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6" r:id="rId5"/>
    <p:sldId id="257" r:id="rId6"/>
    <p:sldId id="258" r:id="rId7"/>
    <p:sldId id="264" r:id="rId8"/>
    <p:sldId id="265" r:id="rId9"/>
    <p:sldId id="289" r:id="rId10"/>
    <p:sldId id="291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4" autoAdjust="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853F8-05A6-4E14-ACD9-64B66E1C7BEC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6D6F-7F68-4FD2-AFC0-FFBD1314E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(WSN) </a:t>
            </a:r>
            <a:r>
              <a:rPr lang="en-US" sz="1200" baseline="0" dirty="0" smtClean="0">
                <a:solidFill>
                  <a:srgbClr val="000000"/>
                </a:solidFill>
              </a:rPr>
              <a:t> stands for wireless sensor network. </a:t>
            </a: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This technology </a:t>
            </a:r>
            <a:r>
              <a:rPr lang="en-US" sz="1200" b="1" dirty="0" smtClean="0">
                <a:solidFill>
                  <a:srgbClr val="000000"/>
                </a:solidFill>
              </a:rPr>
              <a:t>involves</a:t>
            </a:r>
            <a:r>
              <a:rPr lang="en-US" sz="1200" dirty="0" smtClean="0">
                <a:solidFill>
                  <a:srgbClr val="000000"/>
                </a:solidFill>
              </a:rPr>
              <a:t> deploying a large #number of </a:t>
            </a:r>
            <a:r>
              <a:rPr lang="en-US" sz="1200" b="1" dirty="0" smtClean="0">
                <a:solidFill>
                  <a:srgbClr val="000000"/>
                </a:solidFill>
              </a:rPr>
              <a:t>inexpensive/small</a:t>
            </a:r>
            <a:r>
              <a:rPr lang="en-US" sz="1200" b="1" baseline="0" dirty="0" smtClean="0">
                <a:solidFill>
                  <a:srgbClr val="000000"/>
                </a:solidFill>
              </a:rPr>
              <a:t> </a:t>
            </a:r>
            <a:r>
              <a:rPr lang="en-US" sz="1200" baseline="0" dirty="0" smtClean="0">
                <a:solidFill>
                  <a:srgbClr val="000000"/>
                </a:solidFill>
              </a:rPr>
              <a:t>sensor nodes </a:t>
            </a:r>
            <a:r>
              <a:rPr lang="en-US" sz="1200" b="1" baseline="0" dirty="0" smtClean="0">
                <a:solidFill>
                  <a:srgbClr val="000000"/>
                </a:solidFill>
              </a:rPr>
              <a:t>over the area of interest 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</a:t>
            </a:r>
            <a:r>
              <a:rPr lang="en-US" sz="1200" baseline="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The main function of sensor nodes is to </a:t>
            </a:r>
            <a:r>
              <a:rPr lang="en-US" sz="1200" b="1" dirty="0" smtClean="0">
                <a:solidFill>
                  <a:srgbClr val="000000"/>
                </a:solidFill>
              </a:rPr>
              <a:t>monitor, record, and notify </a:t>
            </a:r>
            <a:r>
              <a:rPr lang="en-US" sz="1200" dirty="0" smtClean="0">
                <a:solidFill>
                  <a:srgbClr val="000000"/>
                </a:solidFill>
              </a:rPr>
              <a:t>a specific </a:t>
            </a:r>
            <a:r>
              <a:rPr lang="en-US" sz="1200" b="1" dirty="0" smtClean="0">
                <a:solidFill>
                  <a:srgbClr val="000000"/>
                </a:solidFill>
              </a:rPr>
              <a:t>condition</a:t>
            </a:r>
            <a:r>
              <a:rPr lang="en-US" sz="1200" dirty="0" smtClean="0">
                <a:solidFill>
                  <a:srgbClr val="000000"/>
                </a:solidFill>
              </a:rPr>
              <a:t> to</a:t>
            </a:r>
            <a:r>
              <a:rPr lang="en-US" sz="1200" baseline="0" dirty="0" smtClean="0">
                <a:solidFill>
                  <a:srgbClr val="000000"/>
                </a:solidFill>
              </a:rPr>
              <a:t> the BS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buSzPct val="75000"/>
            </a:pPr>
            <a:r>
              <a:rPr lang="en-US" sz="1200" dirty="0" smtClean="0">
                <a:solidFill>
                  <a:srgbClr val="000000"/>
                </a:solidFill>
              </a:rPr>
              <a:t>- The </a:t>
            </a:r>
            <a:r>
              <a:rPr lang="en-US" sz="1200" b="1" dirty="0" smtClean="0">
                <a:solidFill>
                  <a:srgbClr val="000000"/>
                </a:solidFill>
              </a:rPr>
              <a:t>collected data </a:t>
            </a:r>
            <a:r>
              <a:rPr lang="en-US" sz="1200" dirty="0" smtClean="0">
                <a:solidFill>
                  <a:srgbClr val="000000"/>
                </a:solidFill>
              </a:rPr>
              <a:t>is </a:t>
            </a:r>
            <a:r>
              <a:rPr lang="en-US" sz="1200" b="1" dirty="0" smtClean="0">
                <a:solidFill>
                  <a:srgbClr val="000000"/>
                </a:solidFill>
              </a:rPr>
              <a:t>transferred</a:t>
            </a:r>
            <a:r>
              <a:rPr lang="en-US" sz="1200" dirty="0" smtClean="0">
                <a:solidFill>
                  <a:srgbClr val="000000"/>
                </a:solidFill>
              </a:rPr>
              <a:t> t</a:t>
            </a:r>
            <a:r>
              <a:rPr lang="en-US" sz="1200" baseline="0" dirty="0" smtClean="0">
                <a:solidFill>
                  <a:srgbClr val="000000"/>
                </a:solidFill>
              </a:rPr>
              <a:t>o the BS in </a:t>
            </a:r>
            <a:r>
              <a:rPr lang="en-US" sz="1200" b="1" baseline="0" dirty="0" smtClean="0">
                <a:solidFill>
                  <a:srgbClr val="000000"/>
                </a:solidFill>
              </a:rPr>
              <a:t>multi-hop fashion </a:t>
            </a:r>
            <a:r>
              <a:rPr lang="en-US" sz="1200" b="0" baseline="0" dirty="0" smtClean="0">
                <a:solidFill>
                  <a:srgbClr val="000000"/>
                </a:solidFill>
              </a:rPr>
              <a:t>from</a:t>
            </a:r>
            <a:r>
              <a:rPr lang="en-US" sz="1200" b="1" baseline="0" dirty="0" smtClean="0">
                <a:solidFill>
                  <a:srgbClr val="000000"/>
                </a:solidFill>
              </a:rPr>
              <a:t> one node to another </a:t>
            </a:r>
            <a:r>
              <a:rPr lang="en-US" sz="1200" baseline="0" dirty="0" smtClean="0">
                <a:solidFill>
                  <a:srgbClr val="000000"/>
                </a:solidFill>
              </a:rPr>
              <a:t>using broadcast communication.</a:t>
            </a:r>
          </a:p>
          <a:p>
            <a:pPr>
              <a:buSzPct val="75000"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A22E1-B78D-4110-A59F-3357746C0ED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5F8F99-A0FF-4220-B9B4-0DEF944D71B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0B48B-6D6F-4ADB-AC15-F28EFEF1F9D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ABF92-8C04-4212-BE68-19168B194C7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B5034-03E3-46B4-AB90-E84CF12F0CB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DCCEB-1724-4F66-BCCF-828DF088865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>
                <a:latin typeface="Calibri" charset="0"/>
                <a:cs typeface="Calibri" charset="0"/>
                <a:sym typeface="Calibri" charset="0"/>
              </a:rPr>
              <a:t>Sensors are 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mainly equipped with:</a:t>
            </a:r>
          </a:p>
          <a:p>
            <a:pPr>
              <a:lnSpc>
                <a:spcPct val="100000"/>
              </a:lnSpc>
            </a:pP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A </a:t>
            </a:r>
            <a:r>
              <a:rPr lang="en-US" sz="1200" b="1" u="sng" dirty="0" smtClean="0">
                <a:latin typeface="Calibri" charset="0"/>
                <a:cs typeface="Calibri" charset="0"/>
                <a:sym typeface="Calibri" charset="0"/>
              </a:rPr>
              <a:t>sensing unit: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environmental parameters</a:t>
            </a:r>
            <a:r>
              <a:rPr lang="en-US" dirty="0" smtClean="0">
                <a:effectLst/>
              </a:rPr>
              <a:t> </a:t>
            </a: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microcontroller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local data processing </a:t>
            </a:r>
            <a:endParaRPr lang="en-US" sz="1200" dirty="0" smtClean="0">
              <a:latin typeface="Calibri" charset="0"/>
              <a:cs typeface="Calibri" charset="0"/>
              <a:sym typeface="Calibri" charset="0"/>
            </a:endParaRPr>
          </a:p>
          <a:p>
            <a:pPr>
              <a:lnSpc>
                <a:spcPct val="100000"/>
              </a:lnSpc>
            </a:pP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A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wireless </a:t>
            </a:r>
            <a:r>
              <a:rPr lang="en-US" sz="1200" b="1" dirty="0">
                <a:latin typeface="Calibri" charset="0"/>
                <a:cs typeface="Calibri" charset="0"/>
                <a:sym typeface="Calibri" charset="0"/>
              </a:rPr>
              <a:t>communication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unit 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that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allows</a:t>
            </a:r>
            <a:r>
              <a:rPr lang="en-US" sz="1200" dirty="0" smtClean="0">
                <a:latin typeface="Calibri" charset="0"/>
                <a:cs typeface="Calibri" charset="0"/>
                <a:sym typeface="Calibri" charset="0"/>
              </a:rPr>
              <a:t> node to </a:t>
            </a:r>
            <a:r>
              <a:rPr lang="en-US" sz="1200" b="1" dirty="0" smtClean="0">
                <a:latin typeface="Calibri" charset="0"/>
                <a:cs typeface="Calibri" charset="0"/>
                <a:sym typeface="Calibri" charset="0"/>
              </a:rPr>
              <a:t>communicate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with other nodes, and </a:t>
            </a:r>
          </a:p>
          <a:p>
            <a:pPr>
              <a:lnSpc>
                <a:spcPct val="100000"/>
              </a:lnSpc>
            </a:pP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A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Power Unit 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or a battery: that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empowers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 </a:t>
            </a:r>
            <a:r>
              <a:rPr lang="en-US" sz="1200" b="1" baseline="0" dirty="0" smtClean="0">
                <a:latin typeface="Calibri" charset="0"/>
                <a:cs typeface="Calibri" charset="0"/>
                <a:sym typeface="Calibri" charset="0"/>
              </a:rPr>
              <a:t>all components </a:t>
            </a:r>
            <a:r>
              <a:rPr lang="en-US" sz="1200" baseline="0" dirty="0" smtClean="0">
                <a:latin typeface="Calibri" charset="0"/>
                <a:cs typeface="Calibri" charset="0"/>
                <a:sym typeface="Calibri" charset="0"/>
              </a:rPr>
              <a:t>of the sensor node.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825500"/>
            <a:ext cx="4799013" cy="3598863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578350"/>
            <a:ext cx="5076825" cy="38909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70BDA-89AD-466C-9D01-109E098F4B9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2A456-14ED-4868-A733-46091D6621D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challenges related to this class of networks,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such as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resources of sensor nodes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networking challenges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perform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multihop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communication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limited bandwidth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Topology changes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</a:rPr>
              <a:t>large no. of sensors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environmental challenges and application requirements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other networking challenges </a:t>
            </a:r>
            <a:endParaRPr lang="en-US" sz="1200" dirty="0"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pictures show some of the possible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applications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WSNs.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earliest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WSNs were in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military field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(surveillance and control).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Later, they’re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for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civilian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such as: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habitat monitoring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Forest fire detection and air pollution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Underground, seismological,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Volcano Monitoring 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sensor networks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medical 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can also be integrated into many smart systems such as “smart cities”: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structural health monitoring, traffic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detection, and many other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F1DB1-D779-4401-BA1B-153AA8CB1AF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AE025-387E-44AA-B5FA-F8903412B14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01A8-9FB3-4806-A1BD-2DEF8E5B4A11}" type="datetime1">
              <a:rPr lang="en-US"/>
              <a:pPr>
                <a:defRPr/>
              </a:pPr>
              <a:t>2/21/2018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Wireless Sensor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032E-550A-40EA-AC49-DDCF4EFCF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29AC25-DB43-44F0-B943-385A9AC80D18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C27C99-423F-40F7-9488-3FE7624042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</a:t>
            </a:r>
            <a:r>
              <a:rPr lang="en-US" smtClean="0"/>
              <a:t>3: </a:t>
            </a:r>
            <a:r>
              <a:rPr lang="en-US" dirty="0" smtClean="0"/>
              <a:t>Wireless Sensor Networks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</a:t>
            </a:r>
            <a:r>
              <a:rPr lang="en-US" dirty="0" err="1" smtClean="0"/>
              <a:t>Najla</a:t>
            </a:r>
            <a:r>
              <a:rPr lang="en-US" dirty="0" smtClean="0"/>
              <a:t> Al-</a:t>
            </a:r>
            <a:r>
              <a:rPr lang="en-US" dirty="0" err="1" smtClean="0"/>
              <a:t>Nabhan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57200"/>
            <a:ext cx="70104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>Example: Precision Agriculture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endParaRPr lang="en-US" sz="2400" smtClean="0"/>
          </a:p>
          <a:p>
            <a:pPr lvl="1" eaLnBrk="1" hangingPunct="1"/>
            <a:endParaRPr lang="en-US" sz="1600" smtClean="0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228600" y="1524000"/>
            <a:ext cx="4724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Precision agriculture aims at making cultural operations more efficient, while reducing environmental impact</a:t>
            </a:r>
            <a:r>
              <a:rPr lang="en-US" sz="2800" dirty="0">
                <a:solidFill>
                  <a:schemeClr val="tx2"/>
                </a:solidFill>
                <a:latin typeface="Lucida Bright" pitchFamily="18" charset="0"/>
              </a:rPr>
              <a:t>.</a:t>
            </a:r>
          </a:p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The information collected from sensors is used to  evaluate optimum sowing density, estimate fertilizers and other inputs needs, and to more accurately predict crop yields.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1269" name="Picture 12" descr="phytech-mai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05400" y="2057400"/>
            <a:ext cx="3429000" cy="2290763"/>
          </a:xfrm>
        </p:spPr>
      </p:pic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E5189B-D727-46B5-ABE8-5B4A7CEBF4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7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Objects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Structural Monitoring</a:t>
            </a:r>
          </a:p>
          <a:p>
            <a:pPr eaLnBrk="1" hangingPunct="1"/>
            <a:r>
              <a:rPr lang="en-US" dirty="0" smtClean="0"/>
              <a:t>Eco-physiology</a:t>
            </a:r>
          </a:p>
          <a:p>
            <a:pPr eaLnBrk="1" hangingPunct="1"/>
            <a:r>
              <a:rPr lang="en-US" dirty="0" smtClean="0"/>
              <a:t>Condition-based Maintenance</a:t>
            </a:r>
          </a:p>
          <a:p>
            <a:pPr eaLnBrk="1" hangingPunct="1"/>
            <a:r>
              <a:rPr lang="en-US" dirty="0" smtClean="0"/>
              <a:t>Medical Diagnostics</a:t>
            </a:r>
          </a:p>
          <a:p>
            <a:pPr eaLnBrk="1" hangingPunct="1"/>
            <a:r>
              <a:rPr lang="en-US" dirty="0" smtClean="0"/>
              <a:t>Urban terrain mapping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10D1D-B7CD-4241-9963-7FA05B39BD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086600" cy="14319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Monitoring Interactions between Objects and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84400"/>
            <a:ext cx="7162800" cy="32670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Wildlife Habitats</a:t>
            </a:r>
          </a:p>
          <a:p>
            <a:pPr eaLnBrk="1" hangingPunct="1"/>
            <a:r>
              <a:rPr lang="en-US" dirty="0" smtClean="0"/>
              <a:t>Disaster Management</a:t>
            </a:r>
          </a:p>
          <a:p>
            <a:pPr eaLnBrk="1" hangingPunct="1"/>
            <a:r>
              <a:rPr lang="en-US" dirty="0" smtClean="0"/>
              <a:t>Emergency Response</a:t>
            </a:r>
          </a:p>
          <a:p>
            <a:pPr eaLnBrk="1" hangingPunct="1"/>
            <a:r>
              <a:rPr lang="en-US" dirty="0" smtClean="0"/>
              <a:t>Ubiquitous Computing</a:t>
            </a:r>
          </a:p>
          <a:p>
            <a:pPr eaLnBrk="1" hangingPunct="1"/>
            <a:r>
              <a:rPr lang="en-US" dirty="0" smtClean="0"/>
              <a:t>Asset Tracking</a:t>
            </a:r>
          </a:p>
          <a:p>
            <a:pPr eaLnBrk="1" hangingPunct="1"/>
            <a:r>
              <a:rPr lang="en-US" dirty="0" smtClean="0"/>
              <a:t>Health Care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B76F1-3324-4E5B-95A0-3814E51207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Characteristics of Wireless Sensor Networks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7543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Wireless Sensor Networks mainly consists of </a:t>
            </a:r>
            <a:r>
              <a:rPr lang="en-US" sz="2400" b="1" dirty="0" smtClean="0"/>
              <a:t>sensors. Sensors</a:t>
            </a:r>
            <a:r>
              <a:rPr lang="en-US" sz="2400" dirty="0" smtClean="0"/>
              <a:t> are -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low power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limited memory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energy constrained due to their small size.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Wireless networks can also be deployed in </a:t>
            </a:r>
            <a:r>
              <a:rPr lang="en-US" sz="2400" b="1" dirty="0" smtClean="0"/>
              <a:t>extreme environmental</a:t>
            </a:r>
            <a:r>
              <a:rPr lang="en-US" sz="2400" dirty="0" smtClean="0"/>
              <a:t> conditions and may be prone to enemy attacks.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  <a:defRPr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Although deployed in an ad hoc manner they need to be </a:t>
            </a:r>
            <a:r>
              <a:rPr lang="en-US" sz="2400" b="1" dirty="0" smtClean="0"/>
              <a:t>self organized </a:t>
            </a:r>
            <a:r>
              <a:rPr lang="en-US" sz="2400" dirty="0" smtClean="0"/>
              <a:t>and</a:t>
            </a:r>
            <a:r>
              <a:rPr lang="en-US" sz="2400" b="1" dirty="0" smtClean="0"/>
              <a:t> self healing</a:t>
            </a:r>
            <a:r>
              <a:rPr lang="en-US" sz="2400" dirty="0" smtClean="0"/>
              <a:t> and can face constant reconfiguration.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DF6C05-8F56-486B-AEC3-FD3C4F4EAD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Challenges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1148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Heterogeneity</a:t>
            </a:r>
          </a:p>
          <a:p>
            <a:pPr lvl="1" eaLnBrk="1" hangingPunct="1"/>
            <a:r>
              <a:rPr lang="en-US" sz="2400" dirty="0" smtClean="0"/>
              <a:t>The devices deployed maybe of various types and need to collaborate with each other.</a:t>
            </a:r>
          </a:p>
          <a:p>
            <a:pPr eaLnBrk="1" hangingPunct="1"/>
            <a:r>
              <a:rPr lang="en-US" sz="2600" b="1" dirty="0" smtClean="0"/>
              <a:t>Distributed Processing</a:t>
            </a:r>
          </a:p>
          <a:p>
            <a:pPr lvl="1" eaLnBrk="1" hangingPunct="1"/>
            <a:r>
              <a:rPr lang="en-US" sz="2400" dirty="0" smtClean="0"/>
              <a:t>The algorithms need to be centralized as the processing is carried out on different nodes.</a:t>
            </a:r>
          </a:p>
          <a:p>
            <a:pPr eaLnBrk="1" hangingPunct="1"/>
            <a:r>
              <a:rPr lang="en-US" sz="2600" b="1" dirty="0" smtClean="0"/>
              <a:t>Low Bandwidth Communication</a:t>
            </a:r>
          </a:p>
          <a:p>
            <a:pPr lvl="1" eaLnBrk="1" hangingPunct="1"/>
            <a:r>
              <a:rPr lang="en-US" sz="2400" dirty="0" smtClean="0"/>
              <a:t>The data should be transferred efficiently between sensors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2BF2B-8DED-4437-8399-EE8633D2DB9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Continued..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Large Scale Coordination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sensors need to coordinate with each other to produce required results.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Utilization of Sensors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sensors should be utilized in a ways that produce the maximum performance and use less energy.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/>
              <a:t>Real Time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computation should be done quickly as new data is always being generated.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0A9AB-1475-4C42-9419-B6E8DAF8AC8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36691" y="304800"/>
            <a:ext cx="1707310" cy="13687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>
                <a:latin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</a:rPr>
              <a:t>Operational Challenges of Wireless Sensor Networks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Energy Efficiency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Limited storage and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Low bandwidth and high error rates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Errors are common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Wireless communication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Noisy measurements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</a:rPr>
              <a:t>Node failure are expected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Scalability to a large number of sensor nodes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 smtClean="0">
                <a:latin typeface="Times New Roman" pitchFamily="18" charset="0"/>
              </a:rPr>
              <a:t>Survivability in harsh environments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668CE-4940-4684-800C-694B211B08B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Enabling Technologies</a:t>
            </a:r>
          </a:p>
        </p:txBody>
      </p:sp>
      <p:sp>
        <p:nvSpPr>
          <p:cNvPr id="20483" name="Oval 3"/>
          <p:cNvSpPr>
            <a:spLocks noChangeAspect="1" noChangeArrowheads="1"/>
          </p:cNvSpPr>
          <p:nvPr/>
        </p:nvSpPr>
        <p:spPr bwMode="auto">
          <a:xfrm>
            <a:off x="1752600" y="2438400"/>
            <a:ext cx="4006850" cy="2498725"/>
          </a:xfrm>
          <a:prstGeom prst="ellipse">
            <a:avLst/>
          </a:prstGeom>
          <a:solidFill>
            <a:srgbClr val="339966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1F5C3D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spect="1" noChangeArrowheads="1"/>
          </p:cNvSpPr>
          <p:nvPr/>
        </p:nvSpPr>
        <p:spPr bwMode="auto">
          <a:xfrm>
            <a:off x="4724400" y="2362200"/>
            <a:ext cx="3457575" cy="2209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2971800" y="3657600"/>
            <a:ext cx="3505200" cy="21780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5318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71800" y="2514600"/>
            <a:ext cx="174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Embedded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562600" y="2667000"/>
            <a:ext cx="174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Networked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86200" y="3962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Sensing</a:t>
            </a:r>
            <a:endParaRPr lang="en-US" sz="2400" b="1">
              <a:latin typeface="Times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33600" y="30480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Control system w/</a:t>
            </a:r>
          </a:p>
          <a:p>
            <a:r>
              <a:rPr lang="en-US" sz="1600" b="1"/>
              <a:t>Small form factor</a:t>
            </a:r>
          </a:p>
          <a:p>
            <a:r>
              <a:rPr lang="en-US" sz="1600" b="1"/>
              <a:t>Untethered nodes</a:t>
            </a:r>
          </a:p>
          <a:p>
            <a:endParaRPr lang="en-US" sz="2400" b="1">
              <a:latin typeface="Times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43600" y="3276600"/>
            <a:ext cx="16859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Exploit</a:t>
            </a:r>
            <a:br>
              <a:rPr lang="en-US" sz="1600" b="1"/>
            </a:br>
            <a:r>
              <a:rPr lang="en-US" sz="1600" b="1"/>
              <a:t>collaborative</a:t>
            </a:r>
          </a:p>
          <a:p>
            <a:r>
              <a:rPr lang="en-US" sz="1600" b="1"/>
              <a:t>Sensing, action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048000" y="4495800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Tightly coupled to physical world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04800" y="16764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Embed numerous distributed devices to monitor and interact with physical world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105400" y="16764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Network devices to coordinate and perform higher-level tasks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85800" y="5791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Exploit spatially and temporally dense, in situ, sensing and actuation</a:t>
            </a:r>
          </a:p>
        </p:txBody>
      </p:sp>
      <p:sp>
        <p:nvSpPr>
          <p:cNvPr id="2049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8C1E9-53A4-4DB0-8E9D-C8090AE2852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9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a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055813"/>
            <a:ext cx="4267200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Future of WSN		</a:t>
            </a:r>
            <a:br>
              <a:rPr lang="en-US" smtClean="0"/>
            </a:br>
            <a:r>
              <a:rPr lang="en-US" sz="3200" smtClean="0"/>
              <a:t>Smart Home / Smart Office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1752600"/>
            <a:ext cx="3886200" cy="4800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Sensors controlling electrical devices in the house.</a:t>
            </a:r>
          </a:p>
          <a:p>
            <a:pPr eaLnBrk="1" hangingPunct="1"/>
            <a:r>
              <a:rPr lang="en-US" sz="2600" dirty="0" smtClean="0"/>
              <a:t>Better lighting and heating in office buildings.</a:t>
            </a:r>
          </a:p>
          <a:p>
            <a:pPr eaLnBrk="1" hangingPunct="1"/>
            <a:r>
              <a:rPr lang="en-US" sz="2600" dirty="0" smtClean="0"/>
              <a:t>The Pentagon building has used sensors extensively.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39F7F-12F3-458A-8FFE-3025C813CC8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1676400"/>
            <a:ext cx="4460875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010400" cy="1173162"/>
          </a:xfrm>
        </p:spPr>
        <p:txBody>
          <a:bodyPr/>
          <a:lstStyle/>
          <a:p>
            <a:pPr eaLnBrk="1" hangingPunct="1"/>
            <a:r>
              <a:rPr lang="en-US" dirty="0" smtClean="0"/>
              <a:t>Biomedical / Medical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4152900" cy="3986213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 smtClean="0"/>
              <a:t>Health Monitors</a:t>
            </a:r>
          </a:p>
          <a:p>
            <a:pPr lvl="1" eaLnBrk="1" hangingPunct="1"/>
            <a:r>
              <a:rPr lang="en-US" sz="2400" dirty="0" smtClean="0"/>
              <a:t>Glucose</a:t>
            </a:r>
          </a:p>
          <a:p>
            <a:pPr lvl="1" eaLnBrk="1" hangingPunct="1"/>
            <a:r>
              <a:rPr lang="en-US" sz="2400" dirty="0" smtClean="0"/>
              <a:t>Heart rate</a:t>
            </a:r>
          </a:p>
          <a:p>
            <a:pPr lvl="1" eaLnBrk="1" hangingPunct="1"/>
            <a:r>
              <a:rPr lang="en-US" sz="2400" dirty="0" smtClean="0"/>
              <a:t>Cancer detection</a:t>
            </a:r>
          </a:p>
          <a:p>
            <a:pPr eaLnBrk="1" hangingPunct="1"/>
            <a:r>
              <a:rPr lang="en-US" sz="2600" dirty="0" smtClean="0"/>
              <a:t>Chronic Diseases</a:t>
            </a:r>
          </a:p>
          <a:p>
            <a:pPr lvl="1" eaLnBrk="1" hangingPunct="1"/>
            <a:r>
              <a:rPr lang="en-US" sz="2400" dirty="0" smtClean="0"/>
              <a:t>Artificial retina</a:t>
            </a:r>
          </a:p>
          <a:p>
            <a:pPr lvl="1" eaLnBrk="1" hangingPunct="1"/>
            <a:r>
              <a:rPr lang="en-US" sz="2400" dirty="0" smtClean="0"/>
              <a:t>Cochlear implants</a:t>
            </a:r>
          </a:p>
          <a:p>
            <a:pPr eaLnBrk="1" hangingPunct="1"/>
            <a:r>
              <a:rPr lang="en-US" sz="2600" dirty="0" smtClean="0"/>
              <a:t>Hospital Sensors</a:t>
            </a:r>
          </a:p>
          <a:p>
            <a:pPr lvl="1" eaLnBrk="1" hangingPunct="1"/>
            <a:r>
              <a:rPr lang="en-US" sz="2400" dirty="0" smtClean="0"/>
              <a:t>Monitor vital signs</a:t>
            </a:r>
          </a:p>
          <a:p>
            <a:pPr lvl="1" eaLnBrk="1" hangingPunct="1"/>
            <a:r>
              <a:rPr lang="en-US" sz="2400" dirty="0" smtClean="0"/>
              <a:t>Record anomalies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468DB-DF2D-48D2-BB5C-7631AEDF8D5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/>
              <a:t>Wireless Sensor Networks (WSNs)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sz="2400" dirty="0">
                <a:solidFill>
                  <a:srgbClr val="000000"/>
                </a:solidFill>
              </a:rPr>
              <a:t>A sensor network is a wireless network that consists of thousands of very small </a:t>
            </a:r>
            <a:r>
              <a:rPr lang="en-US" sz="2400" dirty="0" smtClean="0">
                <a:solidFill>
                  <a:srgbClr val="000000"/>
                </a:solidFill>
              </a:rPr>
              <a:t>nodes called </a:t>
            </a:r>
            <a:r>
              <a:rPr lang="en-US" sz="2400" i="1" dirty="0" smtClean="0">
                <a:solidFill>
                  <a:srgbClr val="000000"/>
                </a:solidFill>
              </a:rPr>
              <a:t>sensors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SzPct val="75000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95400" y="2286000"/>
            <a:ext cx="6407484" cy="3751729"/>
            <a:chOff x="-1" y="-1"/>
            <a:chExt cx="7000015" cy="392828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-1"/>
              <a:ext cx="7000014" cy="3778711"/>
              <a:chOff x="-1" y="-1"/>
              <a:chExt cx="7000015" cy="3778711"/>
            </a:xfrm>
          </p:grpSpPr>
          <p:pic>
            <p:nvPicPr>
              <p:cNvPr id="8" name="Picture 5" descr="WSN1.pn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745" b="23166"/>
              <a:stretch>
                <a:fillRect/>
              </a:stretch>
            </p:blipFill>
            <p:spPr bwMode="auto">
              <a:xfrm>
                <a:off x="541866" y="-1"/>
                <a:ext cx="6458148" cy="32901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6" descr="http://www.cisco.com/en/US/i/200001-300000/230001-240000/230001-231000/230559.jp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" y="2618896"/>
                <a:ext cx="1650910" cy="1159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 flipH="1">
                <a:off x="1408854" y="2331237"/>
                <a:ext cx="433493" cy="479432"/>
              </a:xfrm>
              <a:prstGeom prst="line">
                <a:avLst/>
              </a:pr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defTabSz="321457"/>
                <a:endParaRPr lang="en-US" sz="1100">
                  <a:latin typeface="Helvetica" charset="0"/>
                  <a:cs typeface="Helvetica" charset="0"/>
                  <a:sym typeface="Helvetica" charset="0"/>
                </a:endParaRPr>
              </a:p>
            </p:txBody>
          </p:sp>
        </p:grpSp>
        <p:sp>
          <p:nvSpPr>
            <p:cNvPr id="7" name="AutoShape 8"/>
            <p:cNvSpPr>
              <a:spLocks/>
            </p:cNvSpPr>
            <p:nvPr/>
          </p:nvSpPr>
          <p:spPr bwMode="auto">
            <a:xfrm>
              <a:off x="0" y="3610782"/>
              <a:ext cx="1905564" cy="3175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spcBef>
                  <a:spcPts val="703"/>
                </a:spcBef>
              </a:pPr>
              <a:r>
                <a:rPr lang="en-US" sz="1000"/>
                <a:t>Base station </a:t>
              </a:r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02906" y="6292076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1: Architecture of wireless </a:t>
            </a:r>
            <a:r>
              <a:rPr lang="en-ZA" sz="1200" b="1" dirty="0">
                <a:solidFill>
                  <a:srgbClr val="3366FF"/>
                </a:solidFill>
              </a:rPr>
              <a:t>sensor networks</a:t>
            </a:r>
            <a:r>
              <a:rPr lang="en-US" sz="1200" b="1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4435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Military</a:t>
            </a:r>
          </a:p>
        </p:txBody>
      </p:sp>
      <p:pic>
        <p:nvPicPr>
          <p:cNvPr id="41987" name="Picture 3" descr="Spyplan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85975"/>
            <a:ext cx="152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3473450"/>
            <a:ext cx="255588" cy="215900"/>
            <a:chOff x="1200" y="2188"/>
            <a:chExt cx="161" cy="136"/>
          </a:xfrm>
        </p:grpSpPr>
        <p:sp>
          <p:nvSpPr>
            <p:cNvPr id="23610" name="Oval 5"/>
            <p:cNvSpPr>
              <a:spLocks noChangeArrowheads="1"/>
            </p:cNvSpPr>
            <p:nvPr/>
          </p:nvSpPr>
          <p:spPr bwMode="auto">
            <a:xfrm>
              <a:off x="1231" y="21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Oval 6"/>
            <p:cNvSpPr>
              <a:spLocks noChangeArrowheads="1"/>
            </p:cNvSpPr>
            <p:nvPr/>
          </p:nvSpPr>
          <p:spPr bwMode="auto">
            <a:xfrm>
              <a:off x="1200" y="225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Oval 7"/>
            <p:cNvSpPr>
              <a:spLocks noChangeArrowheads="1"/>
            </p:cNvSpPr>
            <p:nvPr/>
          </p:nvSpPr>
          <p:spPr bwMode="auto">
            <a:xfrm>
              <a:off x="1296" y="22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63813" y="3778250"/>
            <a:ext cx="255587" cy="336550"/>
            <a:chOff x="1615" y="2380"/>
            <a:chExt cx="161" cy="212"/>
          </a:xfrm>
        </p:grpSpPr>
        <p:sp>
          <p:nvSpPr>
            <p:cNvPr id="23606" name="Oval 9"/>
            <p:cNvSpPr>
              <a:spLocks noChangeArrowheads="1"/>
            </p:cNvSpPr>
            <p:nvPr/>
          </p:nvSpPr>
          <p:spPr bwMode="auto">
            <a:xfrm>
              <a:off x="1615" y="24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10"/>
            <p:cNvSpPr>
              <a:spLocks noChangeArrowheads="1"/>
            </p:cNvSpPr>
            <p:nvPr/>
          </p:nvSpPr>
          <p:spPr bwMode="auto">
            <a:xfrm>
              <a:off x="1711" y="252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Oval 11"/>
            <p:cNvSpPr>
              <a:spLocks noChangeArrowheads="1"/>
            </p:cNvSpPr>
            <p:nvPr/>
          </p:nvSpPr>
          <p:spPr bwMode="auto">
            <a:xfrm>
              <a:off x="1632" y="23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Oval 12"/>
            <p:cNvSpPr>
              <a:spLocks noChangeArrowheads="1"/>
            </p:cNvSpPr>
            <p:nvPr/>
          </p:nvSpPr>
          <p:spPr bwMode="auto">
            <a:xfrm>
              <a:off x="1711" y="242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4343400"/>
            <a:ext cx="434975" cy="565150"/>
            <a:chOff x="2160" y="2736"/>
            <a:chExt cx="274" cy="356"/>
          </a:xfrm>
        </p:grpSpPr>
        <p:sp>
          <p:nvSpPr>
            <p:cNvPr id="23598" name="Oval 14"/>
            <p:cNvSpPr>
              <a:spLocks noChangeArrowheads="1"/>
            </p:cNvSpPr>
            <p:nvPr/>
          </p:nvSpPr>
          <p:spPr bwMode="auto">
            <a:xfrm>
              <a:off x="2160" y="29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Oval 15"/>
            <p:cNvSpPr>
              <a:spLocks noChangeArrowheads="1"/>
            </p:cNvSpPr>
            <p:nvPr/>
          </p:nvSpPr>
          <p:spPr bwMode="auto">
            <a:xfrm>
              <a:off x="2225" y="273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Oval 16"/>
            <p:cNvSpPr>
              <a:spLocks noChangeArrowheads="1"/>
            </p:cNvSpPr>
            <p:nvPr/>
          </p:nvSpPr>
          <p:spPr bwMode="auto">
            <a:xfrm>
              <a:off x="2256" y="295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Oval 17"/>
            <p:cNvSpPr>
              <a:spLocks noChangeArrowheads="1"/>
            </p:cNvSpPr>
            <p:nvPr/>
          </p:nvSpPr>
          <p:spPr bwMode="auto">
            <a:xfrm>
              <a:off x="2369" y="292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Oval 18"/>
            <p:cNvSpPr>
              <a:spLocks noChangeArrowheads="1"/>
            </p:cNvSpPr>
            <p:nvPr/>
          </p:nvSpPr>
          <p:spPr bwMode="auto">
            <a:xfrm>
              <a:off x="2321" y="283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Oval 19"/>
            <p:cNvSpPr>
              <a:spLocks noChangeArrowheads="1"/>
            </p:cNvSpPr>
            <p:nvPr/>
          </p:nvSpPr>
          <p:spPr bwMode="auto">
            <a:xfrm>
              <a:off x="2177" y="28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Oval 20"/>
            <p:cNvSpPr>
              <a:spLocks noChangeArrowheads="1"/>
            </p:cNvSpPr>
            <p:nvPr/>
          </p:nvSpPr>
          <p:spPr bwMode="auto">
            <a:xfrm>
              <a:off x="2256" y="286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Oval 21"/>
            <p:cNvSpPr>
              <a:spLocks noChangeArrowheads="1"/>
            </p:cNvSpPr>
            <p:nvPr/>
          </p:nvSpPr>
          <p:spPr bwMode="auto">
            <a:xfrm>
              <a:off x="2177" y="302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876800" y="4997450"/>
            <a:ext cx="712788" cy="793750"/>
            <a:chOff x="3072" y="3148"/>
            <a:chExt cx="449" cy="500"/>
          </a:xfrm>
        </p:grpSpPr>
        <p:sp>
          <p:nvSpPr>
            <p:cNvPr id="23581" name="Oval 23"/>
            <p:cNvSpPr>
              <a:spLocks noChangeArrowheads="1"/>
            </p:cNvSpPr>
            <p:nvPr/>
          </p:nvSpPr>
          <p:spPr bwMode="auto">
            <a:xfrm>
              <a:off x="3168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24"/>
            <p:cNvSpPr>
              <a:spLocks noChangeArrowheads="1"/>
            </p:cNvSpPr>
            <p:nvPr/>
          </p:nvSpPr>
          <p:spPr bwMode="auto">
            <a:xfrm>
              <a:off x="3168" y="321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25"/>
            <p:cNvSpPr>
              <a:spLocks noChangeArrowheads="1"/>
            </p:cNvSpPr>
            <p:nvPr/>
          </p:nvSpPr>
          <p:spPr bwMode="auto">
            <a:xfrm>
              <a:off x="3456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26"/>
            <p:cNvSpPr>
              <a:spLocks noChangeArrowheads="1"/>
            </p:cNvSpPr>
            <p:nvPr/>
          </p:nvSpPr>
          <p:spPr bwMode="auto">
            <a:xfrm>
              <a:off x="3216" y="314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27"/>
            <p:cNvSpPr>
              <a:spLocks noChangeArrowheads="1"/>
            </p:cNvSpPr>
            <p:nvPr/>
          </p:nvSpPr>
          <p:spPr bwMode="auto">
            <a:xfrm>
              <a:off x="3120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28"/>
            <p:cNvSpPr>
              <a:spLocks noChangeArrowheads="1"/>
            </p:cNvSpPr>
            <p:nvPr/>
          </p:nvSpPr>
          <p:spPr bwMode="auto">
            <a:xfrm>
              <a:off x="3120" y="33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29"/>
            <p:cNvSpPr>
              <a:spLocks noChangeArrowheads="1"/>
            </p:cNvSpPr>
            <p:nvPr/>
          </p:nvSpPr>
          <p:spPr bwMode="auto">
            <a:xfrm>
              <a:off x="3072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Oval 30"/>
            <p:cNvSpPr>
              <a:spLocks noChangeArrowheads="1"/>
            </p:cNvSpPr>
            <p:nvPr/>
          </p:nvSpPr>
          <p:spPr bwMode="auto">
            <a:xfrm>
              <a:off x="3360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Oval 31"/>
            <p:cNvSpPr>
              <a:spLocks noChangeArrowheads="1"/>
            </p:cNvSpPr>
            <p:nvPr/>
          </p:nvSpPr>
          <p:spPr bwMode="auto">
            <a:xfrm>
              <a:off x="3281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32"/>
            <p:cNvSpPr>
              <a:spLocks noChangeArrowheads="1"/>
            </p:cNvSpPr>
            <p:nvPr/>
          </p:nvSpPr>
          <p:spPr bwMode="auto">
            <a:xfrm>
              <a:off x="3199" y="338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33"/>
            <p:cNvSpPr>
              <a:spLocks noChangeArrowheads="1"/>
            </p:cNvSpPr>
            <p:nvPr/>
          </p:nvSpPr>
          <p:spPr bwMode="auto">
            <a:xfrm>
              <a:off x="3264" y="321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34"/>
            <p:cNvSpPr>
              <a:spLocks noChangeArrowheads="1"/>
            </p:cNvSpPr>
            <p:nvPr/>
          </p:nvSpPr>
          <p:spPr bwMode="auto">
            <a:xfrm>
              <a:off x="3295" y="343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35"/>
            <p:cNvSpPr>
              <a:spLocks noChangeArrowheads="1"/>
            </p:cNvSpPr>
            <p:nvPr/>
          </p:nvSpPr>
          <p:spPr bwMode="auto">
            <a:xfrm>
              <a:off x="3408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36"/>
            <p:cNvSpPr>
              <a:spLocks noChangeArrowheads="1"/>
            </p:cNvSpPr>
            <p:nvPr/>
          </p:nvSpPr>
          <p:spPr bwMode="auto">
            <a:xfrm>
              <a:off x="3360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37"/>
            <p:cNvSpPr>
              <a:spLocks noChangeArrowheads="1"/>
            </p:cNvSpPr>
            <p:nvPr/>
          </p:nvSpPr>
          <p:spPr bwMode="auto">
            <a:xfrm>
              <a:off x="3168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Oval 38"/>
            <p:cNvSpPr>
              <a:spLocks noChangeArrowheads="1"/>
            </p:cNvSpPr>
            <p:nvPr/>
          </p:nvSpPr>
          <p:spPr bwMode="auto">
            <a:xfrm>
              <a:off x="3264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Oval 39"/>
            <p:cNvSpPr>
              <a:spLocks noChangeArrowheads="1"/>
            </p:cNvSpPr>
            <p:nvPr/>
          </p:nvSpPr>
          <p:spPr bwMode="auto">
            <a:xfrm>
              <a:off x="3216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629400" y="5454650"/>
            <a:ext cx="712788" cy="793750"/>
            <a:chOff x="4207" y="3244"/>
            <a:chExt cx="449" cy="500"/>
          </a:xfrm>
        </p:grpSpPr>
        <p:sp>
          <p:nvSpPr>
            <p:cNvPr id="23564" name="Oval 41"/>
            <p:cNvSpPr>
              <a:spLocks noChangeArrowheads="1"/>
            </p:cNvSpPr>
            <p:nvPr/>
          </p:nvSpPr>
          <p:spPr bwMode="auto">
            <a:xfrm>
              <a:off x="4303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42"/>
            <p:cNvSpPr>
              <a:spLocks noChangeArrowheads="1"/>
            </p:cNvSpPr>
            <p:nvPr/>
          </p:nvSpPr>
          <p:spPr bwMode="auto">
            <a:xfrm>
              <a:off x="4303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43"/>
            <p:cNvSpPr>
              <a:spLocks noChangeArrowheads="1"/>
            </p:cNvSpPr>
            <p:nvPr/>
          </p:nvSpPr>
          <p:spPr bwMode="auto">
            <a:xfrm>
              <a:off x="4591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44"/>
            <p:cNvSpPr>
              <a:spLocks noChangeArrowheads="1"/>
            </p:cNvSpPr>
            <p:nvPr/>
          </p:nvSpPr>
          <p:spPr bwMode="auto">
            <a:xfrm>
              <a:off x="4351" y="324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Oval 45"/>
            <p:cNvSpPr>
              <a:spLocks noChangeArrowheads="1"/>
            </p:cNvSpPr>
            <p:nvPr/>
          </p:nvSpPr>
          <p:spPr bwMode="auto">
            <a:xfrm>
              <a:off x="4255" y="358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Oval 46"/>
            <p:cNvSpPr>
              <a:spLocks noChangeArrowheads="1"/>
            </p:cNvSpPr>
            <p:nvPr/>
          </p:nvSpPr>
          <p:spPr bwMode="auto">
            <a:xfrm>
              <a:off x="4255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Oval 47"/>
            <p:cNvSpPr>
              <a:spLocks noChangeArrowheads="1"/>
            </p:cNvSpPr>
            <p:nvPr/>
          </p:nvSpPr>
          <p:spPr bwMode="auto">
            <a:xfrm>
              <a:off x="4207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Oval 48"/>
            <p:cNvSpPr>
              <a:spLocks noChangeArrowheads="1"/>
            </p:cNvSpPr>
            <p:nvPr/>
          </p:nvSpPr>
          <p:spPr bwMode="auto">
            <a:xfrm>
              <a:off x="4495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Oval 49"/>
            <p:cNvSpPr>
              <a:spLocks noChangeArrowheads="1"/>
            </p:cNvSpPr>
            <p:nvPr/>
          </p:nvSpPr>
          <p:spPr bwMode="auto">
            <a:xfrm>
              <a:off x="4416" y="3676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Oval 50"/>
            <p:cNvSpPr>
              <a:spLocks noChangeArrowheads="1"/>
            </p:cNvSpPr>
            <p:nvPr/>
          </p:nvSpPr>
          <p:spPr bwMode="auto">
            <a:xfrm>
              <a:off x="4334" y="348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Oval 51"/>
            <p:cNvSpPr>
              <a:spLocks noChangeArrowheads="1"/>
            </p:cNvSpPr>
            <p:nvPr/>
          </p:nvSpPr>
          <p:spPr bwMode="auto">
            <a:xfrm>
              <a:off x="4399" y="331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Oval 52"/>
            <p:cNvSpPr>
              <a:spLocks noChangeArrowheads="1"/>
            </p:cNvSpPr>
            <p:nvPr/>
          </p:nvSpPr>
          <p:spPr bwMode="auto">
            <a:xfrm>
              <a:off x="4430" y="3532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Oval 53"/>
            <p:cNvSpPr>
              <a:spLocks noChangeArrowheads="1"/>
            </p:cNvSpPr>
            <p:nvPr/>
          </p:nvSpPr>
          <p:spPr bwMode="auto">
            <a:xfrm>
              <a:off x="4543" y="3504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Oval 54"/>
            <p:cNvSpPr>
              <a:spLocks noChangeArrowheads="1"/>
            </p:cNvSpPr>
            <p:nvPr/>
          </p:nvSpPr>
          <p:spPr bwMode="auto">
            <a:xfrm>
              <a:off x="4495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Oval 55"/>
            <p:cNvSpPr>
              <a:spLocks noChangeArrowheads="1"/>
            </p:cNvSpPr>
            <p:nvPr/>
          </p:nvSpPr>
          <p:spPr bwMode="auto">
            <a:xfrm>
              <a:off x="4303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Oval 56"/>
            <p:cNvSpPr>
              <a:spLocks noChangeArrowheads="1"/>
            </p:cNvSpPr>
            <p:nvPr/>
          </p:nvSpPr>
          <p:spPr bwMode="auto">
            <a:xfrm>
              <a:off x="4399" y="3408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57"/>
            <p:cNvSpPr>
              <a:spLocks noChangeArrowheads="1"/>
            </p:cNvSpPr>
            <p:nvPr/>
          </p:nvSpPr>
          <p:spPr bwMode="auto">
            <a:xfrm>
              <a:off x="4351" y="3600"/>
              <a:ext cx="65" cy="6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1" name="Text Box 58"/>
          <p:cNvSpPr txBox="1">
            <a:spLocks noChangeArrowheads="1"/>
          </p:cNvSpPr>
          <p:nvPr/>
        </p:nvSpPr>
        <p:spPr bwMode="auto">
          <a:xfrm>
            <a:off x="3810000" y="1828800"/>
            <a:ext cx="4953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kumimoji="1" lang="en-US" sz="2800" dirty="0"/>
              <a:t>Remote deployment of sensors for </a:t>
            </a:r>
            <a:r>
              <a:rPr kumimoji="1" lang="en-US" sz="2800" dirty="0">
                <a:solidFill>
                  <a:srgbClr val="000099"/>
                </a:solidFill>
              </a:rPr>
              <a:t>tactical monitoring</a:t>
            </a:r>
            <a:r>
              <a:rPr kumimoji="1" lang="en-US" sz="2800" dirty="0"/>
              <a:t> of enemy troop movements.</a:t>
            </a:r>
          </a:p>
        </p:txBody>
      </p:sp>
      <p:sp>
        <p:nvSpPr>
          <p:cNvPr id="23562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BCF1B-AEE6-4146-A621-4B89300341F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63" name="Footer Placeholder 5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Industrial &amp; Commercial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Numerous industrial and commercial applications:</a:t>
            </a:r>
          </a:p>
          <a:p>
            <a:pPr lvl="1" eaLnBrk="1" hangingPunct="1"/>
            <a:r>
              <a:rPr lang="en-US" sz="2400" dirty="0" smtClean="0"/>
              <a:t>Agricultural Crop Conditions</a:t>
            </a:r>
          </a:p>
          <a:p>
            <a:pPr lvl="1" eaLnBrk="1" hangingPunct="1"/>
            <a:r>
              <a:rPr lang="en-US" sz="2400" dirty="0" smtClean="0"/>
              <a:t>Inventory Tracking</a:t>
            </a:r>
          </a:p>
          <a:p>
            <a:pPr lvl="1" eaLnBrk="1" hangingPunct="1"/>
            <a:r>
              <a:rPr lang="en-US" sz="2400" dirty="0" smtClean="0"/>
              <a:t>In-Process Parts Tracking</a:t>
            </a:r>
          </a:p>
          <a:p>
            <a:pPr lvl="1" eaLnBrk="1" hangingPunct="1"/>
            <a:r>
              <a:rPr lang="en-US" sz="2400" dirty="0" smtClean="0"/>
              <a:t>Automated Problem Reporting</a:t>
            </a:r>
          </a:p>
          <a:p>
            <a:pPr lvl="1" eaLnBrk="1" hangingPunct="1"/>
            <a:r>
              <a:rPr lang="en-US" sz="2400" dirty="0" smtClean="0"/>
              <a:t>Theft Deterrent and Customer Tracing</a:t>
            </a:r>
          </a:p>
          <a:p>
            <a:pPr lvl="1" eaLnBrk="1" hangingPunct="1"/>
            <a:r>
              <a:rPr lang="en-US" sz="2400" dirty="0" smtClean="0"/>
              <a:t>Plant Equipment Maintenance Monitoring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2362200"/>
            <a:ext cx="2235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6FBAE-B718-432D-B4F9-408A1A32691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Traffic Management &amp; Monitoring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8200" y="18288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600" dirty="0">
                <a:solidFill>
                  <a:schemeClr val="tx2"/>
                </a:solidFill>
                <a:latin typeface="Lucida Bright" pitchFamily="18" charset="0"/>
              </a:rPr>
              <a:t>Future cars could use wireless sensors to: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Handle Accidents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400" dirty="0">
                <a:solidFill>
                  <a:schemeClr val="tx2"/>
                </a:solidFill>
                <a:latin typeface="Lucida Bright" pitchFamily="18" charset="0"/>
              </a:rPr>
              <a:t>Handle Thefts</a:t>
            </a:r>
          </a:p>
        </p:txBody>
      </p:sp>
      <p:pic>
        <p:nvPicPr>
          <p:cNvPr id="25604" name="Picture 4" descr="BD0717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3657600"/>
            <a:ext cx="38100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66800" y="4560888"/>
            <a:ext cx="3886200" cy="1992312"/>
          </a:xfrm>
          <a:prstGeom prst="rect">
            <a:avLst/>
          </a:prstGeom>
          <a:noFill/>
          <a:ln w="12700">
            <a:noFill/>
            <a:miter lim="800000"/>
            <a:headEnd type="none" w="med" len="lg"/>
            <a:tailEnd type="none" w="lg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ü"/>
            </a:pPr>
            <a:r>
              <a:rPr kumimoji="1" lang="en-US" sz="2800" dirty="0">
                <a:solidFill>
                  <a:srgbClr val="000000"/>
                </a:solidFill>
              </a:rPr>
              <a:t>Sensors embedded in the roads to: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–"/>
            </a:pPr>
            <a:r>
              <a:rPr kumimoji="1" lang="en-US" sz="2400" dirty="0">
                <a:solidFill>
                  <a:srgbClr val="000000"/>
                </a:solidFill>
              </a:rPr>
              <a:t>Monitor traffic flows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–"/>
            </a:pPr>
            <a:r>
              <a:rPr kumimoji="1" lang="en-US" sz="2400" dirty="0">
                <a:solidFill>
                  <a:srgbClr val="000000"/>
                </a:solidFill>
              </a:rPr>
              <a:t>Provide real-time route updates</a:t>
            </a:r>
          </a:p>
        </p:txBody>
      </p:sp>
      <p:pic>
        <p:nvPicPr>
          <p:cNvPr id="25606" name="Picture 6" descr="BD05679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0" y="1689100"/>
            <a:ext cx="2743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CA741F-878B-4B9A-B051-2DF9CE9A3FF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B16C6-EC1B-4627-9242-965165478C67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5611091" cy="340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8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www.cse.fau.edu/~jie/teaching/fall_2004_files/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sensorslides1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.ppt</a:t>
                      </a:r>
                      <a:endParaRPr lang="en-US" sz="1000" i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http://web2.uwindsor.ca/courses/cs/aggarwal/cs60520/SeminarMaterial/WSN-future.ppt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http://web.cecs.pdx.edu/~nbulusu/talks/grace-hopper.ppt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http://galaxy.cs.lamar.edu/~bsun/wsn/wsn.html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www.dsc.ufcg.edu.br/~maspohn/katia/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.ppt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http://computer.howstuffworks.com/mote1.htm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41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http://www.polastre.com/papers/polastre-thesis-final.pdf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066800" y="3048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References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/>
              <a:t>Wireless Sensor Networks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SzPct val="75000"/>
            </a:pPr>
            <a:r>
              <a:rPr lang="en-US" sz="2400" dirty="0" smtClean="0">
                <a:solidFill>
                  <a:srgbClr val="000000"/>
                </a:solidFill>
              </a:rPr>
              <a:t>WSN </a:t>
            </a:r>
            <a:r>
              <a:rPr lang="en-US" sz="2400" b="1" dirty="0" smtClean="0">
                <a:solidFill>
                  <a:srgbClr val="000000"/>
                </a:solidFill>
              </a:rPr>
              <a:t>Sensors</a:t>
            </a:r>
            <a:r>
              <a:rPr lang="en-US" sz="2400" dirty="0" smtClean="0">
                <a:solidFill>
                  <a:srgbClr val="000000"/>
                </a:solidFill>
              </a:rPr>
              <a:t> are equipped </a:t>
            </a:r>
            <a:r>
              <a:rPr lang="en-US" sz="2400" dirty="0">
                <a:solidFill>
                  <a:srgbClr val="000000"/>
                </a:solidFill>
              </a:rPr>
              <a:t>with sensing, limited computation, and wireless communication capabilities.</a:t>
            </a:r>
          </a:p>
        </p:txBody>
      </p:sp>
      <p:pic>
        <p:nvPicPr>
          <p:cNvPr id="5" name="Picture 4" descr="nodeHW1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2286000"/>
            <a:ext cx="5638800" cy="33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02906" y="6292076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2: Typical </a:t>
            </a:r>
            <a:r>
              <a:rPr lang="en-ZA" sz="1200" b="1" dirty="0">
                <a:solidFill>
                  <a:srgbClr val="3366FF"/>
                </a:solidFill>
              </a:rPr>
              <a:t>hardware components of a sensor node in wireless sensor networks</a:t>
            </a:r>
            <a:r>
              <a:rPr lang="en-US" sz="1200" b="1" dirty="0">
                <a:solidFill>
                  <a:srgbClr val="3366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646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Wireless Sensor Networks are networks that consists of sensors which are distributed in an ad hoc manner.</a:t>
            </a:r>
          </a:p>
          <a:p>
            <a:pPr eaLnBrk="1" hangingPunct="1">
              <a:defRPr/>
            </a:pPr>
            <a:r>
              <a:rPr lang="en-US" sz="2800" dirty="0" smtClean="0"/>
              <a:t>These sensors work with each other to sense some physical phenomenon and then the information gathered is processed to get relevant results.</a:t>
            </a:r>
          </a:p>
          <a:p>
            <a:pPr eaLnBrk="1" hangingPunct="1">
              <a:defRPr/>
            </a:pPr>
            <a:r>
              <a:rPr lang="en-US" sz="2800" dirty="0" smtClean="0"/>
              <a:t>Wireless sensor networks consists of </a:t>
            </a:r>
            <a:r>
              <a:rPr lang="en-US" altLang="zh-TW" sz="2800" dirty="0" smtClean="0">
                <a:ea typeface="新細明體" pitchFamily="18" charset="-120"/>
              </a:rPr>
              <a:t>protocols and algorithms with self-organizing capabilities.</a:t>
            </a: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32D7B-9734-4FB0-B30A-115867817D0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z="3800" dirty="0" smtClean="0">
                <a:ea typeface="新細明體" pitchFamily="18" charset="-120"/>
              </a:rPr>
              <a:t/>
            </a:r>
            <a:br>
              <a:rPr lang="en-US" altLang="zh-TW" sz="3800" dirty="0" smtClean="0">
                <a:ea typeface="新細明體" pitchFamily="18" charset="-120"/>
              </a:rPr>
            </a:br>
            <a:r>
              <a:rPr lang="en-US" altLang="zh-TW" sz="3800" dirty="0" smtClean="0">
                <a:ea typeface="新細明體" pitchFamily="18" charset="-120"/>
              </a:rPr>
              <a:t>	</a:t>
            </a:r>
            <a:br>
              <a:rPr lang="en-US" altLang="zh-TW" sz="38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Comparison with ad hoc networks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4530725"/>
          </a:xfrm>
        </p:spPr>
        <p:txBody>
          <a:bodyPr/>
          <a:lstStyle/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Wireless sensor networks mainly use </a:t>
            </a:r>
            <a:r>
              <a:rPr lang="en-US" altLang="zh-TW" b="1" dirty="0" smtClean="0">
                <a:ea typeface="新細明體" pitchFamily="18" charset="-120"/>
              </a:rPr>
              <a:t>broadcast</a:t>
            </a:r>
            <a:r>
              <a:rPr lang="en-US" altLang="zh-TW" dirty="0" smtClean="0">
                <a:ea typeface="新細明體" pitchFamily="18" charset="-120"/>
              </a:rPr>
              <a:t> communication while ad hoc networks use </a:t>
            </a:r>
            <a:r>
              <a:rPr lang="en-US" altLang="zh-TW" b="1" dirty="0" smtClean="0">
                <a:ea typeface="新細明體" pitchFamily="18" charset="-120"/>
              </a:rPr>
              <a:t>point-to-point </a:t>
            </a:r>
            <a:r>
              <a:rPr lang="en-US" altLang="zh-TW" dirty="0" smtClean="0">
                <a:ea typeface="新細明體" pitchFamily="18" charset="-120"/>
              </a:rPr>
              <a:t>communication.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Unlike ad hoc networks wireless sensor networks are </a:t>
            </a:r>
            <a:r>
              <a:rPr lang="en-US" altLang="zh-TW" b="1" dirty="0" smtClean="0">
                <a:ea typeface="新細明體" pitchFamily="18" charset="-120"/>
              </a:rPr>
              <a:t>limited by sensors</a:t>
            </a:r>
            <a:r>
              <a:rPr lang="en-US" altLang="zh-TW" dirty="0" smtClean="0">
                <a:ea typeface="新細明體" pitchFamily="18" charset="-120"/>
              </a:rPr>
              <a:t> limited power, energy and computational capability.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Sensor nodes may </a:t>
            </a:r>
            <a:r>
              <a:rPr lang="en-US" altLang="zh-TW" b="1" dirty="0" smtClean="0">
                <a:ea typeface="新細明體" pitchFamily="18" charset="-120"/>
              </a:rPr>
              <a:t>not have global ID</a:t>
            </a:r>
            <a:r>
              <a:rPr lang="en-US" altLang="zh-TW" dirty="0" smtClean="0">
                <a:ea typeface="新細明體" pitchFamily="18" charset="-120"/>
              </a:rPr>
              <a:t> because of the large amount of overhead and large number of sensors.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18F7F-8510-43D0-98B2-D8912A7CB8A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 smtClean="0"/>
              <a:t>WSNs Applications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84076" y="1524000"/>
            <a:ext cx="8729737" cy="4742330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WSNs have many advantages over traditional networking techniques. 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US" sz="28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They have an ever-increasing number of applications, such as infrastructure protection and security, surveillance, health-care, environment monitoring, food safety, intelligent transportation, and smart energy.</a:t>
            </a:r>
          </a:p>
          <a:p>
            <a:pPr algn="just">
              <a:buClr>
                <a:schemeClr val="accent1">
                  <a:lumMod val="75000"/>
                </a:schemeClr>
              </a:buClr>
              <a:buNone/>
            </a:pPr>
            <a:endParaRPr lang="en-ZA" sz="1600" dirty="0" smtClean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02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344897"/>
            <a:r>
              <a:rPr lang="en-US" dirty="0" smtClean="0"/>
              <a:t>WSNs Applications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2622" y="2181386"/>
            <a:ext cx="2774748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85758" y="2181386"/>
            <a:ext cx="2774530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2621" y="4352704"/>
            <a:ext cx="2774748" cy="21145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14926" y="4359445"/>
            <a:ext cx="2749136" cy="20927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email"/>
          <a:srcRect/>
          <a:stretch/>
        </p:blipFill>
        <p:spPr>
          <a:xfrm>
            <a:off x="6097640" y="4352704"/>
            <a:ext cx="2749136" cy="21145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927" y="2207574"/>
            <a:ext cx="2749136" cy="2083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802906" y="6467264"/>
            <a:ext cx="78301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200" b="1" dirty="0" smtClean="0">
                <a:solidFill>
                  <a:srgbClr val="3366FF"/>
                </a:solidFill>
              </a:rPr>
              <a:t>Figure 3: </a:t>
            </a:r>
            <a:r>
              <a:rPr lang="en-US" sz="1200" b="1" dirty="0" smtClean="0">
                <a:solidFill>
                  <a:srgbClr val="3366FF"/>
                </a:solidFill>
              </a:rPr>
              <a:t>WSNs Applications </a:t>
            </a:r>
            <a:endParaRPr lang="en-US" sz="12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37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Applications of Wireless Sensor networks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76962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The applications can be divided in three categories: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objects.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an area.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dirty="0" smtClean="0"/>
              <a:t>Monitoring of both area and objects.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713EA-B51F-4B3F-A19B-C3F83C981A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Area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153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Environmental and Habitat Monitoring</a:t>
            </a:r>
          </a:p>
          <a:p>
            <a:pPr eaLnBrk="1" hangingPunct="1"/>
            <a:r>
              <a:rPr lang="en-US" dirty="0" smtClean="0"/>
              <a:t>Precision Agriculture</a:t>
            </a:r>
          </a:p>
          <a:p>
            <a:pPr eaLnBrk="1" hangingPunct="1"/>
            <a:r>
              <a:rPr lang="en-US" dirty="0" smtClean="0"/>
              <a:t>Indoor Climate Control</a:t>
            </a:r>
          </a:p>
          <a:p>
            <a:pPr eaLnBrk="1" hangingPunct="1"/>
            <a:r>
              <a:rPr lang="en-US" dirty="0" smtClean="0"/>
              <a:t>Military Surveillance</a:t>
            </a:r>
          </a:p>
          <a:p>
            <a:pPr eaLnBrk="1" hangingPunct="1"/>
            <a:r>
              <a:rPr lang="en-US" dirty="0" smtClean="0"/>
              <a:t>Intelligent Alarms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8DF08-AB26-45DD-A4D0-4782B2D4D5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Wireless Sensor Networks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B3C826A8BA445B29955E499880823" ma:contentTypeVersion="0" ma:contentTypeDescription="Create a new document." ma:contentTypeScope="" ma:versionID="54c10268060f3bd25b84d5656624b8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3C324B-C81B-41CD-B47F-D38521E90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E67272-3479-4F47-842B-20F4702448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BDDF6-0E8B-4F4A-AC7B-FC87E3E9019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337</TotalTime>
  <Words>1148</Words>
  <Application>Microsoft Office PowerPoint</Application>
  <PresentationFormat>عرض على الشاشة (4:3)</PresentationFormat>
  <Paragraphs>217</Paragraphs>
  <Slides>23</Slides>
  <Notes>21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35" baseType="lpstr">
      <vt:lpstr>Arial</vt:lpstr>
      <vt:lpstr>Bookman Old Style</vt:lpstr>
      <vt:lpstr>Calibri</vt:lpstr>
      <vt:lpstr>Gill Sans MT</vt:lpstr>
      <vt:lpstr>Helvetica</vt:lpstr>
      <vt:lpstr>Lucida Bright</vt:lpstr>
      <vt:lpstr>新細明體</vt:lpstr>
      <vt:lpstr>Times</vt:lpstr>
      <vt:lpstr>Times New Roman</vt:lpstr>
      <vt:lpstr>Wingdings</vt:lpstr>
      <vt:lpstr>Wingdings 3</vt:lpstr>
      <vt:lpstr>Origin</vt:lpstr>
      <vt:lpstr>Lecture 3: Wireless Sensor Networks  </vt:lpstr>
      <vt:lpstr>Wireless Sensor Networks (WSNs)</vt:lpstr>
      <vt:lpstr>Wireless Sensor Networks (cont.)</vt:lpstr>
      <vt:lpstr>Introduction</vt:lpstr>
      <vt:lpstr>   Comparison with ad hoc networks</vt:lpstr>
      <vt:lpstr>WSNs Applications </vt:lpstr>
      <vt:lpstr>WSNs Applications </vt:lpstr>
      <vt:lpstr>Applications of Wireless Sensor networks</vt:lpstr>
      <vt:lpstr>Monitoring Area</vt:lpstr>
      <vt:lpstr>Example: Precision Agriculture</vt:lpstr>
      <vt:lpstr>Monitoring Objects</vt:lpstr>
      <vt:lpstr>Monitoring Interactions between Objects and Space</vt:lpstr>
      <vt:lpstr>Characteristics of Wireless Sensor Networks</vt:lpstr>
      <vt:lpstr>Design Challenges</vt:lpstr>
      <vt:lpstr>Continued..</vt:lpstr>
      <vt:lpstr> Operational Challenges of Wireless Sensor Networks</vt:lpstr>
      <vt:lpstr>عرض تقديمي في PowerPoint</vt:lpstr>
      <vt:lpstr>Future of WSN   Smart Home / Smart Office</vt:lpstr>
      <vt:lpstr>Biomedical / Medical</vt:lpstr>
      <vt:lpstr>Military</vt:lpstr>
      <vt:lpstr>Industrial &amp; Commercial</vt:lpstr>
      <vt:lpstr>Traffic Management &amp; Monitoring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Wireless Sensor Networks</dc:title>
  <dc:creator>Najla</dc:creator>
  <cp:lastModifiedBy>Sara</cp:lastModifiedBy>
  <cp:revision>35</cp:revision>
  <dcterms:created xsi:type="dcterms:W3CDTF">2014-11-15T21:10:17Z</dcterms:created>
  <dcterms:modified xsi:type="dcterms:W3CDTF">2018-02-21T17:21:50Z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0x01010009AB3C826A8BA445B29955E499880823</vt:lpwstr>
  </property>
</Properties>
</file>