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1" r:id="rId4"/>
    <p:sldId id="259" r:id="rId5"/>
    <p:sldId id="264" r:id="rId6"/>
    <p:sldId id="265" r:id="rId7"/>
    <p:sldId id="269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B46A849-64B9-428B-9047-08B0276349F0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409E626-042B-4E82-90B7-9F2EB1A0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7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More specifically, every academic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7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5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e.g. shape or material, etc.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i.e.</a:t>
            </a:r>
            <a:r>
              <a:rPr lang="en-US" baseline="0" dirty="0" smtClean="0"/>
              <a:t> there are different perspectives to a certain problem (and all must be taken into consideration)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5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Research: usually involves the latest features involving a certain product, design,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9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See as an example how much effort went</a:t>
            </a:r>
            <a:r>
              <a:rPr lang="en-US" baseline="0" dirty="0" smtClean="0"/>
              <a:t> into creating the famous “Angry Birds” game </a:t>
            </a:r>
            <a:r>
              <a:rPr lang="en-US" b="1" u="sng" baseline="0" dirty="0" smtClean="0">
                <a:solidFill>
                  <a:srgbClr val="0000FF"/>
                </a:solidFill>
              </a:rPr>
              <a:t>http://www.ibtimes.co.uk/rovio-overnight-angry-brids-success-51-failed-522587 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0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All </a:t>
            </a:r>
            <a:r>
              <a:rPr lang="en-US" smtClean="0"/>
              <a:t>additional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5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49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053-DEC3-4252-9077-D5F6169DC300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303-754B-428F-94E0-C05E35997163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5571-ED33-4D8E-A4ED-F9668298E796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FB8F-0242-41EE-A97B-A52FF8D2A169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6ADD-2782-47ED-9086-23A6F16E02BB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6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7738-DE6D-479F-BED7-CB326E5A4086}" type="datetime1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A15-6201-4E64-8370-5B987293B7BE}" type="datetime1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DB16-4FAF-40A8-88BF-7AA52C4789F7}" type="datetime1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423-234E-4526-A720-2BB2DAC2CDCE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2BFF-ED5E-4FF4-8B40-B309685DCE23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F95F-BDFC-438D-9CDC-C7E6E54FF517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10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7163" y="3122613"/>
            <a:ext cx="9144000" cy="1754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dirty="0"/>
              <a:t>Lecture </a:t>
            </a:r>
            <a:r>
              <a:rPr lang="en-US" sz="4400" dirty="0" smtClean="0"/>
              <a:t>2.</a:t>
            </a:r>
            <a:endParaRPr lang="en-US" sz="4400" b="1" dirty="0" smtClean="0"/>
          </a:p>
          <a:p>
            <a:pPr algn="ctr">
              <a:defRPr/>
            </a:pPr>
            <a:r>
              <a:rPr lang="en-US" sz="4400" b="1" i="1" dirty="0" smtClean="0"/>
              <a:t>An </a:t>
            </a:r>
            <a:r>
              <a:rPr lang="en-US" sz="4400" b="1" i="1" dirty="0"/>
              <a:t>Overview of </a:t>
            </a:r>
            <a:r>
              <a:rPr lang="en-US" sz="4400" b="1" i="1" dirty="0" smtClean="0"/>
              <a:t/>
            </a:r>
            <a:br>
              <a:rPr lang="en-US" sz="4400" b="1" i="1" dirty="0" smtClean="0"/>
            </a:br>
            <a:r>
              <a:rPr lang="en-US" sz="4400" b="1" i="1" dirty="0" smtClean="0"/>
              <a:t>Engineering </a:t>
            </a:r>
            <a:r>
              <a:rPr lang="en-US" sz="4400" b="1" i="1" dirty="0"/>
              <a:t>Design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Summer 2017 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457200"/>
            <a:ext cx="70907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4: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List and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Evaluate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A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lternative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olutions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643392"/>
            <a:ext cx="6849688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Be critical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Edison: ”It is easy to obtain </a:t>
            </a:r>
            <a:r>
              <a:rPr lang="en-US" sz="2400" b="1" u="sng" dirty="0"/>
              <a:t>100 patents</a:t>
            </a:r>
            <a:r>
              <a:rPr lang="en-US" sz="2400" b="1" dirty="0"/>
              <a:t> if you also have </a:t>
            </a:r>
            <a:r>
              <a:rPr lang="en-US" sz="2400" b="1" u="sng" dirty="0"/>
              <a:t>5000 unsuccessful </a:t>
            </a:r>
            <a:r>
              <a:rPr lang="en-US" sz="2400" b="1" u="sng" dirty="0" smtClean="0"/>
              <a:t>inventions</a:t>
            </a:r>
            <a:r>
              <a:rPr lang="en-US" sz="2400" b="1" dirty="0" smtClean="0"/>
              <a:t>*”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91876"/>
            <a:ext cx="4881224" cy="322772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53878" y="2209800"/>
            <a:ext cx="2438400" cy="1629072"/>
            <a:chOff x="6544386" y="1832194"/>
            <a:chExt cx="2438400" cy="1629072"/>
          </a:xfrm>
        </p:grpSpPr>
        <p:sp>
          <p:nvSpPr>
            <p:cNvPr id="8" name="TextBox 7"/>
            <p:cNvSpPr txBox="1"/>
            <p:nvPr/>
          </p:nvSpPr>
          <p:spPr>
            <a:xfrm>
              <a:off x="6544386" y="3091934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One possible solution!!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4386" y="1832194"/>
              <a:ext cx="2286198" cy="11888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57200"/>
            <a:ext cx="50261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5: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Choose the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Best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Solution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01375"/>
              </p:ext>
            </p:extLst>
          </p:nvPr>
        </p:nvGraphicFramePr>
        <p:xfrm>
          <a:off x="533401" y="1142995"/>
          <a:ext cx="7696200" cy="5282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3543"/>
                <a:gridCol w="1394937"/>
                <a:gridCol w="1539240"/>
                <a:gridCol w="1539240"/>
                <a:gridCol w="1539240"/>
              </a:tblGrid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Weight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for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for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for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effectLst/>
                        </a:rPr>
                        <a:t>1. Cost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2. Production </a:t>
                      </a:r>
                      <a:r>
                        <a:rPr lang="en-US" sz="1800" b="1" dirty="0">
                          <a:effectLst/>
                        </a:rPr>
                        <a:t>difficulty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3. Size</a:t>
                      </a:r>
                      <a:r>
                        <a:rPr lang="en-US" sz="1800" b="1" dirty="0">
                          <a:effectLst/>
                        </a:rPr>
                        <a:t>, weight, strength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4. Appearance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5. Convenience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6. Safety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7. Legal </a:t>
                      </a:r>
                      <a:r>
                        <a:rPr lang="en-US" sz="1800" b="1" dirty="0">
                          <a:effectLst/>
                        </a:rPr>
                        <a:t>issues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8. Reliability/</a:t>
                      </a:r>
                      <a:br>
                        <a:rPr lang="en-US" sz="1800" b="1" dirty="0" smtClean="0">
                          <a:effectLst/>
                        </a:rPr>
                      </a:br>
                      <a:r>
                        <a:rPr lang="en-US" sz="1800" b="1" dirty="0" smtClean="0">
                          <a:effectLst/>
                        </a:rPr>
                        <a:t>durability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9. Customer </a:t>
                      </a:r>
                      <a:r>
                        <a:rPr lang="en-US" sz="1800" b="1" dirty="0">
                          <a:effectLst/>
                        </a:rPr>
                        <a:t>appeal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TOTAL points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points=rate*weight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65078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6: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Construction, Analysis and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Testing 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0968" y="2209800"/>
            <a:ext cx="46832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Iterative 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endParaRPr lang="en-US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6324600" cy="33833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4179915"/>
            <a:ext cx="37000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7: Final Evaluation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0" y="4800600"/>
            <a:ext cx="24405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the best design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78" t="4043" r="7333" b="9149"/>
          <a:stretch/>
        </p:blipFill>
        <p:spPr>
          <a:xfrm>
            <a:off x="4852936" y="4112136"/>
            <a:ext cx="2514600" cy="2564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995511"/>
            <a:ext cx="4267200" cy="313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Communicate and </a:t>
            </a:r>
            <a:r>
              <a:rPr lang="en-US" sz="2000" b="1" u="sng" dirty="0"/>
              <a:t>report on</a:t>
            </a:r>
            <a:r>
              <a:rPr lang="en-US" sz="2000" b="1" dirty="0"/>
              <a:t> all the final </a:t>
            </a:r>
            <a:r>
              <a:rPr lang="en-US" sz="2000" b="1" u="sng" dirty="0"/>
              <a:t>details</a:t>
            </a:r>
            <a:r>
              <a:rPr lang="en-US" sz="2000" b="1" dirty="0"/>
              <a:t> </a:t>
            </a:r>
            <a:r>
              <a:rPr lang="en-US" sz="2000" b="1" dirty="0" smtClean="0"/>
              <a:t>of </a:t>
            </a:r>
            <a:r>
              <a:rPr lang="en-US" sz="2000" b="1" dirty="0"/>
              <a:t>the design through: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Engineering Notebook (</a:t>
            </a:r>
            <a:r>
              <a:rPr lang="en-US" sz="2000" b="1" u="sng" dirty="0"/>
              <a:t>logbook</a:t>
            </a:r>
            <a:r>
              <a:rPr lang="en-US" sz="2000" b="1" dirty="0"/>
              <a:t>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Written </a:t>
            </a:r>
            <a:r>
              <a:rPr lang="en-US" sz="2000" b="1" u="sng" dirty="0"/>
              <a:t>reports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Technical </a:t>
            </a:r>
            <a:r>
              <a:rPr lang="en-US" sz="2000" b="1" u="sng" dirty="0"/>
              <a:t>presentation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Training material, catalogue, </a:t>
            </a:r>
            <a:r>
              <a:rPr lang="en-US" sz="2000" b="1" dirty="0" smtClean="0"/>
              <a:t>manuals*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838200" y="457200"/>
            <a:ext cx="36945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Step 8: Communication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66031"/>
            <a:ext cx="409575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655" y="465513"/>
            <a:ext cx="4286250" cy="3619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053" y="4163260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-76200"/>
            <a:ext cx="57912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Importance of Engineering Design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533400"/>
            <a:ext cx="5029200" cy="5715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70%</a:t>
            </a:r>
            <a:r>
              <a:rPr lang="en-US" sz="2400" b="1" dirty="0" smtClean="0"/>
              <a:t> of a product’s total </a:t>
            </a:r>
            <a:r>
              <a:rPr lang="en-US" sz="2400" b="1" u="sng" dirty="0" smtClean="0"/>
              <a:t>cost</a:t>
            </a:r>
            <a:r>
              <a:rPr lang="en-US" sz="2400" b="1" dirty="0" smtClean="0"/>
              <a:t> (</a:t>
            </a:r>
            <a:r>
              <a:rPr lang="en-US" sz="2400" b="1" dirty="0"/>
              <a:t>design, manufacturing and installation</a:t>
            </a:r>
            <a:r>
              <a:rPr lang="en-US" sz="2400" dirty="0" smtClean="0"/>
              <a:t>)</a:t>
            </a:r>
            <a:r>
              <a:rPr lang="en-US" sz="2400" b="1" dirty="0" smtClean="0"/>
              <a:t> is </a:t>
            </a:r>
            <a:r>
              <a:rPr lang="en-US" sz="2400" b="1" u="sng" dirty="0" smtClean="0"/>
              <a:t>determined by</a:t>
            </a:r>
            <a:r>
              <a:rPr lang="en-US" sz="2400" b="1" dirty="0" smtClean="0"/>
              <a:t> its </a:t>
            </a:r>
            <a:r>
              <a:rPr lang="en-US" sz="2400" b="1" u="sng" dirty="0" smtClean="0"/>
              <a:t>design</a:t>
            </a:r>
          </a:p>
          <a:p>
            <a:r>
              <a:rPr lang="en-US" sz="2400" b="1" dirty="0"/>
              <a:t>Studies have shown that </a:t>
            </a:r>
            <a:r>
              <a:rPr lang="en-US" sz="2400" b="1" dirty="0">
                <a:solidFill>
                  <a:srgbClr val="FFC000"/>
                </a:solidFill>
              </a:rPr>
              <a:t>50 to 80%</a:t>
            </a:r>
            <a:r>
              <a:rPr lang="en-US" sz="2400" b="1" dirty="0"/>
              <a:t> of the </a:t>
            </a:r>
            <a:r>
              <a:rPr lang="en-US" sz="2400" b="1" u="sng" dirty="0"/>
              <a:t>life cycle costs</a:t>
            </a:r>
            <a:r>
              <a:rPr lang="en-US" sz="2400" b="1" dirty="0"/>
              <a:t> of products </a:t>
            </a:r>
            <a:r>
              <a:rPr lang="en-US" sz="2400" b="1" dirty="0" smtClean="0"/>
              <a:t>(maintenance, energy, etc.) are </a:t>
            </a:r>
            <a:r>
              <a:rPr lang="en-US" sz="2400" b="1" u="sng" dirty="0"/>
              <a:t>influenced by</a:t>
            </a:r>
            <a:r>
              <a:rPr lang="en-US" sz="2400" b="1" dirty="0"/>
              <a:t> engineering </a:t>
            </a:r>
            <a:r>
              <a:rPr lang="en-US" sz="2400" b="1" u="sng" dirty="0" smtClean="0"/>
              <a:t>design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Costs Include: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Material costs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Facilities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Tooling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Labor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Other support costs</a:t>
            </a:r>
            <a:endParaRPr lang="en-US" sz="1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10200" y="1371600"/>
            <a:ext cx="3733089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581400"/>
            <a:ext cx="3901483" cy="2762250"/>
          </a:xfrm>
          <a:prstGeom prst="rect">
            <a:avLst/>
          </a:prstGeom>
          <a:effectLst>
            <a:glow rad="1905000">
              <a:schemeClr val="bg2">
                <a:lumMod val="75000"/>
                <a:lumOff val="25000"/>
                <a:alpha val="0"/>
              </a:schemeClr>
            </a:glow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Engineering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92480"/>
            <a:ext cx="5562600" cy="2636520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Engineering design is the </a:t>
            </a:r>
            <a:r>
              <a:rPr lang="en-US" sz="2200" b="1" u="sng" dirty="0" smtClean="0">
                <a:solidFill>
                  <a:srgbClr val="FFC000"/>
                </a:solidFill>
              </a:rPr>
              <a:t>process</a:t>
            </a:r>
            <a:r>
              <a:rPr lang="en-US" sz="2200" dirty="0" smtClean="0"/>
              <a:t> of </a:t>
            </a:r>
            <a:r>
              <a:rPr lang="en-US" sz="2200" u="sng" dirty="0" smtClean="0"/>
              <a:t>devising</a:t>
            </a:r>
            <a:r>
              <a:rPr lang="en-US" sz="2200" dirty="0" smtClean="0"/>
              <a:t> a system, component or process </a:t>
            </a:r>
            <a:r>
              <a:rPr lang="en-US" sz="2200" u="sng" dirty="0" smtClean="0"/>
              <a:t>to meet desired needs</a:t>
            </a:r>
            <a:r>
              <a:rPr lang="en-US" sz="2200" dirty="0" smtClean="0"/>
              <a:t>.</a:t>
            </a:r>
            <a:endParaRPr lang="en-US" sz="2200" dirty="0"/>
          </a:p>
          <a:p>
            <a:pPr algn="just"/>
            <a:r>
              <a:rPr lang="en-US" sz="2200" dirty="0" smtClean="0"/>
              <a:t>In this process, basic sciences and engineering are applied to </a:t>
            </a:r>
            <a:r>
              <a:rPr lang="en-US" sz="2200" dirty="0"/>
              <a:t>optimally </a:t>
            </a:r>
            <a:r>
              <a:rPr lang="en-US" sz="2200" u="sng" dirty="0"/>
              <a:t>convert </a:t>
            </a:r>
            <a:r>
              <a:rPr lang="en-US" sz="2200" u="sng" dirty="0" smtClean="0"/>
              <a:t>resources</a:t>
            </a:r>
            <a:r>
              <a:rPr lang="en-US" sz="2200" dirty="0" smtClean="0"/>
              <a:t> </a:t>
            </a:r>
            <a:r>
              <a:rPr lang="en-US" sz="2200" u="sng" dirty="0" smtClean="0"/>
              <a:t>to meet</a:t>
            </a:r>
            <a:r>
              <a:rPr lang="en-US" sz="2200" dirty="0" smtClean="0"/>
              <a:t> a stated </a:t>
            </a:r>
            <a:r>
              <a:rPr lang="en-US" sz="2200" u="sng" dirty="0" smtClean="0"/>
              <a:t>objective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3276600"/>
            <a:ext cx="4572000" cy="30141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Among the fundamental blocks of this process are: </a:t>
            </a:r>
            <a:r>
              <a:rPr lang="en-US" sz="2200" dirty="0">
                <a:solidFill>
                  <a:srgbClr val="00B0F0"/>
                </a:solidFill>
              </a:rPr>
              <a:t>objectives, criteria, synthesis, analysis, construction, testing, and evaluation.</a:t>
            </a:r>
          </a:p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In addition to these blocks It is essential to consider </a:t>
            </a:r>
            <a:r>
              <a:rPr lang="en-US" sz="2200" u="sng" dirty="0">
                <a:solidFill>
                  <a:prstClr val="white"/>
                </a:solidFill>
              </a:rPr>
              <a:t>realistic </a:t>
            </a:r>
            <a:r>
              <a:rPr lang="en-US" sz="2200" u="sng" dirty="0">
                <a:solidFill>
                  <a:srgbClr val="00B0F0"/>
                </a:solidFill>
              </a:rPr>
              <a:t>constraints</a:t>
            </a:r>
            <a:r>
              <a:rPr lang="en-US" sz="2200" dirty="0">
                <a:solidFill>
                  <a:prstClr val="white"/>
                </a:solidFill>
              </a:rPr>
              <a:t> such as </a:t>
            </a:r>
            <a:r>
              <a:rPr lang="en-US" sz="2200" dirty="0">
                <a:solidFill>
                  <a:srgbClr val="00B0F0"/>
                </a:solidFill>
              </a:rPr>
              <a:t>economic factors, safety, reliability, aesthetics, ethics and social factors</a:t>
            </a:r>
            <a:r>
              <a:rPr lang="en-US" sz="2200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53" y="1127503"/>
            <a:ext cx="3040279" cy="2149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65" y="2895600"/>
            <a:ext cx="2869870" cy="2209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105400"/>
            <a:ext cx="2152650" cy="1089241"/>
          </a:xfrm>
          <a:prstGeom prst="rect">
            <a:avLst/>
          </a:prstGeom>
          <a:effectLst>
            <a:glow>
              <a:schemeClr val="tx2">
                <a:lumMod val="10000"/>
              </a:schemeClr>
            </a:glow>
            <a:softEdge rad="1397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77690"/>
            <a:ext cx="8001000" cy="197991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Every Engineering Department* must include a major engineering design experience that builds upon the </a:t>
            </a:r>
            <a:r>
              <a:rPr lang="en-US" sz="2400" u="sng" dirty="0" smtClean="0"/>
              <a:t>fundamental concepts</a:t>
            </a:r>
            <a:r>
              <a:rPr lang="en-US" sz="2400" dirty="0" smtClean="0"/>
              <a:t> of: </a:t>
            </a:r>
            <a:r>
              <a:rPr lang="en-US" sz="2400" dirty="0">
                <a:solidFill>
                  <a:srgbClr val="00B0F0"/>
                </a:solidFill>
              </a:rPr>
              <a:t>mathematics, basic sciences, humanities, social sciences, engineering topics, and communication skills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73252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 ABET Requirement</a:t>
            </a:r>
          </a:p>
          <a:p>
            <a:r>
              <a:rPr lang="en-US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b="1" u="sng" dirty="0" smtClean="0">
                <a:solidFill>
                  <a:srgbClr val="00B0F0"/>
                </a:solidFill>
              </a:rPr>
              <a:t>A</a:t>
            </a:r>
            <a:r>
              <a:rPr lang="en-US" sz="2400" b="1" u="sng" dirty="0" smtClean="0"/>
              <a:t>ccreditation </a:t>
            </a:r>
            <a:r>
              <a:rPr lang="en-US" sz="2400" b="1" u="sng" dirty="0">
                <a:solidFill>
                  <a:srgbClr val="00B0F0"/>
                </a:solidFill>
              </a:rPr>
              <a:t>B</a:t>
            </a:r>
            <a:r>
              <a:rPr lang="en-US" sz="2400" b="1" u="sng" dirty="0"/>
              <a:t>oard for </a:t>
            </a:r>
            <a:r>
              <a:rPr lang="en-US" sz="2400" b="1" u="sng" dirty="0">
                <a:solidFill>
                  <a:srgbClr val="00B0F0"/>
                </a:solidFill>
              </a:rPr>
              <a:t>E</a:t>
            </a:r>
            <a:r>
              <a:rPr lang="en-US" sz="2400" b="1" u="sng" dirty="0"/>
              <a:t>ngineering and </a:t>
            </a:r>
            <a:r>
              <a:rPr lang="en-US" sz="2400" b="1" u="sng" dirty="0" smtClean="0">
                <a:solidFill>
                  <a:srgbClr val="00B0F0"/>
                </a:solidFill>
              </a:rPr>
              <a:t>T</a:t>
            </a:r>
            <a:r>
              <a:rPr lang="en-US" sz="2400" b="1" u="sng" dirty="0" smtClean="0"/>
              <a:t>echnology)</a:t>
            </a:r>
            <a:endParaRPr lang="en-US" sz="2400" u="sng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76738"/>
            <a:ext cx="4312920" cy="179546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0"/>
            <a:ext cx="4312920" cy="9208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0" y="3518949"/>
            <a:ext cx="4267200" cy="270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The scope of the design experience within a program should </a:t>
            </a:r>
            <a:r>
              <a:rPr lang="en-US" sz="2200" u="sng" dirty="0">
                <a:solidFill>
                  <a:prstClr val="white"/>
                </a:solidFill>
              </a:rPr>
              <a:t>match the requirements </a:t>
            </a:r>
            <a:r>
              <a:rPr lang="en-US" sz="2200" dirty="0">
                <a:solidFill>
                  <a:prstClr val="white"/>
                </a:solidFill>
              </a:rPr>
              <a:t>of practice within that </a:t>
            </a:r>
            <a:r>
              <a:rPr lang="en-US" sz="2200" u="sng" dirty="0" smtClean="0">
                <a:solidFill>
                  <a:prstClr val="white"/>
                </a:solidFill>
              </a:rPr>
              <a:t>discipline</a:t>
            </a:r>
            <a:endParaRPr lang="en-US" sz="2200" u="sng" dirty="0">
              <a:solidFill>
                <a:prstClr val="white"/>
              </a:solidFill>
            </a:endParaRPr>
          </a:p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All design work should not be done in isolation by individual students; </a:t>
            </a:r>
            <a:r>
              <a:rPr lang="en-US" sz="2200" u="sng" dirty="0">
                <a:solidFill>
                  <a:prstClr val="white"/>
                </a:solidFill>
              </a:rPr>
              <a:t>team efforts are encouraged</a:t>
            </a:r>
            <a:r>
              <a:rPr lang="en-US" sz="2200" dirty="0">
                <a:solidFill>
                  <a:prstClr val="white"/>
                </a:solidFill>
              </a:rPr>
              <a:t> where appropriate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3" y="304800"/>
            <a:ext cx="4268092" cy="533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Design Process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13" y="1143000"/>
            <a:ext cx="3954087" cy="2743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Define</a:t>
            </a:r>
            <a:r>
              <a:rPr lang="en-US" sz="2000" b="1" dirty="0" smtClean="0"/>
              <a:t> the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Brainstorm</a:t>
            </a:r>
            <a:r>
              <a:rPr lang="en-US" sz="2000" b="1" dirty="0" smtClean="0"/>
              <a:t> for creative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Search</a:t>
            </a:r>
            <a:r>
              <a:rPr lang="en-US" sz="2000" b="1" dirty="0" smtClean="0"/>
              <a:t> and </a:t>
            </a:r>
            <a:r>
              <a:rPr lang="en-US" sz="2000" b="1" i="1" dirty="0" smtClean="0"/>
              <a:t>re</a:t>
            </a:r>
            <a:r>
              <a:rPr lang="en-US" sz="2000" b="1" dirty="0" smtClean="0"/>
              <a:t>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Develop </a:t>
            </a:r>
            <a:r>
              <a:rPr lang="en-US" sz="2000" b="1" u="sng" dirty="0" smtClean="0"/>
              <a:t>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Analyze </a:t>
            </a:r>
            <a:r>
              <a:rPr lang="en-US" sz="2000" b="1" u="sng" dirty="0" smtClean="0"/>
              <a:t>alternative solutions</a:t>
            </a:r>
            <a:r>
              <a:rPr lang="en-US" sz="2000" b="1" dirty="0" smtClean="0"/>
              <a:t> and </a:t>
            </a:r>
            <a:r>
              <a:rPr lang="en-US" sz="2000" b="1" u="sng" dirty="0" smtClean="0"/>
              <a:t>choose the best 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4204909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042" t="12429" r="19098" b="12429"/>
          <a:stretch/>
        </p:blipFill>
        <p:spPr>
          <a:xfrm>
            <a:off x="2819399" y="4048125"/>
            <a:ext cx="1914205" cy="25028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3000" y="4495800"/>
            <a:ext cx="4572000" cy="1738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Model</a:t>
            </a:r>
            <a:r>
              <a:rPr lang="en-US" sz="2000" b="1" dirty="0">
                <a:solidFill>
                  <a:prstClr val="white"/>
                </a:solidFill>
              </a:rPr>
              <a:t> or prototype</a:t>
            </a:r>
          </a:p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Test</a:t>
            </a:r>
            <a:r>
              <a:rPr lang="en-US" sz="2000" b="1" dirty="0">
                <a:solidFill>
                  <a:prstClr val="white"/>
                </a:solidFill>
              </a:rPr>
              <a:t> and Evaluate</a:t>
            </a:r>
          </a:p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Improve</a:t>
            </a:r>
            <a:r>
              <a:rPr lang="en-US" sz="2000" b="1" dirty="0">
                <a:solidFill>
                  <a:prstClr val="white"/>
                </a:solidFill>
              </a:rPr>
              <a:t> if needed</a:t>
            </a:r>
          </a:p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Communicate</a:t>
            </a:r>
            <a:r>
              <a:rPr lang="en-US" sz="2000" b="1" dirty="0">
                <a:solidFill>
                  <a:prstClr val="white"/>
                </a:solidFill>
              </a:rPr>
              <a:t> results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1950" y="89099"/>
            <a:ext cx="4973109" cy="7138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Statement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651" y="483990"/>
            <a:ext cx="82867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This is the single </a:t>
            </a:r>
            <a:r>
              <a:rPr lang="en-US" sz="2000" b="1" u="sng" dirty="0"/>
              <a:t>most important step</a:t>
            </a:r>
            <a:r>
              <a:rPr lang="en-US" sz="2000" b="1" dirty="0"/>
              <a:t> in the design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Only when you can specify the problem can you hope to achieve your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/>
              <a:t>Loss of efforts and efficiency</a:t>
            </a:r>
            <a:r>
              <a:rPr lang="en-US" sz="2000" b="1" dirty="0"/>
              <a:t> occurs when trying to solve </a:t>
            </a:r>
            <a:r>
              <a:rPr lang="en-US" sz="2000" b="1" u="sng" dirty="0" smtClean="0"/>
              <a:t>unclear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If this step is done </a:t>
            </a:r>
            <a:r>
              <a:rPr lang="en-US" sz="2000" b="1" u="sng" dirty="0"/>
              <a:t>incorrectly</a:t>
            </a:r>
            <a:r>
              <a:rPr lang="en-US" sz="2000" b="1" dirty="0"/>
              <a:t> or incompletely it results in a </a:t>
            </a:r>
            <a:r>
              <a:rPr lang="en-US" sz="2000" b="1" u="sng" dirty="0"/>
              <a:t>failure of the </a:t>
            </a:r>
            <a:r>
              <a:rPr lang="en-US" sz="2000" b="1" u="sng" dirty="0" smtClean="0"/>
              <a:t>design</a:t>
            </a:r>
            <a:r>
              <a:rPr lang="en-US" sz="2000" b="1" dirty="0"/>
              <a:t>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It is important to </a:t>
            </a:r>
            <a:r>
              <a:rPr lang="en-US" sz="2000" b="1" u="sng" dirty="0"/>
              <a:t>define the </a:t>
            </a:r>
            <a:r>
              <a:rPr lang="en-US" sz="2000" b="1" i="1" u="sng" dirty="0"/>
              <a:t>true problem</a:t>
            </a:r>
            <a:r>
              <a:rPr lang="en-US" sz="2000" b="1" dirty="0"/>
              <a:t> one is solving, not just the symptoms of the problem or the perceived </a:t>
            </a:r>
            <a:r>
              <a:rPr lang="en-US" sz="2000" b="1" dirty="0" smtClean="0"/>
              <a:t>problem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99450" y="4211035"/>
            <a:ext cx="39587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Objectives</a:t>
            </a:r>
            <a:r>
              <a:rPr lang="en-US" sz="2000" b="1" dirty="0" smtClean="0"/>
              <a:t> are a function of </a:t>
            </a:r>
            <a:r>
              <a:rPr lang="en-US" sz="2000" b="1" u="sng" dirty="0" smtClean="0"/>
              <a:t>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Objectives should be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SMART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000" b="1" dirty="0" smtClean="0"/>
              <a:t>pecific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000" b="1" dirty="0" smtClean="0"/>
              <a:t>easurable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 smtClean="0"/>
              <a:t>chievable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2000" b="1" dirty="0" smtClean="0"/>
              <a:t>ealistic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000" b="1" dirty="0" smtClean="0"/>
              <a:t>ime-bounded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999" t="17040" r="20134" b="9113"/>
          <a:stretch/>
        </p:blipFill>
        <p:spPr>
          <a:xfrm>
            <a:off x="1182664" y="4211035"/>
            <a:ext cx="2651760" cy="2377440"/>
          </a:xfrm>
          <a:prstGeom prst="rect">
            <a:avLst/>
          </a:prstGeom>
        </p:spPr>
      </p:pic>
      <p:sp>
        <p:nvSpPr>
          <p:cNvPr id="12" name="Title 6"/>
          <p:cNvSpPr txBox="1">
            <a:spLocks/>
          </p:cNvSpPr>
          <p:nvPr/>
        </p:nvSpPr>
        <p:spPr>
          <a:xfrm>
            <a:off x="4648200" y="3525730"/>
            <a:ext cx="2133600" cy="71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Objectives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9724" y="864894"/>
            <a:ext cx="7288876" cy="2411705"/>
          </a:xfrm>
        </p:spPr>
        <p:txBody>
          <a:bodyPr>
            <a:normAutofit/>
          </a:bodyPr>
          <a:lstStyle/>
          <a:p>
            <a:pPr defTabSz="914400"/>
            <a:r>
              <a:rPr lang="en-US" sz="2000" b="1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Problem </a:t>
            </a:r>
            <a:r>
              <a:rPr lang="en-US" sz="20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Statement:</a:t>
            </a:r>
            <a:br>
              <a:rPr lang="en-US" sz="20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“The current box is </a:t>
            </a:r>
            <a:r>
              <a:rPr lang="en-US" sz="2000" b="1" u="sng" dirty="0">
                <a:latin typeface="+mn-lt"/>
                <a:ea typeface="+mn-ea"/>
                <a:cs typeface="+mn-cs"/>
              </a:rPr>
              <a:t>easily damaged during </a:t>
            </a:r>
            <a:r>
              <a:rPr lang="en-US" sz="2000" b="1" u="sng" dirty="0" smtClean="0">
                <a:latin typeface="+mn-lt"/>
                <a:ea typeface="+mn-ea"/>
                <a:cs typeface="+mn-cs"/>
              </a:rPr>
              <a:t>transportation</a:t>
            </a:r>
            <a:r>
              <a:rPr lang="en-US" sz="2000" b="1" dirty="0" smtClean="0">
                <a:latin typeface="+mn-lt"/>
                <a:ea typeface="+mn-ea"/>
                <a:cs typeface="+mn-cs"/>
              </a:rPr>
              <a:t>”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 smtClean="0">
                <a:latin typeface="+mn-lt"/>
                <a:ea typeface="+mn-ea"/>
                <a:cs typeface="+mn-cs"/>
              </a:rPr>
              <a:t/>
            </a:r>
            <a:br>
              <a:rPr lang="en-US" sz="2000" b="1" dirty="0" smtClean="0">
                <a:latin typeface="+mn-lt"/>
                <a:ea typeface="+mn-ea"/>
                <a:cs typeface="+mn-cs"/>
              </a:rPr>
            </a:br>
            <a:r>
              <a:rPr lang="en-US" sz="2000" b="1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Objective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“Design a stronger box for our new product”</a:t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Another Objective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“Design an improved </a:t>
            </a:r>
            <a:r>
              <a:rPr lang="en-US" sz="2000" b="1" dirty="0" smtClean="0">
                <a:latin typeface="+mn-lt"/>
                <a:ea typeface="+mn-ea"/>
                <a:cs typeface="+mn-cs"/>
              </a:rPr>
              <a:t>box*” 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endParaRPr lang="en-US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33400" y="152400"/>
            <a:ext cx="4973109" cy="71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 1: Problem Statement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3200400"/>
            <a:ext cx="8305800" cy="3200400"/>
          </a:xfrm>
          <a:prstGeom prst="roundRect">
            <a:avLst/>
          </a:prstGeom>
          <a:noFill/>
          <a:ln w="28575">
            <a:solidFill>
              <a:schemeClr val="tx1">
                <a:lumMod val="65000"/>
              </a:schemeClr>
            </a:solidFill>
          </a:ln>
          <a:effectLst>
            <a:glow rad="101600">
              <a:schemeClr val="tx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3276599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Importance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Accurate Objective and Statement **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" y="3645931"/>
            <a:ext cx="7978188" cy="2602469"/>
            <a:chOff x="1013412" y="3645931"/>
            <a:chExt cx="7978188" cy="26024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3412" y="3645931"/>
              <a:ext cx="1882188" cy="193780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181006" y="5602069"/>
              <a:ext cx="15621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 dirty="0" smtClean="0">
                  <a:solidFill>
                    <a:srgbClr val="FFFF00"/>
                  </a:solidFill>
                </a:rPr>
                <a:t>Problem </a:t>
              </a:r>
              <a:br>
                <a:rPr lang="en-US" dirty="0" smtClean="0">
                  <a:solidFill>
                    <a:srgbClr val="FFFF00"/>
                  </a:solidFill>
                </a:rPr>
              </a:br>
              <a:r>
                <a:rPr lang="en-US" dirty="0" smtClean="0">
                  <a:solidFill>
                    <a:srgbClr val="FFFF00"/>
                  </a:solidFill>
                </a:rPr>
                <a:t>Definition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9723" y="3810000"/>
              <a:ext cx="1939477" cy="179028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276600" y="5650468"/>
              <a:ext cx="152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Design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5400" y="3827323"/>
              <a:ext cx="1916086" cy="175641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296457" y="5650468"/>
              <a:ext cx="15615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 dirty="0" smtClean="0">
                  <a:solidFill>
                    <a:srgbClr val="FFFF00"/>
                  </a:solidFill>
                </a:rPr>
                <a:t>Installation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5490" y="3817625"/>
              <a:ext cx="1766110" cy="176611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277006" y="5602069"/>
              <a:ext cx="15621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Customer 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Need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ts3.mm.bing.net/images/thumbnail.aspx?q=1617948644174&amp;id=77070e7964d8367b1294c9a666a3fc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95600"/>
            <a:ext cx="3377505" cy="337750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533400" y="152400"/>
            <a:ext cx="4973109" cy="71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 2: </a:t>
            </a:r>
            <a:r>
              <a:rPr lang="en-US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Brainstorming</a:t>
            </a:r>
            <a:endParaRPr lang="en-US" sz="27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143000"/>
            <a:ext cx="5257800" cy="289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Think </a:t>
            </a:r>
            <a:r>
              <a:rPr lang="en-US" sz="2800" b="1" dirty="0" smtClean="0"/>
              <a:t>“</a:t>
            </a:r>
            <a:r>
              <a:rPr lang="en-US" sz="2800" b="1" u="sng" dirty="0" smtClean="0"/>
              <a:t>outside </a:t>
            </a:r>
            <a:r>
              <a:rPr lang="en-US" sz="2800" b="1" u="sng" dirty="0"/>
              <a:t>the </a:t>
            </a:r>
            <a:r>
              <a:rPr lang="en-US" sz="2800" b="1" u="sng" dirty="0" smtClean="0"/>
              <a:t>box</a:t>
            </a:r>
            <a:r>
              <a:rPr lang="en-US" sz="2800" b="1" dirty="0" smtClean="0"/>
              <a:t>”</a:t>
            </a:r>
            <a:endParaRPr lang="en-US" sz="2800" b="1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Generate </a:t>
            </a:r>
            <a:r>
              <a:rPr lang="en-US" sz="2800" b="1" u="sng" dirty="0"/>
              <a:t>creativ</a:t>
            </a:r>
            <a:r>
              <a:rPr lang="en-US" sz="2800" b="1" dirty="0"/>
              <a:t>e ideas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Explore </a:t>
            </a:r>
            <a:r>
              <a:rPr lang="en-US" sz="2800" b="1" u="sng" dirty="0"/>
              <a:t>other members’</a:t>
            </a:r>
            <a:r>
              <a:rPr lang="en-US" sz="2800" b="1" dirty="0"/>
              <a:t>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Avoid </a:t>
            </a:r>
            <a:r>
              <a:rPr lang="en-US" sz="2800" b="1" u="sng" dirty="0" smtClean="0"/>
              <a:t>criticism</a:t>
            </a:r>
            <a:r>
              <a:rPr lang="en-US" sz="2800" b="1" dirty="0" smtClean="0"/>
              <a:t>/judgment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1600" b="1" dirty="0" smtClean="0">
                <a:solidFill>
                  <a:srgbClr val="FF0000"/>
                </a:solidFill>
              </a:rPr>
              <a:t>(do not criticize during brainstorming! 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       Criticism will be applied at  a later stage)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457200"/>
            <a:ext cx="44542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Step 3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:  Search and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Research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219200"/>
            <a:ext cx="5943600" cy="435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Search</a:t>
            </a:r>
            <a:r>
              <a:rPr lang="en-US" sz="2400" b="1" dirty="0"/>
              <a:t>: for </a:t>
            </a:r>
            <a:r>
              <a:rPr lang="en-US" sz="2400" b="1" u="sng" dirty="0"/>
              <a:t>finding</a:t>
            </a:r>
            <a:r>
              <a:rPr lang="en-US" sz="2400" b="1" dirty="0"/>
              <a:t> a </a:t>
            </a:r>
            <a:r>
              <a:rPr lang="en-US" sz="2400" b="1" dirty="0" smtClean="0"/>
              <a:t>product or </a:t>
            </a:r>
            <a:r>
              <a:rPr lang="en-US" sz="2400" b="1" dirty="0"/>
              <a:t>checking </a:t>
            </a:r>
            <a:r>
              <a:rPr lang="en-US" sz="2400" b="1" dirty="0" smtClean="0"/>
              <a:t>the </a:t>
            </a:r>
            <a:r>
              <a:rPr lang="en-US" sz="2400" b="1" dirty="0"/>
              <a:t>price of an </a:t>
            </a:r>
            <a:r>
              <a:rPr lang="en-US" sz="2400" b="1" dirty="0" smtClean="0"/>
              <a:t>item</a:t>
            </a:r>
            <a:endParaRPr lang="en-US" sz="2400" b="1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Research*</a:t>
            </a:r>
            <a:r>
              <a:rPr lang="en-US" sz="2400" b="1" dirty="0" smtClean="0"/>
              <a:t>: </a:t>
            </a:r>
            <a:r>
              <a:rPr lang="en-US" sz="2400" b="1" dirty="0"/>
              <a:t>finding the answers to more complicated questions or looking at </a:t>
            </a:r>
            <a:r>
              <a:rPr lang="en-US" sz="2400" b="1" u="sng" dirty="0"/>
              <a:t>multiple aspects</a:t>
            </a:r>
            <a:r>
              <a:rPr lang="en-US" sz="2400" b="1" dirty="0"/>
              <a:t> of an </a:t>
            </a:r>
            <a:r>
              <a:rPr lang="en-US" sz="2400" b="1" dirty="0" smtClean="0"/>
              <a:t>issue</a:t>
            </a:r>
            <a:br>
              <a:rPr lang="en-US" sz="2400" b="1" dirty="0" smtClean="0"/>
            </a:br>
            <a:endParaRPr lang="en-US" sz="2400" b="1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Possible resources: Publications, Internet, Market, Patent listings, Sales catalogs, Experts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971958"/>
            <a:ext cx="1383912" cy="1383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743200"/>
            <a:ext cx="2097206" cy="2176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1118</TotalTime>
  <Words>672</Words>
  <Application>Microsoft Office PowerPoint</Application>
  <PresentationFormat>On-screen Show (4:3)</PresentationFormat>
  <Paragraphs>164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Digital Blue Tunnel 16x9</vt:lpstr>
      <vt:lpstr>PowerPoint Presentation</vt:lpstr>
      <vt:lpstr>Importance of Engineering Design</vt:lpstr>
      <vt:lpstr>What is Engineering Design?</vt:lpstr>
      <vt:lpstr>PowerPoint Presentation</vt:lpstr>
      <vt:lpstr>The Design Process Steps</vt:lpstr>
      <vt:lpstr>Problem Statement</vt:lpstr>
      <vt:lpstr>Problem Statement: “The current box is easily damaged during transportation”  Objective “Design a stronger box for our new product”  Another Objective “Design an improved box*”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Overview</dc:title>
  <dc:creator>Alamgir</dc:creator>
  <cp:lastModifiedBy>User</cp:lastModifiedBy>
  <cp:revision>91</cp:revision>
  <cp:lastPrinted>2016-01-30T20:09:29Z</cp:lastPrinted>
  <dcterms:created xsi:type="dcterms:W3CDTF">2012-02-10T05:30:38Z</dcterms:created>
  <dcterms:modified xsi:type="dcterms:W3CDTF">2017-07-08T20:50:23Z</dcterms:modified>
</cp:coreProperties>
</file>