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activeX/activeX1.xml" ContentType="application/vnd.ms-office.activeX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activeX/activeX2.xml" ContentType="application/vnd.ms-office.activeX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94" r:id="rId3"/>
    <p:sldId id="290" r:id="rId4"/>
    <p:sldId id="257" r:id="rId5"/>
    <p:sldId id="267" r:id="rId6"/>
    <p:sldId id="258" r:id="rId7"/>
    <p:sldId id="268" r:id="rId8"/>
    <p:sldId id="287" r:id="rId9"/>
    <p:sldId id="269" r:id="rId10"/>
    <p:sldId id="270" r:id="rId11"/>
    <p:sldId id="272" r:id="rId12"/>
    <p:sldId id="260" r:id="rId13"/>
    <p:sldId id="288" r:id="rId14"/>
    <p:sldId id="261" r:id="rId15"/>
    <p:sldId id="273" r:id="rId16"/>
    <p:sldId id="276" r:id="rId17"/>
    <p:sldId id="278" r:id="rId18"/>
    <p:sldId id="280" r:id="rId19"/>
    <p:sldId id="263" r:id="rId20"/>
    <p:sldId id="286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00FF00"/>
    <a:srgbClr val="66FFFF"/>
    <a:srgbClr val="FF0000"/>
    <a:srgbClr val="FF00FF"/>
    <a:srgbClr val="FFFFFF"/>
    <a:srgbClr val="99CCFF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6" autoAdjust="0"/>
    <p:restoredTop sz="94660"/>
  </p:normalViewPr>
  <p:slideViewPr>
    <p:cSldViewPr>
      <p:cViewPr varScale="1">
        <p:scale>
          <a:sx n="101" d="100"/>
          <a:sy n="101" d="100"/>
        </p:scale>
        <p:origin x="12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F581F2-5E58-474B-B3EE-0B1FBD6EAE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05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1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0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9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17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6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57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5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3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6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6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8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2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0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4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4F02-20AB-4DAB-A4D3-5E8B0E4D8E4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1243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1B93-12AF-4F22-AC5B-8AFF5CCA4FA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55495"/>
      </p:ext>
    </p:extLst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3186-DC47-40A1-8117-45AAF0E7B7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33803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8877-960A-48F3-955F-EE51C389FE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0559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63D4-C951-4249-BB79-709A91EAED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57635"/>
      </p:ext>
    </p:extLst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3582-BC59-4D71-AB85-9D4B9A8798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38211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183D-40E9-4EAB-B02A-38CB5E7719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39994"/>
      </p:ext>
    </p:extLst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76489"/>
      </p:ext>
    </p:extLst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EB8F-91A1-4E9B-9068-13C3DE9B7E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7710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6C8D-E2A3-4A92-ADF5-133335B2CC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14721"/>
      </p:ext>
    </p:extLst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E28E-2DD2-4045-B1BF-6FB5F12641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90090"/>
      </p:ext>
    </p:extLst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5BB5DD-2123-4C5B-B87E-3BAF74FBE46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9.xml"/><Relationship Id="rId7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0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wmf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microsoft.com/office/2007/relationships/hdphoto" Target="../media/hdphoto2.wdp"/><Relationship Id="rId5" Type="http://schemas.openxmlformats.org/officeDocument/2006/relationships/tags" Target="../tags/tag36.xml"/><Relationship Id="rId10" Type="http://schemas.openxmlformats.org/officeDocument/2006/relationships/image" Target="../media/image10.jpeg"/><Relationship Id="rId4" Type="http://schemas.openxmlformats.org/officeDocument/2006/relationships/tags" Target="../tags/tag35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0.xml"/><Relationship Id="rId7" Type="http://schemas.openxmlformats.org/officeDocument/2006/relationships/image" Target="../media/image10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43.xml"/><Relationship Id="rId7" Type="http://schemas.openxmlformats.org/officeDocument/2006/relationships/image" Target="../media/image9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46.xml"/><Relationship Id="rId7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49.xml"/><Relationship Id="rId7" Type="http://schemas.openxmlformats.org/officeDocument/2006/relationships/image" Target="../media/image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52.xml"/><Relationship Id="rId7" Type="http://schemas.openxmlformats.org/officeDocument/2006/relationships/image" Target="../media/image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0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8.xml"/><Relationship Id="rId7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7.xml"/><Relationship Id="rId7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0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0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9.xml"/><Relationship Id="rId7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wmf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microsoft.com/office/2007/relationships/hdphoto" Target="../media/hdphoto2.wdp"/><Relationship Id="rId5" Type="http://schemas.openxmlformats.org/officeDocument/2006/relationships/tags" Target="../tags/tag22.xml"/><Relationship Id="rId10" Type="http://schemas.openxmlformats.org/officeDocument/2006/relationships/image" Target="../media/image10.jpeg"/><Relationship Id="rId4" Type="http://schemas.openxmlformats.org/officeDocument/2006/relationships/tags" Target="../tags/tag2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0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24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0013"/>
            <a:ext cx="8458200" cy="213518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المكان النشط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an enzymes is the groove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الجيب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surface of the enzyme into which the substrate fits.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specificity of an enzyme is due to the fit between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التناسب بين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that of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 substrate binds, the enzyme changes shape to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substrate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bringing chemical groups in position to catalyze the reaction.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381000" y="3568700"/>
            <a:ext cx="8305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91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active site is an enzyme’s catalytic center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"/>
          <a:stretch>
            <a:fillRect/>
          </a:stretch>
        </p:blipFill>
        <p:spPr bwMode="auto">
          <a:xfrm>
            <a:off x="381000" y="77295"/>
            <a:ext cx="8382000" cy="662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" y="6324600"/>
            <a:ext cx="4114800" cy="457200"/>
          </a:xfrm>
          <a:prstGeom prst="rect">
            <a:avLst/>
          </a:prstGeom>
          <a:solidFill>
            <a:srgbClr val="80008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Catalytic Cycle of Enzyme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10243" name="Oval 12"/>
          <p:cNvSpPr>
            <a:spLocks noChangeArrowheads="1"/>
          </p:cNvSpPr>
          <p:nvPr/>
        </p:nvSpPr>
        <p:spPr bwMode="auto">
          <a:xfrm>
            <a:off x="2667000" y="2438400"/>
            <a:ext cx="3810000" cy="2743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244" name="Group 17"/>
          <p:cNvGrpSpPr>
            <a:grpSpLocks/>
          </p:cNvGrpSpPr>
          <p:nvPr/>
        </p:nvGrpSpPr>
        <p:grpSpPr bwMode="auto">
          <a:xfrm>
            <a:off x="3619500" y="3517900"/>
            <a:ext cx="1676400" cy="685800"/>
            <a:chOff x="480" y="2400"/>
            <a:chExt cx="1056" cy="432"/>
          </a:xfrm>
        </p:grpSpPr>
        <p:sp>
          <p:nvSpPr>
            <p:cNvPr id="10260" name="AutoShape 18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1" name="AutoShape 19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2" name="Rectangle 20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505200"/>
            <a:ext cx="1676400" cy="685800"/>
            <a:chOff x="480" y="2400"/>
            <a:chExt cx="1056" cy="432"/>
          </a:xfrm>
        </p:grpSpPr>
        <p:sp>
          <p:nvSpPr>
            <p:cNvPr id="10257" name="AutoShape 13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8" name="AutoShape 14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9" name="Rectangle 15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46101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36195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305300" y="37338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657600" y="2438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1000" y="2590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772400" y="3443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772400" y="4495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Fructose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962400" y="4495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3200" b="1" baseline="-25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5834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25833 -0.02223 " pathEditMode="relative" ptsTypes="AA">
                                      <p:cBhvr>
                                        <p:cTn id="34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6667 0.11111 " pathEditMode="relative" ptsTypes="AA">
                                      <p:cBhvr>
                                        <p:cTn id="42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1" grpId="1" animBg="1"/>
      <p:bldP spid="7192" grpId="0" animBg="1"/>
      <p:bldP spid="7192" grpId="1" animBg="1"/>
      <p:bldP spid="7193" grpId="0" animBg="1"/>
      <p:bldP spid="7193" grpId="1" animBg="1"/>
      <p:bldP spid="7196" grpId="0"/>
      <p:bldP spid="7197" grpId="0"/>
      <p:bldP spid="71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457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231" name="sb4af34b78784084b838302aef573c37" r:id="rId3" imgW="6400800" imgH="4800600"/>
        </mc:Choice>
        <mc:Fallback>
          <p:control name="sb4af34b78784084b838302aef573c37" r:id="rId3" imgW="6400800" imgH="4800600">
            <p:pic>
              <p:nvPicPr>
                <p:cNvPr id="2" name="sb4af34b78784084b838302aef573c3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0" y="1459865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5391811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 substrate binds to the active site of enzyme.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19970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This forms an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Enzyme-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 (</a:t>
            </a:r>
            <a:r>
              <a:rPr lang="en-GB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hydrogen bonds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81000" y="2955925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active site </a:t>
            </a:r>
            <a:r>
              <a:rPr lang="en-GB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catalyzes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conversion of the 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substrate to final products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its original </a:t>
            </a:r>
            <a:r>
              <a:rPr lang="en-GB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by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breaking bonds. 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The resulting products release from the enzyme.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81000" y="4876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The enzyme starts another reaction over and over again.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81000" y="5486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Thus, the enzyme can have a huge metabolic effect in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catalytic cycle.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618059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7- An enzymes has catalytic </a:t>
            </a:r>
            <a:r>
              <a:rPr lang="en-GB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properties due to </a:t>
            </a:r>
            <a:r>
              <a:rPr lang="en-GB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its </a:t>
            </a:r>
            <a:r>
              <a:rPr lang="en-GB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power of hydrolytic activities</a:t>
            </a: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5646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single enzyme molecule can catalyze thousands or more reactions a second.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are un-affected by the reaction and are reusable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يـُعاد استخدامها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metabolic enzymes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الإنزيمات الأيضية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 catalyze a reaction in both the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forward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reverse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actual direction depends on the relative concentrations of products and reactants.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catalyze reactions in the direction of equilibrium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التعادل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enzyme lowers the activation energy and speed up the reaction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that a specific number of enzymes converts substrates to products depends in part on substrate concentrations.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some substrate concentrations, the active sites on all enzymes are engaged </a:t>
            </a:r>
            <a:r>
              <a:rPr lang="ar-EG" altLang="en-US" sz="1800" dirty="0" smtClean="0">
                <a:solidFill>
                  <a:srgbClr val="000000"/>
                </a:solidFill>
              </a:rPr>
              <a:t>مشغولة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called enzyme saturation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التشبع الإنزيم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76401" y="76200"/>
            <a:ext cx="4419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characters of enzyme</a:t>
            </a:r>
            <a:endParaRPr lang="en-GB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0FB63B-E331-4195-BC7C-B408DB303DE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3"/>
          <a:stretch>
            <a:fillRect/>
          </a:stretch>
        </p:blipFill>
        <p:spPr bwMode="auto">
          <a:xfrm>
            <a:off x="4724400" y="33528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1828193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 in shape of the enzyme molecule  influence the reaction rate.</a:t>
            </a:r>
          </a:p>
          <a:p>
            <a:pPr marL="231775" indent="-223838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conditions lead to the most active conformation and lead to optimal rate of reaction. These factors are: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factors affecting enzyme activity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" y="3335337"/>
            <a:ext cx="48768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Temperature: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a major impact on reaction rate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temperature increases, reaction between substrate and active sites occur faster.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at some point thermal increase begins to denature the enzyme.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enzyme has an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temperature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درجة حرارة مُثلى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  <p:bldP spid="266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" y="4370387"/>
            <a:ext cx="86106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Cofactors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العوامل المساعدة</a:t>
            </a: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non-protein helpers for catalytic activity of enzymes. They bind permanently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دائما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enzyme and include two types:-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Inorganic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cofactors,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zinc, iron, and copper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b)- Organic cofactors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molecules derived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from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vitamins (</a:t>
            </a:r>
            <a:r>
              <a:rPr lang="en-US" altLang="en-US" sz="2000" dirty="0">
                <a:solidFill>
                  <a:srgbClr val="0000FF"/>
                </a:solidFill>
              </a:rPr>
              <a:t>coenzymes</a:t>
            </a:r>
            <a:r>
              <a:rPr lang="en-US" altLang="en-US" sz="2000" dirty="0" smtClean="0"/>
              <a:t>).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6162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pH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influences the reaction rate, each enzyme has an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pH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falls between pH 6 - 8 for most enzymes.</a:t>
            </a:r>
          </a:p>
          <a:p>
            <a:pPr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digestive enzymes in the                                                         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stomach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designed to work best                                                             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those in the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are optimal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8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both matching                                                                    their working environments.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0127" r="6961" b="8217"/>
          <a:stretch/>
        </p:blipFill>
        <p:spPr bwMode="auto">
          <a:xfrm>
            <a:off x="4656667" y="2209800"/>
            <a:ext cx="441113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2484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factors affecting enzyme activity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5A7B3-35C9-4C90-9A53-D21B135149C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30450"/>
            <a:ext cx="8534400" cy="641350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inhibition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تنافس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the inhibitor binds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same site as the 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thus prevent the enzymatic reactions.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8"/>
          <a:stretch>
            <a:fillRect/>
          </a:stretch>
        </p:blipFill>
        <p:spPr bwMode="auto">
          <a:xfrm>
            <a:off x="152400" y="30480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0" r="11111" b="37463"/>
          <a:stretch/>
        </p:blipFill>
        <p:spPr bwMode="auto">
          <a:xfrm>
            <a:off x="4953001" y="3032125"/>
            <a:ext cx="396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28800" y="304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 inhibitors: </a:t>
            </a:r>
            <a:r>
              <a:rPr lang="ar-EG" altLang="en-US" sz="2000" dirty="0" smtClean="0">
                <a:ln w="11430"/>
              </a:rPr>
              <a:t>مُـثـبِّطات الإنزيمات</a:t>
            </a:r>
            <a:endParaRPr lang="en-GB" sz="2000" dirty="0" smtClean="0">
              <a:ln w="1143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8" b="3119"/>
          <a:stretch>
            <a:fillRect/>
          </a:stretch>
        </p:blipFill>
        <p:spPr bwMode="auto">
          <a:xfrm>
            <a:off x="4953000" y="4910138"/>
            <a:ext cx="4038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8600" y="5165725"/>
            <a:ext cx="4724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</a:t>
            </a:r>
            <a:r>
              <a:rPr lang="ar-EG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inhibition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ar-EG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لا تنافس</a:t>
            </a:r>
            <a:r>
              <a:rPr lang="ar-SA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inhibitor binds somewhere other than the active site,</a:t>
            </a:r>
            <a:r>
              <a:rPr lang="en-GB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resulting in changing enzyme shape. Finally, deactivate </a:t>
            </a:r>
            <a:r>
              <a:rPr lang="ar-E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يـُخمد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152400" y="1295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Inhibitors are chemicals that reduce the rate of </a:t>
            </a:r>
            <a:r>
              <a:rPr lang="en-GB" altLang="en-US" sz="1800" b="1" dirty="0" smtClean="0"/>
              <a:t>enzymatic </a:t>
            </a:r>
            <a:r>
              <a:rPr lang="en-GB" altLang="en-US" sz="1800" b="1" dirty="0"/>
              <a:t>reactions. </a:t>
            </a:r>
          </a:p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The are usually specific and </a:t>
            </a:r>
            <a:r>
              <a:rPr lang="en-GB" altLang="en-US" sz="1800" b="1" dirty="0" smtClean="0"/>
              <a:t>work </a:t>
            </a:r>
            <a:r>
              <a:rPr lang="en-GB" altLang="en-US" sz="1800" b="1" dirty="0"/>
              <a:t>at low concentrations.</a:t>
            </a:r>
          </a:p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They block the enzyme but they do not usually destroy it. </a:t>
            </a:r>
          </a:p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Many drugs and poisons are inhibitors of enzymes in the nervous system.</a:t>
            </a:r>
            <a:r>
              <a:rPr lang="fr-FR" altLang="en-US" sz="1800" b="1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insecticide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DDT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an inhibitor for key enzymes of nervous system in insects results in death.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2894012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antibiotics (e.g.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inhibits enzymes that help bacteria to make their cell walls.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43000" y="5410200"/>
            <a:ext cx="6629400" cy="1066800"/>
          </a:xfrm>
          <a:prstGeom prst="rect">
            <a:avLst/>
          </a:prstGeom>
          <a:solidFill>
            <a:srgbClr val="66FFFF"/>
          </a:solidFill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u="sng" dirty="0">
                <a:ln w="11430"/>
                <a:solidFill>
                  <a:srgbClr val="FF0000"/>
                </a:solidFill>
                <a:latin typeface="Impact" pitchFamily="34" charset="0"/>
              </a:rPr>
              <a:t>Activation</a:t>
            </a: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 and </a:t>
            </a:r>
            <a:r>
              <a:rPr lang="en-GB" sz="3200" u="sng" dirty="0">
                <a:ln w="11430"/>
                <a:solidFill>
                  <a:srgbClr val="FF0000"/>
                </a:solidFill>
                <a:latin typeface="Impact" pitchFamily="34" charset="0"/>
              </a:rPr>
              <a:t>inhibition</a:t>
            </a: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 of enzymes are essential for metabolic control 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524000" y="3048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benefits of enzyme inhibitors</a:t>
            </a:r>
            <a:endParaRPr lang="en-GB" sz="2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304801" y="4495800"/>
            <a:ext cx="8267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next lecture we will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9BD67B-D2F7-47C8-AE0F-E594DBD6B30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0" y="6477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Pages 96 - 103</a:t>
            </a:r>
            <a:endParaRPr lang="en-GB" altLang="en-US" sz="1200" b="1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4038600"/>
            <a:ext cx="8991600" cy="2749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43200" y="273050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AN INTRODUCTION                                      TO METABOLISM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200" y="2365949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</a:t>
            </a:r>
            <a:endParaRPr lang="en-US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76200" y="1600200"/>
            <a:ext cx="8991600" cy="236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818328" y="2868614"/>
            <a:ext cx="7735943" cy="101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molecules with catalytic properties due to their power of specific activation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19050" y="28575"/>
            <a:ext cx="1292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6166" y="1706781"/>
            <a:ext cx="8835914" cy="584775"/>
          </a:xfrm>
          <a:prstGeom prst="rect">
            <a:avLst/>
          </a:prstGeom>
          <a:solidFill>
            <a:srgbClr val="FF00FF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831796"/>
      </p:ext>
    </p:extLst>
  </p:cSld>
  <p:clrMapOvr>
    <a:masterClrMapping/>
  </p:clrMapOvr>
  <p:transition spd="med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49" y="21908"/>
            <a:ext cx="400223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47474" y="5921251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7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247B337-0ECB-454A-BACB-46AD26DD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 anchor="t"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CAAC-30AC-48B7-99D7-54740A41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indent="-2825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speed up metabolic reactions by </a:t>
            </a:r>
            <a:r>
              <a:rPr lang="en-US" altLang="en-US" sz="2000" b="1" i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lowering energy barriers.</a:t>
            </a:r>
          </a:p>
          <a:p>
            <a:pPr marL="914400" lvl="1">
              <a:defRPr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and Activation Energy.</a:t>
            </a:r>
          </a:p>
          <a:p>
            <a:pPr marL="914400" lvl="1"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are substrate specific.</a:t>
            </a:r>
          </a:p>
          <a:p>
            <a:pPr marL="914400" lvl="1"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active site is an enzyme’s catalytic center.</a:t>
            </a:r>
          </a:p>
          <a:p>
            <a:pPr marL="914400" lvl="1">
              <a:defRPr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Catalytic Cycle of Enzyme.</a:t>
            </a:r>
          </a:p>
          <a:p>
            <a:pPr marL="628650" lvl="1" indent="0">
              <a:buNone/>
              <a:defRPr/>
            </a:pP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317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Cellular factors affecting enzyme activity:</a:t>
            </a:r>
          </a:p>
          <a:p>
            <a:pPr marL="974725" lvl="1"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Temperature.</a:t>
            </a: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4725" lvl="1">
              <a:defRPr/>
            </a:pPr>
            <a:r>
              <a:rPr lang="en-US" alt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pH.</a:t>
            </a: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4725" lvl="1"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Cofactors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688975" lvl="1" indent="0">
              <a:buNone/>
              <a:defRPr/>
            </a:pP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317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 inhibition</a:t>
            </a:r>
          </a:p>
          <a:p>
            <a:pPr marL="914400" lvl="1"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 inhibition.</a:t>
            </a:r>
          </a:p>
          <a:p>
            <a:pPr marL="914400" lvl="1"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</a:t>
            </a:r>
            <a:r>
              <a:rPr lang="ar-EG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 inhibition.</a:t>
            </a:r>
          </a:p>
          <a:p>
            <a:pPr marL="914400" lvl="1"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benefits of enzyme inhibition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+mj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8642556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6553200" cy="4873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Hydrolysis of sucrose (</a:t>
            </a: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 sugar</a:t>
            </a: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147796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0" y="1235075"/>
            <a:ext cx="4267200" cy="665163"/>
            <a:chOff x="2400" y="1008"/>
            <a:chExt cx="2688" cy="419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224" y="1177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</a:t>
              </a:r>
            </a:p>
          </p:txBody>
        </p:sp>
        <p:grpSp>
          <p:nvGrpSpPr>
            <p:cNvPr id="3091" name="Group 19"/>
            <p:cNvGrpSpPr>
              <a:grpSpLocks/>
            </p:cNvGrpSpPr>
            <p:nvPr/>
          </p:nvGrpSpPr>
          <p:grpSpPr bwMode="auto">
            <a:xfrm>
              <a:off x="2400" y="1008"/>
              <a:ext cx="1728" cy="393"/>
              <a:chOff x="2400" y="1008"/>
              <a:chExt cx="1728" cy="393"/>
            </a:xfrm>
          </p:grpSpPr>
          <p:sp>
            <p:nvSpPr>
              <p:cNvPr id="3092" name="AutoShape 6"/>
              <p:cNvSpPr>
                <a:spLocks noChangeArrowheads="1"/>
              </p:cNvSpPr>
              <p:nvPr/>
            </p:nvSpPr>
            <p:spPr bwMode="auto">
              <a:xfrm>
                <a:off x="2400" y="1209"/>
                <a:ext cx="1728" cy="192"/>
              </a:xfrm>
              <a:prstGeom prst="rightArrow">
                <a:avLst>
                  <a:gd name="adj1" fmla="val 50000"/>
                  <a:gd name="adj2" fmla="val 225000"/>
                </a:avLst>
              </a:prstGeom>
              <a:solidFill>
                <a:srgbClr val="FF00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33800" y="1692275"/>
            <a:ext cx="4267200" cy="1890713"/>
            <a:chOff x="2400" y="1497"/>
            <a:chExt cx="2256" cy="1191"/>
          </a:xfrm>
        </p:grpSpPr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656" y="1497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 flipH="1">
              <a:off x="2400" y="2409"/>
              <a:ext cx="22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 Box 15"/>
            <p:cNvSpPr txBox="1">
              <a:spLocks noChangeArrowheads="1"/>
            </p:cNvSpPr>
            <p:nvPr/>
          </p:nvSpPr>
          <p:spPr bwMode="auto">
            <a:xfrm>
              <a:off x="3264" y="2178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Hydration </a:t>
              </a:r>
              <a:r>
                <a:rPr lang="en-GB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(H</a:t>
              </a:r>
              <a:r>
                <a:rPr lang="en-GB" b="1" baseline="-2500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O)</a:t>
              </a: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6" y="2361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Sucrase</a:t>
              </a: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066800" y="291147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4800" y="3673475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/>
              <a:t>Hydrolysis of </a:t>
            </a: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GB" sz="2400" b="1"/>
              <a:t> </a:t>
            </a: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in the presence of </a:t>
            </a:r>
            <a:r>
              <a:rPr 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GB" sz="2400" b="1"/>
              <a:t> results in its two monosaccharide components.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28600" y="4648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include: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09600" y="5181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1- Breaking the bond between Glucose and Fructose;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09600" y="5653088"/>
            <a:ext cx="708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2- Then, forming new bonds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from water.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consumes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تستهلك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energy (</a:t>
            </a:r>
            <a:r>
              <a:rPr lang="en-GB" b="1" dirty="0">
                <a:solidFill>
                  <a:srgbClr val="0000FF"/>
                </a:solidFill>
              </a:rPr>
              <a:t>Activation Energy;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9" grpId="0"/>
      <p:bldP spid="3090" grpId="0"/>
      <p:bldP spid="3094" grpId="0"/>
      <p:bldP spid="3095" grpId="0"/>
      <p:bldP spid="3096" grpId="0"/>
      <p:bldP spid="3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33525"/>
            <a:ext cx="8763000" cy="1963614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reactions between molecules involve both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 breaking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 forming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hydrolyze (</a:t>
            </a: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bond between glucose and fructose must be broken </a:t>
            </a:r>
            <a:r>
              <a:rPr lang="en-US" altLang="en-US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hydrolysis in the presence of </a:t>
            </a:r>
            <a:r>
              <a:rPr lang="en-US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FF0000"/>
                </a:solidFill>
              </a:rPr>
              <a:t>the catalyst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speed up metabolic reactions by lowering energy barriers </a:t>
            </a:r>
            <a:r>
              <a:rPr lang="ar-EG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حواجز الطاقة</a:t>
            </a:r>
            <a:endParaRPr lang="en-US" altLang="en-US" sz="1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r="1750" b="12589"/>
          <a:stretch>
            <a:fillRect/>
          </a:stretch>
        </p:blipFill>
        <p:spPr bwMode="auto">
          <a:xfrm>
            <a:off x="0" y="3962400"/>
            <a:ext cx="89154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62400" y="4919246"/>
            <a:ext cx="98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8" grpId="0"/>
      <p:bldP spid="153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8534400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GB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GB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a chemical agent that accelerate the reaction without being consumed by the reaction.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1304925"/>
            <a:ext cx="8610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230188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minimum amount of energy needed  to start a reaction. It is the amount of energy needed for the reaction (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enzyme &amp; substrate)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complete (</a:t>
            </a:r>
            <a:r>
              <a:rPr lang="en-GB" sz="1600" dirty="0"/>
              <a:t>to break the bonds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7188" y="2581275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Raising the temperature for these reactions to complete will either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denature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compounds or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kill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cell.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" y="3319462"/>
            <a:ext cx="82296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organisms must therefore use a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عامل </a:t>
            </a:r>
            <a:r>
              <a:rPr lang="ar-E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</a:t>
            </a:r>
            <a:r>
              <a:rPr lang="ar-S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ُ</a:t>
            </a:r>
            <a:r>
              <a:rPr lang="ar-E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حف</a:t>
            </a:r>
            <a:r>
              <a:rPr lang="ar-S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ز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242888"/>
            <a:ext cx="563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and Activation Energy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7200" y="6022975"/>
            <a:ext cx="84582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enzyme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specific </a:t>
            </a:r>
            <a:r>
              <a:rPr lang="ar-EG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متخصص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 for specific reactants at any time in the cell (</a:t>
            </a:r>
            <a:r>
              <a:rPr lang="en-GB" sz="2000" dirty="0"/>
              <a:t>e.g. </a:t>
            </a:r>
            <a:r>
              <a:rPr lang="en-GB" sz="2000" dirty="0" err="1"/>
              <a:t>Sucrase</a:t>
            </a:r>
            <a:r>
              <a:rPr lang="en-GB" sz="2000" dirty="0"/>
              <a:t> for only Sucrose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7393"/>
            <a:ext cx="7735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/>
      <p:bldP spid="5129" grpId="0"/>
      <p:bldP spid="5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688116-8066-4ADA-B6E5-8F37F8276C5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 bwMode="auto">
          <a:xfrm>
            <a:off x="5257800" y="4205288"/>
            <a:ext cx="3810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257800" y="1267736"/>
            <a:ext cx="3733800" cy="284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39632"/>
            <a:ext cx="5181600" cy="534216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amount of energy necessary to push the reactants over an energy barrier.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transition state, the molecules                                                     are at an unstable point.</a:t>
            </a:r>
            <a:endParaRPr lang="en-US" alt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difference between free energy                                                         of the products and the free energy                                                             of the reactants is the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delta 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 </a:t>
            </a:r>
            <a:r>
              <a:rPr lang="en-GB" sz="1800" b="1" dirty="0" smtClean="0"/>
              <a:t>can increase the rate of                                                  reactions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lowering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transition state can then                                                                   be reached even at moderate                                                        temperatures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43200" y="228600"/>
            <a:ext cx="38715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0EB8F-91A1-4E9B-9068-13C3DE9B7E17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743200" y="228600"/>
            <a:ext cx="38715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57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31" name="s34e50ee95024b65a2c2f1ce3378ea87" r:id="rId3" imgW="6702480" imgH="4875120"/>
        </mc:Choice>
        <mc:Fallback>
          <p:control name="s34e50ee95024b65a2c2f1ce3378ea87" r:id="rId3" imgW="6702480" imgH="4875120">
            <p:pic>
              <p:nvPicPr>
                <p:cNvPr id="3" name="s34e50ee95024b65a2c2f1ce3378ea87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73420" y="1370689"/>
                  <a:ext cx="6702487" cy="487453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081111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6363"/>
            <a:ext cx="8915400" cy="1671637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المادة المطلوب هضمها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reactant which binds to an enzyme.</a:t>
            </a:r>
          </a:p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substrate binds to an enzyme, the enzyme catalyzes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يسهل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conversion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تحويل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 to the product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مكوناتها البنائية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FF"/>
                </a:solidFill>
              </a:rPr>
              <a:t>catalyst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an enzyme that binds to sucrose (</a:t>
            </a:r>
            <a:r>
              <a:rPr lang="en-US" altLang="en-US" sz="1800" dirty="0" smtClean="0">
                <a:solidFill>
                  <a:srgbClr val="0000FF"/>
                </a:solidFill>
              </a:rPr>
              <a:t>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breaks the disaccharide into fructose and glucose (</a:t>
            </a:r>
            <a:r>
              <a:rPr lang="en-US" altLang="en-US" sz="1800" dirty="0" smtClean="0">
                <a:solidFill>
                  <a:srgbClr val="0000FF"/>
                </a:solidFill>
              </a:rPr>
              <a:t>products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are substrate specific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57200" y="3429000"/>
            <a:ext cx="2514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Substrate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19800" y="3352800"/>
            <a:ext cx="2667000" cy="838200"/>
            <a:chOff x="3744" y="720"/>
            <a:chExt cx="1680" cy="528"/>
          </a:xfrm>
        </p:grpSpPr>
        <p:sp>
          <p:nvSpPr>
            <p:cNvPr id="7187" name="Oval 9"/>
            <p:cNvSpPr>
              <a:spLocks noChangeArrowheads="1"/>
            </p:cNvSpPr>
            <p:nvPr/>
          </p:nvSpPr>
          <p:spPr bwMode="auto">
            <a:xfrm>
              <a:off x="3744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101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8" name="Oval 10"/>
            <p:cNvSpPr>
              <a:spLocks noChangeArrowheads="1"/>
            </p:cNvSpPr>
            <p:nvPr/>
          </p:nvSpPr>
          <p:spPr bwMode="auto">
            <a:xfrm>
              <a:off x="4560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61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324600" y="3505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 (s)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24200" y="3263900"/>
            <a:ext cx="2743200" cy="698500"/>
            <a:chOff x="1920" y="664"/>
            <a:chExt cx="1728" cy="440"/>
          </a:xfrm>
        </p:grpSpPr>
        <p:sp>
          <p:nvSpPr>
            <p:cNvPr id="7185" name="AutoShape 13"/>
            <p:cNvSpPr>
              <a:spLocks noChangeArrowheads="1"/>
            </p:cNvSpPr>
            <p:nvPr/>
          </p:nvSpPr>
          <p:spPr bwMode="auto">
            <a:xfrm>
              <a:off x="1920" y="864"/>
              <a:ext cx="1728" cy="240"/>
            </a:xfrm>
            <a:prstGeom prst="rightArrow">
              <a:avLst>
                <a:gd name="adj1" fmla="val 50000"/>
                <a:gd name="adj2" fmla="val 180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1920" y="664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Enzyme (</a:t>
              </a:r>
              <a:r>
                <a:rPr lang="en-GB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catalyst</a:t>
              </a: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19100" y="411162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Sucrose + H</a:t>
            </a:r>
            <a:r>
              <a:rPr lang="en-GB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7181" name="Group 17"/>
          <p:cNvGrpSpPr>
            <a:grpSpLocks/>
          </p:cNvGrpSpPr>
          <p:nvPr/>
        </p:nvGrpSpPr>
        <p:grpSpPr bwMode="auto">
          <a:xfrm>
            <a:off x="2895600" y="3922715"/>
            <a:ext cx="2743200" cy="609600"/>
            <a:chOff x="1920" y="1559"/>
            <a:chExt cx="1728" cy="384"/>
          </a:xfrm>
        </p:grpSpPr>
        <p:sp>
          <p:nvSpPr>
            <p:cNvPr id="7183" name="AutoShape 18"/>
            <p:cNvSpPr>
              <a:spLocks noChangeArrowheads="1"/>
            </p:cNvSpPr>
            <p:nvPr/>
          </p:nvSpPr>
          <p:spPr bwMode="auto">
            <a:xfrm>
              <a:off x="1920" y="1847"/>
              <a:ext cx="1728" cy="96"/>
            </a:xfrm>
            <a:prstGeom prst="rightArrow">
              <a:avLst>
                <a:gd name="adj1" fmla="val 50000"/>
                <a:gd name="adj2" fmla="val 450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2112" y="1559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Sucrase</a:t>
              </a:r>
              <a:endPara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753100" y="4200528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04800" y="5254625"/>
            <a:ext cx="8610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Specificity of enzyme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تخصصية الإنزيم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refers to the shape of its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المركز النشط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into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which </a:t>
            </a: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fits </a:t>
            </a:r>
            <a:r>
              <a:rPr lang="ar-EG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يـُناسب</a:t>
            </a: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surface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63" grpId="0" animBg="1"/>
      <p:bldP spid="19467" grpId="0"/>
      <p:bldP spid="19472" grpId="0"/>
      <p:bldP spid="19476" grpId="0"/>
      <p:bldP spid="194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041de9a-ff4d-412e-98e2-35dbeae3861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9140"/>
  <p:tag name="TAG_BACKING_FORM_KEY" val="1902544-d:\ashraf\d\faculty file\e-larning\1433-1434\المحتوى الرقمي\109-lectures\lms-2\lecture-11 enzyme\lecture 11.pptx"/>
  <p:tag name="ARTICULATE_PRESENTER_VERSION" val="7"/>
  <p:tag name="ARTICULATE_USED_PAGE_ORIENTATION" val="1"/>
  <p:tag name="ARTICULATE_USED_PAGE_SIZE" val="1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1d7ea539d641fe839625c164bf47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41.4/111.0"/>
  <p:tag name="ELAPSEDTIME" val="211.0"/>
  <p:tag name="ANNOTATION_TYPE_1" val="0"/>
  <p:tag name="ANNOTATION_START_1" val="14.3"/>
  <p:tag name="ANNOTATION_END_1" val="27.7"/>
  <p:tag name="ANNOTATION_TOP_1" val="48"/>
  <p:tag name="ANNOTATION_LEFT_1" val="1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7"/>
  <p:tag name="ANNOTATION_END_2" val="44.8"/>
  <p:tag name="ANNOTATION_TOP_2" val="87"/>
  <p:tag name="ANNOTATION_LEFT_2" val="17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8"/>
  <p:tag name="ANNOTATION_END_3" val="53.5"/>
  <p:tag name="ANNOTATION_TOP_3" val="181"/>
  <p:tag name="ANNOTATION_LEFT_3" val="6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3.5"/>
  <p:tag name="ANNOTATION_END_4" val="57.1"/>
  <p:tag name="ANNOTATION_TOP_4" val="180"/>
  <p:tag name="ANNOTATION_LEFT_4" val="3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1"/>
  <p:tag name="ANNOTATION_END_5" val="59.7"/>
  <p:tag name="ANNOTATION_TOP_5" val="182"/>
  <p:tag name="ANNOTATION_LEFT_5" val="5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7"/>
  <p:tag name="ANNOTATION_END_6" val="65.6"/>
  <p:tag name="ANNOTATION_TOP_6" val="180"/>
  <p:tag name="ANNOTATION_LEFT_6" val="7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4.0"/>
  <p:tag name="ANNOTATION_TOP_7" val="209"/>
  <p:tag name="ANNOTATION_LEFT_7" val="1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3.1"/>
  <p:tag name="ANNOTATION_END_8" val="113.8"/>
  <p:tag name="ANNOTATION_TOP_8" val="247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3.8"/>
  <p:tag name="ANNOTATION_END_9" val="118.0"/>
  <p:tag name="ANNOTATION_TOP_9" val="291"/>
  <p:tag name="ANNOTATION_LEFT_9" val="6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8.0"/>
  <p:tag name="ANNOTATION_END_10" val="119.7"/>
  <p:tag name="ANNOTATION_TOP_10" val="290"/>
  <p:tag name="ANNOTATION_LEFT_10" val="73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9.7"/>
  <p:tag name="ANNOTATION_END_11" val="124.9"/>
  <p:tag name="ANNOTATION_TOP_11" val="319"/>
  <p:tag name="ANNOTATION_LEFT_11" val="1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9"/>
  <p:tag name="ANNOTATION_END_12" val="127.9"/>
  <p:tag name="ANNOTATION_TOP_12" val="355"/>
  <p:tag name="ANNOTATION_LEFT_12" val="1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9"/>
  <p:tag name="ANNOTATION_END_13" val="129.3"/>
  <p:tag name="ANNOTATION_TOP_13" val="359"/>
  <p:tag name="ANNOTATION_LEFT_13" val="2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9.3"/>
  <p:tag name="ANNOTATION_END_14" val="132.1"/>
  <p:tag name="ANNOTATION_TOP_14" val="357"/>
  <p:tag name="ANNOTATION_LEFT_14" val="37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1"/>
  <p:tag name="ANNOTATION_END_15" val="133.9"/>
  <p:tag name="ANNOTATION_TOP_15" val="349"/>
  <p:tag name="ANNOTATION_LEFT_15" val="48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3.9"/>
  <p:tag name="ANNOTATION_END_16" val="141.0"/>
  <p:tag name="ANNOTATION_TOP_16" val="383"/>
  <p:tag name="ANNOTATION_LEFT_16" val="9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1.0"/>
  <p:tag name="ANNOTATION_END_17" val="142.9"/>
  <p:tag name="ANNOTATION_TOP_17" val="394"/>
  <p:tag name="ANNOTATION_LEFT_17" val="43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2.9"/>
  <p:tag name="ANNOTATION_END_18" val="144.8"/>
  <p:tag name="ANNOTATION_TOP_18" val="392"/>
  <p:tag name="ANNOTATION_LEFT_18" val="7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8"/>
  <p:tag name="ANNOTATION_END_19" val="151.1"/>
  <p:tag name="ANNOTATION_TOP_19" val="417"/>
  <p:tag name="ANNOTATION_LEFT_19" val="1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1.1"/>
  <p:tag name="ANNOTATION_END_20" val="152.9"/>
  <p:tag name="ANNOTATION_TOP_20" val="656"/>
  <p:tag name="ANNOTATION_LEFT_20" val="13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9"/>
  <p:tag name="ANNOTATION_END_21" val="153.6"/>
  <p:tag name="ANNOTATION_TOP_21" val="534"/>
  <p:tag name="ANNOTATION_LEFT_21" val="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6"/>
  <p:tag name="ANNOTATION_END_22" val="155.5"/>
  <p:tag name="ANNOTATION_TOP_22" val="541"/>
  <p:tag name="ANNOTATION_LEFT_22" val="21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5.5"/>
  <p:tag name="ANNOTATION_END_23" val="158.3"/>
  <p:tag name="ANNOTATION_TOP_23" val="558"/>
  <p:tag name="ANNOTATION_LEFT_23" val="38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8.3"/>
  <p:tag name="ANNOTATION_END_24" val="160.7"/>
  <p:tag name="ANNOTATION_TOP_24" val="534"/>
  <p:tag name="ANNOTATION_LEFT_24" val="43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0.7"/>
  <p:tag name="ANNOTATION_END_25" val="161.6"/>
  <p:tag name="ANNOTATION_TOP_25" val="604"/>
  <p:tag name="ANNOTATION_LEFT_25" val="54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1.6"/>
  <p:tag name="ANNOTATION_END_26" val="164.2"/>
  <p:tag name="ANNOTATION_TOP_26" val="596"/>
  <p:tag name="ANNOTATION_LEFT_26" val="78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4.2"/>
  <p:tag name="ANNOTATION_END_27" val="165.7"/>
  <p:tag name="ANNOTATION_TOP_27" val="551"/>
  <p:tag name="ANNOTATION_LEFT_27" val="39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7"/>
  <p:tag name="ANNOTATION_END_28" val="166.5"/>
  <p:tag name="ANNOTATION_TOP_28" val="565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6.5"/>
  <p:tag name="ANNOTATION_END_29" val="177.2"/>
  <p:tag name="ANNOTATION_TOP_29" val="573"/>
  <p:tag name="ANNOTATION_LEFT_29" val="75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2"/>
  <p:tag name="ANNOTATION_END_30" val="178.3"/>
  <p:tag name="ANNOTATION_TOP_30" val="495"/>
  <p:tag name="ANNOTATION_LEFT_30" val="782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3"/>
  <p:tag name="ANNOTATION_END_31" val="181.5"/>
  <p:tag name="ANNOTATION_TOP_31" val="505"/>
  <p:tag name="ANNOTATION_LEFT_31" val="633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1.5"/>
  <p:tag name="ANNOTATION_END_32" val="189.3"/>
  <p:tag name="ANNOTATION_TOP_32" val="495"/>
  <p:tag name="ANNOTATION_LEFT_32" val="272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9.3"/>
  <p:tag name="ANNOTATION_END_33" val="193.5"/>
  <p:tag name="ANNOTATION_TOP_33" val="585"/>
  <p:tag name="ANNOTATION_LEFT_33" val="1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3.5"/>
  <p:tag name="ANNOTATION_END_34" val="194.4"/>
  <p:tag name="ANNOTATION_TOP_34" val="546"/>
  <p:tag name="ANNOTATION_LEFT_34" val="5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94.4"/>
  <p:tag name="ANNOTATION_END_35" val="205.8"/>
  <p:tag name="ANNOTATION_TOP_35" val="553"/>
  <p:tag name="ANNOTATION_LEFT_35" val="77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5.8"/>
  <p:tag name="ANNOTATION_TOP_36" val="531"/>
  <p:tag name="ANNOTATION_LEFT_36" val="43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ae3df937a3424d84a79271c204669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3db3e98ea9b4cf6ab8e3595827745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68.9/156.7/173.8/272.0"/>
  <p:tag name="ELAPSEDTIME" val="338.9"/>
  <p:tag name="ANNOTATION_TYPE_1" val="0"/>
  <p:tag name="ANNOTATION_START_1" val="6.7"/>
  <p:tag name="ANNOTATION_END_1" val="22.3"/>
  <p:tag name="ANNOTATION_TOP_1" val="196"/>
  <p:tag name="ANNOTATION_LEFT_1" val="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25.7"/>
  <p:tag name="ANNOTATION_TOP_2" val="200"/>
  <p:tag name="ANNOTATION_LEFT_2" val="8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27.1"/>
  <p:tag name="ANNOTATION_TOP_3" val="230"/>
  <p:tag name="ANNOTATION_LEFT_3" val="3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1"/>
  <p:tag name="ANNOTATION_END_4" val="29.0"/>
  <p:tag name="ANNOTATION_TOP_4" val="231"/>
  <p:tag name="ANNOTATION_LEFT_4" val="4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0"/>
  <p:tag name="ANNOTATION_END_5" val="71.4"/>
  <p:tag name="ANNOTATION_TOP_5" val="25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4"/>
  <p:tag name="ANNOTATION_END_6" val="76.7"/>
  <p:tag name="ANNOTATION_TOP_6" val="281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111.7"/>
  <p:tag name="ANNOTATION_TOP_7" val="319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1.7"/>
  <p:tag name="ANNOTATION_END_8" val="159.9"/>
  <p:tag name="ANNOTATION_TOP_8" val="313"/>
  <p:tag name="ANNOTATION_LEFT_8" val="4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9.9"/>
  <p:tag name="ANNOTATION_END_9" val="176.0"/>
  <p:tag name="ANNOTATION_TOP_9" val="345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6.0"/>
  <p:tag name="ANNOTATION_END_10" val="180.2"/>
  <p:tag name="ANNOTATION_TOP_10" val="400"/>
  <p:tag name="ANNOTATION_LEFT_10" val="4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0.2"/>
  <p:tag name="ANNOTATION_END_11" val="182.5"/>
  <p:tag name="ANNOTATION_TOP_11" val="45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2.5"/>
  <p:tag name="ANNOTATION_END_12" val="185.8"/>
  <p:tag name="ANNOTATION_TOP_12" val="44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5.8"/>
  <p:tag name="ANNOTATION_END_13" val="223.9"/>
  <p:tag name="ANNOTATION_TOP_13" val="442"/>
  <p:tag name="ANNOTATION_LEFT_13" val="6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3.9"/>
  <p:tag name="ANNOTATION_END_14" val="231.4"/>
  <p:tag name="ANNOTATION_TOP_14" val="535"/>
  <p:tag name="ANNOTATION_LEFT_14" val="10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31.4"/>
  <p:tag name="ANNOTATION_END_15" val="235.7"/>
  <p:tag name="ANNOTATION_TOP_15" val="541"/>
  <p:tag name="ANNOTATION_LEFT_15" val="3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5.7"/>
  <p:tag name="ANNOTATION_END_16" val="269.6"/>
  <p:tag name="ANNOTATION_TOP_16" val="551"/>
  <p:tag name="ANNOTATION_LEFT_16" val="5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4.0"/>
  <p:tag name="ANNOTATION_END_17" val="306.3"/>
  <p:tag name="ANNOTATION_TOP_17" val="628"/>
  <p:tag name="ANNOTATION_LEFT_17" val="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06.3"/>
  <p:tag name="ANNOTATION_END_18" val="312.4"/>
  <p:tag name="ANNOTATION_TOP_18" val="658"/>
  <p:tag name="ANNOTATION_LEFT_18" val="4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12.4"/>
  <p:tag name="ANNOTATION_TOP_19" val="655"/>
  <p:tag name="ANNOTATION_LEFT_19" val="6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7cdb3c8fef4ac290f6e2d69669dfa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213ea0dbd40d5bc0de853e7be666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336.5"/>
  <p:tag name="ANNOTATION_TYPE_1" val="0"/>
  <p:tag name="ANNOTATION_START_1" val="19.1"/>
  <p:tag name="ANNOTATION_END_1" val="21.7"/>
  <p:tag name="ANNOTATION_TOP_1" val="176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2.8"/>
  <p:tag name="ANNOTATION_TOP_2" val="174"/>
  <p:tag name="ANNOTATION_LEFT_2" val="3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5"/>
  <p:tag name="ANNOTATION_TOP_3" val="201"/>
  <p:tag name="ANNOTATION_LEFT_3" val="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5"/>
  <p:tag name="ANNOTATION_END_4" val="26.2"/>
  <p:tag name="ANNOTATION_TOP_4" val="206"/>
  <p:tag name="ANNOTATION_LEFT_4" val="1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2"/>
  <p:tag name="ANNOTATION_END_5" val="27.5"/>
  <p:tag name="ANNOTATION_TOP_5" val="210"/>
  <p:tag name="ANNOTATION_LEFT_5" val="3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29.8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9.8"/>
  <p:tag name="ANNOTATION_END_7" val="31.1"/>
  <p:tag name="ANNOTATION_TOP_7" val="239"/>
  <p:tag name="ANNOTATION_LEFT_7" val="1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2.5"/>
  <p:tag name="ANNOTATION_TOP_8" val="239"/>
  <p:tag name="ANNOTATION_LEFT_8" val="2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5"/>
  <p:tag name="ANNOTATION_END_9" val="34.1"/>
  <p:tag name="ANNOTATION_TOP_9" val="241"/>
  <p:tag name="ANNOTATION_LEFT_9" val="3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1"/>
  <p:tag name="ANNOTATION_END_10" val="60.1"/>
  <p:tag name="ANNOTATION_TOP_10" val="170"/>
  <p:tag name="ANNOTATION_LEFT_10" val="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1"/>
  <p:tag name="ANNOTATION_END_11" val="69.7"/>
  <p:tag name="ANNOTATION_TOP_11" val="312"/>
  <p:tag name="ANNOTATION_LEFT_11" val="4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9.7"/>
  <p:tag name="ANNOTATION_END_12" val="72.1"/>
  <p:tag name="ANNOTATION_TOP_12" val="229"/>
  <p:tag name="ANNOTATION_LEFT_12" val="5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1"/>
  <p:tag name="ANNOTATION_END_13" val="92.8"/>
  <p:tag name="ANNOTATION_TOP_13" val="408"/>
  <p:tag name="ANNOTATION_LEFT_13" val="6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3.4"/>
  <p:tag name="ANNOTATION_TOP_14" val="283"/>
  <p:tag name="ANNOTATION_LEFT_14" val="60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3.4"/>
  <p:tag name="ANNOTATION_END_15" val="94.7"/>
  <p:tag name="ANNOTATION_TOP_15" val="281"/>
  <p:tag name="ANNOTATION_LEFT_15" val="6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4.7"/>
  <p:tag name="ANNOTATION_END_16" val="103.7"/>
  <p:tag name="ANNOTATION_TOP_16" val="281"/>
  <p:tag name="ANNOTATION_LEFT_16" val="5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7"/>
  <p:tag name="ANNOTATION_END_17" val="104.2"/>
  <p:tag name="ANNOTATION_TOP_17" val="291"/>
  <p:tag name="ANNOTATION_LEFT_17" val="59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2"/>
  <p:tag name="ANNOTATION_END_18" val="104.5"/>
  <p:tag name="ANNOTATION_TOP_18" val="273"/>
  <p:tag name="ANNOTATION_LEFT_18" val="5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5"/>
  <p:tag name="ANNOTATION_END_19" val="104.9"/>
  <p:tag name="ANNOTATION_TOP_19" val="260"/>
  <p:tag name="ANNOTATION_LEFT_19" val="5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9"/>
  <p:tag name="ANNOTATION_END_20" val="105.2"/>
  <p:tag name="ANNOTATION_TOP_20" val="240"/>
  <p:tag name="ANNOTATION_LEFT_20" val="58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5.2"/>
  <p:tag name="ANNOTATION_END_21" val="105.5"/>
  <p:tag name="ANNOTATION_TOP_21" val="230"/>
  <p:tag name="ANNOTATION_LEFT_21" val="5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5"/>
  <p:tag name="ANNOTATION_END_22" val="106.5"/>
  <p:tag name="ANNOTATION_TOP_22" val="218"/>
  <p:tag name="ANNOTATION_LEFT_22" val="58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5"/>
  <p:tag name="ANNOTATION_END_23" val="106.8"/>
  <p:tag name="ANNOTATION_TOP_23" val="287"/>
  <p:tag name="ANNOTATION_LEFT_23" val="65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6.8"/>
  <p:tag name="ANNOTATION_END_24" val="107.2"/>
  <p:tag name="ANNOTATION_TOP_24" val="278"/>
  <p:tag name="ANNOTATION_LEFT_24" val="6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2"/>
  <p:tag name="ANNOTATION_END_25" val="107.6"/>
  <p:tag name="ANNOTATION_TOP_25" val="262"/>
  <p:tag name="ANNOTATION_LEFT_25" val="6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7.6"/>
  <p:tag name="ANNOTATION_END_26" val="108.0"/>
  <p:tag name="ANNOTATION_TOP_26" val="255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8.0"/>
  <p:tag name="ANNOTATION_END_27" val="108.3"/>
  <p:tag name="ANNOTATION_TOP_27" val="245"/>
  <p:tag name="ANNOTATION_LEFT_27" val="6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3"/>
  <p:tag name="ANNOTATION_END_28" val="108.6"/>
  <p:tag name="ANNOTATION_TOP_28" val="238"/>
  <p:tag name="ANNOTATION_LEFT_28" val="69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8.6"/>
  <p:tag name="ANNOTATION_END_29" val="109.2"/>
  <p:tag name="ANNOTATION_TOP_29" val="232"/>
  <p:tag name="ANNOTATION_LEFT_29" val="69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9.2"/>
  <p:tag name="ANNOTATION_END_30" val="109.8"/>
  <p:tag name="ANNOTATION_TOP_30" val="220"/>
  <p:tag name="ANNOTATION_LEFT_30" val="71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9.8"/>
  <p:tag name="ANNOTATION_END_31" val="115.9"/>
  <p:tag name="ANNOTATION_TOP_31" val="213"/>
  <p:tag name="ANNOTATION_LEFT_31" val="70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5.9"/>
  <p:tag name="ANNOTATION_END_32" val="124.1"/>
  <p:tag name="ANNOTATION_TOP_32" val="186"/>
  <p:tag name="ANNOTATION_LEFT_32" val="71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1"/>
  <p:tag name="ANNOTATION_END_33" val="124.8"/>
  <p:tag name="ANNOTATION_TOP_33" val="193"/>
  <p:tag name="ANNOTATION_LEFT_33" val="74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4.8"/>
  <p:tag name="ANNOTATION_END_34" val="125.4"/>
  <p:tag name="ANNOTATION_TOP_34" val="164"/>
  <p:tag name="ANNOTATION_LEFT_34" val="69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5.4"/>
  <p:tag name="ANNOTATION_END_35" val="133.0"/>
  <p:tag name="ANNOTATION_TOP_35" val="160"/>
  <p:tag name="ANNOTATION_LEFT_35" val="7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227"/>
  <p:tag name="ANNOTATION_LEFT_36" val="75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46"/>
  <p:tag name="ANNOTATION_LEFT_37" val="75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71"/>
  <p:tag name="ANNOTATION_LEFT_38" val="76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5"/>
  <p:tag name="ANNOTATION_TOP_39" val="288"/>
  <p:tag name="ANNOTATION_LEFT_39" val="77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5"/>
  <p:tag name="ANNOTATION_END_40" val="147.0"/>
  <p:tag name="ANNOTATION_TOP_40" val="306"/>
  <p:tag name="ANNOTATION_LEFT_40" val="7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47.0"/>
  <p:tag name="ANNOTATION_END_41" val="149.8"/>
  <p:tag name="ANNOTATION_TOP_41" val="253"/>
  <p:tag name="ANNOTATION_LEFT_41" val="72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49.8"/>
  <p:tag name="ANNOTATION_END_42" val="151.2"/>
  <p:tag name="ANNOTATION_TOP_42" val="218"/>
  <p:tag name="ANNOTATION_LEFT_42" val="72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1.2"/>
  <p:tag name="ANNOTATION_END_43" val="152.0"/>
  <p:tag name="ANNOTATION_TOP_43" val="294"/>
  <p:tag name="ANNOTATION_LEFT_43" val="72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2.0"/>
  <p:tag name="ANNOTATION_END_44" val="152.4"/>
  <p:tag name="ANNOTATION_TOP_44" val="294"/>
  <p:tag name="ANNOTATION_LEFT_44" val="72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2.4"/>
  <p:tag name="ANNOTATION_END_45" val="152.7"/>
  <p:tag name="ANNOTATION_TOP_45" val="289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2.7"/>
  <p:tag name="ANNOTATION_END_46" val="153.0"/>
  <p:tag name="ANNOTATION_TOP_46" val="281"/>
  <p:tag name="ANNOTATION_LEFT_46" val="7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3.0"/>
  <p:tag name="ANNOTATION_END_47" val="153.4"/>
  <p:tag name="ANNOTATION_TOP_47" val="264"/>
  <p:tag name="ANNOTATION_LEFT_47" val="7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3.4"/>
  <p:tag name="ANNOTATION_END_48" val="153.7"/>
  <p:tag name="ANNOTATION_TOP_48" val="254"/>
  <p:tag name="ANNOTATION_LEFT_48" val="721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3.7"/>
  <p:tag name="ANNOTATION_END_49" val="154.1"/>
  <p:tag name="ANNOTATION_TOP_49" val="241"/>
  <p:tag name="ANNOTATION_LEFT_49" val="72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54.1"/>
  <p:tag name="ANNOTATION_END_50" val="154.4"/>
  <p:tag name="ANNOTATION_TOP_50" val="229"/>
  <p:tag name="ANNOTATION_LEFT_50" val="72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54.4"/>
  <p:tag name="ANNOTATION_END_51" val="154.7"/>
  <p:tag name="ANNOTATION_TOP_51" val="223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54.7"/>
  <p:tag name="ANNOTATION_END_52" val="156.4"/>
  <p:tag name="ANNOTATION_TOP_52" val="215"/>
  <p:tag name="ANNOTATION_LEFT_52" val="72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56.4"/>
  <p:tag name="ANNOTATION_END_53" val="182.3"/>
  <p:tag name="ANNOTATION_TOP_53" val="252"/>
  <p:tag name="ANNOTATION_LEFT_53" val="72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3"/>
  <p:tag name="ANNOTATION_END_54" val="185.4"/>
  <p:tag name="ANNOTATION_TOP_54" val="497"/>
  <p:tag name="ANNOTATION_LEFT_54" val="57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5.4"/>
  <p:tag name="ANNOTATION_END_55" val="185.8"/>
  <p:tag name="ANNOTATION_TOP_55" val="518"/>
  <p:tag name="ANNOTATION_LEFT_55" val="659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85.8"/>
  <p:tag name="ANNOTATION_END_56" val="186.3"/>
  <p:tag name="ANNOTATION_TOP_56" val="489"/>
  <p:tag name="ANNOTATION_LEFT_56" val="66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86.3"/>
  <p:tag name="ANNOTATION_END_57" val="186.6"/>
  <p:tag name="ANNOTATION_TOP_57" val="473"/>
  <p:tag name="ANNOTATION_LEFT_57" val="69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86.6"/>
  <p:tag name="ANNOTATION_END_58" val="187.3"/>
  <p:tag name="ANNOTATION_TOP_58" val="463"/>
  <p:tag name="ANNOTATION_LEFT_58" val="70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87.3"/>
  <p:tag name="ANNOTATION_END_59" val="194.9"/>
  <p:tag name="ANNOTATION_TOP_59" val="244"/>
  <p:tag name="ANNOTATION_LEFT_59" val="70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94.9"/>
  <p:tag name="ANNOTATION_END_60" val="195.7"/>
  <p:tag name="ANNOTATION_TOP_60" val="549"/>
  <p:tag name="ANNOTATION_LEFT_60" val="70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95.7"/>
  <p:tag name="ANNOTATION_END_61" val="196.1"/>
  <p:tag name="ANNOTATION_TOP_61" val="544"/>
  <p:tag name="ANNOTATION_LEFT_61" val="70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96.1"/>
  <p:tag name="ANNOTATION_END_62" val="196.4"/>
  <p:tag name="ANNOTATION_TOP_62" val="532"/>
  <p:tag name="ANNOTATION_LEFT_62" val="708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96.4"/>
  <p:tag name="ANNOTATION_END_63" val="196.7"/>
  <p:tag name="ANNOTATION_TOP_63" val="521"/>
  <p:tag name="ANNOTATION_LEFT_63" val="708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96.7"/>
  <p:tag name="ANNOTATION_END_64" val="196.9"/>
  <p:tag name="ANNOTATION_TOP_64" val="512"/>
  <p:tag name="ANNOTATION_LEFT_64" val="708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96.9"/>
  <p:tag name="ANNOTATION_END_65" val="197.3"/>
  <p:tag name="ANNOTATION_TOP_65" val="502"/>
  <p:tag name="ANNOTATION_LEFT_65" val="708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97.3"/>
  <p:tag name="ANNOTATION_END_66" val="197.5"/>
  <p:tag name="ANNOTATION_TOP_66" val="487"/>
  <p:tag name="ANNOTATION_LEFT_66" val="710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97.5"/>
  <p:tag name="ANNOTATION_END_67" val="197.7"/>
  <p:tag name="ANNOTATION_TOP_67" val="476"/>
  <p:tag name="ANNOTATION_LEFT_67" val="710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97.7"/>
  <p:tag name="ANNOTATION_END_68" val="198.3"/>
  <p:tag name="ANNOTATION_TOP_68" val="470"/>
  <p:tag name="ANNOTATION_LEFT_68" val="710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98.3"/>
  <p:tag name="ANNOTATION_END_69" val="198.8"/>
  <p:tag name="ANNOTATION_TOP_69" val="455"/>
  <p:tag name="ANNOTATION_LEFT_69" val="710"/>
  <p:tag name="ANNOTATION_WIDTH_69" val="121"/>
  <p:tag name="ANNOTATION_HEIGHT_69" val="121"/>
  <p:tag name="ANNOTATION_ANIMATION_69" val="3"/>
  <p:tag name="ANNOTATION_ROTATION_69" val="27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8.8"/>
  <p:tag name="ANNOTATION_END_70" val="210.8"/>
  <p:tag name="ANNOTATION_TOP_70" val="453"/>
  <p:tag name="ANNOTATION_LEFT_70" val="710"/>
  <p:tag name="ANNOTATION_WIDTH_70" val="121"/>
  <p:tag name="ANNOTATION_HEIGHT_70" val="121"/>
  <p:tag name="ANNOTATION_ANIMATION_70" val="3"/>
  <p:tag name="ANNOTATION_ROTATION_70" val="27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10.8"/>
  <p:tag name="ANNOTATION_END_71" val="223.6"/>
  <p:tag name="ANNOTATION_TOP_71" val="537"/>
  <p:tag name="ANNOTATION_LEFT_71" val="672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23.6"/>
  <p:tag name="ANNOTATION_END_72" val="224.0"/>
  <p:tag name="ANNOTATION_TOP_72" val="551"/>
  <p:tag name="ANNOTATION_LEFT_72" val="712"/>
  <p:tag name="ANNOTATION_WIDTH_72" val="121"/>
  <p:tag name="ANNOTATION_HEIGHT_72" val="121"/>
  <p:tag name="ANNOTATION_ANIMATION_72" val="3"/>
  <p:tag name="ANNOTATION_ROTATION_72" val="27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24.0"/>
  <p:tag name="ANNOTATION_END_73" val="224.4"/>
  <p:tag name="ANNOTATION_TOP_73" val="541"/>
  <p:tag name="ANNOTATION_LEFT_73" val="712"/>
  <p:tag name="ANNOTATION_WIDTH_73" val="121"/>
  <p:tag name="ANNOTATION_HEIGHT_73" val="121"/>
  <p:tag name="ANNOTATION_ANIMATION_73" val="3"/>
  <p:tag name="ANNOTATION_ROTATION_73" val="27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24.4"/>
  <p:tag name="ANNOTATION_END_74" val="225.0"/>
  <p:tag name="ANNOTATION_TOP_74" val="523"/>
  <p:tag name="ANNOTATION_LEFT_74" val="712"/>
  <p:tag name="ANNOTATION_WIDTH_74" val="121"/>
  <p:tag name="ANNOTATION_HEIGHT_74" val="121"/>
  <p:tag name="ANNOTATION_ANIMATION_74" val="3"/>
  <p:tag name="ANNOTATION_ROTATION_74" val="27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25.0"/>
  <p:tag name="ANNOTATION_END_75" val="225.3"/>
  <p:tag name="ANNOTATION_TOP_75" val="508"/>
  <p:tag name="ANNOTATION_LEFT_75" val="708"/>
  <p:tag name="ANNOTATION_WIDTH_75" val="121"/>
  <p:tag name="ANNOTATION_HEIGHT_75" val="121"/>
  <p:tag name="ANNOTATION_ANIMATION_75" val="3"/>
  <p:tag name="ANNOTATION_ROTATION_75" val="27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25.3"/>
  <p:tag name="ANNOTATION_END_76" val="225.9"/>
  <p:tag name="ANNOTATION_TOP_76" val="504"/>
  <p:tag name="ANNOTATION_LEFT_76" val="708"/>
  <p:tag name="ANNOTATION_WIDTH_76" val="121"/>
  <p:tag name="ANNOTATION_HEIGHT_76" val="121"/>
  <p:tag name="ANNOTATION_ANIMATION_76" val="3"/>
  <p:tag name="ANNOTATION_ROTATION_76" val="27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5.9"/>
  <p:tag name="ANNOTATION_END_77" val="230.6"/>
  <p:tag name="ANNOTATION_TOP_77" val="498"/>
  <p:tag name="ANNOTATION_LEFT_77" val="708"/>
  <p:tag name="ANNOTATION_WIDTH_77" val="121"/>
  <p:tag name="ANNOTATION_HEIGHT_77" val="121"/>
  <p:tag name="ANNOTATION_ANIMATION_77" val="3"/>
  <p:tag name="ANNOTATION_ROTATION_77" val="27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30.6"/>
  <p:tag name="ANNOTATION_END_78" val="240.5"/>
  <p:tag name="ANNOTATION_TOP_78" val="501"/>
  <p:tag name="ANNOTATION_LEFT_78" val="5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40.5"/>
  <p:tag name="ANNOTATION_END_79" val="241.9"/>
  <p:tag name="ANNOTATION_TOP_79" val="458"/>
  <p:tag name="ANNOTATION_LEFT_79" val="59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41.9"/>
  <p:tag name="ANNOTATION_END_80" val="242.7"/>
  <p:tag name="ANNOTATION_TOP_80" val="501"/>
  <p:tag name="ANNOTATION_LEFT_80" val="58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42.7"/>
  <p:tag name="ANNOTATION_END_81" val="243.5"/>
  <p:tag name="ANNOTATION_TOP_81" val="455"/>
  <p:tag name="ANNOTATION_LEFT_81" val="58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3.5"/>
  <p:tag name="ANNOTATION_END_82" val="244.2"/>
  <p:tag name="ANNOTATION_TOP_82" val="501"/>
  <p:tag name="ANNOTATION_LEFT_82" val="585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4.2"/>
  <p:tag name="ANNOTATION_END_83" val="244.9"/>
  <p:tag name="ANNOTATION_TOP_83" val="462"/>
  <p:tag name="ANNOTATION_LEFT_83" val="5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4.9"/>
  <p:tag name="ANNOTATION_END_84" val="292.2"/>
  <p:tag name="ANNOTATION_TOP_84" val="506"/>
  <p:tag name="ANNOTATION_LEFT_84" val="586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2.2"/>
  <p:tag name="ANNOTATION_END_85" val="297.7"/>
  <p:tag name="ANNOTATION_TOP_85" val="518"/>
  <p:tag name="ANNOTATION_LEFT_85" val="81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7.7"/>
  <p:tag name="ANNOTATION_END_86" val="303.5"/>
  <p:tag name="ANNOTATION_TOP_86" val="483"/>
  <p:tag name="ANNOTATION_LEFT_86" val="82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3.5"/>
  <p:tag name="ANNOTATION_TOP_87" val="479"/>
  <p:tag name="ANNOTATION_LEFT_87" val="6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5dd9405b434c179a4ac7b6b38014e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0d6ee0869e4d7d8f4e3f1da795a32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9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91470f3b-71f7-43b2-9e01-656f9c606541"/>
  <p:tag name="VIDEO_SOURCE_TYPE" val="local"/>
  <p:tag name="OVERRIDE_SWF" val="YES"/>
  <p:tag name="THUMBNAIL_IS_PLACEHOLDER" val="False"/>
  <p:tag name="VIDEO_TITLE" val="micro_enzyme-substrate.swf"/>
  <p:tag name="SWF_MOVIE_PATH" val="micro_enzyme-substrate.swf"/>
  <p:tag name="SWF_MOVIE_PATH_ORIGINAL" val="micro_enzyme-substrate.swf"/>
  <p:tag name="SWF_MOVIE_PATH_SOURCE" val="D:\Ashraf\D\Faculty file\e-Larning\1433-1434\المحتوى الرقمي\109-Lectures\LMS-2\Lecture-11 Enzyme\micro_enzyme-substrate.swf"/>
  <p:tag name="CONTAINER" val="movieloader"/>
  <p:tag name="ART_PLAYER" val="YES"/>
  <p:tag name="VIDEO_SHOW_CONTROLS" val="False"/>
  <p:tag name="WINDOW_SIZE_WIDTH" val="550"/>
  <p:tag name="WINDOW_SIZE_HEIGHT" val="400"/>
  <p:tag name="ARTICULATE_LAYER_TIMING" val="0.00"/>
  <p:tag name="VIDEO_MODE" val="swf"/>
  <p:tag name="VIDEO_COMPRESSED_ON_IMPORT" val="False"/>
  <p:tag name="VIDEO_COMPRESS_ON_PUBLISH" val="True"/>
  <p:tag name="SWF_MOVIE_DURATION" val="50167"/>
  <p:tag name="VIDEO_KEY" val="704f5fa3-2ee6-4d4a-a523-2389c8bcbef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72fd51c974469388e0dc1c04f7f22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249246a41b44a2aa8ec1e7f8baf0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TIMELINE" val="49.6/77.3/79.9/91.6/108.6"/>
  <p:tag name="ELAPSEDTIME" val="209.3"/>
  <p:tag name="ANNOTATION_TYPE_1" val="0"/>
  <p:tag name="ANNOTATION_START_1" val="16.5"/>
  <p:tag name="ANNOTATION_END_1" val="21.4"/>
  <p:tag name="ANNOTATION_TOP_1" val="167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6.3"/>
  <p:tag name="ANNOTATION_TOP_2" val="16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3"/>
  <p:tag name="ANNOTATION_END_3" val="27.8"/>
  <p:tag name="ANNOTATION_TOP_3" val="165"/>
  <p:tag name="ANNOTATION_LEFT_3" val="4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8"/>
  <p:tag name="ANNOTATION_END_4" val="29.8"/>
  <p:tag name="ANNOTATION_TOP_4" val="167"/>
  <p:tag name="ANNOTATION_LEFT_4" val="6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END_5" val="51.8"/>
  <p:tag name="ANNOTATION_TOP_5" val="171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8"/>
  <p:tag name="ANNOTATION_END_6" val="73.9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9"/>
  <p:tag name="ANNOTATION_END_7" val="99.7"/>
  <p:tag name="ANNOTATION_TOP_7" val="277"/>
  <p:tag name="ANNOTATION_LEFT_7" val="9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9.7"/>
  <p:tag name="ANNOTATION_END_8" val="101.9"/>
  <p:tag name="ANNOTATION_TOP_8" val="501"/>
  <p:tag name="ANNOTATION_LEFT_8" val="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9"/>
  <p:tag name="ANNOTATION_END_9" val="104.0"/>
  <p:tag name="ANNOTATION_TOP_9" val="508"/>
  <p:tag name="ANNOTATION_LEFT_9" val="2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0"/>
  <p:tag name="ANNOTATION_END_10" val="106.7"/>
  <p:tag name="ANNOTATION_TOP_10" val="475"/>
  <p:tag name="ANNOTATION_LEFT_10" val="3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6.7"/>
  <p:tag name="ANNOTATION_END_11" val="111.3"/>
  <p:tag name="ANNOTATION_TOP_11" val="507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3"/>
  <p:tag name="ANNOTATION_END_12" val="119.1"/>
  <p:tag name="ANNOTATION_TOP_12" val="581"/>
  <p:tag name="ANNOTATION_LEFT_12" val="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9.1"/>
  <p:tag name="ANNOTATION_END_13" val="123.3"/>
  <p:tag name="ANNOTATION_TOP_13" val="576"/>
  <p:tag name="ANNOTATION_LEFT_13" val="5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3"/>
  <p:tag name="ANNOTATION_END_14" val="203.3"/>
  <p:tag name="ANNOTATION_TOP_14" val="623"/>
  <p:tag name="ANNOTATION_LEFT_14" val="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03.3"/>
  <p:tag name="ANNOTATION_END_15" val="203.3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03.3"/>
  <p:tag name="ANNOTATION_TOP_16" val="554"/>
  <p:tag name="ANNOTATION_LEFT_16" val="33"/>
  <p:tag name="ANNOTATION_WIDTH_16" val="344"/>
  <p:tag name="ANNOTATION_HEIGHT_16" val="51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3fdc3071854289adf11a6d20a7aee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17c81876c4504a49f772a1fce1f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70.8/88.7"/>
  <p:tag name="ELAPSEDTIME" val="134.3"/>
  <p:tag name="ANNOTATION_TYPE_1" val="2"/>
  <p:tag name="ANNOTATION_START_1" val="3.6"/>
  <p:tag name="ANNOTATION_END_1" val="8.6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12.0"/>
  <p:tag name="ANNOTATION_TOP_2" val="163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3.4"/>
  <p:tag name="ANNOTATION_TOP_3" val="167"/>
  <p:tag name="ANNOTATION_LEFT_3" val="6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4"/>
  <p:tag name="ANNOTATION_END_4" val="28.5"/>
  <p:tag name="ANNOTATION_TOP_4" val="198"/>
  <p:tag name="ANNOTATION_LEFT_4" val="7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29.9"/>
  <p:tag name="ANNOTATION_TOP_5" val="529"/>
  <p:tag name="ANNOTATION_LEFT_5" val="2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2.4"/>
  <p:tag name="ANNOTATION_TOP_6" val="523"/>
  <p:tag name="ANNOTATION_LEFT_6" val="2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4"/>
  <p:tag name="ANNOTATION_END_7" val="36.7"/>
  <p:tag name="ANNOTATION_TOP_7" val="486"/>
  <p:tag name="ANNOTATION_LEFT_7" val="1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7"/>
  <p:tag name="ANNOTATION_END_8" val="38.3"/>
  <p:tag name="ANNOTATION_TOP_8" val="518"/>
  <p:tag name="ANNOTATION_LEFT_8" val="2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3"/>
  <p:tag name="ANNOTATION_END_9" val="50.0"/>
  <p:tag name="ANNOTATION_TOP_9" val="526"/>
  <p:tag name="ANNOTATION_LEFT_9" val="6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0"/>
  <p:tag name="ANNOTATION_END_10" val="54.2"/>
  <p:tag name="ANNOTATION_TOP_10" val="492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2"/>
  <p:tag name="ANNOTATION_END_11" val="56.6"/>
  <p:tag name="ANNOTATION_TOP_11" val="514"/>
  <p:tag name="ANNOTATION_LEFT_11" val="24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6"/>
  <p:tag name="ANNOTATION_END_12" val="58.9"/>
  <p:tag name="ANNOTATION_TOP_12" val="434"/>
  <p:tag name="ANNOTATION_LEFT_12" val="2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8.9"/>
  <p:tag name="ANNOTATION_END_13" val="63.5"/>
  <p:tag name="ANNOTATION_TOP_13" val="492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3.5"/>
  <p:tag name="ANNOTATION_END_14" val="72.7"/>
  <p:tag name="ANNOTATION_TOP_14" val="523"/>
  <p:tag name="ANNOTATION_LEFT_14" val="2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7"/>
  <p:tag name="ANNOTATION_END_15" val="78.5"/>
  <p:tag name="ANNOTATION_TOP_15" val="228"/>
  <p:tag name="ANNOTATION_LEFT_15" val="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5"/>
  <p:tag name="ANNOTATION_END_16" val="82.3"/>
  <p:tag name="ANNOTATION_TOP_16" val="249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3"/>
  <p:tag name="ANNOTATION_END_17" val="90.8"/>
  <p:tag name="ANNOTATION_TOP_17" val="260"/>
  <p:tag name="ANNOTATION_LEFT_17" val="4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8"/>
  <p:tag name="ANNOTATION_END_18" val="95.2"/>
  <p:tag name="ANNOTATION_TOP_18" val="288"/>
  <p:tag name="ANNOTATION_LEFT_18" val="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5.2"/>
  <p:tag name="ANNOTATION_END_19" val="96.4"/>
  <p:tag name="ANNOTATION_TOP_19" val="319"/>
  <p:tag name="ANNOTATION_LEFT_19" val="8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6.4"/>
  <p:tag name="ANNOTATION_END_20" val="98.2"/>
  <p:tag name="ANNOTATION_TOP_20" val="513"/>
  <p:tag name="ANNOTATION_LEFT_20" val="2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8.2"/>
  <p:tag name="ANNOTATION_END_21" val="107.9"/>
  <p:tag name="ANNOTATION_TOP_21" val="515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7.9"/>
  <p:tag name="ANNOTATION_END_22" val="112.1"/>
  <p:tag name="ANNOTATION_TOP_22" val="322"/>
  <p:tag name="ANNOTATION_LEFT_22" val="2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1"/>
  <p:tag name="ANNOTATION_TOP_23" val="350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c07f7a7afc4ec6a497e4e161ea39b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fa966041f44a91a6c1ec9751b9ac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121.7"/>
  <p:tag name="ANNOTATION_TYPE_1" val="0"/>
  <p:tag name="ANNOTATION_START_1" val="36.1"/>
  <p:tag name="ANNOTATION_END_1" val="38.9"/>
  <p:tag name="ANNOTATION_TOP_1" val="185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8.9"/>
  <p:tag name="ANNOTATION_END_2" val="42.5"/>
  <p:tag name="ANNOTATION_TOP_2" val="109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5"/>
  <p:tag name="ANNOTATION_END_3" val="48.9"/>
  <p:tag name="ANNOTATION_TOP_3" val="108"/>
  <p:tag name="ANNOTATION_LEFT_3" val="5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9"/>
  <p:tag name="ANNOTATION_END_4" val="52.0"/>
  <p:tag name="ANNOTATION_TOP_4" val="307"/>
  <p:tag name="ANNOTATION_LEFT_4" val="7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0"/>
  <p:tag name="ANNOTATION_END_5" val="54.8"/>
  <p:tag name="ANNOTATION_TOP_5" val="486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8"/>
  <p:tag name="ANNOTATION_END_6" val="55.3"/>
  <p:tag name="ANNOTATION_TOP_6" val="476"/>
  <p:tag name="ANNOTATION_LEFT_6" val="61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5.3"/>
  <p:tag name="ANNOTATION_END_7" val="56.8"/>
  <p:tag name="ANNOTATION_TOP_7" val="471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8"/>
  <p:tag name="ANNOTATION_END_8" val="58.4"/>
  <p:tag name="ANNOTATION_TOP_8" val="485"/>
  <p:tag name="ANNOTATION_LEFT_8" val="6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4"/>
  <p:tag name="ANNOTATION_END_9" val="59.2"/>
  <p:tag name="ANNOTATION_TOP_9" val="571"/>
  <p:tag name="ANNOTATION_LEFT_9" val="3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2"/>
  <p:tag name="ANNOTATION_END_10" val="66.3"/>
  <p:tag name="ANNOTATION_TOP_10" val="624"/>
  <p:tag name="ANNOTATION_LEFT_10" val="4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3"/>
  <p:tag name="ANNOTATION_END_11" val="67.1"/>
  <p:tag name="ANNOTATION_TOP_11" val="363"/>
  <p:tag name="ANNOTATION_LEFT_11" val="2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1"/>
  <p:tag name="ANNOTATION_END_12" val="69.0"/>
  <p:tag name="ANNOTATION_TOP_12" val="370"/>
  <p:tag name="ANNOTATION_LEFT_12" val="2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71.9"/>
  <p:tag name="ANNOTATION_TOP_13" val="172"/>
  <p:tag name="ANNOTATION_LEFT_13" val="29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9"/>
  <p:tag name="ANNOTATION_END_14" val="72.4"/>
  <p:tag name="ANNOTATION_TOP_14" val="125"/>
  <p:tag name="ANNOTATION_LEFT_14" val="42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4"/>
  <p:tag name="ANNOTATION_END_15" val="72.9"/>
  <p:tag name="ANNOTATION_TOP_15" val="235"/>
  <p:tag name="ANNOTATION_LEFT_15" val="68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9"/>
  <p:tag name="ANNOTATION_END_16" val="73.4"/>
  <p:tag name="ANNOTATION_TOP_16" val="329"/>
  <p:tag name="ANNOTATION_LEFT_16" val="6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4"/>
  <p:tag name="ANNOTATION_END_17" val="73.7"/>
  <p:tag name="ANNOTATION_TOP_17" val="421"/>
  <p:tag name="ANNOTATION_LEFT_17" val="6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7"/>
  <p:tag name="ANNOTATION_END_18" val="74.0"/>
  <p:tag name="ANNOTATION_TOP_18" val="484"/>
  <p:tag name="ANNOTATION_LEFT_18" val="52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4.0"/>
  <p:tag name="ANNOTATION_END_19" val="75.5"/>
  <p:tag name="ANNOTATION_TOP_19" val="504"/>
  <p:tag name="ANNOTATION_LEFT_19" val="4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5.5"/>
  <p:tag name="ANNOTATION_END_20" val="77.0"/>
  <p:tag name="ANNOTATION_TOP_20" val="369"/>
  <p:tag name="ANNOTATION_LEFT_20" val="2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7.0"/>
  <p:tag name="ANNOTATION_END_21" val="77.4"/>
  <p:tag name="ANNOTATION_TOP_21" val="228"/>
  <p:tag name="ANNOTATION_LEFT_21" val="2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7.4"/>
  <p:tag name="ANNOTATION_END_22" val="77.7"/>
  <p:tag name="ANNOTATION_TOP_22" val="178"/>
  <p:tag name="ANNOTATION_LEFT_22" val="3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7"/>
  <p:tag name="ANNOTATION_END_23" val="78.1"/>
  <p:tag name="ANNOTATION_TOP_23" val="154"/>
  <p:tag name="ANNOTATION_LEFT_23" val="38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8.1"/>
  <p:tag name="ANNOTATION_TOP_24" val="135"/>
  <p:tag name="ANNOTATION_LEFT_24" val="4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10.4/18.3/25.0/32.5"/>
  <p:tag name="ELAPSEDTIME" val="53.4"/>
  <p:tag name="ANNOTATION_TYPE_1" val="0"/>
  <p:tag name="ANNOTATION_START_1" val="7.5"/>
  <p:tag name="ANNOTATION_END_1" val="9.2"/>
  <p:tag name="ANNOTATION_TOP_1" val="288"/>
  <p:tag name="ANNOTATION_LEFT_1" val="39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80646f6ce34094a368efae0ba433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74f990a02940e7a0b4a02710765c6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bb6d86b-6d64-4999-98b4-b88af2225b8e"/>
  <p:tag name="VIDEO_SOURCE_TYPE" val="local"/>
  <p:tag name="VIDEO_TITLE" val="028F1.flv"/>
  <p:tag name="OVERRIDE_SWF" val="YES"/>
  <p:tag name="THUMBNAIL_IS_PLACEHOLDER" val="False"/>
  <p:tag name="SWF_MOVIE_PATH" val="6gZ6b9AKHry.mp4"/>
  <p:tag name="SWF_MOVIE_PATH_ORIGINAL" val="6gZ6b9AKHry.mp4"/>
  <p:tag name="SWF_MOVIE_PATH_SOURCE" val="C:\Users\amahmedkeele\Desktop\Lectures\Lecture-11 Enzyme\028F1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1220"/>
  <p:tag name="VIDEO_KEY" val="cee6374a-215e-40ac-82ea-5b3a9d51689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1ac7993e7c4a97ae9c72269c4b7e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96efd23f7433d961d1c482e3ab1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3.4"/>
  <p:tag name="ANNOTATION_COUNT" val="0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5f2de3642442f29590bf29872a17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a0d00cb8194506a744f306d1495d9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208.5"/>
  <p:tag name="ANNOTATION_TYPE_1" val="0"/>
  <p:tag name="ANNOTATION_START_1" val="18.7"/>
  <p:tag name="ANNOTATION_END_1" val="43.6"/>
  <p:tag name="ANNOTATION_TOP_1" val="16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3.6"/>
  <p:tag name="ANNOTATION_END_2" val="66.7"/>
  <p:tag name="ANNOTATION_TOP_2" val="255"/>
  <p:tag name="ANNOTATION_LEFT_2" val="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6.7"/>
  <p:tag name="ANNOTATION_END_3" val="118.7"/>
  <p:tag name="ANNOTATION_TOP_3" val="319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7"/>
  <p:tag name="ANNOTATION_END_4" val="129.2"/>
  <p:tag name="ANNOTATION_TOP_4" val="512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9.2"/>
  <p:tag name="ANNOTATION_END_5" val="166.6"/>
  <p:tag name="ANNOTATION_TOP_5" val="57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6"/>
  <p:tag name="ANNOTATION_END_6" val="178.1"/>
  <p:tag name="ANNOTATION_TOP_6" val="663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8.1"/>
  <p:tag name="ANNOTATION_END_7" val="192.4"/>
  <p:tag name="ANNOTATION_TOP_7" val="655"/>
  <p:tag name="ANNOTATION_LEFT_7" val="5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4"/>
  <p:tag name="ANNOTATION_TOP_8" val="692"/>
  <p:tag name="ANNOTATION_LEFT_8" val="3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82058c4a6848c780353aefc90d696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e47165ae2e4b35bc3a80a67c84d9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54.7/72.0/112.4"/>
  <p:tag name="ELAPSEDTIME" val="450.1"/>
  <p:tag name="ANNOTATION_TYPE_1" val="0"/>
  <p:tag name="ANNOTATION_START_1" val="57.0"/>
  <p:tag name="ANNOTATION_END_1" val="115.4"/>
  <p:tag name="ANNOTATION_TOP_1" val="172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5.4"/>
  <p:tag name="ANNOTATION_END_2" val="151.9"/>
  <p:tag name="ANNOTATION_TOP_2" val="370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1.9"/>
  <p:tag name="ANNOTATION_END_3" val="157.3"/>
  <p:tag name="ANNOTATION_TOP_3" val="535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7.3"/>
  <p:tag name="ANNOTATION_END_4" val="159.3"/>
  <p:tag name="ANNOTATION_TOP_4" val="524"/>
  <p:tag name="ANNOTATION_LEFT_4" val="5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9.3"/>
  <p:tag name="ANNOTATION_END_5" val="162.2"/>
  <p:tag name="ANNOTATION_TOP_5" val="618"/>
  <p:tag name="ANNOTATION_LEFT_5" val="5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2.2"/>
  <p:tag name="ANNOTATION_END_6" val="165.0"/>
  <p:tag name="ANNOTATION_TOP_6" val="416"/>
  <p:tag name="ANNOTATION_LEFT_6" val="6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5.0"/>
  <p:tag name="ANNOTATION_END_7" val="178.2"/>
  <p:tag name="ANNOTATION_TOP_7" val="407"/>
  <p:tag name="ANNOTATION_LEFT_7" val="6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8.2"/>
  <p:tag name="ANNOTATION_END_8" val="184.5"/>
  <p:tag name="ANNOTATION_TOP_8" val="602"/>
  <p:tag name="ANNOTATION_LEFT_8" val="5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4.5"/>
  <p:tag name="ANNOTATION_END_9" val="191.1"/>
  <p:tag name="ANNOTATION_TOP_9" val="503"/>
  <p:tag name="ANNOTATION_LEFT_9" val="6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1.1"/>
  <p:tag name="ANNOTATION_END_10" val="193.7"/>
  <p:tag name="ANNOTATION_TOP_10" val="424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3.7"/>
  <p:tag name="ANNOTATION_END_11" val="196.1"/>
  <p:tag name="ANNOTATION_TOP_11" val="600"/>
  <p:tag name="ANNOTATION_LEFT_11" val="6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6.1"/>
  <p:tag name="ANNOTATION_END_12" val="232.5"/>
  <p:tag name="ANNOTATION_TOP_12" val="425"/>
  <p:tag name="ANNOTATION_LEFT_12" val="6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2.5"/>
  <p:tag name="ANNOTATION_END_13" val="242.0"/>
  <p:tag name="ANNOTATION_TOP_13" val="465"/>
  <p:tag name="ANNOTATION_LEFT_13" val="7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2.0"/>
  <p:tag name="ANNOTATION_END_14" val="246.1"/>
  <p:tag name="ANNOTATION_TOP_14" val="599"/>
  <p:tag name="ANNOTATION_LEFT_14" val="67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8.7"/>
  <p:tag name="ANNOTATION_TOP_15" val="600"/>
  <p:tag name="ANNOTATION_LEFT_15" val="54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7"/>
  <p:tag name="ANNOTATION_END_16" val="258.0"/>
  <p:tag name="ANNOTATION_TOP_16" val="599"/>
  <p:tag name="ANNOTATION_LEFT_16" val="6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8.0"/>
  <p:tag name="ANNOTATION_END_17" val="261.5"/>
  <p:tag name="ANNOTATION_TOP_17" val="515"/>
  <p:tag name="ANNOTATION_LEFT_17" val="7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1.5"/>
  <p:tag name="ANNOTATION_END_18" val="262.9"/>
  <p:tag name="ANNOTATION_TOP_18" val="428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62.9"/>
  <p:tag name="ANNOTATION_END_19" val="270.8"/>
  <p:tag name="ANNOTATION_TOP_19" val="602"/>
  <p:tag name="ANNOTATION_LEFT_19" val="7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70.8"/>
  <p:tag name="ANNOTATION_END_20" val="279.6"/>
  <p:tag name="ANNOTATION_TOP_20" val="433"/>
  <p:tag name="ANNOTATION_LEFT_20" val="7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79.6"/>
  <p:tag name="ANNOTATION_END_21" val="280.5"/>
  <p:tag name="ANNOTATION_TOP_21" val="432"/>
  <p:tag name="ANNOTATION_LEFT_21" val="82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80.5"/>
  <p:tag name="ANNOTATION_END_22" val="328.0"/>
  <p:tag name="ANNOTATION_TOP_22" val="452"/>
  <p:tag name="ANNOTATION_LEFT_22" val="8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33.0"/>
  <p:tag name="ANNOTATION_END_23" val="334.6"/>
  <p:tag name="ANNOTATION_TOP_23" val="604"/>
  <p:tag name="ANNOTATION_LEFT_23" val="67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4.6"/>
  <p:tag name="ANNOTATION_END_24" val="336.6"/>
  <p:tag name="ANNOTATION_TOP_24" val="592"/>
  <p:tag name="ANNOTATION_LEFT_24" val="7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6.6"/>
  <p:tag name="ANNOTATION_END_25" val="338.8"/>
  <p:tag name="ANNOTATION_TOP_25" val="539"/>
  <p:tag name="ANNOTATION_LEFT_25" val="72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8.8"/>
  <p:tag name="ANNOTATION_END_26" val="374.2"/>
  <p:tag name="ANNOTATION_TOP_26" val="424"/>
  <p:tag name="ANNOTATION_LEFT_26" val="7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74.2"/>
  <p:tag name="ANNOTATION_END_27" val="378.8"/>
  <p:tag name="ANNOTATION_TOP_27" val="454"/>
  <p:tag name="ANNOTATION_LEFT_27" val="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8.8"/>
  <p:tag name="ANNOTATION_END_28" val="391.0"/>
  <p:tag name="ANNOTATION_TOP_28" val="48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91.0"/>
  <p:tag name="ANNOTATION_END_29" val="402.0"/>
  <p:tag name="ANNOTATION_TOP_29" val="552"/>
  <p:tag name="ANNOTATION_LEFT_29" val="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2.0"/>
  <p:tag name="ANNOTATION_END_30" val="412.1"/>
  <p:tag name="ANNOTATION_TOP_30" val="426"/>
  <p:tag name="ANNOTATION_LEFT_30" val="6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12.1"/>
  <p:tag name="ANNOTATION_END_31" val="417.3"/>
  <p:tag name="ANNOTATION_TOP_31" val="436"/>
  <p:tag name="ANNOTATION_LEFT_31" val="77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17.3"/>
  <p:tag name="ANNOTATION_END_32" val="421.7"/>
  <p:tag name="ANNOTATION_TOP_32" val="650"/>
  <p:tag name="ANNOTATION_LEFT_32" val="7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2"/>
  <p:tag name="ANNOTATION_START_33" val="421.7"/>
  <p:tag name="ANNOTATION_END_33" val="421.7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421.7"/>
  <p:tag name="ANNOTATION_TOP_34" val="627"/>
  <p:tag name="ANNOTATION_LEFT_34" val="86"/>
  <p:tag name="ANNOTATION_WIDTH_34" val="395"/>
  <p:tag name="ANNOTATION_HEIGHT_34" val="8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230c25876e4f539861a0009eefe2a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7ca03743ca4e96bf124576c074363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93.2"/>
  <p:tag name="ELAPSEDTIME" val="325.9"/>
  <p:tag name="ANNOTATION_TYPE_1" val="0"/>
  <p:tag name="ANNOTATION_START_1" val="6.0"/>
  <p:tag name="ANNOTATION_END_1" val="48.4"/>
  <p:tag name="ANNOTATION_TOP_1" val="170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8.4"/>
  <p:tag name="ANNOTATION_END_2" val="48.4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8.4"/>
  <p:tag name="ANNOTATION_END_3" val="54.7"/>
  <p:tag name="ANNOTATION_TOP_3" val="177"/>
  <p:tag name="ANNOTATION_LEFT_3" val="120"/>
  <p:tag name="ANNOTATION_WIDTH_3" val="182"/>
  <p:tag name="ANNOTATION_HEIGHT_3" val="4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4.7"/>
  <p:tag name="ANNOTATION_END_4" val="74.8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74.8"/>
  <p:tag name="ANNOTATION_END_5" val="78.5"/>
  <p:tag name="ANNOTATION_TOP_5" val="276"/>
  <p:tag name="ANNOTATION_LEFT_5" val="6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5"/>
  <p:tag name="ANNOTATION_END_6" val="85.0"/>
  <p:tag name="ANNOTATION_TOP_6" val="272"/>
  <p:tag name="ANNOTATION_LEFT_6" val="7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85.8"/>
  <p:tag name="ANNOTATION_TOP_7" val="273"/>
  <p:tag name="ANNOTATION_LEFT_7" val="5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8"/>
  <p:tag name="ANNOTATION_END_8" val="88.8"/>
  <p:tag name="ANNOTATION_TOP_8" val="270"/>
  <p:tag name="ANNOTATION_LEFT_8" val="7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8"/>
  <p:tag name="ANNOTATION_END_9" val="90.7"/>
  <p:tag name="ANNOTATION_TOP_9" val="274"/>
  <p:tag name="ANNOTATION_LEFT_9" val="5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7"/>
  <p:tag name="ANNOTATION_END_10" val="101.6"/>
  <p:tag name="ANNOTATION_TOP_10" val="261"/>
  <p:tag name="ANNOTATION_LEFT_10" val="76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6"/>
  <p:tag name="ANNOTATION_END_11" val="104.2"/>
  <p:tag name="ANNOTATION_TOP_11" val="268"/>
  <p:tag name="ANNOTATION_LEFT_11" val="60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4.2"/>
  <p:tag name="ANNOTATION_END_12" val="107.9"/>
  <p:tag name="ANNOTATION_TOP_12" val="434"/>
  <p:tag name="ANNOTATION_LEFT_12" val="6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9"/>
  <p:tag name="ANNOTATION_END_13" val="118.7"/>
  <p:tag name="ANNOTATION_TOP_13" val="341"/>
  <p:tag name="ANNOTATION_LEFT_13" val="10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8.7"/>
  <p:tag name="ANNOTATION_END_14" val="121.9"/>
  <p:tag name="ANNOTATION_TOP_14" val="273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1.9"/>
  <p:tag name="ANNOTATION_END_15" val="125.6"/>
  <p:tag name="ANNOTATION_TOP_15" val="352"/>
  <p:tag name="ANNOTATION_LEFT_15" val="81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6"/>
  <p:tag name="ANNOTATION_END_16" val="137.1"/>
  <p:tag name="ANNOTATION_TOP_16" val="436"/>
  <p:tag name="ANNOTATION_LEFT_16" val="8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1"/>
  <p:tag name="ANNOTATION_END_17" val="140.5"/>
  <p:tag name="ANNOTATION_TOP_17" val="322"/>
  <p:tag name="ANNOTATION_LEFT_17" val="5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5"/>
  <p:tag name="ANNOTATION_END_18" val="146.4"/>
  <p:tag name="ANNOTATION_TOP_18" val="300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4"/>
  <p:tag name="ANNOTATION_END_19" val="151.7"/>
  <p:tag name="ANNOTATION_TOP_19" val="333"/>
  <p:tag name="ANNOTATION_LEFT_19" val="5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1.7"/>
  <p:tag name="ANNOTATION_END_20" val="154.4"/>
  <p:tag name="ANNOTATION_TOP_20" val="280"/>
  <p:tag name="ANNOTATION_LEFT_20" val="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4.4"/>
  <p:tag name="ANNOTATION_END_21" val="155.8"/>
  <p:tag name="ANNOTATION_TOP_21" val="279"/>
  <p:tag name="ANNOTATION_LEFT_21" val="19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9.3"/>
  <p:tag name="ANNOTATION_TOP_22" val="307"/>
  <p:tag name="ANNOTATION_LEFT_22" val="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3"/>
  <p:tag name="ANNOTATION_END_23" val="162.3"/>
  <p:tag name="ANNOTATION_TOP_23" val="336"/>
  <p:tag name="ANNOTATION_LEFT_23" val="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2.3"/>
  <p:tag name="ANNOTATION_END_24" val="164.8"/>
  <p:tag name="ANNOTATION_TOP_24" val="333"/>
  <p:tag name="ANNOTATION_LEFT_24" val="37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8"/>
  <p:tag name="ANNOTATION_END_25" val="189.8"/>
  <p:tag name="ANNOTATION_TOP_25" val="361"/>
  <p:tag name="ANNOTATION_LEFT_25" val="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1"/>
  <p:tag name="ANNOTATION_END_26" val="221.4"/>
  <p:tag name="ANNOTATION_TOP_26" val="488"/>
  <p:tag name="ANNOTATION_LEFT_26" val="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1.4"/>
  <p:tag name="ANNOTATION_END_27" val="236.7"/>
  <p:tag name="ANNOTATION_TOP_27" val="537"/>
  <p:tag name="ANNOTATION_LEFT_27" val="7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6.7"/>
  <p:tag name="ANNOTATION_END_28" val="253.4"/>
  <p:tag name="ANNOTATION_TOP_28" val="570"/>
  <p:tag name="ANNOTATION_LEFT_28" val="7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3.4"/>
  <p:tag name="ANNOTATION_END_29" val="257.7"/>
  <p:tag name="ANNOTATION_TOP_29" val="604"/>
  <p:tag name="ANNOTATION_LEFT_29" val="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9"/>
  <p:tag name="ANNOTATION_TOP_30" val="602"/>
  <p:tag name="ANNOTATION_LEFT_30" val="49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9"/>
  <p:tag name="ANNOTATION_END_31" val="260.3"/>
  <p:tag name="ANNOTATION_TOP_31" val="607"/>
  <p:tag name="ANNOTATION_LEFT_31" val="56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0.3"/>
  <p:tag name="ANNOTATION_END_32" val="270.0"/>
  <p:tag name="ANNOTATION_TOP_32" val="599"/>
  <p:tag name="ANNOTATION_LEFT_32" val="6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0.0"/>
  <p:tag name="ANNOTATION_END_33" val="288.7"/>
  <p:tag name="ANNOTATION_TOP_33" val="639"/>
  <p:tag name="ANNOTATION_LEFT_33" val="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9.6"/>
  <p:tag name="ANNOTATION_TOP_34" val="643"/>
  <p:tag name="ANNOTATION_LEFT_34" val="48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9.6"/>
  <p:tag name="ANNOTATION_END_35" val="308.3"/>
  <p:tag name="ANNOTATION_TOP_35" val="679"/>
  <p:tag name="ANNOTATION_LEFT_35" val="32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8.3"/>
  <p:tag name="ANNOTATION_TOP_36" val="485"/>
  <p:tag name="ANNOTATION_LEFT_36" val="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b11f52c0d544519ccdee10313b4da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a57e1ebdbf444881f47e135a66b73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0"/>
  <p:tag name="ARTICULATE_AUDIO_RECORDED" val="1"/>
  <p:tag name="ELAPSEDTIME" val="180.7"/>
  <p:tag name="ANNOTATION_TYPE_1" val="0"/>
  <p:tag name="ANNOTATION_START_1" val="7.8"/>
  <p:tag name="ANNOTATION_END_1" val="36.8"/>
  <p:tag name="ANNOTATION_TOP_1" val="173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1.9"/>
  <p:tag name="ANNOTATION_TOP_2" val="238"/>
  <p:tag name="ANNOTATION_LEFT_2" val="12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4"/>
  <p:tag name="ANNOTATION_TOP_3" val="235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48.7"/>
  <p:tag name="ANNOTATION_TOP_4" val="199"/>
  <p:tag name="ANNOTATION_LEFT_4" val="9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7"/>
  <p:tag name="ANNOTATION_END_5" val="53.3"/>
  <p:tag name="ANNOTATION_TOP_5" val="270"/>
  <p:tag name="ANNOTATION_LEFT_5" val="145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61.8"/>
  <p:tag name="ANNOTATION_TOP_6" val="269"/>
  <p:tag name="ANNOTATION_LEFT_6" val="40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1.8"/>
  <p:tag name="ANNOTATION_END_7" val="75.5"/>
  <p:tag name="ANNOTATION_TOP_7" val="302"/>
  <p:tag name="ANNOTATION_LEFT_7" val="13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5"/>
  <p:tag name="ANNOTATION_END_8" val="78.9"/>
  <p:tag name="ANNOTATION_TOP_8" val="305"/>
  <p:tag name="ANNOTATION_LEFT_8" val="20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9"/>
  <p:tag name="ANNOTATION_END_9" val="95.6"/>
  <p:tag name="ANNOTATION_TOP_9" val="335"/>
  <p:tag name="ANNOTATION_LEFT_9" val="1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5.6"/>
  <p:tag name="ANNOTATION_END_10" val="111.8"/>
  <p:tag name="ANNOTATION_TOP_10" val="401"/>
  <p:tag name="ANNOTATION_LEFT_10" val="7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1.8"/>
  <p:tag name="ANNOTATION_END_11" val="113.2"/>
  <p:tag name="ANNOTATION_TOP_11" val="440"/>
  <p:tag name="ANNOTATION_LEFT_11" val="13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3.2"/>
  <p:tag name="ANNOTATION_END_12" val="114.8"/>
  <p:tag name="ANNOTATION_TOP_12" val="474"/>
  <p:tag name="ANNOTATION_LEFT_12" val="134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4.8"/>
  <p:tag name="ANNOTATION_END_13" val="121.0"/>
  <p:tag name="ANNOTATION_TOP_13" val="512"/>
  <p:tag name="ANNOTATION_LEFT_13" val="12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1.0"/>
  <p:tag name="ANNOTATION_END_14" val="137.7"/>
  <p:tag name="ANNOTATION_TOP_14" val="579"/>
  <p:tag name="ANNOTATION_LEFT_14" val="88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7.7"/>
  <p:tag name="ANNOTATION_END_15" val="142.8"/>
  <p:tag name="ANNOTATION_TOP_15" val="607"/>
  <p:tag name="ANNOTATION_LEFT_15" val="12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2.8"/>
  <p:tag name="ANNOTATION_END_16" val="157.2"/>
  <p:tag name="ANNOTATION_TOP_16" val="649"/>
  <p:tag name="ANNOTATION_LEFT_16" val="12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7.2"/>
  <p:tag name="ANNOTATION_TOP_17" val="677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USED_LAYOUT" val="2"/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139.8/175.5/189.1/241.2/253.5"/>
  <p:tag name="ELAPSEDTIME" val="351.2"/>
  <p:tag name="ANNOTATION_TYPE_1" val="0"/>
  <p:tag name="ANNOTATION_START_1" val="19.6"/>
  <p:tag name="ANNOTATION_END_1" val="41.7"/>
  <p:tag name="ANNOTATION_TOP_1" val="62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55.3"/>
  <p:tag name="ANNOTATION_TOP_2" val="147"/>
  <p:tag name="ANNOTATION_LEFT_2" val="4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3"/>
  <p:tag name="ANNOTATION_END_3" val="77.4"/>
  <p:tag name="ANNOTATION_TOP_3" val="179"/>
  <p:tag name="ANNOTATION_LEFT_3" val="5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4"/>
  <p:tag name="ANNOTATION_END_4" val="91.7"/>
  <p:tag name="ANNOTATION_TOP_4" val="205"/>
  <p:tag name="ANNOTATION_LEFT_4" val="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1.7"/>
  <p:tag name="ANNOTATION_END_5" val="99.9"/>
  <p:tag name="ANNOTATION_TOP_5" val="235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9.9"/>
  <p:tag name="ANNOTATION_END_6" val="99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9.9"/>
  <p:tag name="ANNOTATION_END_7" val="105.9"/>
  <p:tag name="ANNOTATION_TOP_7" val="215"/>
  <p:tag name="ANNOTATION_LEFT_7" val="113"/>
  <p:tag name="ANNOTATION_WIDTH_7" val="78"/>
  <p:tag name="ANNOTATION_HEIGHT_7" val="2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05.9"/>
  <p:tag name="ANNOTATION_END_8" val="105.9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05.9"/>
  <p:tag name="ANNOTATION_END_9" val="112.1"/>
  <p:tag name="ANNOTATION_TOP_9" val="213"/>
  <p:tag name="ANNOTATION_LEFT_9" val="240"/>
  <p:tag name="ANNOTATION_WIDTH_9" val="98"/>
  <p:tag name="ANNOTATION_HEIGHT_9" val="40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12.1"/>
  <p:tag name="ANNOTATION_END_10" val="112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2.1"/>
  <p:tag name="ANNOTATION_END_11" val="120.2"/>
  <p:tag name="ANNOTATION_TOP_11" val="213"/>
  <p:tag name="ANNOTATION_LEFT_11" val="380"/>
  <p:tag name="ANNOTATION_WIDTH_11" val="256"/>
  <p:tag name="ANNOTATION_HEIGHT_11" val="4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20.2"/>
  <p:tag name="ANNOTATION_END_12" val="120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20.2"/>
  <p:tag name="ANNOTATION_END_13" val="135.5"/>
  <p:tag name="ANNOTATION_TOP_13" val="210"/>
  <p:tag name="ANNOTATION_LEFT_13" val="665"/>
  <p:tag name="ANNOTATION_WIDTH_13" val="238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5.5"/>
  <p:tag name="ANNOTATION_END_14" val="14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45.1"/>
  <p:tag name="ANNOTATION_END_15" val="160.6"/>
  <p:tag name="ANNOTATION_TOP_15" val="281"/>
  <p:tag name="ANNOTATION_LEFT_15" val="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0.6"/>
  <p:tag name="ANNOTATION_END_16" val="163.7"/>
  <p:tag name="ANNOTATION_TOP_16" val="269"/>
  <p:tag name="ANNOTATION_LEFT_16" val="43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7"/>
  <p:tag name="ANNOTATION_END_17" val="177.9"/>
  <p:tag name="ANNOTATION_TOP_17" val="295"/>
  <p:tag name="ANNOTATION_LEFT_17" val="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7.9"/>
  <p:tag name="ANNOTATION_END_18" val="196.5"/>
  <p:tag name="ANNOTATION_TOP_18" val="395"/>
  <p:tag name="ANNOTATION_LEFT_18" val="16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6.5"/>
  <p:tag name="ANNOTATION_END_19" val="208.1"/>
  <p:tag name="ANNOTATION_TOP_19" val="405"/>
  <p:tag name="ANNOTATION_LEFT_19" val="8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8.1"/>
  <p:tag name="ANNOTATION_END_20" val="244.3"/>
  <p:tag name="ANNOTATION_TOP_20" val="262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4.3"/>
  <p:tag name="ANNOTATION_END_21" val="258.5"/>
  <p:tag name="ANNOTATION_TOP_21" val="561"/>
  <p:tag name="ANNOTATION_LEFT_21" val="4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8.5"/>
  <p:tag name="ANNOTATION_END_22" val="268.0"/>
  <p:tag name="ANNOTATION_TOP_22" val="659"/>
  <p:tag name="ANNOTATION_LEFT_22" val="76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8.0"/>
  <p:tag name="ANNOTATION_END_23" val="272.7"/>
  <p:tag name="ANNOTATION_TOP_23" val="599"/>
  <p:tag name="ANNOTATION_LEFT_23" val="7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72.7"/>
  <p:tag name="ANNOTATION_END_24" val="275.9"/>
  <p:tag name="ANNOTATION_TOP_24" val="599"/>
  <p:tag name="ANNOTATION_LEFT_24" val="8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5.9"/>
  <p:tag name="ANNOTATION_END_25" val="277.1"/>
  <p:tag name="ANNOTATION_TOP_25" val="552"/>
  <p:tag name="ANNOTATION_LEFT_25" val="82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1"/>
  <p:tag name="ANNOTATION_END_26" val="286.7"/>
  <p:tag name="ANNOTATION_TOP_26" val="582"/>
  <p:tag name="ANNOTATION_LEFT_26" val="81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86.7"/>
  <p:tag name="ANNOTATION_END_27" val="293.2"/>
  <p:tag name="ANNOTATION_TOP_27" val="637"/>
  <p:tag name="ANNOTATION_LEFT_27" val="7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05.2"/>
  <p:tag name="ANNOTATION_END_28" val="308.6"/>
  <p:tag name="ANNOTATION_TOP_28" val="265"/>
  <p:tag name="ANNOTATION_LEFT_28" val="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08.6"/>
  <p:tag name="ANNOTATION_END_29" val="310.1"/>
  <p:tag name="ANNOTATION_TOP_29" val="573"/>
  <p:tag name="ANNOTATION_LEFT_29" val="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10.1"/>
  <p:tag name="ANNOTATION_END_30" val="315.5"/>
  <p:tag name="ANNOTATION_TOP_30" val="605"/>
  <p:tag name="ANNOTATION_LEFT_30" val="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15.5"/>
  <p:tag name="ANNOTATION_END_31" val="317.2"/>
  <p:tag name="ANNOTATION_TOP_31" val="623"/>
  <p:tag name="ANNOTATION_LEFT_31" val="24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17.2"/>
  <p:tag name="ANNOTATION_END_32" val="322.3"/>
  <p:tag name="ANNOTATION_TOP_32" val="662"/>
  <p:tag name="ANNOTATION_LEFT_32" val="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2.3"/>
  <p:tag name="ANNOTATION_END_33" val="330.2"/>
  <p:tag name="ANNOTATION_TOP_33" val="695"/>
  <p:tag name="ANNOTATION_LEFT_33" val="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30.2"/>
  <p:tag name="ANNOTATION_END_34" val="331.8"/>
  <p:tag name="ANNOTATION_TOP_34" val="262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31.8"/>
  <p:tag name="ANNOTATION_END_35" val="334.2"/>
  <p:tag name="ANNOTATION_TOP_35" val="566"/>
  <p:tag name="ANNOTATION_LEFT_35" val="7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4.2"/>
  <p:tag name="ANNOTATION_TOP_36" val="692"/>
  <p:tag name="ANNOTATION_LEFT_36" val="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4c8df0eb644ac296d84f15c15b98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6c33fec0d94542a05d54400fb6e12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337.3"/>
  <p:tag name="ANNOTATION_TYPE_1" val="0"/>
  <p:tag name="ANNOTATION_START_1" val="36.0"/>
  <p:tag name="ANNOTATION_END_1" val="40.7"/>
  <p:tag name="ANNOTATION_TOP_1" val="209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7"/>
  <p:tag name="ANNOTATION_END_2" val="61.1"/>
  <p:tag name="ANNOTATION_TOP_2" val="207"/>
  <p:tag name="ANNOTATION_LEFT_2" val="32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1"/>
  <p:tag name="ANNOTATION_END_3" val="63.2"/>
  <p:tag name="ANNOTATION_TOP_3" val="207"/>
  <p:tag name="ANNOTATION_LEFT_3" val="4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2"/>
  <p:tag name="ANNOTATION_END_4" val="106.5"/>
  <p:tag name="ANNOTATION_TOP_4" val="247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6.5"/>
  <p:tag name="ANNOTATION_END_5" val="114.6"/>
  <p:tag name="ANNOTATION_TOP_5" val="322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6"/>
  <p:tag name="ANNOTATION_END_6" val="120.1"/>
  <p:tag name="ANNOTATION_TOP_6" val="328"/>
  <p:tag name="ANNOTATION_LEFT_6" val="4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0.1"/>
  <p:tag name="ANNOTATION_END_7" val="122.5"/>
  <p:tag name="ANNOTATION_TOP_7" val="380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5"/>
  <p:tag name="ANNOTATION_END_8" val="123.6"/>
  <p:tag name="ANNOTATION_TOP_8" val="37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6"/>
  <p:tag name="ANNOTATION_END_9" val="124.5"/>
  <p:tag name="ANNOTATION_TOP_9" val="373"/>
  <p:tag name="ANNOTATION_LEFT_9" val="5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4.5"/>
  <p:tag name="ANNOTATION_END_10" val="125.5"/>
  <p:tag name="ANNOTATION_TOP_10" val="374"/>
  <p:tag name="ANNOTATION_LEFT_10" val="6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5.5"/>
  <p:tag name="ANNOTATION_END_11" val="224.5"/>
  <p:tag name="ANNOTATION_TOP_11" val="41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4.5"/>
  <p:tag name="ANNOTATION_END_12" val="244.2"/>
  <p:tag name="ANNOTATION_TOP_12" val="500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4.2"/>
  <p:tag name="ANNOTATION_END_13" val="252.3"/>
  <p:tag name="ANNOTATION_TOP_13" val="595"/>
  <p:tag name="ANNOTATION_LEFT_13" val="1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3"/>
  <p:tag name="ANNOTATION_END_14" val="275.1"/>
  <p:tag name="ANNOTATION_TOP_14" val="654"/>
  <p:tag name="ANNOTATION_LEFT_14" val="1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75.1"/>
  <p:tag name="ANNOTATION_END_15" val="319.4"/>
  <p:tag name="ANNOTATION_TOP_15" val="649"/>
  <p:tag name="ANNOTATION_LEFT_15" val="40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d4dbc1652241a7b14ab5c4e127c79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ee2ce2312463e9e32d5cd802cf8c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6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e075d9b9d444bea377359f03e633d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5edf70585d4c8daa82f686675f21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58.9/71.0/82.9/92.0/148.3/163.7/170.5"/>
  <p:tag name="ELAPSEDTIME" val="260.1"/>
  <p:tag name="ANNOTATION_TYPE_1" val="0"/>
  <p:tag name="ANNOTATION_START_1" val="12.8"/>
  <p:tag name="ANNOTATION_END_1" val="34.6"/>
  <p:tag name="ANNOTATION_TOP_1" val="58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6"/>
  <p:tag name="ANNOTATION_END_2" val="88.3"/>
  <p:tag name="ANNOTATION_TOP_2" val="48"/>
  <p:tag name="ANNOTATION_LEFT_2" val="1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8.3"/>
  <p:tag name="ANNOTATION_END_3" val="97.0"/>
  <p:tag name="ANNOTATION_TOP_3" val="311"/>
  <p:tag name="ANNOTATION_LEFT_3" val="5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0"/>
  <p:tag name="ANNOTATION_END_4" val="111.2"/>
  <p:tag name="ANNOTATION_TOP_4" val="353"/>
  <p:tag name="ANNOTATION_LEFT_4" val="5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111.2"/>
  <p:tag name="ANNOTATION_END_5" val="111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11.2"/>
  <p:tag name="ANNOTATION_END_6" val="120.8"/>
  <p:tag name="ANNOTATION_TOP_6" val="340"/>
  <p:tag name="ANNOTATION_LEFT_6" val="649"/>
  <p:tag name="ANNOTATION_WIDTH_6" val="61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20.8"/>
  <p:tag name="ANNOTATION_END_7" val="120.8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20.8"/>
  <p:tag name="ANNOTATION_END_8" val="126.9"/>
  <p:tag name="ANNOTATION_TOP_8" val="166"/>
  <p:tag name="ANNOTATION_LEFT_8" val="776"/>
  <p:tag name="ANNOTATION_WIDTH_8" val="48"/>
  <p:tag name="ANNOTATION_HEIGHT_8" val="3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26.9"/>
  <p:tag name="ANNOTATION_END_9" val="126.9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6.9"/>
  <p:tag name="ANNOTATION_END_10" val="131.7"/>
  <p:tag name="ANNOTATION_TOP_10" val="336"/>
  <p:tag name="ANNOTATION_LEFT_10" val="649"/>
  <p:tag name="ANNOTATION_WIDTH_10" val="61"/>
  <p:tag name="ANNOTATION_HEIGHT_10" val="4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7"/>
  <p:tag name="ANNOTATION_END_11" val="143.9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43.9"/>
  <p:tag name="ANNOTATION_END_12" val="147.6"/>
  <p:tag name="ANNOTATION_TOP_12" val="344"/>
  <p:tag name="ANNOTATION_LEFT_12" val="56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1"/>
  <p:tag name="ANNOTATION_END_13" val="154.4"/>
  <p:tag name="ANNOTATION_TOP_13" val="408"/>
  <p:tag name="ANNOTATION_LEFT_13" val="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4.4"/>
  <p:tag name="ANNOTATION_END_14" val="165.4"/>
  <p:tag name="ANNOTATION_TOP_14" val="413"/>
  <p:tag name="ANNOTATION_LEFT_14" val="6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5.4"/>
  <p:tag name="ANNOTATION_END_15" val="172.1"/>
  <p:tag name="ANNOTATION_TOP_15" val="517"/>
  <p:tag name="ANNOTATION_LEFT_15" val="3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2.1"/>
  <p:tag name="ANNOTATION_END_16" val="200.6"/>
  <p:tag name="ANNOTATION_TOP_16" val="566"/>
  <p:tag name="ANNOTATION_LEFT_16" val="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0.6"/>
  <p:tag name="ANNOTATION_END_17" val="226.1"/>
  <p:tag name="ANNOTATION_TOP_17" val="617"/>
  <p:tag name="ANNOTATION_LEFT_17" val="6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1"/>
  <p:tag name="ANNOTATION_END_18" val="246.4"/>
  <p:tag name="ANNOTATION_TOP_18" val="684"/>
  <p:tag name="ANNOTATION_LEFT_18" val="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246.4"/>
  <p:tag name="ANNOTATION_END_19" val="246.4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246.4"/>
  <p:tag name="ANNOTATION_TOP_20" val="645"/>
  <p:tag name="ANNOTATION_LEFT_20" val="581"/>
  <p:tag name="ANNOTATION_WIDTH_20" val="275"/>
  <p:tag name="ANNOTATION_HEIGHT_20" val="60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0fbbb5494e43ada871f6018568e2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1286</Words>
  <Application>Microsoft Office PowerPoint</Application>
  <PresentationFormat>On-screen Show (4:3)</PresentationFormat>
  <Paragraphs>173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Hydrolysis of sucrose (table sugar)</vt:lpstr>
      <vt:lpstr>Enzymes speed up metabolic reactions by lowering energy barriers حواجز الطاقة</vt:lpstr>
      <vt:lpstr>PowerPoint Presentation</vt:lpstr>
      <vt:lpstr>PowerPoint Presentation</vt:lpstr>
      <vt:lpstr>PowerPoint Presentation</vt:lpstr>
      <vt:lpstr>Enzymes are substrate specific</vt:lpstr>
      <vt:lpstr>The active site is an enzyme’s catalytic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factors affecting enzyme activity</vt:lpstr>
      <vt:lpstr>Cellular factors affecting enzyme activity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Ash Ahm</dc:creator>
  <cp:lastModifiedBy>Windows User</cp:lastModifiedBy>
  <cp:revision>506</cp:revision>
  <dcterms:created xsi:type="dcterms:W3CDTF">2005-10-20T04:47:08Z</dcterms:created>
  <dcterms:modified xsi:type="dcterms:W3CDTF">2020-08-01T07:38:15Z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06473C85-F3A3-4BCD-8A33-9AF6979341DF</vt:lpwstr>
  </property>
  <property fmtid="{D5CDD505-2E9C-101B-9397-08002B2CF9AE}" pid="6" name="ArticulateProjectFull">
    <vt:lpwstr>D:\Ashraf\D\Faculty file\e-Larning\1433-1434\المحتوى الرقمي\109-Lectures\LMS-2\Lecture-11 Enzyme\Lecture 11.ppta</vt:lpwstr>
  </property>
</Properties>
</file>