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675AC-D5DC-40B7-87BF-C0B1BD01EC08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78ABF-2771-4236-B216-DDED0D7928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78ABF-2771-4236-B216-DDED0D7928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B973A-84E4-4F80-8D3D-C9852CC7C791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FC2204-54E4-4F53-AFED-E3EC0D2C62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الأنزيمات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تركيز الأنزيم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209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تركيز الأنزيم مقابل الفعالية</a:t>
            </a:r>
            <a:endParaRPr lang="en-US" sz="24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285984" y="2932112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285984" y="5372637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6200000">
            <a:off x="1237456" y="3182144"/>
            <a:ext cx="93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smtClean="0"/>
              <a:t>الفعالية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77000" y="5867400"/>
            <a:ext cx="1163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smtClean="0"/>
              <a:t>تركيز الأنزيم</a:t>
            </a:r>
            <a:endParaRPr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286000" y="4038600"/>
            <a:ext cx="5943616" cy="1341437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861" y="272"/>
              </a:cxn>
              <a:cxn ang="0">
                <a:pos x="2041" y="0"/>
              </a:cxn>
            </a:cxnLst>
            <a:rect l="0" t="0" r="r" b="b"/>
            <a:pathLst>
              <a:path w="2041" h="1270">
                <a:moveTo>
                  <a:pt x="0" y="1270"/>
                </a:moveTo>
                <a:cubicBezTo>
                  <a:pt x="260" y="877"/>
                  <a:pt x="521" y="484"/>
                  <a:pt x="861" y="272"/>
                </a:cubicBezTo>
                <a:cubicBezTo>
                  <a:pt x="1201" y="60"/>
                  <a:pt x="1844" y="38"/>
                  <a:pt x="20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541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724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86000" y="2692758"/>
            <a:ext cx="5562600" cy="26670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3962400" y="4889680"/>
            <a:ext cx="91440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7277100" y="4723863"/>
            <a:ext cx="12954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تركيز المادة الأساس </a:t>
            </a:r>
            <a:r>
              <a:rPr lang="en-US" dirty="0" smtClean="0"/>
              <a:t>[S]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sz="2800" dirty="0" smtClean="0">
                <a:cs typeface="+mj-cs"/>
              </a:rPr>
              <a:t>عند ثبات الحرارة ، تركيز الأنزيم ، ال </a:t>
            </a:r>
            <a:r>
              <a:rPr lang="en-US" sz="2800" dirty="0" smtClean="0">
                <a:cs typeface="+mj-cs"/>
              </a:rPr>
              <a:t>pH</a:t>
            </a:r>
            <a:r>
              <a:rPr lang="ar-SA" sz="2800" dirty="0" smtClean="0">
                <a:cs typeface="+mj-cs"/>
              </a:rPr>
              <a:t> ، والوقت. تتناسب سرعة التفاعل تناسباً </a:t>
            </a:r>
            <a:r>
              <a:rPr lang="ar-SA" sz="2800" dirty="0" err="1" smtClean="0">
                <a:cs typeface="+mj-cs"/>
              </a:rPr>
              <a:t>طردياً</a:t>
            </a:r>
            <a:r>
              <a:rPr lang="ar-SA" sz="2800" dirty="0" smtClean="0">
                <a:cs typeface="+mj-cs"/>
              </a:rPr>
              <a:t> مع زيادة تركيز مادة الأساس أي كلما كان تركيز مادة الأساس أعلى كلما زادت سرعة التفاعل ، هذا يحدث في أول التفاعل. </a:t>
            </a:r>
            <a:endParaRPr lang="en-US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نرى أنه بعد إضافة تركيز معين من مادة الأساس تبدأ سرعة عمل الإنزيم في الزيادة ببطء ، في وسط التفاعل.</a:t>
            </a:r>
          </a:p>
          <a:p>
            <a:pPr algn="r" rtl="1"/>
            <a:r>
              <a:rPr lang="ar-SA" sz="2800" dirty="0" smtClean="0">
                <a:cs typeface="+mj-cs"/>
              </a:rPr>
              <a:t>عندما يزداد تركيز المادة الأساس ولا يقابله زيادة في سرعة التفاعل وتكون عندها التفاعل هي السرعة القصوى </a:t>
            </a:r>
            <a:r>
              <a:rPr lang="en-US" sz="2800" dirty="0" err="1" smtClean="0">
                <a:cs typeface="+mj-cs"/>
              </a:rPr>
              <a:t>Vmax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 ويكون الأنزيم مشبعاً بالمادة الأساس ولا يستطيع أن يعمل بسرعة أكبر يعود ذلك كون الأنزيمات موجودة بتركيز محدود فإضافة أكثر مادة أساس لن تجد أنزيمات لترتبط </a:t>
            </a:r>
            <a:r>
              <a:rPr lang="ar-SA" sz="2800" dirty="0" err="1" smtClean="0">
                <a:cs typeface="+mj-cs"/>
              </a:rPr>
              <a:t>بها</a:t>
            </a:r>
            <a:r>
              <a:rPr lang="ar-SA" sz="2800" dirty="0" smtClean="0">
                <a:cs typeface="+mj-cs"/>
              </a:rPr>
              <a:t>. أي أن كل الأنزيمات قد أصبحت مشبعة بالمادة الأساس وموجودة </a:t>
            </a:r>
            <a:r>
              <a:rPr lang="ar-SA" sz="2800" smtClean="0">
                <a:cs typeface="+mj-cs"/>
              </a:rPr>
              <a:t>بشكل المركب </a:t>
            </a:r>
            <a:r>
              <a:rPr lang="ar-SA" sz="2800" dirty="0" smtClean="0">
                <a:cs typeface="+mj-cs"/>
              </a:rPr>
              <a:t>المعقد المؤقت (</a:t>
            </a:r>
            <a:r>
              <a:rPr lang="en-US" sz="2800" dirty="0" smtClean="0">
                <a:cs typeface="+mj-cs"/>
              </a:rPr>
              <a:t>ES</a:t>
            </a:r>
            <a:r>
              <a:rPr lang="ar-SA" sz="2800" dirty="0" smtClean="0">
                <a:cs typeface="+mj-cs"/>
              </a:rPr>
              <a:t>) لذا لن تزيد سرعة التفاعل أكثر.</a:t>
            </a:r>
          </a:p>
          <a:p>
            <a:pPr algn="r" rtl="1">
              <a:buNone/>
            </a:pPr>
            <a:endParaRPr lang="en-US" sz="28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تركيز المادة الأساس</a:t>
            </a:r>
            <a:endParaRPr lang="en-US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1993901" y="5378947"/>
            <a:ext cx="48640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16200000">
            <a:off x="-415409" y="3692010"/>
            <a:ext cx="22669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Reaction </a:t>
            </a:r>
            <a:r>
              <a:rPr lang="en-US" dirty="0" smtClean="0"/>
              <a:t>rate</a:t>
            </a:r>
            <a:r>
              <a:rPr lang="ar-SA" dirty="0" smtClean="0"/>
              <a:t> السرعة  </a:t>
            </a:r>
            <a:endParaRPr 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0" y="5411787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[</a:t>
            </a:r>
            <a:r>
              <a:rPr lang="en-US" dirty="0" smtClean="0"/>
              <a:t>S] </a:t>
            </a:r>
            <a:r>
              <a:rPr lang="ar-SA" dirty="0" smtClean="0"/>
              <a:t> تركيز المادة الأساس</a:t>
            </a:r>
            <a:endParaRPr 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09800" y="5957887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Michaelis-Menten curve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1993901" y="4038600"/>
            <a:ext cx="4178299" cy="1373187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861" y="272"/>
              </a:cxn>
              <a:cxn ang="0">
                <a:pos x="2041" y="0"/>
              </a:cxn>
            </a:cxnLst>
            <a:rect l="0" t="0" r="r" b="b"/>
            <a:pathLst>
              <a:path w="2041" h="1270">
                <a:moveTo>
                  <a:pt x="0" y="1270"/>
                </a:moveTo>
                <a:cubicBezTo>
                  <a:pt x="260" y="877"/>
                  <a:pt x="521" y="484"/>
                  <a:pt x="861" y="272"/>
                </a:cubicBezTo>
                <a:cubicBezTo>
                  <a:pt x="1201" y="60"/>
                  <a:pt x="1844" y="38"/>
                  <a:pt x="20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993900" y="4064358"/>
            <a:ext cx="420624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73176" y="3824287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Vmax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1993901" y="4825284"/>
            <a:ext cx="790575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2767030" y="4823997"/>
            <a:ext cx="0" cy="54864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984251" y="466248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Vmax / 2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547937" y="5410200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CC99"/>
                </a:solidFill>
              </a:rPr>
              <a:t>Km</a:t>
            </a: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994079" y="2949396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dirty="0" smtClean="0">
                <a:cs typeface="+mj-cs"/>
              </a:rPr>
              <a:t>افتراض العالمان </a:t>
            </a:r>
            <a:r>
              <a:rPr lang="ar-SA" b="1" dirty="0" err="1" smtClean="0">
                <a:cs typeface="+mj-cs"/>
              </a:rPr>
              <a:t>ميكليز</a:t>
            </a:r>
            <a:r>
              <a:rPr lang="ar-SA" b="1" dirty="0" smtClean="0">
                <a:cs typeface="+mj-cs"/>
              </a:rPr>
              <a:t> و منتن </a:t>
            </a:r>
            <a:r>
              <a:rPr lang="en-US" b="1" dirty="0" err="1" smtClean="0">
                <a:cs typeface="+mj-cs"/>
              </a:rPr>
              <a:t>Michalis</a:t>
            </a:r>
            <a:r>
              <a:rPr lang="en-US" b="1" dirty="0" smtClean="0">
                <a:cs typeface="+mj-cs"/>
              </a:rPr>
              <a:t> and </a:t>
            </a:r>
            <a:r>
              <a:rPr lang="en-US" b="1" dirty="0" err="1" smtClean="0">
                <a:cs typeface="+mj-cs"/>
              </a:rPr>
              <a:t>Menten</a:t>
            </a:r>
            <a:r>
              <a:rPr lang="ar-SA" b="1" dirty="0" smtClean="0">
                <a:cs typeface="+mj-cs"/>
              </a:rPr>
              <a:t>:</a:t>
            </a:r>
          </a:p>
          <a:p>
            <a:pPr algn="r" rtl="1"/>
            <a:r>
              <a:rPr lang="ar-SA" dirty="0" smtClean="0">
                <a:cs typeface="+mj-cs"/>
              </a:rPr>
              <a:t>نظرية عامة لفعالية الأنزيم.</a:t>
            </a:r>
          </a:p>
          <a:p>
            <a:pPr algn="r" rtl="1"/>
            <a:r>
              <a:rPr lang="ar-SA" dirty="0" smtClean="0">
                <a:cs typeface="+mj-cs"/>
              </a:rPr>
              <a:t>افترضا أن الأنزيم </a:t>
            </a:r>
            <a:r>
              <a:rPr lang="en-US" dirty="0" smtClean="0">
                <a:cs typeface="+mj-cs"/>
              </a:rPr>
              <a:t>E</a:t>
            </a:r>
            <a:r>
              <a:rPr lang="ar-SA" dirty="0" smtClean="0">
                <a:cs typeface="+mj-cs"/>
              </a:rPr>
              <a:t> يتحد بصورة عكسية مع المادة الأساس </a:t>
            </a:r>
            <a:r>
              <a:rPr lang="en-US" dirty="0" smtClean="0">
                <a:cs typeface="+mj-cs"/>
              </a:rPr>
              <a:t>S</a:t>
            </a:r>
            <a:r>
              <a:rPr lang="ar-SA" dirty="0" smtClean="0">
                <a:cs typeface="+mj-cs"/>
              </a:rPr>
              <a:t> ليكون مركباً معقداً من الأنزيم-والمادة الأساس </a:t>
            </a:r>
            <a:r>
              <a:rPr lang="en-US" dirty="0" smtClean="0">
                <a:cs typeface="+mj-cs"/>
              </a:rPr>
              <a:t>ES</a:t>
            </a:r>
            <a:r>
              <a:rPr lang="ar-SA" dirty="0" smtClean="0">
                <a:cs typeface="+mj-cs"/>
              </a:rPr>
              <a:t> في تفاعل سريع.</a:t>
            </a:r>
          </a:p>
          <a:p>
            <a:pPr algn="r" rtl="1">
              <a:buNone/>
            </a:pPr>
            <a:r>
              <a:rPr lang="ar-SA" dirty="0" smtClean="0">
                <a:cs typeface="+mj-cs"/>
              </a:rPr>
              <a:t>				</a:t>
            </a:r>
            <a:r>
              <a:rPr lang="en-US" dirty="0" smtClean="0">
                <a:cs typeface="+mj-cs"/>
              </a:rPr>
              <a:t>E + S          ES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ثم يتفكك المركب المعقد </a:t>
            </a:r>
            <a:r>
              <a:rPr lang="en-US" dirty="0" smtClean="0">
                <a:cs typeface="+mj-cs"/>
              </a:rPr>
              <a:t>ES</a:t>
            </a:r>
            <a:r>
              <a:rPr lang="ar-SA" dirty="0" smtClean="0">
                <a:cs typeface="+mj-cs"/>
              </a:rPr>
              <a:t> بعد ذلك بتفاعل عكسي ثاني يكون أبطأ من الأول ليولد مرة أخرى الأنزيم الطليق وناتج التفاعل </a:t>
            </a:r>
            <a:r>
              <a:rPr lang="en-US" dirty="0" smtClean="0">
                <a:cs typeface="+mj-cs"/>
              </a:rPr>
              <a:t>P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>
              <a:buNone/>
            </a:pPr>
            <a:r>
              <a:rPr lang="ar-SA" sz="2400" dirty="0" smtClean="0">
                <a:cs typeface="+mj-cs"/>
              </a:rPr>
              <a:t>				</a:t>
            </a:r>
            <a:r>
              <a:rPr lang="en-US" sz="2400" dirty="0" smtClean="0">
                <a:cs typeface="+mj-cs"/>
              </a:rPr>
              <a:t>ES            P + E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تكون السرعة الكلية للتفاعل الأنزيمي متناسبة مع تركيز المعقد </a:t>
            </a:r>
            <a:r>
              <a:rPr lang="en-US" dirty="0" smtClean="0">
                <a:cs typeface="+mj-cs"/>
              </a:rPr>
              <a:t>ES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تكون أقصى سرعة التفاعل عندما يكون الأنزيم بشكل </a:t>
            </a:r>
            <a:r>
              <a:rPr lang="en-US" dirty="0" smtClean="0">
                <a:cs typeface="+mj-cs"/>
              </a:rPr>
              <a:t>ES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تركيز المادة الأساس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24400" y="3810000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5029200"/>
            <a:ext cx="76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يعين ثابت </a:t>
            </a:r>
            <a:r>
              <a:rPr lang="ar-SA" dirty="0" err="1" smtClean="0">
                <a:cs typeface="+mj-cs"/>
              </a:rPr>
              <a:t>ميكليز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Michaelis</a:t>
            </a:r>
            <a:r>
              <a:rPr lang="en-US" dirty="0" smtClean="0">
                <a:cs typeface="+mj-cs"/>
              </a:rPr>
              <a:t> constant </a:t>
            </a:r>
            <a:r>
              <a:rPr lang="en-US" smtClean="0">
                <a:cs typeface="+mj-cs"/>
              </a:rPr>
              <a:t>“Km”</a:t>
            </a:r>
            <a:r>
              <a:rPr lang="ar-SA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العلاقة الكمية بين تركيز المادة الأساس والسرعة القصوى لإنزيمات مختلفة ويعرف بأنه تركيز المادة الأساس التي عندها لينتج أنزيم بنصف سرعته القصوى.</a:t>
            </a: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عندما تكون:</a:t>
            </a:r>
          </a:p>
          <a:p>
            <a:pPr lvl="1" algn="r" rtl="1"/>
            <a:r>
              <a:rPr lang="ar-SA" baseline="-30000" dirty="0" smtClean="0">
                <a:cs typeface="+mj-cs"/>
              </a:rPr>
              <a:t>0</a:t>
            </a:r>
            <a:r>
              <a:rPr lang="en-US" dirty="0" smtClean="0">
                <a:cs typeface="+mj-cs"/>
              </a:rPr>
              <a:t>V</a:t>
            </a:r>
            <a:r>
              <a:rPr lang="ar-SA" dirty="0" smtClean="0">
                <a:cs typeface="+mj-cs"/>
              </a:rPr>
              <a:t>: السرعة البدائية للتفاعل عند تركيز المادة الأساس.</a:t>
            </a:r>
          </a:p>
          <a:p>
            <a:pPr lvl="1" algn="r" rtl="1"/>
            <a:r>
              <a:rPr lang="en-US" dirty="0" err="1" smtClean="0">
                <a:cs typeface="+mj-cs"/>
              </a:rPr>
              <a:t>Vmax</a:t>
            </a:r>
            <a:r>
              <a:rPr lang="ar-SA" dirty="0" smtClean="0">
                <a:cs typeface="+mj-cs"/>
              </a:rPr>
              <a:t>:السرعة القصوى.</a:t>
            </a:r>
          </a:p>
          <a:p>
            <a:pPr lvl="1" algn="r" rtl="1"/>
            <a:r>
              <a:rPr lang="en-US" dirty="0" smtClean="0">
                <a:cs typeface="+mj-cs"/>
              </a:rPr>
              <a:t>Km</a:t>
            </a:r>
            <a:r>
              <a:rPr lang="ar-SA" dirty="0" smtClean="0">
                <a:cs typeface="+mj-cs"/>
              </a:rPr>
              <a:t>: ثابت </a:t>
            </a:r>
            <a:r>
              <a:rPr lang="ar-SA" dirty="0" err="1" smtClean="0">
                <a:cs typeface="+mj-cs"/>
              </a:rPr>
              <a:t>ميكليز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تركيز المادة الأساس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 </a:t>
            </a:r>
            <a:r>
              <a:rPr lang="en-US" dirty="0" smtClean="0"/>
              <a:t> =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3440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Vmax</a:t>
            </a:r>
            <a:r>
              <a:rPr lang="en-US" dirty="0" smtClean="0"/>
              <a:t> [S]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821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Km  + [S]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0" y="3777734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خصوصية المادة الأساس بالنسبة للأنزيمات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sz="2800" dirty="0" smtClean="0">
                <a:cs typeface="+mj-cs"/>
              </a:rPr>
              <a:t>1- هناك أنزيمات لها تخصص مطلق لمادة أساس معينه ولا يعمل على أي مواد أخرى حتى في حالة تشابه جزيئاتها الكبيرة.</a:t>
            </a:r>
          </a:p>
          <a:p>
            <a:pPr lvl="1" algn="r" rtl="1"/>
            <a:r>
              <a:rPr lang="ar-SA" sz="2800" dirty="0" smtClean="0">
                <a:cs typeface="+mj-cs"/>
              </a:rPr>
              <a:t>مثال: أنزيم </a:t>
            </a:r>
            <a:r>
              <a:rPr lang="ar-SA" sz="2800" dirty="0" err="1" smtClean="0">
                <a:cs typeface="+mj-cs"/>
              </a:rPr>
              <a:t>الأسبارتيز</a:t>
            </a:r>
            <a:r>
              <a:rPr lang="ar-SA" sz="2800" dirty="0" smtClean="0">
                <a:cs typeface="+mj-cs"/>
              </a:rPr>
              <a:t> الذي يحفز الإضافة العكسية في </a:t>
            </a:r>
            <a:r>
              <a:rPr lang="ar-SA" sz="2800" dirty="0" err="1" smtClean="0">
                <a:cs typeface="+mj-cs"/>
              </a:rPr>
              <a:t>الأمونيا</a:t>
            </a:r>
            <a:r>
              <a:rPr lang="ar-SA" sz="2800" dirty="0" smtClean="0">
                <a:cs typeface="+mj-cs"/>
              </a:rPr>
              <a:t> إلى الرابطة الثنائية في </a:t>
            </a:r>
            <a:r>
              <a:rPr lang="ar-SA" sz="2800" dirty="0" err="1" smtClean="0">
                <a:cs typeface="+mj-cs"/>
              </a:rPr>
              <a:t>الفيوماريت</a:t>
            </a:r>
            <a:r>
              <a:rPr lang="ar-SA" sz="2800" dirty="0" smtClean="0">
                <a:cs typeface="+mj-cs"/>
              </a:rPr>
              <a:t>.</a:t>
            </a:r>
            <a:endParaRPr lang="en-US" sz="2800" dirty="0" smtClean="0">
              <a:cs typeface="+mj-cs"/>
            </a:endParaRPr>
          </a:p>
          <a:p>
            <a:pPr lvl="0" algn="r" rtl="1"/>
            <a:r>
              <a:rPr lang="ar-SA" sz="2800" dirty="0" smtClean="0">
                <a:cs typeface="+mj-cs"/>
              </a:rPr>
              <a:t>2- هناك أنزيمات ذات تخصص واسع وتعمل على مركبات عديدة لها ميزات تركيبيه مشتركه.</a:t>
            </a:r>
          </a:p>
          <a:p>
            <a:pPr lvl="1" algn="r" rtl="1"/>
            <a:r>
              <a:rPr lang="ar-SA" sz="2800" dirty="0" smtClean="0">
                <a:cs typeface="+mj-cs"/>
              </a:rPr>
              <a:t>مثل: </a:t>
            </a:r>
            <a:r>
              <a:rPr lang="ar-SA" sz="2800" dirty="0" err="1" smtClean="0">
                <a:cs typeface="+mj-cs"/>
              </a:rPr>
              <a:t>فوسفيتيز</a:t>
            </a:r>
            <a:r>
              <a:rPr lang="ar-SA" sz="2800" dirty="0" smtClean="0">
                <a:cs typeface="+mj-cs"/>
              </a:rPr>
              <a:t> الكليةُ المحفز للتحلل المائي لعدد من </a:t>
            </a:r>
            <a:r>
              <a:rPr lang="ar-SA" sz="2800" dirty="0" err="1" smtClean="0">
                <a:cs typeface="+mj-cs"/>
              </a:rPr>
              <a:t>الأسترات</a:t>
            </a:r>
            <a:r>
              <a:rPr lang="ar-SA" sz="2800" dirty="0" smtClean="0">
                <a:cs typeface="+mj-cs"/>
              </a:rPr>
              <a:t> المختلفة لحامض </a:t>
            </a:r>
            <a:r>
              <a:rPr lang="ar-SA" sz="2800" dirty="0" err="1" smtClean="0">
                <a:cs typeface="+mj-cs"/>
              </a:rPr>
              <a:t>الفوسفوريك</a:t>
            </a:r>
            <a:r>
              <a:rPr lang="ar-SA" sz="2800" dirty="0" smtClean="0">
                <a:cs typeface="+mj-cs"/>
              </a:rPr>
              <a:t> و بنسب مختلفة.</a:t>
            </a:r>
            <a:endParaRPr lang="en-US" sz="2800" dirty="0" smtClean="0">
              <a:cs typeface="+mj-cs"/>
            </a:endParaRPr>
          </a:p>
          <a:p>
            <a:pPr algn="r" rtl="1">
              <a:buNone/>
            </a:pP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dirty="0" smtClean="0">
                <a:cs typeface="+mj-cs"/>
              </a:rPr>
              <a:t>لكل أنزيم تركيب خاص ودقيق يميزه عن غيره يسمى الموقع الفعال أو الموقع المحفز </a:t>
            </a:r>
            <a:r>
              <a:rPr lang="en-US" dirty="0" smtClean="0">
                <a:cs typeface="+mj-cs"/>
              </a:rPr>
              <a:t>active site</a:t>
            </a:r>
            <a:r>
              <a:rPr lang="ar-SA" dirty="0" smtClean="0">
                <a:cs typeface="+mj-cs"/>
              </a:rPr>
              <a:t> أو </a:t>
            </a:r>
            <a:r>
              <a:rPr lang="en-US" dirty="0" smtClean="0">
                <a:cs typeface="+mj-cs"/>
              </a:rPr>
              <a:t>catalytic site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lvl="0" algn="r" rtl="1"/>
            <a:r>
              <a:rPr lang="ar-SA" dirty="0" smtClean="0">
                <a:cs typeface="+mj-cs"/>
              </a:rPr>
              <a:t>كل أنزيم يحتوي على مركز نشط أو أكثر مسئول عن قيام الأنزيم بعمله حيث يتلاءم الموقع الفعال هذا مع نوع مادة الأساس  </a:t>
            </a:r>
            <a:r>
              <a:rPr lang="en-US" dirty="0" smtClean="0">
                <a:cs typeface="+mj-cs"/>
              </a:rPr>
              <a:t>substrate</a:t>
            </a:r>
            <a:r>
              <a:rPr lang="ar-SA" dirty="0" smtClean="0">
                <a:cs typeface="+mj-cs"/>
              </a:rPr>
              <a:t> التي يعمل عليها الأنزيم ، حيث ترتبط المادة الأساس في هذا المكان .</a:t>
            </a:r>
          </a:p>
          <a:p>
            <a:pPr algn="r" rtl="1"/>
            <a:r>
              <a:rPr lang="ar-SA" dirty="0" smtClean="0">
                <a:cs typeface="+mj-cs"/>
              </a:rPr>
              <a:t>هذه علاقة متممة أو علاقة القفل والمفتاح بين جزيئات المادة الأساس ومساحة محددة على سطح جزيئات الأنزيم.</a:t>
            </a:r>
          </a:p>
          <a:p>
            <a:pPr algn="r" rtl="1"/>
            <a:r>
              <a:rPr lang="ar-SA" dirty="0" smtClean="0">
                <a:cs typeface="+mj-cs"/>
              </a:rPr>
              <a:t>دخول أي مادة أساس في تفاعل يحتاج إلى طاقة منشطة ولكن وجود (الأنزيم </a:t>
            </a:r>
            <a:r>
              <a:rPr lang="en-US" dirty="0" smtClean="0">
                <a:cs typeface="+mj-cs"/>
              </a:rPr>
              <a:t>-</a:t>
            </a:r>
            <a:r>
              <a:rPr lang="ar-SA" dirty="0" smtClean="0">
                <a:cs typeface="+mj-cs"/>
              </a:rPr>
              <a:t> مادة الأساس بشكل معقد) يقلل الإحتياج لهذه الطاقة وبالتالي يتم توجيهها للإسراع من التفاعل.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الموقع الفعال وميكانيكية عمل الأنزيم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sz="2800" dirty="0" smtClean="0">
                <a:cs typeface="+mj-cs"/>
              </a:rPr>
              <a:t>موقع الارتباط في الأنزيم يشابه دور القفل الذي لا يفتحه إلا مفتاح مخصص له ينطبق شكله على متطلبات هذا القفل ، وهذا ما يؤدي إلى ان جزيئات معينة فقط تستطيع الإرتباط بالأنزيم في موقع ارتباطه التفاعلي لتخضع للتفاعلات التي ينجزها الأنزيم.</a:t>
            </a:r>
          </a:p>
          <a:p>
            <a:pPr algn="r" rtl="1"/>
            <a:r>
              <a:rPr lang="ar-SA" sz="2800" dirty="0" smtClean="0">
                <a:cs typeface="+mj-cs"/>
              </a:rPr>
              <a:t>هذا الموقع النشط يتحد من خلال البناء الثالث  (إرتباط ثلاثي الأبعاد) وبالتالي يفقد هذا الموقع بالتخثر.</a:t>
            </a:r>
          </a:p>
          <a:p>
            <a:pPr algn="r" rtl="1"/>
            <a:r>
              <a:rPr lang="ar-SA" sz="2800" dirty="0" smtClean="0">
                <a:cs typeface="+mj-cs"/>
              </a:rPr>
              <a:t>بالبداية ترتبط مادة الأساس بالأنزيم فيتكون مركبا "معقدا" مؤقتا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 (</a:t>
            </a:r>
            <a:r>
              <a:rPr lang="en-US" sz="2800" dirty="0" smtClean="0">
                <a:cs typeface="+mj-cs"/>
              </a:rPr>
              <a:t>Enzyme-Substrate Complex</a:t>
            </a:r>
            <a:r>
              <a:rPr lang="ar-SA" sz="2800" dirty="0" smtClean="0">
                <a:cs typeface="+mj-cs"/>
              </a:rPr>
              <a:t>). ثم يتحلل المركب المعقد المؤقت ليكون نواتج ويتحرر الأنزيم.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الموقع الفعال وميكانيكية عمل الأنزيم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1066800" y="2951163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651125" y="3384550"/>
            <a:ext cx="215900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011487" y="345598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3789362" y="2951163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4379912" y="3168650"/>
            <a:ext cx="215900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099050" y="35274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734050" y="2951163"/>
            <a:ext cx="1165225" cy="973137"/>
          </a:xfrm>
          <a:custGeom>
            <a:avLst/>
            <a:gdLst/>
            <a:ahLst/>
            <a:cxnLst>
              <a:cxn ang="0">
                <a:pos x="287" y="15"/>
              </a:cxn>
              <a:cxn ang="0">
                <a:pos x="15" y="333"/>
              </a:cxn>
              <a:cxn ang="0">
                <a:pos x="378" y="560"/>
              </a:cxn>
              <a:cxn ang="0">
                <a:pos x="650" y="197"/>
              </a:cxn>
              <a:cxn ang="0">
                <a:pos x="332" y="242"/>
              </a:cxn>
              <a:cxn ang="0">
                <a:pos x="287" y="15"/>
              </a:cxn>
            </a:cxnLst>
            <a:rect l="0" t="0" r="r" b="b"/>
            <a:pathLst>
              <a:path w="658" h="583">
                <a:moveTo>
                  <a:pt x="287" y="15"/>
                </a:moveTo>
                <a:cubicBezTo>
                  <a:pt x="234" y="30"/>
                  <a:pt x="0" y="242"/>
                  <a:pt x="15" y="333"/>
                </a:cubicBezTo>
                <a:cubicBezTo>
                  <a:pt x="30" y="424"/>
                  <a:pt x="272" y="583"/>
                  <a:pt x="378" y="560"/>
                </a:cubicBezTo>
                <a:cubicBezTo>
                  <a:pt x="484" y="537"/>
                  <a:pt x="658" y="250"/>
                  <a:pt x="650" y="197"/>
                </a:cubicBezTo>
                <a:cubicBezTo>
                  <a:pt x="642" y="144"/>
                  <a:pt x="392" y="272"/>
                  <a:pt x="332" y="242"/>
                </a:cubicBezTo>
                <a:cubicBezTo>
                  <a:pt x="272" y="212"/>
                  <a:pt x="340" y="0"/>
                  <a:pt x="287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043737" y="32385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/>
              <a:t>+  P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570037" y="2590800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</a:rPr>
              <a:t>Active site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>
            <a:off x="1714500" y="2951163"/>
            <a:ext cx="215900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217737" y="32385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/>
              <a:t>+ 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138237" y="3959225"/>
            <a:ext cx="1223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molecule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219325" y="359886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/>
              <a:t>Substrate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730625" y="3814763"/>
            <a:ext cx="12239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</a:t>
            </a:r>
            <a:r>
              <a:rPr lang="en-US" sz="1600"/>
              <a:t>Substrate</a:t>
            </a:r>
            <a:r>
              <a:rPr lang="en-US" sz="1600">
                <a:solidFill>
                  <a:srgbClr val="4D4D4D"/>
                </a:solidFill>
              </a:rPr>
              <a:t> </a:t>
            </a:r>
            <a:r>
              <a:rPr lang="en-US" sz="1600"/>
              <a:t>complex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819775" y="3959225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solidFill>
                  <a:srgbClr val="4D4D4D"/>
                </a:solidFill>
              </a:rPr>
              <a:t>Enzyme molecule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188200" y="35274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/>
              <a:t>Product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2435225" y="4751388"/>
            <a:ext cx="345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E + S            </a:t>
            </a:r>
            <a:r>
              <a:rPr lang="ar-SA" dirty="0" smtClean="0"/>
              <a:t>   </a:t>
            </a:r>
            <a:r>
              <a:rPr lang="en-US" dirty="0" smtClean="0"/>
              <a:t>ES            </a:t>
            </a:r>
            <a:r>
              <a:rPr lang="en-US" dirty="0"/>
              <a:t>E + P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3154362" y="496728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4235450" y="49672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خصوصية المادة الأساس بالنسبة للأنزيمات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sz="2800" b="1" dirty="0" smtClean="0">
                <a:cs typeface="Akhbar MT" pitchFamily="2" charset="-78"/>
              </a:rPr>
              <a:t>هناك صفات تميز خصوصية الأنزيم للمادة الأساس:</a:t>
            </a:r>
          </a:p>
          <a:p>
            <a:pPr lvl="1" algn="r" rtl="1"/>
            <a:r>
              <a:rPr lang="ar-SA" sz="2800" dirty="0" smtClean="0">
                <a:cs typeface="+mj-cs"/>
              </a:rPr>
              <a:t>1- يجب أن تحتوي المادة الأساس على رابطة كيميائية نوعية أو رابطة يمكن أن تهاجم من قبل الأنزيم.</a:t>
            </a:r>
          </a:p>
          <a:p>
            <a:pPr lvl="1" algn="r" rtl="1"/>
            <a:r>
              <a:rPr lang="ar-SA" sz="2800" dirty="0" smtClean="0">
                <a:cs typeface="+mj-cs"/>
              </a:rPr>
              <a:t>2- يجب أن تحتوي المادة الأساس على مجاميع فعالة أخرى أو مجاميع رابطة ترتبط مع الأنزيم وتحدد مواقع ارتباط جزيئات المادة الأساس.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الموقع الفعال وميكانيكية عمل الأنزيم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وظيفة البروتين في التحفيز الأنزيمي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لماذا جزيئات الأنزيم كبيرة نسبة إلى حجم المادة الأساس أو المواقع الفعالة والتي يمكن أن تمثل نسبة قليلة فقط من المساحة السطحية؟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	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	لأن وحدات الحامض </a:t>
            </a:r>
            <a:r>
              <a:rPr lang="ar-SA" sz="2800" dirty="0" err="1" smtClean="0">
                <a:cs typeface="+mj-cs"/>
              </a:rPr>
              <a:t>الأميني</a:t>
            </a:r>
            <a:r>
              <a:rPr lang="ar-SA" sz="2800" dirty="0" smtClean="0">
                <a:cs typeface="+mj-cs"/>
              </a:rPr>
              <a:t> اللازمة لفعالية التحفيز لبعض الأنزيمات هي غير متجاورة كلياً بصورة ضرورية في سلسلة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ولكنها تتجاور لبعضها البعض عند الموقع الفعال وذلك بسبب الالتفاف في سلسلة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العوامل المؤثرة على سرعة التفاعل المحفز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هنالك عدة عوامل تؤثر على سرعة عمل </a:t>
            </a:r>
            <a:r>
              <a:rPr lang="ar-SA" sz="2800" b="1" dirty="0" err="1" smtClean="0">
                <a:cs typeface="+mj-cs"/>
              </a:rPr>
              <a:t>الانزيمات</a:t>
            </a:r>
            <a:r>
              <a:rPr lang="ar-SA" sz="2800" b="1" dirty="0" smtClean="0">
                <a:cs typeface="+mj-cs"/>
              </a:rPr>
              <a:t> منها :</a:t>
            </a:r>
            <a:endParaRPr lang="en-US" sz="2800" b="1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1- تركيز الأنزيم.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2- تركيز مادة الأساس.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3- درجة الحرارة.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4- درجة الحموضة.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5- </a:t>
            </a:r>
            <a:r>
              <a:rPr lang="ar-SA" sz="2800" smtClean="0">
                <a:cs typeface="+mj-cs"/>
              </a:rPr>
              <a:t>عوامل معيقه (مثبطات).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1- تركيز الأنزيم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تتناسب سرعة التفاعل تناسبا </a:t>
            </a:r>
            <a:r>
              <a:rPr lang="ar-SA" sz="2800" dirty="0" err="1" smtClean="0">
                <a:cs typeface="+mj-cs"/>
              </a:rPr>
              <a:t>طردياً</a:t>
            </a:r>
            <a:r>
              <a:rPr lang="ar-SA" sz="2800" dirty="0" smtClean="0">
                <a:cs typeface="+mj-cs"/>
              </a:rPr>
              <a:t> مع زيادة تركيز الأنزيم. أي كلما كان تركيز الأنزيم أعلى كلما زادت سرعة التفاعل . نلاحظ ذلك في الشكل بين النقاط </a:t>
            </a:r>
            <a:r>
              <a:rPr lang="en-US" sz="2800" dirty="0" smtClean="0">
                <a:cs typeface="+mj-cs"/>
              </a:rPr>
              <a:t>A </a:t>
            </a:r>
            <a:r>
              <a:rPr lang="ar-SA" sz="2800" dirty="0" smtClean="0">
                <a:cs typeface="+mj-cs"/>
              </a:rPr>
              <a:t>  و </a:t>
            </a:r>
            <a:r>
              <a:rPr lang="en-US" sz="2800" dirty="0" smtClean="0">
                <a:cs typeface="+mj-cs"/>
              </a:rPr>
              <a:t>B </a:t>
            </a:r>
            <a:r>
              <a:rPr lang="ar-SA" sz="2800" dirty="0" smtClean="0">
                <a:cs typeface="+mj-cs"/>
              </a:rPr>
              <a:t>. </a:t>
            </a:r>
            <a:endParaRPr lang="en-US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بينما يُلاحظ استقرار في سرعة التفاعل على حد معين أي أن بعد إضافة أكثر أنزيم تبقى سرعة التفاعل ثابتة تدعى هذه السرعة بالسرعة </a:t>
            </a:r>
            <a:r>
              <a:rPr lang="ar-SA" sz="2800" dirty="0" smtClean="0">
                <a:cs typeface="+mj-cs"/>
              </a:rPr>
              <a:t>القصوى</a:t>
            </a:r>
            <a:r>
              <a:rPr lang="en-US" sz="2800" dirty="0" smtClean="0">
                <a:cs typeface="+mj-cs"/>
              </a:rPr>
              <a:t>  </a:t>
            </a:r>
            <a:r>
              <a:rPr lang="ar-SA" sz="2800" dirty="0" smtClean="0">
                <a:cs typeface="+mj-cs"/>
              </a:rPr>
              <a:t> النقطة </a:t>
            </a:r>
            <a:r>
              <a:rPr lang="en-US" sz="2800" dirty="0" smtClean="0">
                <a:cs typeface="+mj-cs"/>
              </a:rPr>
              <a:t>C</a:t>
            </a:r>
            <a:r>
              <a:rPr lang="ar-SA" sz="2800" dirty="0" smtClean="0">
                <a:cs typeface="+mj-cs"/>
              </a:rPr>
              <a:t>. </a:t>
            </a:r>
            <a:r>
              <a:rPr lang="ar-SA" sz="2800" dirty="0" smtClean="0">
                <a:cs typeface="+mj-cs"/>
              </a:rPr>
              <a:t>السبب لوجود الاستقرار يرجع لتركيز مادة الأساس المحدودة ، فمادة الأساس قد أصبحت مرتبطة كلها بالأنزيمات فإضافة أنزيمات أكثر "لن تجد" مادة أساس لتعمل عليها. 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813</Words>
  <Application>Microsoft Office PowerPoint</Application>
  <PresentationFormat>On-screen Show (4:3)</PresentationFormat>
  <Paragraphs>97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تابع الأنزيمات</vt:lpstr>
      <vt:lpstr>خصوصية المادة الأساس بالنسبة للأنزيمات</vt:lpstr>
      <vt:lpstr>الموقع الفعال وميكانيكية عمل الأنزيم</vt:lpstr>
      <vt:lpstr>تابع الموقع الفعال وميكانيكية عمل الأنزيم</vt:lpstr>
      <vt:lpstr>تابع خصوصية المادة الأساس بالنسبة للأنزيمات</vt:lpstr>
      <vt:lpstr>تابع الموقع الفعال وميكانيكية عمل الأنزيم</vt:lpstr>
      <vt:lpstr>وظيفة البروتين في التحفيز الأنزيمي</vt:lpstr>
      <vt:lpstr>العوامل المؤثرة على سرعة التفاعل المحفز</vt:lpstr>
      <vt:lpstr>1- تركيز الأنزيم</vt:lpstr>
      <vt:lpstr>تابع تركيز الأنزيم</vt:lpstr>
      <vt:lpstr>2- تركيز المادة الأساس [S]</vt:lpstr>
      <vt:lpstr>تابع تركيز المادة الأساس</vt:lpstr>
      <vt:lpstr>تابع تركيز المادة الأساس</vt:lpstr>
      <vt:lpstr>تابع تركيز المادة الأساس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الأنزيمات</dc:title>
  <dc:creator>Mohammed</dc:creator>
  <cp:lastModifiedBy>Nojood</cp:lastModifiedBy>
  <cp:revision>24</cp:revision>
  <dcterms:created xsi:type="dcterms:W3CDTF">2008-11-13T19:18:54Z</dcterms:created>
  <dcterms:modified xsi:type="dcterms:W3CDTF">2010-03-27T07:55:36Z</dcterms:modified>
</cp:coreProperties>
</file>