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3" r:id="rId2"/>
    <p:sldId id="516" r:id="rId3"/>
    <p:sldId id="517" r:id="rId4"/>
    <p:sldId id="546" r:id="rId5"/>
    <p:sldId id="518" r:id="rId6"/>
    <p:sldId id="519" r:id="rId7"/>
    <p:sldId id="520" r:id="rId8"/>
    <p:sldId id="545" r:id="rId9"/>
    <p:sldId id="522" r:id="rId10"/>
    <p:sldId id="544" r:id="rId11"/>
    <p:sldId id="523" r:id="rId12"/>
    <p:sldId id="524" r:id="rId13"/>
    <p:sldId id="551" r:id="rId14"/>
    <p:sldId id="550" r:id="rId15"/>
    <p:sldId id="559" r:id="rId16"/>
    <p:sldId id="560" r:id="rId17"/>
    <p:sldId id="561" r:id="rId18"/>
    <p:sldId id="548" r:id="rId19"/>
    <p:sldId id="556" r:id="rId20"/>
    <p:sldId id="557" r:id="rId21"/>
    <p:sldId id="554" r:id="rId22"/>
    <p:sldId id="55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72FCF-C236-4C69-9A95-FAE0FAEFB87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B804-B42A-4E77-A0D2-B31CA5707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7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3379-7691-4EE9-924D-D1A6E312F370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3D8E-ACB6-4B41-9E13-D74CCB941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53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8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9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992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76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6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2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7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098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503 STAT - </a:t>
            </a:r>
            <a:r>
              <a:rPr lang="en-US" sz="12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Probability and Statistics for Engineers and Scientists – Dr. Mansour </a:t>
            </a:r>
            <a:r>
              <a:rPr lang="en-US" sz="1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Shrahili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723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996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11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Linear Regression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Correlation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5853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scatter diagram for these data</a:t>
            </a:r>
          </a:p>
        </p:txBody>
      </p:sp>
      <p:pic>
        <p:nvPicPr>
          <p:cNvPr id="3" name="صورة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791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" y="5144869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seen from this scatter diagram that the points closely follow a straight line, indicating that the assumption of linearity between the two variables appears to be reasonable.</a:t>
            </a:r>
          </a:p>
        </p:txBody>
      </p:sp>
    </p:spTree>
    <p:extLst>
      <p:ext uri="{BB962C8B-B14F-4D97-AF65-F5344CB8AC3E}">
        <p14:creationId xmlns:p14="http://schemas.microsoft.com/office/powerpoint/2010/main" xmlns="" val="6965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04"/>
            <a:ext cx="8229600" cy="1143000"/>
          </a:xfrm>
        </p:spPr>
        <p:txBody>
          <a:bodyPr/>
          <a:lstStyle/>
          <a:p>
            <a:pPr algn="l"/>
            <a:r>
              <a:rPr lang="en-US" b="1" i="1" u="sng" dirty="0">
                <a:solidFill>
                  <a:srgbClr val="C00000"/>
                </a:solidFill>
              </a:rPr>
              <a:t>Solution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4" y="1050758"/>
            <a:ext cx="8991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35836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 that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2" y="2155658"/>
            <a:ext cx="900545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2660EE-570F-4100-8CB6-3C93C37562F2}"/>
                  </a:ext>
                </a:extLst>
              </p:cNvPr>
              <p:cNvSpPr/>
              <p:nvPr/>
            </p:nvSpPr>
            <p:spPr>
              <a:xfrm>
                <a:off x="-685800" y="5603403"/>
                <a:ext cx="9144000" cy="95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457200"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That is for x = 30, the fitted value of Y is: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MR1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MR10"/>
                          <a:cs typeface="Times New Roman" panose="020206030504050203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MR1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MR10"/>
                          <a:cs typeface="Times New Roman" panose="02020603050405020304" pitchFamily="18" charset="0"/>
                        </a:rPr>
                        <m:t>=3.8296+0.9036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MR10"/>
                          <a:cs typeface="Times New Roman" panose="02020603050405020304" pitchFamily="18" charset="0"/>
                        </a:rPr>
                        <m:t>=30.9376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2660EE-570F-4100-8CB6-3C93C3756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0" y="5603403"/>
                <a:ext cx="9144000" cy="953146"/>
              </a:xfrm>
              <a:prstGeom prst="rect">
                <a:avLst/>
              </a:prstGeom>
              <a:blipFill>
                <a:blip r:embed="rId4"/>
                <a:stretch>
                  <a:fillRect t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2467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21F8A2-920E-454B-AC84-1821A08FFBA0}"/>
                  </a:ext>
                </a:extLst>
              </p:cNvPr>
              <p:cNvSpPr/>
              <p:nvPr/>
            </p:nvSpPr>
            <p:spPr>
              <a:xfrm>
                <a:off x="342900" y="533400"/>
                <a:ext cx="8458200" cy="5910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Analysis-of-Variance Approach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Often the problem of analyzing the quality of the estimated regression line is handled by an analysis-of-variance (ANOVA) approach. The analysis of variance is a powerful resource that is used for many applications. 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Suppose that we have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experimental data points in the usual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that the regression line is estimated. In our estimation, we established the identity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𝑆𝑆𝐸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𝑦𝑦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called the 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total corrected sum of squares of 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SSE is called the </a:t>
                </a:r>
                <a:r>
                  <a:rPr lang="en-US" sz="2400" b="1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sum of squares of the errors</a:t>
                </a:r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 about the regression line.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21F8A2-920E-454B-AC84-1821A08FF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33400"/>
                <a:ext cx="8458200" cy="5910721"/>
              </a:xfrm>
              <a:prstGeom prst="rect">
                <a:avLst/>
              </a:prstGeom>
              <a:blipFill>
                <a:blip r:embed="rId2"/>
                <a:stretch>
                  <a:fillRect l="-1153" t="-929" r="-1081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366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EF99D47-1889-45F7-9903-4DA2E67763E8}"/>
                  </a:ext>
                </a:extLst>
              </p:cNvPr>
              <p:cNvSpPr/>
              <p:nvPr/>
            </p:nvSpPr>
            <p:spPr>
              <a:xfrm>
                <a:off x="304800" y="609600"/>
                <a:ext cx="8803105" cy="595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alternative and perhaps more informative formulation is </a:t>
                </a: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we can obtain that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SST=SSR+SSE</a:t>
                </a:r>
              </a:p>
              <a:p>
                <a:pPr rt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where SSR is called the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regression sum of squares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we are interested in testing the hypothesis </a:t>
                </a: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𝑣𝑒𝑟𝑠𝑢𝑠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rt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where the null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says that the model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test the hypotheses above, we compute </a:t>
                </a:r>
              </a:p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𝑀𝑆𝑅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𝑀𝑆𝐸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𝑀𝑆𝑅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𝑆𝑆𝑅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𝑆𝑆𝐸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F99D47-1889-45F7-9903-4DA2E6776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9600"/>
                <a:ext cx="8803105" cy="5955798"/>
              </a:xfrm>
              <a:prstGeom prst="rect">
                <a:avLst/>
              </a:prstGeom>
              <a:blipFill>
                <a:blip r:embed="rId2"/>
                <a:stretch>
                  <a:fillRect l="-900" t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9346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F56289-3BCF-45BC-890A-A78D9F6F6094}"/>
                  </a:ext>
                </a:extLst>
              </p:cNvPr>
              <p:cNvSpPr/>
              <p:nvPr/>
            </p:nvSpPr>
            <p:spPr>
              <a:xfrm>
                <a:off x="495300" y="631804"/>
                <a:ext cx="8153400" cy="1919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at the level of significance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0215" marR="450215" algn="just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 is the critical value (tabulated value) of the F- distribution with degrees of freedoms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MR1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  <a:ea typeface="CMR1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MR1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MR1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 i="1">
                        <a:latin typeface="Cambria Math" panose="02040503050406030204" pitchFamily="18" charset="0"/>
                        <a:ea typeface="CMR1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  <a:ea typeface="CMR1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.   (It is obtained from the F- table).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F56289-3BCF-45BC-890A-A78D9F6F6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631804"/>
                <a:ext cx="8153400" cy="1919500"/>
              </a:xfrm>
              <a:prstGeom prst="rect">
                <a:avLst/>
              </a:prstGeom>
              <a:blipFill>
                <a:blip r:embed="rId2"/>
                <a:stretch>
                  <a:fillRect l="-1196" t="-222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9BBC248-851A-4C0A-8D48-5E8E5679B1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8187808"/>
                  </p:ext>
                </p:extLst>
              </p:nvPr>
            </p:nvGraphicFramePr>
            <p:xfrm>
              <a:off x="495300" y="3379304"/>
              <a:ext cx="8496300" cy="2593782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714500">
                      <a:extLst>
                        <a:ext uri="{9D8B030D-6E8A-4147-A177-3AD203B41FA5}">
                          <a16:colId xmlns:a16="http://schemas.microsoft.com/office/drawing/2014/main" val="2461213995"/>
                        </a:ext>
                      </a:extLst>
                    </a:gridCol>
                    <a:gridCol w="1700680">
                      <a:extLst>
                        <a:ext uri="{9D8B030D-6E8A-4147-A177-3AD203B41FA5}">
                          <a16:colId xmlns:a16="http://schemas.microsoft.com/office/drawing/2014/main" val="2886234327"/>
                        </a:ext>
                      </a:extLst>
                    </a:gridCol>
                    <a:gridCol w="1880720">
                      <a:extLst>
                        <a:ext uri="{9D8B030D-6E8A-4147-A177-3AD203B41FA5}">
                          <a16:colId xmlns:a16="http://schemas.microsoft.com/office/drawing/2014/main" val="127791628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406391168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916932702"/>
                        </a:ext>
                      </a:extLst>
                    </a:gridCol>
                  </a:tblGrid>
                  <a:tr h="990854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 of Variation</a:t>
                          </a:r>
                        </a:p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(SV)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 of Squares</a:t>
                          </a:r>
                        </a:p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(SS)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Degrees of Freedom</a:t>
                          </a:r>
                        </a:p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df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 Square (MS)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8668274"/>
                      </a:ext>
                    </a:extLst>
                  </a:tr>
                  <a:tr h="633054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Regression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SSR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𝑀𝑆𝑅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𝑆𝑆𝑅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𝑀𝑆𝑅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𝑀𝑆𝐸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39422981"/>
                      </a:ext>
                    </a:extLst>
                  </a:tr>
                  <a:tr h="632978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𝑀𝑆𝐸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𝑆𝑆𝐸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06379850"/>
                      </a:ext>
                    </a:extLst>
                  </a:tr>
                  <a:tr h="336896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483257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BBC248-851A-4C0A-8D48-5E8E5679B1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98187808"/>
                  </p:ext>
                </p:extLst>
              </p:nvPr>
            </p:nvGraphicFramePr>
            <p:xfrm>
              <a:off x="495300" y="3379304"/>
              <a:ext cx="8496300" cy="2593782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7145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61213995"/>
                        </a:ext>
                      </a:extLst>
                    </a:gridCol>
                    <a:gridCol w="17006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86234327"/>
                        </a:ext>
                      </a:extLst>
                    </a:gridCol>
                    <a:gridCol w="18807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7791628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6391168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16932702"/>
                        </a:ext>
                      </a:extLst>
                    </a:gridCol>
                  </a:tblGrid>
                  <a:tr h="990854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 of Variation</a:t>
                          </a:r>
                        </a:p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(SV)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 of Squares</a:t>
                          </a:r>
                        </a:p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(SS)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Degrees of Freedom</a:t>
                          </a:r>
                        </a:p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df</a:t>
                          </a: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 Square (MS)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18668274"/>
                      </a:ext>
                    </a:extLst>
                  </a:tr>
                  <a:tr h="633054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Regression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SSR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7864" t="-160577" r="-56380" b="-172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41489" t="-160577" r="-1064" b="-172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39422981"/>
                      </a:ext>
                    </a:extLst>
                  </a:tr>
                  <a:tr h="632978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1230" t="-260577" r="-170550" b="-72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57864" t="-260577" r="-56380" b="-72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06379850"/>
                      </a:ext>
                    </a:extLst>
                  </a:tr>
                  <a:tr h="336896"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SST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1230" t="-681818" r="-170550" b="-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483257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99E1F6D-7AAC-4EE0-9250-769C71FAE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640640"/>
            <a:ext cx="23970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   ANOVA Table: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91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073">
            <a:extLst>
              <a:ext uri="{FF2B5EF4-FFF2-40B4-BE49-F238E27FC236}">
                <a16:creationId xmlns:a16="http://schemas.microsoft.com/office/drawing/2014/main" xmlns="" id="{4CA6E9CF-FCE0-4700-92CB-DBE24E185094}"/>
              </a:ext>
            </a:extLst>
          </p:cNvPr>
          <p:cNvSpPr/>
          <p:nvPr/>
        </p:nvSpPr>
        <p:spPr>
          <a:xfrm>
            <a:off x="304800" y="1689784"/>
            <a:ext cx="379623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Computational Formulas: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9BCAC431-C7B0-4544-9130-D715550197E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347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D3AA439-3E5C-4F36-AC0B-D6B852D613F9}"/>
                  </a:ext>
                </a:extLst>
              </p:cNvPr>
              <p:cNvSpPr/>
              <p:nvPr/>
            </p:nvSpPr>
            <p:spPr>
              <a:xfrm>
                <a:off x="463115" y="409738"/>
                <a:ext cx="7689807" cy="161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Note: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MR1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MR1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MR1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MR1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MR10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MR1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MR1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MR10"/>
                                  <a:cs typeface="Times New Roman" panose="020206030504050203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MR1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15000"/>
                  </a:lnSpc>
                </a:pP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CD3AA439-3E5C-4F36-AC0B-D6B852D61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5" y="409738"/>
                <a:ext cx="7689807" cy="1610762"/>
              </a:xfrm>
              <a:prstGeom prst="rect">
                <a:avLst/>
              </a:prstGeom>
              <a:blipFill>
                <a:blip r:embed="rId2"/>
                <a:stretch>
                  <a:fillRect l="-1269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صورة 59">
            <a:extLst>
              <a:ext uri="{FF2B5EF4-FFF2-40B4-BE49-F238E27FC236}">
                <a16:creationId xmlns:a16="http://schemas.microsoft.com/office/drawing/2014/main" xmlns="" id="{5C4D32C4-1AEB-4C1E-A232-D57C155090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643" y="3084789"/>
            <a:ext cx="3467557" cy="5285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35E3E0-FF99-49A8-887B-6B3B67074176}"/>
              </a:ext>
            </a:extLst>
          </p:cNvPr>
          <p:cNvSpPr/>
          <p:nvPr/>
        </p:nvSpPr>
        <p:spPr>
          <a:xfrm>
            <a:off x="478773" y="2949410"/>
            <a:ext cx="90281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or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صورة 81">
            <a:extLst>
              <a:ext uri="{FF2B5EF4-FFF2-40B4-BE49-F238E27FC236}">
                <a16:creationId xmlns:a16="http://schemas.microsoft.com/office/drawing/2014/main" xmlns="" id="{9B047C42-AA60-48C8-9855-487A38FB9A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50" y="1878558"/>
            <a:ext cx="5327650" cy="114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83">
            <a:extLst>
              <a:ext uri="{FF2B5EF4-FFF2-40B4-BE49-F238E27FC236}">
                <a16:creationId xmlns:a16="http://schemas.microsoft.com/office/drawing/2014/main" xmlns="" id="{86C3A4DA-BD4C-4179-A7F2-649E139B1F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67" y="3613308"/>
            <a:ext cx="6353733" cy="122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84">
            <a:extLst>
              <a:ext uri="{FF2B5EF4-FFF2-40B4-BE49-F238E27FC236}">
                <a16:creationId xmlns:a16="http://schemas.microsoft.com/office/drawing/2014/main" xmlns="" id="{0811EE65-42A4-416C-B138-FF6E7B1A141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450" y="4490154"/>
            <a:ext cx="4197350" cy="122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صورة 12">
            <a:extLst>
              <a:ext uri="{FF2B5EF4-FFF2-40B4-BE49-F238E27FC236}">
                <a16:creationId xmlns:a16="http://schemas.microsoft.com/office/drawing/2014/main" xmlns="" id="{E06A8505-8202-48F7-8630-2E2EF01E587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714999"/>
            <a:ext cx="3022600" cy="7153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CE482AE-D462-48C8-A8B9-F0F586EDB79A}"/>
              </a:ext>
            </a:extLst>
          </p:cNvPr>
          <p:cNvSpPr/>
          <p:nvPr/>
        </p:nvSpPr>
        <p:spPr>
          <a:xfrm>
            <a:off x="545850" y="5714999"/>
            <a:ext cx="90281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or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3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86">
            <a:extLst>
              <a:ext uri="{FF2B5EF4-FFF2-40B4-BE49-F238E27FC236}">
                <a16:creationId xmlns:a16="http://schemas.microsoft.com/office/drawing/2014/main" xmlns="" id="{80CFE3F3-0561-4056-9D17-7251C020E4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60" y="2294108"/>
            <a:ext cx="2082080" cy="609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AEEBC2-2A61-43DB-8765-4920E7338F04}"/>
                  </a:ext>
                </a:extLst>
              </p:cNvPr>
              <p:cNvSpPr/>
              <p:nvPr/>
            </p:nvSpPr>
            <p:spPr>
              <a:xfrm>
                <a:off x="571500" y="838200"/>
                <a:ext cx="8001000" cy="204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The regression sum of squares SSR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MR1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latin typeface="Times New Roman" panose="02020603050405020304" pitchFamily="18" charset="0"/>
                  <a:ea typeface="CMR1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or                               SSR = SST – SSE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AEEBC2-2A61-43DB-8765-4920E7338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838200"/>
                <a:ext cx="8001000" cy="2046458"/>
              </a:xfrm>
              <a:prstGeom prst="rect">
                <a:avLst/>
              </a:prstGeom>
              <a:blipFill>
                <a:blip r:embed="rId3"/>
                <a:stretch>
                  <a:fillRect l="-1601" b="-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Object 51">
            <a:extLst>
              <a:ext uri="{FF2B5EF4-FFF2-40B4-BE49-F238E27FC236}">
                <a16:creationId xmlns:a16="http://schemas.microsoft.com/office/drawing/2014/main" xmlns="" id="{DE46C7CA-FBDE-43AA-90A5-F441D685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Object 50">
            <a:extLst>
              <a:ext uri="{FF2B5EF4-FFF2-40B4-BE49-F238E27FC236}">
                <a16:creationId xmlns:a16="http://schemas.microsoft.com/office/drawing/2014/main" xmlns="" id="{08266B9F-5193-45B7-8064-37DA6F03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Object 49">
            <a:extLst>
              <a:ext uri="{FF2B5EF4-FFF2-40B4-BE49-F238E27FC236}">
                <a16:creationId xmlns:a16="http://schemas.microsoft.com/office/drawing/2014/main" xmlns="" id="{D2877547-E661-4E2D-A043-255006C8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Object 48">
            <a:extLst>
              <a:ext uri="{FF2B5EF4-FFF2-40B4-BE49-F238E27FC236}">
                <a16:creationId xmlns:a16="http://schemas.microsoft.com/office/drawing/2014/main" xmlns="" id="{33F25136-ED43-495C-9C3E-ED6F1303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Object 47">
            <a:extLst>
              <a:ext uri="{FF2B5EF4-FFF2-40B4-BE49-F238E27FC236}">
                <a16:creationId xmlns:a16="http://schemas.microsoft.com/office/drawing/2014/main" xmlns="" id="{20881511-E949-4DCE-BCF5-25B78068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Object 46">
            <a:extLst>
              <a:ext uri="{FF2B5EF4-FFF2-40B4-BE49-F238E27FC236}">
                <a16:creationId xmlns:a16="http://schemas.microsoft.com/office/drawing/2014/main" xmlns="" id="{87F312A4-6CD9-4D6D-B2CA-BC97A673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45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Object 45">
            <a:extLst>
              <a:ext uri="{FF2B5EF4-FFF2-40B4-BE49-F238E27FC236}">
                <a16:creationId xmlns:a16="http://schemas.microsoft.com/office/drawing/2014/main" xmlns="" id="{A660D4B4-200C-4EDB-AEBF-A5D62011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Object 44">
            <a:extLst>
              <a:ext uri="{FF2B5EF4-FFF2-40B4-BE49-F238E27FC236}">
                <a16:creationId xmlns:a16="http://schemas.microsoft.com/office/drawing/2014/main" xmlns="" id="{60DB1B41-E3E5-4F51-ACE1-9BBF9449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Object 43">
            <a:extLst>
              <a:ext uri="{FF2B5EF4-FFF2-40B4-BE49-F238E27FC236}">
                <a16:creationId xmlns:a16="http://schemas.microsoft.com/office/drawing/2014/main" xmlns="" id="{DE5623A9-4DA3-44C9-9E2D-0117A317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Object 42">
            <a:extLst>
              <a:ext uri="{FF2B5EF4-FFF2-40B4-BE49-F238E27FC236}">
                <a16:creationId xmlns:a16="http://schemas.microsoft.com/office/drawing/2014/main" xmlns="" id="{F5BA70B7-3CFD-4D9B-830C-8E419DA0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30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Object 41">
            <a:extLst>
              <a:ext uri="{FF2B5EF4-FFF2-40B4-BE49-F238E27FC236}">
                <a16:creationId xmlns:a16="http://schemas.microsoft.com/office/drawing/2014/main" xmlns="" id="{8997859E-6640-40D9-8654-3791499B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Object 40">
            <a:extLst>
              <a:ext uri="{FF2B5EF4-FFF2-40B4-BE49-F238E27FC236}">
                <a16:creationId xmlns:a16="http://schemas.microsoft.com/office/drawing/2014/main" xmlns="" id="{102391C1-26D0-4286-A536-C8AB3911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95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Object 39">
            <a:extLst>
              <a:ext uri="{FF2B5EF4-FFF2-40B4-BE49-F238E27FC236}">
                <a16:creationId xmlns:a16="http://schemas.microsoft.com/office/drawing/2014/main" xmlns="" id="{D9147840-36A4-4031-8D49-CB5373DB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Object 38">
            <a:extLst>
              <a:ext uri="{FF2B5EF4-FFF2-40B4-BE49-F238E27FC236}">
                <a16:creationId xmlns:a16="http://schemas.microsoft.com/office/drawing/2014/main" xmlns="" id="{10F81F86-EA5E-4E62-B87E-EFEB0557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Object 37">
            <a:extLst>
              <a:ext uri="{FF2B5EF4-FFF2-40B4-BE49-F238E27FC236}">
                <a16:creationId xmlns:a16="http://schemas.microsoft.com/office/drawing/2014/main" xmlns="" id="{4DF5DF31-4779-41AA-BBD5-990159D3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Object 36">
            <a:extLst>
              <a:ext uri="{FF2B5EF4-FFF2-40B4-BE49-F238E27FC236}">
                <a16:creationId xmlns:a16="http://schemas.microsoft.com/office/drawing/2014/main" xmlns="" id="{E6CE43FA-86B8-4743-A6E1-47853CCD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4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Object 35">
            <a:extLst>
              <a:ext uri="{FF2B5EF4-FFF2-40B4-BE49-F238E27FC236}">
                <a16:creationId xmlns:a16="http://schemas.microsoft.com/office/drawing/2014/main" xmlns="" id="{C363A298-146F-44D7-BB9D-D11DE964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Object 34">
            <a:extLst>
              <a:ext uri="{FF2B5EF4-FFF2-40B4-BE49-F238E27FC236}">
                <a16:creationId xmlns:a16="http://schemas.microsoft.com/office/drawing/2014/main" xmlns="" id="{280C19AB-061D-49EB-B744-EB500426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Object 33">
            <a:extLst>
              <a:ext uri="{FF2B5EF4-FFF2-40B4-BE49-F238E27FC236}">
                <a16:creationId xmlns:a16="http://schemas.microsoft.com/office/drawing/2014/main" xmlns="" id="{3AF32661-1D50-4B1A-9812-6B55E892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Object 32">
            <a:extLst>
              <a:ext uri="{FF2B5EF4-FFF2-40B4-BE49-F238E27FC236}">
                <a16:creationId xmlns:a16="http://schemas.microsoft.com/office/drawing/2014/main" xmlns="" id="{70E8F2C9-73FE-4231-AC08-C690096C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Object 31">
            <a:extLst>
              <a:ext uri="{FF2B5EF4-FFF2-40B4-BE49-F238E27FC236}">
                <a16:creationId xmlns:a16="http://schemas.microsoft.com/office/drawing/2014/main" xmlns="" id="{067928B3-A9FB-493B-A690-2CF065CF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Object 30">
            <a:extLst>
              <a:ext uri="{FF2B5EF4-FFF2-40B4-BE49-F238E27FC236}">
                <a16:creationId xmlns:a16="http://schemas.microsoft.com/office/drawing/2014/main" xmlns="" id="{B8293DE5-1F01-45DC-ADD8-797B4D47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95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صورة 8">
            <a:extLst>
              <a:ext uri="{FF2B5EF4-FFF2-40B4-BE49-F238E27FC236}">
                <a16:creationId xmlns:a16="http://schemas.microsoft.com/office/drawing/2014/main" xmlns="" id="{A7754DCB-4CA9-4E00-8888-D01661E9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صورة 6">
            <a:extLst>
              <a:ext uri="{FF2B5EF4-FFF2-40B4-BE49-F238E27FC236}">
                <a16:creationId xmlns:a16="http://schemas.microsoft.com/office/drawing/2014/main" xmlns="" id="{DAAECADB-F2C3-41FA-AA2D-E6667B07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صورة 3">
            <a:extLst>
              <a:ext uri="{FF2B5EF4-FFF2-40B4-BE49-F238E27FC236}">
                <a16:creationId xmlns:a16="http://schemas.microsoft.com/office/drawing/2014/main" xmlns="" id="{24F4C2A2-9675-456A-96EB-A5CCDDD3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44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Object 76">
            <a:extLst>
              <a:ext uri="{FF2B5EF4-FFF2-40B4-BE49-F238E27FC236}">
                <a16:creationId xmlns:a16="http://schemas.microsoft.com/office/drawing/2014/main" xmlns="" id="{8EAA311F-9B8F-4E64-BEF8-F13179B4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Object 75">
            <a:extLst>
              <a:ext uri="{FF2B5EF4-FFF2-40B4-BE49-F238E27FC236}">
                <a16:creationId xmlns:a16="http://schemas.microsoft.com/office/drawing/2014/main" xmlns="" id="{E2EF8B17-37DA-4508-A35F-F1FE3857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Object 74">
            <a:extLst>
              <a:ext uri="{FF2B5EF4-FFF2-40B4-BE49-F238E27FC236}">
                <a16:creationId xmlns:a16="http://schemas.microsoft.com/office/drawing/2014/main" xmlns="" id="{D79A2794-E42B-4F78-953E-3849D398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Object 73">
            <a:extLst>
              <a:ext uri="{FF2B5EF4-FFF2-40B4-BE49-F238E27FC236}">
                <a16:creationId xmlns:a16="http://schemas.microsoft.com/office/drawing/2014/main" xmlns="" id="{52EDEDAF-0158-49F0-A4FD-00D5F12F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Object 72">
            <a:extLst>
              <a:ext uri="{FF2B5EF4-FFF2-40B4-BE49-F238E27FC236}">
                <a16:creationId xmlns:a16="http://schemas.microsoft.com/office/drawing/2014/main" xmlns="" id="{0A6F1D7F-2664-4F3F-A138-8B8E214D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Object 71">
            <a:extLst>
              <a:ext uri="{FF2B5EF4-FFF2-40B4-BE49-F238E27FC236}">
                <a16:creationId xmlns:a16="http://schemas.microsoft.com/office/drawing/2014/main" xmlns="" id="{7DA2F41C-1D8B-4B11-A100-1EF77BBB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45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Object 70">
            <a:extLst>
              <a:ext uri="{FF2B5EF4-FFF2-40B4-BE49-F238E27FC236}">
                <a16:creationId xmlns:a16="http://schemas.microsoft.com/office/drawing/2014/main" xmlns="" id="{F08E53B3-7453-41B5-8C05-094BA0A1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Object 69">
            <a:extLst>
              <a:ext uri="{FF2B5EF4-FFF2-40B4-BE49-F238E27FC236}">
                <a16:creationId xmlns:a16="http://schemas.microsoft.com/office/drawing/2014/main" xmlns="" id="{82E7510F-7435-41DD-AC5A-1855C7BF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Object 68">
            <a:extLst>
              <a:ext uri="{FF2B5EF4-FFF2-40B4-BE49-F238E27FC236}">
                <a16:creationId xmlns:a16="http://schemas.microsoft.com/office/drawing/2014/main" xmlns="" id="{3E52945F-12F7-4D74-9B00-787265EE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Object 67">
            <a:extLst>
              <a:ext uri="{FF2B5EF4-FFF2-40B4-BE49-F238E27FC236}">
                <a16:creationId xmlns:a16="http://schemas.microsoft.com/office/drawing/2014/main" xmlns="" id="{7FD099A6-0C26-4E39-B4FE-48A6B60E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30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Object 66">
            <a:extLst>
              <a:ext uri="{FF2B5EF4-FFF2-40B4-BE49-F238E27FC236}">
                <a16:creationId xmlns:a16="http://schemas.microsoft.com/office/drawing/2014/main" xmlns="" id="{F9B5D92B-143A-4237-AA71-A4278B48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Object 65">
            <a:extLst>
              <a:ext uri="{FF2B5EF4-FFF2-40B4-BE49-F238E27FC236}">
                <a16:creationId xmlns:a16="http://schemas.microsoft.com/office/drawing/2014/main" xmlns="" id="{CF45234D-3161-438B-AFAE-DA353396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95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Object 64">
            <a:extLst>
              <a:ext uri="{FF2B5EF4-FFF2-40B4-BE49-F238E27FC236}">
                <a16:creationId xmlns:a16="http://schemas.microsoft.com/office/drawing/2014/main" xmlns="" id="{1EB6B42C-5782-4581-965B-211D83FE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Object 63">
            <a:extLst>
              <a:ext uri="{FF2B5EF4-FFF2-40B4-BE49-F238E27FC236}">
                <a16:creationId xmlns:a16="http://schemas.microsoft.com/office/drawing/2014/main" xmlns="" id="{7E32BC0D-6B55-4224-B2CF-D52260681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Object 62">
            <a:extLst>
              <a:ext uri="{FF2B5EF4-FFF2-40B4-BE49-F238E27FC236}">
                <a16:creationId xmlns:a16="http://schemas.microsoft.com/office/drawing/2014/main" xmlns="" id="{934B15C8-24C3-4BC9-A840-B13CCB24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Object 61">
            <a:extLst>
              <a:ext uri="{FF2B5EF4-FFF2-40B4-BE49-F238E27FC236}">
                <a16:creationId xmlns:a16="http://schemas.microsoft.com/office/drawing/2014/main" xmlns="" id="{F0D421AB-7038-4DA0-9990-56A45684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45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Object 60">
            <a:extLst>
              <a:ext uri="{FF2B5EF4-FFF2-40B4-BE49-F238E27FC236}">
                <a16:creationId xmlns:a16="http://schemas.microsoft.com/office/drawing/2014/main" xmlns="" id="{22DF49EC-9C78-4B6F-8AAE-CAEF2F38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Object 59">
            <a:extLst>
              <a:ext uri="{FF2B5EF4-FFF2-40B4-BE49-F238E27FC236}">
                <a16:creationId xmlns:a16="http://schemas.microsoft.com/office/drawing/2014/main" xmlns="" id="{5904C72F-5972-4E4C-8370-21AAAFCB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Object 58">
            <a:extLst>
              <a:ext uri="{FF2B5EF4-FFF2-40B4-BE49-F238E27FC236}">
                <a16:creationId xmlns:a16="http://schemas.microsoft.com/office/drawing/2014/main" xmlns="" id="{ED0D9278-ED8B-47F3-A7B5-988FB23E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Object 57">
            <a:extLst>
              <a:ext uri="{FF2B5EF4-FFF2-40B4-BE49-F238E27FC236}">
                <a16:creationId xmlns:a16="http://schemas.microsoft.com/office/drawing/2014/main" xmlns="" id="{FC21A19B-2632-4068-AA06-496899A1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Object 56">
            <a:extLst>
              <a:ext uri="{FF2B5EF4-FFF2-40B4-BE49-F238E27FC236}">
                <a16:creationId xmlns:a16="http://schemas.microsoft.com/office/drawing/2014/main" xmlns="" id="{B9178FCE-CFD8-4B30-9262-CA025B69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Object 55">
            <a:extLst>
              <a:ext uri="{FF2B5EF4-FFF2-40B4-BE49-F238E27FC236}">
                <a16:creationId xmlns:a16="http://schemas.microsoft.com/office/drawing/2014/main" xmlns="" id="{7E157679-C0B6-48F8-9239-BC314657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95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>
            <a:extLst>
              <a:ext uri="{FF2B5EF4-FFF2-40B4-BE49-F238E27FC236}">
                <a16:creationId xmlns:a16="http://schemas.microsoft.com/office/drawing/2014/main" xmlns="" id="{AEFCA36F-A39C-4793-847D-8305A61F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>
            <a:extLst>
              <a:ext uri="{FF2B5EF4-FFF2-40B4-BE49-F238E27FC236}">
                <a16:creationId xmlns:a16="http://schemas.microsoft.com/office/drawing/2014/main" xmlns="" id="{11C825EC-5403-474D-B957-37D0EDB4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>
            <a:extLst>
              <a:ext uri="{FF2B5EF4-FFF2-40B4-BE49-F238E27FC236}">
                <a16:creationId xmlns:a16="http://schemas.microsoft.com/office/drawing/2014/main" xmlns="" id="{CB0DCD8F-F4CC-4947-A7DC-37C6F019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44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67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1A87D8-A426-4EB2-A661-1D05CDC909FB}"/>
                  </a:ext>
                </a:extLst>
              </p:cNvPr>
              <p:cNvSpPr/>
              <p:nvPr/>
            </p:nvSpPr>
            <p:spPr>
              <a:xfrm>
                <a:off x="457200" y="611171"/>
                <a:ext cx="8534400" cy="126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Example: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Using data in Example 11.1, the ANOVA table for testing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MR1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= 0 is: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CMR1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1A87D8-A426-4EB2-A661-1D05CDC90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11171"/>
                <a:ext cx="8534400" cy="1260345"/>
              </a:xfrm>
              <a:prstGeom prst="rect">
                <a:avLst/>
              </a:prstGeom>
              <a:blipFill>
                <a:blip r:embed="rId2"/>
                <a:stretch>
                  <a:fillRect l="-107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ECA7C92-A1D2-4F38-A741-8E64E99FB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1889056"/>
              </p:ext>
            </p:extLst>
          </p:nvPr>
        </p:nvGraphicFramePr>
        <p:xfrm>
          <a:off x="762000" y="1891394"/>
          <a:ext cx="8001003" cy="201980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81531">
                  <a:extLst>
                    <a:ext uri="{9D8B030D-6E8A-4147-A177-3AD203B41FA5}">
                      <a16:colId xmlns:a16="http://schemas.microsoft.com/office/drawing/2014/main" xmlns="" val="1389506985"/>
                    </a:ext>
                  </a:extLst>
                </a:gridCol>
                <a:gridCol w="1454868">
                  <a:extLst>
                    <a:ext uri="{9D8B030D-6E8A-4147-A177-3AD203B41FA5}">
                      <a16:colId xmlns:a16="http://schemas.microsoft.com/office/drawing/2014/main" xmlns="" val="3737062982"/>
                    </a:ext>
                  </a:extLst>
                </a:gridCol>
                <a:gridCol w="1454868">
                  <a:extLst>
                    <a:ext uri="{9D8B030D-6E8A-4147-A177-3AD203B41FA5}">
                      <a16:colId xmlns:a16="http://schemas.microsoft.com/office/drawing/2014/main" xmlns="" val="3667938751"/>
                    </a:ext>
                  </a:extLst>
                </a:gridCol>
                <a:gridCol w="1454868">
                  <a:extLst>
                    <a:ext uri="{9D8B030D-6E8A-4147-A177-3AD203B41FA5}">
                      <a16:colId xmlns:a16="http://schemas.microsoft.com/office/drawing/2014/main" xmlns="" val="4075611561"/>
                    </a:ext>
                  </a:extLst>
                </a:gridCol>
                <a:gridCol w="1454868">
                  <a:extLst>
                    <a:ext uri="{9D8B030D-6E8A-4147-A177-3AD203B41FA5}">
                      <a16:colId xmlns:a16="http://schemas.microsoft.com/office/drawing/2014/main" xmlns="" val="1838065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 of Variation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of Squares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Degrees of Freedom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Squares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 = SS/df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(F- ratio = MSR/MSE)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1150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Regression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3390.6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3390.6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325.08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851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1702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3713.9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0402003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CA757FC-8799-46D4-B398-D012B525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15345"/>
            <a:ext cx="15937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For testing: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صورة 94">
            <a:extLst>
              <a:ext uri="{FF2B5EF4-FFF2-40B4-BE49-F238E27FC236}">
                <a16:creationId xmlns:a16="http://schemas.microsoft.com/office/drawing/2014/main" xmlns="" id="{8AF748F6-D13B-483A-B026-F68C746D0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65" y="4430843"/>
            <a:ext cx="8153400" cy="7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CD7F50E1-72D9-47A8-A8E4-441D06485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176824"/>
                <a:ext cx="8975599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457200" algn="justLow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We can use the F-ratio: F= 325.08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Low"/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For   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α=</a:t>
                </a:r>
                <a:r>
                  <a:rPr kumimoji="0" lang="en-US" altLang="en-US" sz="24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0.05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,  the tabulated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0.05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≈</a:t>
                </a:r>
                <a:r>
                  <a:rPr kumimoji="0" lang="en-US" altLang="en-US" sz="24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4.17</a:t>
                </a:r>
                <a:endParaRPr kumimoji="0" lang="en-US" altLang="en-US" sz="2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Low"/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Since the F-ratio = 325.08 &gt;</a:t>
                </a: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,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MR10"/>
                    <a:cs typeface="Times New Roman" panose="02020603050405020304" pitchFamily="18" charset="0"/>
                  </a:rPr>
                  <a:t>.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7F50E1-72D9-47A8-A8E4-441D06485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76824"/>
                <a:ext cx="8975599" cy="1200329"/>
              </a:xfrm>
              <a:prstGeom prst="rect">
                <a:avLst/>
              </a:prstGeom>
              <a:blipFill>
                <a:blip r:embed="rId4"/>
                <a:stretch>
                  <a:fillRect t="-3553" r="-204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1885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صورة 10">
            <a:extLst>
              <a:ext uri="{FF2B5EF4-FFF2-40B4-BE49-F238E27FC236}">
                <a16:creationId xmlns:a16="http://schemas.microsoft.com/office/drawing/2014/main" xmlns="" id="{1811D1FB-E431-4853-8FF1-53C2D0AC0C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20"/>
            <a:ext cx="8077200" cy="5419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9989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28600" y="1295400"/>
                <a:ext cx="88392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reasonable form of a relationship between the response (dependent) Y and the independent variable,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linear relationship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839200" cy="2308324"/>
              </a:xfrm>
              <a:prstGeom prst="rect">
                <a:avLst/>
              </a:prstGeom>
              <a:blipFill>
                <a:blip r:embed="rId2"/>
                <a:stretch>
                  <a:fillRect l="-2138" t="-4497" r="-2069" b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520" y="3190874"/>
            <a:ext cx="314515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07378" y="3890665"/>
                <a:ext cx="870802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intercept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slope. The relationship is illustrated in the following figure.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78" y="3890665"/>
                <a:ext cx="8708022" cy="1754326"/>
              </a:xfrm>
              <a:prstGeom prst="rect">
                <a:avLst/>
              </a:prstGeom>
              <a:blipFill>
                <a:blip r:embed="rId4"/>
                <a:stretch>
                  <a:fillRect l="-2099" t="-5556" r="-2099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68635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F20384-13A4-4AF0-9EB5-1C4A3C42D5D5}"/>
              </a:ext>
            </a:extLst>
          </p:cNvPr>
          <p:cNvSpPr/>
          <p:nvPr/>
        </p:nvSpPr>
        <p:spPr>
          <a:xfrm>
            <a:off x="155483" y="762000"/>
            <a:ext cx="259199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CORRELATION: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96">
            <a:extLst>
              <a:ext uri="{FF2B5EF4-FFF2-40B4-BE49-F238E27FC236}">
                <a16:creationId xmlns:a16="http://schemas.microsoft.com/office/drawing/2014/main" xmlns="" id="{18287BD7-44B9-4D2C-87A8-4A7F8162E3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220075" cy="152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97">
            <a:extLst>
              <a:ext uri="{FF2B5EF4-FFF2-40B4-BE49-F238E27FC236}">
                <a16:creationId xmlns:a16="http://schemas.microsoft.com/office/drawing/2014/main" xmlns="" id="{B679F9C8-2F45-44B8-B434-399B572797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95" y="3090508"/>
            <a:ext cx="7810500" cy="331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037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656BFE-8968-4E5D-825D-4EF8747351EB}"/>
              </a:ext>
            </a:extLst>
          </p:cNvPr>
          <p:cNvSpPr/>
          <p:nvPr/>
        </p:nvSpPr>
        <p:spPr>
          <a:xfrm>
            <a:off x="317110" y="685800"/>
            <a:ext cx="3140603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Example: loblolly pine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98">
            <a:extLst>
              <a:ext uri="{FF2B5EF4-FFF2-40B4-BE49-F238E27FC236}">
                <a16:creationId xmlns:a16="http://schemas.microsoft.com/office/drawing/2014/main" xmlns="" id="{AEC10940-DA76-4E83-BA2E-FE41BA0888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71600"/>
            <a:ext cx="88582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037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صورة 99">
            <a:extLst>
              <a:ext uri="{FF2B5EF4-FFF2-40B4-BE49-F238E27FC236}">
                <a16:creationId xmlns:a16="http://schemas.microsoft.com/office/drawing/2014/main" xmlns="" id="{F03691E4-D81F-4704-99A7-2A20953004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7" y="2057400"/>
            <a:ext cx="8467725" cy="228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100">
            <a:extLst>
              <a:ext uri="{FF2B5EF4-FFF2-40B4-BE49-F238E27FC236}">
                <a16:creationId xmlns:a16="http://schemas.microsoft.com/office/drawing/2014/main" xmlns="" id="{505CAB9C-104C-47C9-99F6-3C9D90FB97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55" y="4648200"/>
            <a:ext cx="8467725" cy="1295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093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833438"/>
            <a:ext cx="78867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548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57435A-D94F-46EB-94CB-D763D374A26E}"/>
              </a:ext>
            </a:extLst>
          </p:cNvPr>
          <p:cNvSpPr/>
          <p:nvPr/>
        </p:nvSpPr>
        <p:spPr>
          <a:xfrm>
            <a:off x="533400" y="1603950"/>
            <a:ext cx="830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Regression Analysis: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The concept of regression analysis deals with finding the best relationship between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MMI10"/>
                <a:cs typeface="Arial" panose="020B0604020202020204" pitchFamily="34" charset="0"/>
              </a:rPr>
              <a:t>Y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and X.</a:t>
            </a:r>
          </a:p>
          <a:p>
            <a:pPr lvl="0" algn="just">
              <a:lnSpc>
                <a:spcPct val="115000"/>
              </a:lnSpc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Regression analysis measures the strength of the relationship, and allows for prediction of the response values Y for given values of the regressor X (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MMI10"/>
                <a:cs typeface="Arial" panose="020B0604020202020204" pitchFamily="34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.)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Arial" panose="020B0604020202020204" pitchFamily="34" charset="0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0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52400" y="797510"/>
                <a:ext cx="899160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many applications, there will be more than one independent variable that helps to explain Y.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 in the case where the response is the price of a house, one would expect the age of the house to contribute to the explanation of the price, so in this case the multiple regression structure might be written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l-GR" sz="2800" i="1" dirty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Y is price,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square footage,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age in years.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97510"/>
                <a:ext cx="8991600" cy="5262979"/>
              </a:xfrm>
              <a:prstGeom prst="rect">
                <a:avLst/>
              </a:prstGeom>
              <a:blipFill>
                <a:blip r:embed="rId2"/>
                <a:stretch>
                  <a:fillRect l="-1356" r="-1356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5684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The Simple Linear Regression Model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138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28600" y="2895600"/>
                <a:ext cx="87630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above,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unknown intercept and slope parameters, respectively,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random variable that is assumed to be distributed with </a:t>
                </a:r>
                <a:endParaRPr lang="en-US" sz="3200" b="0" i="0" dirty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E</m:t>
                    </m:r>
                    <m:r>
                      <a:rPr lang="en-US" sz="32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Var</m:t>
                    </m:r>
                    <m:r>
                      <a:rPr lang="en-US" sz="32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200" i="1" dirty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95600"/>
                <a:ext cx="8763000" cy="2062103"/>
              </a:xfrm>
              <a:prstGeom prst="rect">
                <a:avLst/>
              </a:prstGeom>
              <a:blipFill>
                <a:blip r:embed="rId3"/>
                <a:stretch>
                  <a:fillRect l="-1809" t="-4142" r="-1740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2592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76200" y="381000"/>
                <a:ext cx="8991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must keep in mind that in practice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not known and must be estimated from data. We can only draw an estimated line. The following figure shows the nature of hypothetical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scattered around a true regression line for a case in which only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 = 5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observations are available.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1000"/>
                <a:ext cx="8991600" cy="2800767"/>
              </a:xfrm>
              <a:prstGeom prst="rect">
                <a:avLst/>
              </a:prstGeom>
              <a:blipFill>
                <a:blip r:embed="rId2"/>
                <a:stretch>
                  <a:fillRect l="-2102" t="-3704" r="-1356" b="-5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5638800" cy="37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435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The Fitted Regression Line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3899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The Method of Least Squares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00594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7279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3450126"/>
            <a:ext cx="7353300" cy="157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2" y="5105400"/>
            <a:ext cx="4700588" cy="113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679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</a:rPr>
              <a:t>Example: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regression line for the pollution data of the following table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08" y="1600200"/>
            <a:ext cx="889439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791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then, predict the value of y when x=30</a:t>
            </a:r>
          </a:p>
        </p:txBody>
      </p:sp>
    </p:spTree>
    <p:extLst>
      <p:ext uri="{BB962C8B-B14F-4D97-AF65-F5344CB8AC3E}">
        <p14:creationId xmlns:p14="http://schemas.microsoft.com/office/powerpoint/2010/main" xmlns="" val="154983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222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Introduction:</vt:lpstr>
      <vt:lpstr>Slide 3</vt:lpstr>
      <vt:lpstr>Slide 4</vt:lpstr>
      <vt:lpstr>Slide 5</vt:lpstr>
      <vt:lpstr>The Simple Linear Regression Model</vt:lpstr>
      <vt:lpstr>Slide 7</vt:lpstr>
      <vt:lpstr>The Fitted Regression Line</vt:lpstr>
      <vt:lpstr>Example: Estimate the regression line for the pollution data of the following table</vt:lpstr>
      <vt:lpstr>The scatter diagram for these data</vt:lpstr>
      <vt:lpstr>Solution: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ytashkandi</cp:lastModifiedBy>
  <cp:revision>59</cp:revision>
  <dcterms:created xsi:type="dcterms:W3CDTF">2017-08-03T09:55:05Z</dcterms:created>
  <dcterms:modified xsi:type="dcterms:W3CDTF">2019-09-08T07:39:44Z</dcterms:modified>
</cp:coreProperties>
</file>