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47" r:id="rId3"/>
    <p:sldId id="348" r:id="rId4"/>
    <p:sldId id="308" r:id="rId5"/>
    <p:sldId id="340" r:id="rId6"/>
    <p:sldId id="342" r:id="rId7"/>
    <p:sldId id="311" r:id="rId8"/>
    <p:sldId id="312" r:id="rId9"/>
    <p:sldId id="313" r:id="rId10"/>
    <p:sldId id="314" r:id="rId11"/>
    <p:sldId id="315" r:id="rId12"/>
    <p:sldId id="345" r:id="rId13"/>
    <p:sldId id="322" r:id="rId14"/>
    <p:sldId id="324" r:id="rId15"/>
    <p:sldId id="326" r:id="rId16"/>
    <p:sldId id="327" r:id="rId17"/>
    <p:sldId id="328" r:id="rId18"/>
    <p:sldId id="329" r:id="rId19"/>
    <p:sldId id="338" r:id="rId20"/>
    <p:sldId id="33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C2BCC-1925-43B4-ABB0-F61E42561F7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194108-5508-41D9-8732-1898357D7CD7}">
      <dgm:prSet custT="1"/>
      <dgm:spPr/>
      <dgm:t>
        <a:bodyPr/>
        <a:lstStyle/>
        <a:p>
          <a:pPr rtl="0"/>
          <a:r>
            <a:rPr lang="en-US" sz="2200" u="sng" dirty="0" smtClean="0"/>
            <a:t>Ethics</a:t>
          </a:r>
          <a:r>
            <a:rPr lang="en-US" sz="2200" dirty="0" smtClean="0"/>
            <a:t> is knowing the difference between what you have a right to do and </a:t>
          </a:r>
          <a:r>
            <a:rPr lang="en-US" sz="2200" u="sng" dirty="0" smtClean="0"/>
            <a:t>what is right to do</a:t>
          </a:r>
          <a:r>
            <a:rPr lang="en-US" sz="2200" dirty="0" smtClean="0"/>
            <a:t>.</a:t>
          </a:r>
          <a:br>
            <a:rPr lang="en-US" sz="2200" dirty="0" smtClean="0"/>
          </a:br>
          <a:r>
            <a:rPr lang="en-US" sz="2000" i="1" dirty="0" smtClean="0"/>
            <a:t>Potter Stewart</a:t>
          </a:r>
          <a:endParaRPr lang="en-US" sz="2000" i="1" dirty="0"/>
        </a:p>
      </dgm:t>
    </dgm:pt>
    <dgm:pt modelId="{361B6B15-675B-4A8E-84CE-411BE84FCA3E}" type="parTrans" cxnId="{948A2F04-5B89-4621-8F6B-0B8F22C961AD}">
      <dgm:prSet/>
      <dgm:spPr/>
      <dgm:t>
        <a:bodyPr/>
        <a:lstStyle/>
        <a:p>
          <a:endParaRPr lang="en-US"/>
        </a:p>
      </dgm:t>
    </dgm:pt>
    <dgm:pt modelId="{32E65204-D1FB-4219-9F0B-E67C5681EB32}" type="sibTrans" cxnId="{948A2F04-5B89-4621-8F6B-0B8F22C961AD}">
      <dgm:prSet/>
      <dgm:spPr/>
      <dgm:t>
        <a:bodyPr/>
        <a:lstStyle/>
        <a:p>
          <a:endParaRPr lang="en-US"/>
        </a:p>
      </dgm:t>
    </dgm:pt>
    <dgm:pt modelId="{FF8ECA3E-2E55-4969-83D4-4FF2C0026A61}" type="pres">
      <dgm:prSet presAssocID="{0B1C2BCC-1925-43B4-ABB0-F61E42561F7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2EE271-306A-4B15-8961-0CFBF1A7AD2D}" type="pres">
      <dgm:prSet presAssocID="{AC194108-5508-41D9-8732-1898357D7CD7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986D3FDA-DEF4-42D2-A49E-B4739EF230A0}" type="presOf" srcId="{0B1C2BCC-1925-43B4-ABB0-F61E42561F74}" destId="{FF8ECA3E-2E55-4969-83D4-4FF2C0026A61}" srcOrd="0" destOrd="0" presId="urn:microsoft.com/office/officeart/2005/8/layout/venn1"/>
    <dgm:cxn modelId="{948A2F04-5B89-4621-8F6B-0B8F22C961AD}" srcId="{0B1C2BCC-1925-43B4-ABB0-F61E42561F74}" destId="{AC194108-5508-41D9-8732-1898357D7CD7}" srcOrd="0" destOrd="0" parTransId="{361B6B15-675B-4A8E-84CE-411BE84FCA3E}" sibTransId="{32E65204-D1FB-4219-9F0B-E67C5681EB32}"/>
    <dgm:cxn modelId="{31306F07-F954-494E-8942-5FE4B759F35C}" type="presOf" srcId="{AC194108-5508-41D9-8732-1898357D7CD7}" destId="{862EE271-306A-4B15-8961-0CFBF1A7AD2D}" srcOrd="0" destOrd="0" presId="urn:microsoft.com/office/officeart/2005/8/layout/venn1"/>
    <dgm:cxn modelId="{D0D799DC-D6C6-487A-B8F0-91B97FDCF40B}" type="presParOf" srcId="{FF8ECA3E-2E55-4969-83D4-4FF2C0026A61}" destId="{862EE271-306A-4B15-8961-0CFBF1A7AD2D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D927C3-6157-44E4-8F30-184FFD1F5FC8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804DA88-60B2-4FF4-BAF6-1DAC437DBC1E}">
      <dgm:prSet custT="1"/>
      <dgm:spPr/>
      <dgm:t>
        <a:bodyPr/>
        <a:lstStyle/>
        <a:p>
          <a:pPr rtl="0"/>
          <a:r>
            <a:rPr lang="en-US" sz="2300" dirty="0" smtClean="0"/>
            <a:t>Ethics are </a:t>
          </a:r>
          <a:r>
            <a:rPr lang="en-US" sz="2300" u="sng" dirty="0" smtClean="0"/>
            <a:t>more important than laws</a:t>
          </a:r>
          <a:r>
            <a:rPr lang="en-US" sz="2300" dirty="0" smtClean="0"/>
            <a:t>.</a:t>
          </a:r>
          <a:br>
            <a:rPr lang="en-US" sz="2300" dirty="0" smtClean="0"/>
          </a:br>
          <a:r>
            <a:rPr lang="en-US" sz="2000" i="1" dirty="0" smtClean="0"/>
            <a:t>Wynton Marsalis</a:t>
          </a:r>
          <a:endParaRPr lang="en-US" sz="2300" i="1" dirty="0"/>
        </a:p>
      </dgm:t>
    </dgm:pt>
    <dgm:pt modelId="{3267302B-CA89-45AA-AD75-10BD29DB6F54}" type="parTrans" cxnId="{25D92900-2EC9-4A89-A6A6-7D89293C122D}">
      <dgm:prSet/>
      <dgm:spPr/>
      <dgm:t>
        <a:bodyPr/>
        <a:lstStyle/>
        <a:p>
          <a:endParaRPr lang="en-US"/>
        </a:p>
      </dgm:t>
    </dgm:pt>
    <dgm:pt modelId="{E9AB0C6D-A646-4720-B689-51E3768C891D}" type="sibTrans" cxnId="{25D92900-2EC9-4A89-A6A6-7D89293C122D}">
      <dgm:prSet/>
      <dgm:spPr/>
      <dgm:t>
        <a:bodyPr/>
        <a:lstStyle/>
        <a:p>
          <a:endParaRPr lang="en-US"/>
        </a:p>
      </dgm:t>
    </dgm:pt>
    <dgm:pt modelId="{595B9FC7-5DFF-418B-B940-3CCCF783BF5E}" type="pres">
      <dgm:prSet presAssocID="{2ED927C3-6157-44E4-8F30-184FFD1F5FC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6E603-C104-40F9-972F-917F196B1040}" type="pres">
      <dgm:prSet presAssocID="{A804DA88-60B2-4FF4-BAF6-1DAC437DBC1E}" presName="circ1TxSh" presStyleLbl="vennNode1" presStyleIdx="0" presStyleCnt="1" custLinFactNeighborX="403" custLinFactNeighborY="805"/>
      <dgm:spPr/>
      <dgm:t>
        <a:bodyPr/>
        <a:lstStyle/>
        <a:p>
          <a:endParaRPr lang="en-US"/>
        </a:p>
      </dgm:t>
    </dgm:pt>
  </dgm:ptLst>
  <dgm:cxnLst>
    <dgm:cxn modelId="{39132A97-C969-4541-943F-C290AD7ACCAD}" type="presOf" srcId="{A804DA88-60B2-4FF4-BAF6-1DAC437DBC1E}" destId="{A966E603-C104-40F9-972F-917F196B1040}" srcOrd="0" destOrd="0" presId="urn:microsoft.com/office/officeart/2005/8/layout/venn1"/>
    <dgm:cxn modelId="{25D92900-2EC9-4A89-A6A6-7D89293C122D}" srcId="{2ED927C3-6157-44E4-8F30-184FFD1F5FC8}" destId="{A804DA88-60B2-4FF4-BAF6-1DAC437DBC1E}" srcOrd="0" destOrd="0" parTransId="{3267302B-CA89-45AA-AD75-10BD29DB6F54}" sibTransId="{E9AB0C6D-A646-4720-B689-51E3768C891D}"/>
    <dgm:cxn modelId="{056D7C7E-951F-49EB-8EB2-D5CB2E075C9A}" type="presOf" srcId="{2ED927C3-6157-44E4-8F30-184FFD1F5FC8}" destId="{595B9FC7-5DFF-418B-B940-3CCCF783BF5E}" srcOrd="0" destOrd="0" presId="urn:microsoft.com/office/officeart/2005/8/layout/venn1"/>
    <dgm:cxn modelId="{508A9BC4-F77F-401E-9220-DCBE078C6A6F}" type="presParOf" srcId="{595B9FC7-5DFF-418B-B940-3CCCF783BF5E}" destId="{A966E603-C104-40F9-972F-917F196B104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E14754-1900-452A-95CD-D055923A965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B24A002-C3A7-4345-8749-148922E4462A}">
      <dgm:prSet custT="1"/>
      <dgm:spPr/>
      <dgm:t>
        <a:bodyPr/>
        <a:lstStyle/>
        <a:p>
          <a:pPr rtl="0"/>
          <a:r>
            <a:rPr lang="en-US" sz="2400" dirty="0" smtClean="0"/>
            <a:t>“Educating the mind without </a:t>
          </a:r>
          <a:r>
            <a:rPr lang="en-US" sz="2400" u="sng" dirty="0" smtClean="0"/>
            <a:t>educating the heart</a:t>
          </a:r>
          <a:r>
            <a:rPr lang="en-US" sz="2400" dirty="0" smtClean="0"/>
            <a:t> is no education at all.” </a:t>
          </a:r>
          <a:br>
            <a:rPr lang="en-US" sz="2400" dirty="0" smtClean="0"/>
          </a:br>
          <a:r>
            <a:rPr lang="en-US" sz="2400" dirty="0" smtClean="0"/>
            <a:t> </a:t>
          </a:r>
          <a:r>
            <a:rPr lang="en-US" sz="2000" i="1" dirty="0" smtClean="0"/>
            <a:t>Aristotle</a:t>
          </a:r>
          <a:endParaRPr lang="en-US" sz="2000" i="1" dirty="0"/>
        </a:p>
      </dgm:t>
    </dgm:pt>
    <dgm:pt modelId="{45727C7D-95C0-49E5-BDFE-8BE41D438976}" type="parTrans" cxnId="{D8D28C9A-7DF1-4105-B483-D028FC757AAE}">
      <dgm:prSet/>
      <dgm:spPr/>
      <dgm:t>
        <a:bodyPr/>
        <a:lstStyle/>
        <a:p>
          <a:endParaRPr lang="en-US"/>
        </a:p>
      </dgm:t>
    </dgm:pt>
    <dgm:pt modelId="{6CB3BD8A-15E2-4BFE-96D3-28FE418F6F98}" type="sibTrans" cxnId="{D8D28C9A-7DF1-4105-B483-D028FC757AAE}">
      <dgm:prSet/>
      <dgm:spPr/>
      <dgm:t>
        <a:bodyPr/>
        <a:lstStyle/>
        <a:p>
          <a:endParaRPr lang="en-US"/>
        </a:p>
      </dgm:t>
    </dgm:pt>
    <dgm:pt modelId="{64B59EF1-8C94-40F5-8D0C-1C26283D99F9}" type="pres">
      <dgm:prSet presAssocID="{61E14754-1900-452A-95CD-D055923A96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22C630-D9A4-4BF7-94BB-46FDB98C1F67}" type="pres">
      <dgm:prSet presAssocID="{BB24A002-C3A7-4345-8749-148922E4462A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2C2452B5-75BC-438D-874D-4B49A0D92107}" type="presOf" srcId="{61E14754-1900-452A-95CD-D055923A965E}" destId="{64B59EF1-8C94-40F5-8D0C-1C26283D99F9}" srcOrd="0" destOrd="0" presId="urn:microsoft.com/office/officeart/2005/8/layout/venn1"/>
    <dgm:cxn modelId="{909826CA-8EA1-4FE3-8AEF-223FCFD1F6F4}" type="presOf" srcId="{BB24A002-C3A7-4345-8749-148922E4462A}" destId="{1022C630-D9A4-4BF7-94BB-46FDB98C1F67}" srcOrd="0" destOrd="0" presId="urn:microsoft.com/office/officeart/2005/8/layout/venn1"/>
    <dgm:cxn modelId="{D8D28C9A-7DF1-4105-B483-D028FC757AAE}" srcId="{61E14754-1900-452A-95CD-D055923A965E}" destId="{BB24A002-C3A7-4345-8749-148922E4462A}" srcOrd="0" destOrd="0" parTransId="{45727C7D-95C0-49E5-BDFE-8BE41D438976}" sibTransId="{6CB3BD8A-15E2-4BFE-96D3-28FE418F6F98}"/>
    <dgm:cxn modelId="{253B43EF-8F05-453D-BCD7-E9680BCA319E}" type="presParOf" srcId="{64B59EF1-8C94-40F5-8D0C-1C26283D99F9}" destId="{1022C630-D9A4-4BF7-94BB-46FDB98C1F6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DAAF3B-3964-4C5C-9622-A402E86BF655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F4106CD-3DFA-4EDC-AB63-29B4BAB8A110}">
      <dgm:prSet custT="1"/>
      <dgm:spPr/>
      <dgm:t>
        <a:bodyPr/>
        <a:lstStyle/>
        <a:p>
          <a:pPr rtl="0"/>
          <a:r>
            <a:rPr lang="en-US" sz="2400" dirty="0" smtClean="0"/>
            <a:t>“</a:t>
          </a:r>
          <a:r>
            <a:rPr lang="en-US" sz="2400" u="sng" dirty="0" smtClean="0"/>
            <a:t>Education without values</a:t>
          </a:r>
          <a:r>
            <a:rPr lang="en-US" sz="2400" dirty="0" smtClean="0"/>
            <a:t>, as useful as it is, seems rather to make man a more clever devil.” </a:t>
          </a:r>
          <a:br>
            <a:rPr lang="en-US" sz="2400" dirty="0" smtClean="0"/>
          </a:br>
          <a:r>
            <a:rPr lang="en-US" sz="2400" dirty="0" smtClean="0"/>
            <a:t> </a:t>
          </a:r>
          <a:r>
            <a:rPr lang="en-US" sz="2000" i="1" dirty="0" smtClean="0"/>
            <a:t>C.S. Lewis</a:t>
          </a:r>
          <a:endParaRPr lang="en-US" sz="2400" i="1" dirty="0"/>
        </a:p>
      </dgm:t>
    </dgm:pt>
    <dgm:pt modelId="{1E10AF53-E519-48AF-9256-760BF56E70A5}" type="parTrans" cxnId="{46FC2A0E-EB3D-4FEC-987D-566D39882999}">
      <dgm:prSet/>
      <dgm:spPr/>
      <dgm:t>
        <a:bodyPr/>
        <a:lstStyle/>
        <a:p>
          <a:endParaRPr lang="en-US"/>
        </a:p>
      </dgm:t>
    </dgm:pt>
    <dgm:pt modelId="{67A8EBD1-8E13-430C-AA43-64D9B38AA7EB}" type="sibTrans" cxnId="{46FC2A0E-EB3D-4FEC-987D-566D39882999}">
      <dgm:prSet/>
      <dgm:spPr/>
      <dgm:t>
        <a:bodyPr/>
        <a:lstStyle/>
        <a:p>
          <a:endParaRPr lang="en-US"/>
        </a:p>
      </dgm:t>
    </dgm:pt>
    <dgm:pt modelId="{8982E779-1727-431F-B815-84E8CA834C75}" type="pres">
      <dgm:prSet presAssocID="{4FDAAF3B-3964-4C5C-9622-A402E86BF65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604000-610F-4C9D-AF37-BB07C3757FA0}" type="pres">
      <dgm:prSet presAssocID="{CF4106CD-3DFA-4EDC-AB63-29B4BAB8A110}" presName="circ1TxSh" presStyleLbl="vennNode1" presStyleIdx="0" presStyleCnt="1" custLinFactNeighborX="12487" custLinFactNeighborY="-13333"/>
      <dgm:spPr/>
      <dgm:t>
        <a:bodyPr/>
        <a:lstStyle/>
        <a:p>
          <a:endParaRPr lang="en-US"/>
        </a:p>
      </dgm:t>
    </dgm:pt>
  </dgm:ptLst>
  <dgm:cxnLst>
    <dgm:cxn modelId="{46FC2A0E-EB3D-4FEC-987D-566D39882999}" srcId="{4FDAAF3B-3964-4C5C-9622-A402E86BF655}" destId="{CF4106CD-3DFA-4EDC-AB63-29B4BAB8A110}" srcOrd="0" destOrd="0" parTransId="{1E10AF53-E519-48AF-9256-760BF56E70A5}" sibTransId="{67A8EBD1-8E13-430C-AA43-64D9B38AA7EB}"/>
    <dgm:cxn modelId="{E53F0E57-8F91-4061-8C7C-F571A780B776}" type="presOf" srcId="{4FDAAF3B-3964-4C5C-9622-A402E86BF655}" destId="{8982E779-1727-431F-B815-84E8CA834C75}" srcOrd="0" destOrd="0" presId="urn:microsoft.com/office/officeart/2005/8/layout/venn1"/>
    <dgm:cxn modelId="{AFACFBE2-7A07-4EE8-9996-FC0CE8167C6E}" type="presOf" srcId="{CF4106CD-3DFA-4EDC-AB63-29B4BAB8A110}" destId="{D5604000-610F-4C9D-AF37-BB07C3757FA0}" srcOrd="0" destOrd="0" presId="urn:microsoft.com/office/officeart/2005/8/layout/venn1"/>
    <dgm:cxn modelId="{33D19B66-C566-40BA-8451-D601B356AA69}" type="presParOf" srcId="{8982E779-1727-431F-B815-84E8CA834C75}" destId="{D5604000-610F-4C9D-AF37-BB07C3757FA0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0F2960-C175-49BF-A653-4F195125C16E}" type="doc">
      <dgm:prSet loTypeId="urn:microsoft.com/office/officeart/2005/8/layout/venn1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E47B4A6-DAFD-4139-B3A6-2A5A0FD69D66}">
      <dgm:prSet/>
      <dgm:spPr/>
      <dgm:t>
        <a:bodyPr/>
        <a:lstStyle/>
        <a:p>
          <a:pPr algn="l" rtl="0"/>
          <a:r>
            <a:rPr lang="en-US" b="1" u="sng" dirty="0" smtClean="0"/>
            <a:t>Think ahead</a:t>
          </a:r>
          <a:r>
            <a:rPr lang="en-US" b="1" u="none" dirty="0" smtClean="0"/>
            <a:t> and </a:t>
          </a:r>
          <a:r>
            <a:rPr lang="en-US" b="1" u="none" dirty="0" smtClean="0">
              <a:solidFill>
                <a:srgbClr val="00B050"/>
              </a:solidFill>
            </a:rPr>
            <a:t>anticipate</a:t>
          </a:r>
          <a:r>
            <a:rPr lang="en-US" b="1" u="none" dirty="0" smtClean="0"/>
            <a:t> possible </a:t>
          </a:r>
          <a:r>
            <a:rPr lang="en-US" b="1" u="sng" dirty="0" smtClean="0"/>
            <a:t>consequences of professional actions</a:t>
          </a:r>
          <a:endParaRPr lang="en-US" b="1" u="sng" dirty="0"/>
        </a:p>
      </dgm:t>
    </dgm:pt>
    <dgm:pt modelId="{5A2524AA-2AFE-4A03-930A-B211849C5C34}" type="parTrans" cxnId="{C7B0E560-4BB6-43DC-B4D1-753CE69DF476}">
      <dgm:prSet/>
      <dgm:spPr/>
      <dgm:t>
        <a:bodyPr/>
        <a:lstStyle/>
        <a:p>
          <a:endParaRPr lang="en-US"/>
        </a:p>
      </dgm:t>
    </dgm:pt>
    <dgm:pt modelId="{EBB82322-82B4-4482-8E41-92CA10DB6A38}" type="sibTrans" cxnId="{C7B0E560-4BB6-43DC-B4D1-753CE69DF476}">
      <dgm:prSet/>
      <dgm:spPr/>
      <dgm:t>
        <a:bodyPr/>
        <a:lstStyle/>
        <a:p>
          <a:endParaRPr lang="en-US"/>
        </a:p>
      </dgm:t>
    </dgm:pt>
    <dgm:pt modelId="{B2E3FD86-466E-49A7-AFA7-2A60CBB5689A}">
      <dgm:prSet/>
      <dgm:spPr/>
      <dgm:t>
        <a:bodyPr/>
        <a:lstStyle/>
        <a:p>
          <a:pPr algn="l" rtl="0"/>
          <a:r>
            <a:rPr lang="en-US" b="1" u="sng" dirty="0" smtClean="0"/>
            <a:t>Think effectively</a:t>
          </a:r>
          <a:r>
            <a:rPr lang="en-US" b="1" u="none" dirty="0" smtClean="0"/>
            <a:t> about consequences and </a:t>
          </a:r>
          <a:r>
            <a:rPr lang="en-US" b="1" u="none" dirty="0" smtClean="0">
              <a:solidFill>
                <a:srgbClr val="00B050"/>
              </a:solidFill>
            </a:rPr>
            <a:t>decide</a:t>
          </a:r>
          <a:r>
            <a:rPr lang="en-US" b="1" u="none" dirty="0" smtClean="0"/>
            <a:t> what is the ‘ethically’ </a:t>
          </a:r>
          <a:r>
            <a:rPr lang="en-US" b="1" u="sng" dirty="0" smtClean="0"/>
            <a:t>correct manner to handle the situation</a:t>
          </a:r>
          <a:endParaRPr lang="en-US" b="1" u="sng" dirty="0"/>
        </a:p>
      </dgm:t>
    </dgm:pt>
    <dgm:pt modelId="{7ABF2D66-476E-4307-9EC1-10874977C6F7}" type="parTrans" cxnId="{E48A8B81-DDDB-4B4E-A415-9A563F27B648}">
      <dgm:prSet/>
      <dgm:spPr/>
      <dgm:t>
        <a:bodyPr/>
        <a:lstStyle/>
        <a:p>
          <a:endParaRPr lang="en-US"/>
        </a:p>
      </dgm:t>
    </dgm:pt>
    <dgm:pt modelId="{B64FBFB6-2480-4122-96BD-0781326DAC76}" type="sibTrans" cxnId="{E48A8B81-DDDB-4B4E-A415-9A563F27B648}">
      <dgm:prSet/>
      <dgm:spPr/>
      <dgm:t>
        <a:bodyPr/>
        <a:lstStyle/>
        <a:p>
          <a:endParaRPr lang="en-US"/>
        </a:p>
      </dgm:t>
    </dgm:pt>
    <dgm:pt modelId="{CC25A14D-82E7-470E-A3BF-BF43E8035644}" type="pres">
      <dgm:prSet presAssocID="{E80F2960-C175-49BF-A653-4F195125C16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377AA-E39B-4725-94DA-F0CAC61720D5}" type="pres">
      <dgm:prSet presAssocID="{0E47B4A6-DAFD-4139-B3A6-2A5A0FD69D66}" presName="circ1" presStyleLbl="vennNode1" presStyleIdx="0" presStyleCnt="2"/>
      <dgm:spPr/>
      <dgm:t>
        <a:bodyPr/>
        <a:lstStyle/>
        <a:p>
          <a:endParaRPr lang="en-US"/>
        </a:p>
      </dgm:t>
    </dgm:pt>
    <dgm:pt modelId="{55D3D8E9-01AC-49AB-94DD-73FF14D5ABD4}" type="pres">
      <dgm:prSet presAssocID="{0E47B4A6-DAFD-4139-B3A6-2A5A0FD69D6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9FC13-3861-41F3-9F7B-C799D11A103D}" type="pres">
      <dgm:prSet presAssocID="{B2E3FD86-466E-49A7-AFA7-2A60CBB5689A}" presName="circ2" presStyleLbl="vennNode1" presStyleIdx="1" presStyleCnt="2"/>
      <dgm:spPr/>
      <dgm:t>
        <a:bodyPr/>
        <a:lstStyle/>
        <a:p>
          <a:endParaRPr lang="en-US"/>
        </a:p>
      </dgm:t>
    </dgm:pt>
    <dgm:pt modelId="{2BA6DEA5-8BA2-48EB-8191-10360AC73E92}" type="pres">
      <dgm:prSet presAssocID="{B2E3FD86-466E-49A7-AFA7-2A60CBB5689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98D476-CAB7-4893-8240-11983BBE667C}" type="presOf" srcId="{0E47B4A6-DAFD-4139-B3A6-2A5A0FD69D66}" destId="{E60377AA-E39B-4725-94DA-F0CAC61720D5}" srcOrd="0" destOrd="0" presId="urn:microsoft.com/office/officeart/2005/8/layout/venn1"/>
    <dgm:cxn modelId="{B3C76BFE-FC5D-4D17-BA8F-305C4D7B2EB2}" type="presOf" srcId="{E80F2960-C175-49BF-A653-4F195125C16E}" destId="{CC25A14D-82E7-470E-A3BF-BF43E8035644}" srcOrd="0" destOrd="0" presId="urn:microsoft.com/office/officeart/2005/8/layout/venn1"/>
    <dgm:cxn modelId="{B0D000C3-4644-4CD9-9793-2C382BAF3523}" type="presOf" srcId="{0E47B4A6-DAFD-4139-B3A6-2A5A0FD69D66}" destId="{55D3D8E9-01AC-49AB-94DD-73FF14D5ABD4}" srcOrd="1" destOrd="0" presId="urn:microsoft.com/office/officeart/2005/8/layout/venn1"/>
    <dgm:cxn modelId="{E9240E09-7272-445C-92B9-D84CA9D27161}" type="presOf" srcId="{B2E3FD86-466E-49A7-AFA7-2A60CBB5689A}" destId="{ACF9FC13-3861-41F3-9F7B-C799D11A103D}" srcOrd="0" destOrd="0" presId="urn:microsoft.com/office/officeart/2005/8/layout/venn1"/>
    <dgm:cxn modelId="{E48A8B81-DDDB-4B4E-A415-9A563F27B648}" srcId="{E80F2960-C175-49BF-A653-4F195125C16E}" destId="{B2E3FD86-466E-49A7-AFA7-2A60CBB5689A}" srcOrd="1" destOrd="0" parTransId="{7ABF2D66-476E-4307-9EC1-10874977C6F7}" sibTransId="{B64FBFB6-2480-4122-96BD-0781326DAC76}"/>
    <dgm:cxn modelId="{88951952-E2D6-4BC1-953E-D006725E6A65}" type="presOf" srcId="{B2E3FD86-466E-49A7-AFA7-2A60CBB5689A}" destId="{2BA6DEA5-8BA2-48EB-8191-10360AC73E92}" srcOrd="1" destOrd="0" presId="urn:microsoft.com/office/officeart/2005/8/layout/venn1"/>
    <dgm:cxn modelId="{C7B0E560-4BB6-43DC-B4D1-753CE69DF476}" srcId="{E80F2960-C175-49BF-A653-4F195125C16E}" destId="{0E47B4A6-DAFD-4139-B3A6-2A5A0FD69D66}" srcOrd="0" destOrd="0" parTransId="{5A2524AA-2AFE-4A03-930A-B211849C5C34}" sibTransId="{EBB82322-82B4-4482-8E41-92CA10DB6A38}"/>
    <dgm:cxn modelId="{D8630085-3B4A-4B58-B7F0-3384B247644A}" type="presParOf" srcId="{CC25A14D-82E7-470E-A3BF-BF43E8035644}" destId="{E60377AA-E39B-4725-94DA-F0CAC61720D5}" srcOrd="0" destOrd="0" presId="urn:microsoft.com/office/officeart/2005/8/layout/venn1"/>
    <dgm:cxn modelId="{800E1964-6F7E-480F-8E98-32D1EF0100F8}" type="presParOf" srcId="{CC25A14D-82E7-470E-A3BF-BF43E8035644}" destId="{55D3D8E9-01AC-49AB-94DD-73FF14D5ABD4}" srcOrd="1" destOrd="0" presId="urn:microsoft.com/office/officeart/2005/8/layout/venn1"/>
    <dgm:cxn modelId="{296A4F27-8496-4358-A579-00A0DAABFF98}" type="presParOf" srcId="{CC25A14D-82E7-470E-A3BF-BF43E8035644}" destId="{ACF9FC13-3861-41F3-9F7B-C799D11A103D}" srcOrd="2" destOrd="0" presId="urn:microsoft.com/office/officeart/2005/8/layout/venn1"/>
    <dgm:cxn modelId="{9B59AA3A-2058-4C2A-BF27-22FF978799A5}" type="presParOf" srcId="{CC25A14D-82E7-470E-A3BF-BF43E8035644}" destId="{2BA6DEA5-8BA2-48EB-8191-10360AC73E9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3CBA5B-8BDD-4CE1-ABE0-5E017C757B2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A1FDAF9-21A8-483F-A8F8-069EBC51434F}">
      <dgm:prSet/>
      <dgm:spPr/>
      <dgm:t>
        <a:bodyPr/>
        <a:lstStyle/>
        <a:p>
          <a:pPr rtl="0"/>
          <a:r>
            <a:rPr lang="en-US" dirty="0" smtClean="0"/>
            <a:t>Loyalty to </a:t>
          </a:r>
          <a:r>
            <a:rPr lang="en-US" u="sng" dirty="0" smtClean="0"/>
            <a:t>company and colleagues</a:t>
          </a:r>
          <a:endParaRPr lang="en-US" u="sng" dirty="0"/>
        </a:p>
      </dgm:t>
    </dgm:pt>
    <dgm:pt modelId="{35828170-2E89-4609-B352-3065255343D1}" type="parTrans" cxnId="{ABBB710B-D7B8-4EFD-AF67-DC601DC705DF}">
      <dgm:prSet/>
      <dgm:spPr/>
      <dgm:t>
        <a:bodyPr/>
        <a:lstStyle/>
        <a:p>
          <a:endParaRPr lang="en-US"/>
        </a:p>
      </dgm:t>
    </dgm:pt>
    <dgm:pt modelId="{1F913085-4DD6-4CB2-BEAF-31181A817C81}" type="sibTrans" cxnId="{ABBB710B-D7B8-4EFD-AF67-DC601DC705DF}">
      <dgm:prSet/>
      <dgm:spPr/>
      <dgm:t>
        <a:bodyPr/>
        <a:lstStyle/>
        <a:p>
          <a:endParaRPr lang="en-US"/>
        </a:p>
      </dgm:t>
    </dgm:pt>
    <dgm:pt modelId="{59C6B9AF-84FE-4E7C-8360-9E4A7C82BAA3}">
      <dgm:prSet/>
      <dgm:spPr/>
      <dgm:t>
        <a:bodyPr/>
        <a:lstStyle/>
        <a:p>
          <a:pPr rtl="0"/>
          <a:r>
            <a:rPr lang="en-US" dirty="0" smtClean="0"/>
            <a:t>Concern for </a:t>
          </a:r>
          <a:r>
            <a:rPr lang="en-US" u="sng" dirty="0" smtClean="0"/>
            <a:t>public welfare</a:t>
          </a:r>
          <a:endParaRPr lang="en-US" u="sng" dirty="0"/>
        </a:p>
      </dgm:t>
    </dgm:pt>
    <dgm:pt modelId="{71806F7A-8A13-4210-A109-DCFB742528A6}" type="parTrans" cxnId="{B16DB7A6-52B4-42E7-AD3F-6D59B5009CF0}">
      <dgm:prSet/>
      <dgm:spPr/>
      <dgm:t>
        <a:bodyPr/>
        <a:lstStyle/>
        <a:p>
          <a:endParaRPr lang="en-US"/>
        </a:p>
      </dgm:t>
    </dgm:pt>
    <dgm:pt modelId="{2AD5F413-BD9C-487E-852F-7805D89A1194}" type="sibTrans" cxnId="{B16DB7A6-52B4-42E7-AD3F-6D59B5009CF0}">
      <dgm:prSet/>
      <dgm:spPr/>
      <dgm:t>
        <a:bodyPr/>
        <a:lstStyle/>
        <a:p>
          <a:endParaRPr lang="en-US"/>
        </a:p>
      </dgm:t>
    </dgm:pt>
    <dgm:pt modelId="{C81D1264-0652-422C-AF11-03AA60987DCD}">
      <dgm:prSet/>
      <dgm:spPr/>
      <dgm:t>
        <a:bodyPr/>
        <a:lstStyle/>
        <a:p>
          <a:pPr rtl="0"/>
          <a:r>
            <a:rPr lang="en-US" u="sng" dirty="0" smtClean="0"/>
            <a:t>Personal gain</a:t>
          </a:r>
          <a:r>
            <a:rPr lang="en-US" dirty="0" smtClean="0"/>
            <a:t>, ambition</a:t>
          </a:r>
          <a:endParaRPr lang="en-US" dirty="0"/>
        </a:p>
      </dgm:t>
    </dgm:pt>
    <dgm:pt modelId="{0FA8300C-ADD4-4188-A451-475731FC45F1}" type="parTrans" cxnId="{D1EEA243-9C2B-4706-8DD6-0FB62F7213B6}">
      <dgm:prSet/>
      <dgm:spPr/>
      <dgm:t>
        <a:bodyPr/>
        <a:lstStyle/>
        <a:p>
          <a:endParaRPr lang="en-US"/>
        </a:p>
      </dgm:t>
    </dgm:pt>
    <dgm:pt modelId="{F6FFCBB6-DC50-4E51-A808-775231A10D16}" type="sibTrans" cxnId="{D1EEA243-9C2B-4706-8DD6-0FB62F7213B6}">
      <dgm:prSet/>
      <dgm:spPr/>
      <dgm:t>
        <a:bodyPr/>
        <a:lstStyle/>
        <a:p>
          <a:endParaRPr lang="en-US"/>
        </a:p>
      </dgm:t>
    </dgm:pt>
    <dgm:pt modelId="{57C24580-AAE0-4890-9779-C6A4BE6BADF6}" type="pres">
      <dgm:prSet presAssocID="{D03CBA5B-8BDD-4CE1-ABE0-5E017C757B28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A455D0-1962-408E-B4D8-5A30448E6031}" type="pres">
      <dgm:prSet presAssocID="{1A1FDAF9-21A8-483F-A8F8-069EBC51434F}" presName="circ1" presStyleLbl="vennNode1" presStyleIdx="0" presStyleCnt="3"/>
      <dgm:spPr/>
      <dgm:t>
        <a:bodyPr/>
        <a:lstStyle/>
        <a:p>
          <a:endParaRPr lang="en-US"/>
        </a:p>
      </dgm:t>
    </dgm:pt>
    <dgm:pt modelId="{A3ED5802-837E-4B58-9266-1FA6C9ABD7D3}" type="pres">
      <dgm:prSet presAssocID="{1A1FDAF9-21A8-483F-A8F8-069EBC51434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782D5-A3D8-43E6-B090-3F14BAFD441F}" type="pres">
      <dgm:prSet presAssocID="{59C6B9AF-84FE-4E7C-8360-9E4A7C82BAA3}" presName="circ2" presStyleLbl="vennNode1" presStyleIdx="1" presStyleCnt="3"/>
      <dgm:spPr/>
      <dgm:t>
        <a:bodyPr/>
        <a:lstStyle/>
        <a:p>
          <a:endParaRPr lang="en-US"/>
        </a:p>
      </dgm:t>
    </dgm:pt>
    <dgm:pt modelId="{81444D06-230E-428F-81CE-1D04431F7163}" type="pres">
      <dgm:prSet presAssocID="{59C6B9AF-84FE-4E7C-8360-9E4A7C82BA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ADD30-CC75-4737-9711-119C1C7089F5}" type="pres">
      <dgm:prSet presAssocID="{C81D1264-0652-422C-AF11-03AA60987DCD}" presName="circ3" presStyleLbl="vennNode1" presStyleIdx="2" presStyleCnt="3"/>
      <dgm:spPr/>
      <dgm:t>
        <a:bodyPr/>
        <a:lstStyle/>
        <a:p>
          <a:endParaRPr lang="en-US"/>
        </a:p>
      </dgm:t>
    </dgm:pt>
    <dgm:pt modelId="{9BF80AFD-2DB7-43A8-8B62-9F52740FB208}" type="pres">
      <dgm:prSet presAssocID="{C81D1264-0652-422C-AF11-03AA60987D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3E9E38-3D5D-4ED1-9B52-3AC6C6910CE6}" type="presOf" srcId="{59C6B9AF-84FE-4E7C-8360-9E4A7C82BAA3}" destId="{846782D5-A3D8-43E6-B090-3F14BAFD441F}" srcOrd="0" destOrd="0" presId="urn:microsoft.com/office/officeart/2005/8/layout/venn1"/>
    <dgm:cxn modelId="{ABBB710B-D7B8-4EFD-AF67-DC601DC705DF}" srcId="{D03CBA5B-8BDD-4CE1-ABE0-5E017C757B28}" destId="{1A1FDAF9-21A8-483F-A8F8-069EBC51434F}" srcOrd="0" destOrd="0" parTransId="{35828170-2E89-4609-B352-3065255343D1}" sibTransId="{1F913085-4DD6-4CB2-BEAF-31181A817C81}"/>
    <dgm:cxn modelId="{6122FD82-2DE2-46FB-A9E0-0A9C1C9FF188}" type="presOf" srcId="{1A1FDAF9-21A8-483F-A8F8-069EBC51434F}" destId="{AAA455D0-1962-408E-B4D8-5A30448E6031}" srcOrd="0" destOrd="0" presId="urn:microsoft.com/office/officeart/2005/8/layout/venn1"/>
    <dgm:cxn modelId="{8CB408E1-22CB-43B0-83B0-043C78BED679}" type="presOf" srcId="{1A1FDAF9-21A8-483F-A8F8-069EBC51434F}" destId="{A3ED5802-837E-4B58-9266-1FA6C9ABD7D3}" srcOrd="1" destOrd="0" presId="urn:microsoft.com/office/officeart/2005/8/layout/venn1"/>
    <dgm:cxn modelId="{B16DB7A6-52B4-42E7-AD3F-6D59B5009CF0}" srcId="{D03CBA5B-8BDD-4CE1-ABE0-5E017C757B28}" destId="{59C6B9AF-84FE-4E7C-8360-9E4A7C82BAA3}" srcOrd="1" destOrd="0" parTransId="{71806F7A-8A13-4210-A109-DCFB742528A6}" sibTransId="{2AD5F413-BD9C-487E-852F-7805D89A1194}"/>
    <dgm:cxn modelId="{0F7BD017-466C-4D53-9CDB-CA4D33F9B886}" type="presOf" srcId="{C81D1264-0652-422C-AF11-03AA60987DCD}" destId="{9BF80AFD-2DB7-43A8-8B62-9F52740FB208}" srcOrd="1" destOrd="0" presId="urn:microsoft.com/office/officeart/2005/8/layout/venn1"/>
    <dgm:cxn modelId="{7BF6E246-0CA0-47E1-89E9-4B4275819D7F}" type="presOf" srcId="{D03CBA5B-8BDD-4CE1-ABE0-5E017C757B28}" destId="{57C24580-AAE0-4890-9779-C6A4BE6BADF6}" srcOrd="0" destOrd="0" presId="urn:microsoft.com/office/officeart/2005/8/layout/venn1"/>
    <dgm:cxn modelId="{B5756852-5BF6-4CCF-96FF-78AE80BB80B1}" type="presOf" srcId="{C81D1264-0652-422C-AF11-03AA60987DCD}" destId="{EB1ADD30-CC75-4737-9711-119C1C7089F5}" srcOrd="0" destOrd="0" presId="urn:microsoft.com/office/officeart/2005/8/layout/venn1"/>
    <dgm:cxn modelId="{150F76F9-0B27-4FB9-BFD3-DFCDD80B8FE1}" type="presOf" srcId="{59C6B9AF-84FE-4E7C-8360-9E4A7C82BAA3}" destId="{81444D06-230E-428F-81CE-1D04431F7163}" srcOrd="1" destOrd="0" presId="urn:microsoft.com/office/officeart/2005/8/layout/venn1"/>
    <dgm:cxn modelId="{D1EEA243-9C2B-4706-8DD6-0FB62F7213B6}" srcId="{D03CBA5B-8BDD-4CE1-ABE0-5E017C757B28}" destId="{C81D1264-0652-422C-AF11-03AA60987DCD}" srcOrd="2" destOrd="0" parTransId="{0FA8300C-ADD4-4188-A451-475731FC45F1}" sibTransId="{F6FFCBB6-DC50-4E51-A808-775231A10D16}"/>
    <dgm:cxn modelId="{8DA10C10-A2A4-44EA-9BB7-FE94914650B6}" type="presParOf" srcId="{57C24580-AAE0-4890-9779-C6A4BE6BADF6}" destId="{AAA455D0-1962-408E-B4D8-5A30448E6031}" srcOrd="0" destOrd="0" presId="urn:microsoft.com/office/officeart/2005/8/layout/venn1"/>
    <dgm:cxn modelId="{6B9FD604-5325-4742-BC2B-C126BD58B0A9}" type="presParOf" srcId="{57C24580-AAE0-4890-9779-C6A4BE6BADF6}" destId="{A3ED5802-837E-4B58-9266-1FA6C9ABD7D3}" srcOrd="1" destOrd="0" presId="urn:microsoft.com/office/officeart/2005/8/layout/venn1"/>
    <dgm:cxn modelId="{F0418D77-31C5-4C3D-881C-DCDCDF2613C6}" type="presParOf" srcId="{57C24580-AAE0-4890-9779-C6A4BE6BADF6}" destId="{846782D5-A3D8-43E6-B090-3F14BAFD441F}" srcOrd="2" destOrd="0" presId="urn:microsoft.com/office/officeart/2005/8/layout/venn1"/>
    <dgm:cxn modelId="{DF6E8A92-F0C9-40AC-9588-39FDE84FAFAC}" type="presParOf" srcId="{57C24580-AAE0-4890-9779-C6A4BE6BADF6}" destId="{81444D06-230E-428F-81CE-1D04431F7163}" srcOrd="3" destOrd="0" presId="urn:microsoft.com/office/officeart/2005/8/layout/venn1"/>
    <dgm:cxn modelId="{587D6334-5BE1-4C06-8F34-265A8F10F5D7}" type="presParOf" srcId="{57C24580-AAE0-4890-9779-C6A4BE6BADF6}" destId="{EB1ADD30-CC75-4737-9711-119C1C7089F5}" srcOrd="4" destOrd="0" presId="urn:microsoft.com/office/officeart/2005/8/layout/venn1"/>
    <dgm:cxn modelId="{C45A5E60-F25D-4960-B546-F24EC466DBF5}" type="presParOf" srcId="{57C24580-AAE0-4890-9779-C6A4BE6BADF6}" destId="{9BF80AFD-2DB7-43A8-8B62-9F52740FB20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54FB35-61C0-4E8F-980D-4977D295BA84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BD8FF81-26F4-4D35-853D-E9289C9E483E}">
      <dgm:prSet custT="1"/>
      <dgm:spPr/>
      <dgm:t>
        <a:bodyPr/>
        <a:lstStyle/>
        <a:p>
          <a:pPr rtl="0"/>
          <a:r>
            <a:rPr lang="en-US" sz="2400" b="1" u="sng" dirty="0" smtClean="0"/>
            <a:t>Conflicting Demands</a:t>
          </a:r>
          <a:endParaRPr lang="en-US" sz="2400" u="sng" dirty="0"/>
        </a:p>
      </dgm:t>
    </dgm:pt>
    <dgm:pt modelId="{9F25AB89-5913-401E-977E-E092319A1262}" type="parTrans" cxnId="{B5A983AF-AA24-4719-A3E3-31B13713F512}">
      <dgm:prSet/>
      <dgm:spPr/>
      <dgm:t>
        <a:bodyPr/>
        <a:lstStyle/>
        <a:p>
          <a:endParaRPr lang="en-US"/>
        </a:p>
      </dgm:t>
    </dgm:pt>
    <dgm:pt modelId="{6411B61F-3904-4DB1-A81F-182506B961A4}" type="sibTrans" cxnId="{B5A983AF-AA24-4719-A3E3-31B13713F512}">
      <dgm:prSet/>
      <dgm:spPr/>
      <dgm:t>
        <a:bodyPr/>
        <a:lstStyle/>
        <a:p>
          <a:endParaRPr lang="en-US"/>
        </a:p>
      </dgm:t>
    </dgm:pt>
    <dgm:pt modelId="{909B349C-88FE-4CB6-9A1B-A5BEF0121496}">
      <dgm:prSet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</a:rPr>
            <a:t>Ethical standards are usually </a:t>
          </a:r>
          <a:r>
            <a:rPr lang="en-US" b="1" u="sng" dirty="0" smtClean="0">
              <a:solidFill>
                <a:schemeClr val="bg1"/>
              </a:solidFill>
            </a:rPr>
            <a:t>relative and </a:t>
          </a:r>
          <a:r>
            <a:rPr lang="en-US" b="1" u="sng" dirty="0" smtClean="0">
              <a:solidFill>
                <a:schemeClr val="tx1"/>
              </a:solidFill>
            </a:rPr>
            <a:t>personal</a:t>
          </a:r>
          <a:r>
            <a:rPr lang="en-US" b="1" dirty="0" smtClean="0">
              <a:solidFill>
                <a:schemeClr val="bg1"/>
              </a:solidFill>
            </a:rPr>
            <a:t>, there is seldom an absolute standard</a:t>
          </a:r>
          <a:endParaRPr lang="en-US" b="1" dirty="0">
            <a:solidFill>
              <a:schemeClr val="bg1"/>
            </a:solidFill>
          </a:endParaRPr>
        </a:p>
      </dgm:t>
    </dgm:pt>
    <dgm:pt modelId="{F65667D1-CE72-4F41-8815-FEC9DFB15190}" type="parTrans" cxnId="{F6A205E3-10D7-46E5-928C-BBEF9CD992E0}">
      <dgm:prSet/>
      <dgm:spPr/>
      <dgm:t>
        <a:bodyPr/>
        <a:lstStyle/>
        <a:p>
          <a:endParaRPr lang="en-US"/>
        </a:p>
      </dgm:t>
    </dgm:pt>
    <dgm:pt modelId="{F767C618-09AB-4678-98E3-1D278956D7D9}" type="sibTrans" cxnId="{F6A205E3-10D7-46E5-928C-BBEF9CD992E0}">
      <dgm:prSet/>
      <dgm:spPr/>
      <dgm:t>
        <a:bodyPr/>
        <a:lstStyle/>
        <a:p>
          <a:endParaRPr lang="en-US"/>
        </a:p>
      </dgm:t>
    </dgm:pt>
    <dgm:pt modelId="{DA2B4091-E2C1-4115-96E5-2BD7AF9C20C4}" type="pres">
      <dgm:prSet presAssocID="{E954FB35-61C0-4E8F-980D-4977D295BA8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8D3FC-86DE-4F1A-BC23-3E2F8266EA5F}" type="pres">
      <dgm:prSet presAssocID="{2BD8FF81-26F4-4D35-853D-E9289C9E483E}" presName="composite" presStyleCnt="0"/>
      <dgm:spPr/>
    </dgm:pt>
    <dgm:pt modelId="{D2CF8F5F-0DCC-480C-B351-0148B5A32E0F}" type="pres">
      <dgm:prSet presAssocID="{2BD8FF81-26F4-4D35-853D-E9289C9E483E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E42243B-06A6-48BC-A76B-037A694DFC99}" type="pres">
      <dgm:prSet presAssocID="{2BD8FF81-26F4-4D35-853D-E9289C9E483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30680-BE6A-4270-AFEB-4137D0190AAD}" type="pres">
      <dgm:prSet presAssocID="{6411B61F-3904-4DB1-A81F-182506B961A4}" presName="spacing" presStyleCnt="0"/>
      <dgm:spPr/>
    </dgm:pt>
    <dgm:pt modelId="{33CE9C5B-A06E-4653-B331-2EF9B8A58873}" type="pres">
      <dgm:prSet presAssocID="{909B349C-88FE-4CB6-9A1B-A5BEF0121496}" presName="composite" presStyleCnt="0"/>
      <dgm:spPr/>
    </dgm:pt>
    <dgm:pt modelId="{9CBD22EF-6297-4481-A541-27B2E801C62B}" type="pres">
      <dgm:prSet presAssocID="{909B349C-88FE-4CB6-9A1B-A5BEF0121496}" presName="imgShp" presStyleLbl="fgImgPlace1" presStyleIdx="1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5755D40-4D3A-4738-B8F4-98D6429ACB8B}" type="pres">
      <dgm:prSet presAssocID="{909B349C-88FE-4CB6-9A1B-A5BEF0121496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97F6B8-08D9-4276-BA81-A24A70401558}" type="presOf" srcId="{E954FB35-61C0-4E8F-980D-4977D295BA84}" destId="{DA2B4091-E2C1-4115-96E5-2BD7AF9C20C4}" srcOrd="0" destOrd="0" presId="urn:microsoft.com/office/officeart/2005/8/layout/vList3"/>
    <dgm:cxn modelId="{F6A205E3-10D7-46E5-928C-BBEF9CD992E0}" srcId="{E954FB35-61C0-4E8F-980D-4977D295BA84}" destId="{909B349C-88FE-4CB6-9A1B-A5BEF0121496}" srcOrd="1" destOrd="0" parTransId="{F65667D1-CE72-4F41-8815-FEC9DFB15190}" sibTransId="{F767C618-09AB-4678-98E3-1D278956D7D9}"/>
    <dgm:cxn modelId="{883AC0DF-5905-4BC5-891E-14D7EBB5F326}" type="presOf" srcId="{2BD8FF81-26F4-4D35-853D-E9289C9E483E}" destId="{EE42243B-06A6-48BC-A76B-037A694DFC99}" srcOrd="0" destOrd="0" presId="urn:microsoft.com/office/officeart/2005/8/layout/vList3"/>
    <dgm:cxn modelId="{7FBE986D-4D58-4FD2-9EAE-9CBBB9CF3498}" type="presOf" srcId="{909B349C-88FE-4CB6-9A1B-A5BEF0121496}" destId="{E5755D40-4D3A-4738-B8F4-98D6429ACB8B}" srcOrd="0" destOrd="0" presId="urn:microsoft.com/office/officeart/2005/8/layout/vList3"/>
    <dgm:cxn modelId="{B5A983AF-AA24-4719-A3E3-31B13713F512}" srcId="{E954FB35-61C0-4E8F-980D-4977D295BA84}" destId="{2BD8FF81-26F4-4D35-853D-E9289C9E483E}" srcOrd="0" destOrd="0" parTransId="{9F25AB89-5913-401E-977E-E092319A1262}" sibTransId="{6411B61F-3904-4DB1-A81F-182506B961A4}"/>
    <dgm:cxn modelId="{C37AAA76-165E-479F-A27C-ADBBC1C5C0B5}" type="presParOf" srcId="{DA2B4091-E2C1-4115-96E5-2BD7AF9C20C4}" destId="{E038D3FC-86DE-4F1A-BC23-3E2F8266EA5F}" srcOrd="0" destOrd="0" presId="urn:microsoft.com/office/officeart/2005/8/layout/vList3"/>
    <dgm:cxn modelId="{18B25935-EC0C-49F8-9D27-8B314047F888}" type="presParOf" srcId="{E038D3FC-86DE-4F1A-BC23-3E2F8266EA5F}" destId="{D2CF8F5F-0DCC-480C-B351-0148B5A32E0F}" srcOrd="0" destOrd="0" presId="urn:microsoft.com/office/officeart/2005/8/layout/vList3"/>
    <dgm:cxn modelId="{5F6958E2-5285-47A8-9CDD-2CEF81C0759E}" type="presParOf" srcId="{E038D3FC-86DE-4F1A-BC23-3E2F8266EA5F}" destId="{EE42243B-06A6-48BC-A76B-037A694DFC99}" srcOrd="1" destOrd="0" presId="urn:microsoft.com/office/officeart/2005/8/layout/vList3"/>
    <dgm:cxn modelId="{526FD69F-CB8D-47E4-BABB-EECEA7B1E445}" type="presParOf" srcId="{DA2B4091-E2C1-4115-96E5-2BD7AF9C20C4}" destId="{0A430680-BE6A-4270-AFEB-4137D0190AAD}" srcOrd="1" destOrd="0" presId="urn:microsoft.com/office/officeart/2005/8/layout/vList3"/>
    <dgm:cxn modelId="{A68AAF17-5C72-498B-AA80-08296971B17F}" type="presParOf" srcId="{DA2B4091-E2C1-4115-96E5-2BD7AF9C20C4}" destId="{33CE9C5B-A06E-4653-B331-2EF9B8A58873}" srcOrd="2" destOrd="0" presId="urn:microsoft.com/office/officeart/2005/8/layout/vList3"/>
    <dgm:cxn modelId="{135FC723-4FDC-40A9-867C-FADA3BE6D386}" type="presParOf" srcId="{33CE9C5B-A06E-4653-B331-2EF9B8A58873}" destId="{9CBD22EF-6297-4481-A541-27B2E801C62B}" srcOrd="0" destOrd="0" presId="urn:microsoft.com/office/officeart/2005/8/layout/vList3"/>
    <dgm:cxn modelId="{6746AB51-D003-434B-98FF-4C132DE8F9E5}" type="presParOf" srcId="{33CE9C5B-A06E-4653-B331-2EF9B8A58873}" destId="{E5755D40-4D3A-4738-B8F4-98D6429ACB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613E78-EEE5-4C01-BC91-1AD20195490D}" type="doc">
      <dgm:prSet loTypeId="urn:diagrams.loki3.com/VaryingWidthList" loCatId="list" qsTypeId="urn:microsoft.com/office/officeart/2005/8/quickstyle/3d4" qsCatId="3D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450D015-B038-4A08-9972-1047FFDCD677}">
      <dgm:prSet/>
      <dgm:spPr/>
      <dgm:t>
        <a:bodyPr/>
        <a:lstStyle/>
        <a:p>
          <a:pPr rtl="0"/>
          <a:r>
            <a:rPr lang="en-US" b="1" dirty="0" smtClean="0"/>
            <a:t> Is it </a:t>
          </a:r>
          <a:r>
            <a:rPr lang="en-US" b="1" u="sng" dirty="0" smtClean="0"/>
            <a:t>safe</a:t>
          </a:r>
          <a:r>
            <a:rPr lang="en-US" b="1" dirty="0" smtClean="0"/>
            <a:t>? </a:t>
          </a:r>
          <a:endParaRPr lang="en-US" dirty="0"/>
        </a:p>
      </dgm:t>
    </dgm:pt>
    <dgm:pt modelId="{99D47740-4B5C-4BE6-A5F5-DB45EE4952FE}" type="parTrans" cxnId="{D63410EE-DC49-454B-B6E9-8C44E88860C5}">
      <dgm:prSet/>
      <dgm:spPr/>
      <dgm:t>
        <a:bodyPr/>
        <a:lstStyle/>
        <a:p>
          <a:endParaRPr lang="en-US"/>
        </a:p>
      </dgm:t>
    </dgm:pt>
    <dgm:pt modelId="{3FB69A4F-6BED-4DA1-851F-F7B044CFA901}" type="sibTrans" cxnId="{D63410EE-DC49-454B-B6E9-8C44E88860C5}">
      <dgm:prSet/>
      <dgm:spPr/>
      <dgm:t>
        <a:bodyPr/>
        <a:lstStyle/>
        <a:p>
          <a:endParaRPr lang="en-US"/>
        </a:p>
      </dgm:t>
    </dgm:pt>
    <dgm:pt modelId="{8C903D91-0B32-4004-A421-4AA4AE799E88}">
      <dgm:prSet/>
      <dgm:spPr/>
      <dgm:t>
        <a:bodyPr/>
        <a:lstStyle/>
        <a:p>
          <a:pPr rtl="0"/>
          <a:r>
            <a:rPr lang="en-US" b="1" dirty="0" smtClean="0"/>
            <a:t>Is it </a:t>
          </a:r>
          <a:r>
            <a:rPr lang="en-US" b="1" u="sng" dirty="0" smtClean="0"/>
            <a:t>legal</a:t>
          </a:r>
          <a:r>
            <a:rPr lang="en-US" b="1" dirty="0" smtClean="0"/>
            <a:t>?</a:t>
          </a:r>
          <a:endParaRPr lang="en-US" dirty="0"/>
        </a:p>
      </dgm:t>
    </dgm:pt>
    <dgm:pt modelId="{35C15339-A2EF-4227-9FC0-8ACCBE698BCE}" type="parTrans" cxnId="{AA6D2565-BE4A-46B3-950C-6C42E6B45505}">
      <dgm:prSet/>
      <dgm:spPr/>
      <dgm:t>
        <a:bodyPr/>
        <a:lstStyle/>
        <a:p>
          <a:endParaRPr lang="en-US"/>
        </a:p>
      </dgm:t>
    </dgm:pt>
    <dgm:pt modelId="{A1979139-E7B6-435B-942A-C1A82C014E61}" type="sibTrans" cxnId="{AA6D2565-BE4A-46B3-950C-6C42E6B45505}">
      <dgm:prSet/>
      <dgm:spPr/>
      <dgm:t>
        <a:bodyPr/>
        <a:lstStyle/>
        <a:p>
          <a:endParaRPr lang="en-US"/>
        </a:p>
      </dgm:t>
    </dgm:pt>
    <dgm:pt modelId="{8ABEB210-1647-4432-A656-9A4CBA9F0A5B}">
      <dgm:prSet/>
      <dgm:spPr/>
      <dgm:t>
        <a:bodyPr/>
        <a:lstStyle/>
        <a:p>
          <a:pPr rtl="0"/>
          <a:r>
            <a:rPr lang="en-US" b="1" dirty="0" smtClean="0"/>
            <a:t>Is it </a:t>
          </a:r>
          <a:r>
            <a:rPr lang="en-US" b="1" u="sng" dirty="0" smtClean="0"/>
            <a:t>just</a:t>
          </a:r>
          <a:r>
            <a:rPr lang="en-US" b="1" dirty="0" smtClean="0"/>
            <a:t>, </a:t>
          </a:r>
          <a:r>
            <a:rPr lang="en-US" b="1" u="sng" dirty="0" smtClean="0"/>
            <a:t>balanced</a:t>
          </a:r>
          <a:r>
            <a:rPr lang="en-US" b="1" dirty="0" smtClean="0"/>
            <a:t>, and </a:t>
          </a:r>
          <a:r>
            <a:rPr lang="en-US" b="1" u="sng" dirty="0" smtClean="0"/>
            <a:t>fair</a:t>
          </a:r>
          <a:r>
            <a:rPr lang="en-US" b="1" dirty="0" smtClean="0"/>
            <a:t>? </a:t>
          </a:r>
          <a:endParaRPr lang="en-US" dirty="0"/>
        </a:p>
      </dgm:t>
    </dgm:pt>
    <dgm:pt modelId="{DE3EDF0D-8E6F-4155-A0AE-9FB11F0E3650}" type="parTrans" cxnId="{675E89C5-E6B6-4B84-90A5-7FC0DC4662C3}">
      <dgm:prSet/>
      <dgm:spPr/>
      <dgm:t>
        <a:bodyPr/>
        <a:lstStyle/>
        <a:p>
          <a:endParaRPr lang="en-US"/>
        </a:p>
      </dgm:t>
    </dgm:pt>
    <dgm:pt modelId="{E6844DBB-2C4A-4C8C-872A-E8AB3A07E5F6}" type="sibTrans" cxnId="{675E89C5-E6B6-4B84-90A5-7FC0DC4662C3}">
      <dgm:prSet/>
      <dgm:spPr/>
      <dgm:t>
        <a:bodyPr/>
        <a:lstStyle/>
        <a:p>
          <a:endParaRPr lang="en-US"/>
        </a:p>
      </dgm:t>
    </dgm:pt>
    <dgm:pt modelId="{2AD7CEE6-EA79-4B1E-988A-3860EA824B6A}">
      <dgm:prSet/>
      <dgm:spPr/>
      <dgm:t>
        <a:bodyPr/>
        <a:lstStyle/>
        <a:p>
          <a:pPr rtl="0"/>
          <a:r>
            <a:rPr lang="en-US" b="1" dirty="0" smtClean="0"/>
            <a:t>How will it make me </a:t>
          </a:r>
          <a:r>
            <a:rPr lang="en-US" b="1" u="sng" dirty="0" smtClean="0"/>
            <a:t>feel about myself*</a:t>
          </a:r>
          <a:r>
            <a:rPr lang="en-US" b="1" dirty="0" smtClean="0"/>
            <a:t>? </a:t>
          </a:r>
          <a:endParaRPr lang="en-US" dirty="0"/>
        </a:p>
      </dgm:t>
    </dgm:pt>
    <dgm:pt modelId="{8A17A747-7BFE-45FB-A6F2-91FAA98C0A4F}" type="parTrans" cxnId="{0093B2D9-A491-4A1C-8833-72C89CADC625}">
      <dgm:prSet/>
      <dgm:spPr/>
      <dgm:t>
        <a:bodyPr/>
        <a:lstStyle/>
        <a:p>
          <a:endParaRPr lang="en-US"/>
        </a:p>
      </dgm:t>
    </dgm:pt>
    <dgm:pt modelId="{073B7C4F-3C95-420A-918B-43B4EE8AF09F}" type="sibTrans" cxnId="{0093B2D9-A491-4A1C-8833-72C89CADC625}">
      <dgm:prSet/>
      <dgm:spPr/>
      <dgm:t>
        <a:bodyPr/>
        <a:lstStyle/>
        <a:p>
          <a:endParaRPr lang="en-US"/>
        </a:p>
      </dgm:t>
    </dgm:pt>
    <dgm:pt modelId="{F9D7AC05-F2CE-4480-8554-1F3E8316E847}">
      <dgm:prSet/>
      <dgm:spPr/>
      <dgm:t>
        <a:bodyPr/>
        <a:lstStyle/>
        <a:p>
          <a:pPr rtl="0"/>
          <a:r>
            <a:rPr lang="en-US" b="1" dirty="0" smtClean="0"/>
            <a:t>If something terrible happened, </a:t>
          </a:r>
          <a:r>
            <a:rPr lang="en-US" b="1" u="sng" dirty="0" smtClean="0"/>
            <a:t>could I defend my actions</a:t>
          </a:r>
          <a:r>
            <a:rPr lang="en-US" b="1" dirty="0" smtClean="0"/>
            <a:t>? </a:t>
          </a:r>
          <a:endParaRPr lang="en-US" dirty="0"/>
        </a:p>
      </dgm:t>
    </dgm:pt>
    <dgm:pt modelId="{E52D7770-49C1-4878-92D3-C5105CFDC3A3}" type="parTrans" cxnId="{3C2D6582-A474-4B15-A71A-254F5726598A}">
      <dgm:prSet/>
      <dgm:spPr/>
      <dgm:t>
        <a:bodyPr/>
        <a:lstStyle/>
        <a:p>
          <a:endParaRPr lang="en-US"/>
        </a:p>
      </dgm:t>
    </dgm:pt>
    <dgm:pt modelId="{C303168F-B31B-4A45-B396-EA3DB1F052C4}" type="sibTrans" cxnId="{3C2D6582-A474-4B15-A71A-254F5726598A}">
      <dgm:prSet/>
      <dgm:spPr/>
      <dgm:t>
        <a:bodyPr/>
        <a:lstStyle/>
        <a:p>
          <a:endParaRPr lang="en-US"/>
        </a:p>
      </dgm:t>
    </dgm:pt>
    <dgm:pt modelId="{565D8ACB-95F9-4F54-BA98-80B842C817E9}">
      <dgm:prSet/>
      <dgm:spPr/>
      <dgm:t>
        <a:bodyPr/>
        <a:lstStyle/>
        <a:p>
          <a:pPr rtl="0"/>
          <a:r>
            <a:rPr lang="en-US" b="1" dirty="0" smtClean="0"/>
            <a:t>Does this choice lead to the </a:t>
          </a:r>
          <a:r>
            <a:rPr lang="en-US" b="1" u="sng" dirty="0" smtClean="0"/>
            <a:t>greatest good for the greatest number</a:t>
          </a:r>
          <a:r>
            <a:rPr lang="en-US" b="1" dirty="0" smtClean="0"/>
            <a:t>? </a:t>
          </a:r>
          <a:endParaRPr lang="en-US" dirty="0"/>
        </a:p>
      </dgm:t>
    </dgm:pt>
    <dgm:pt modelId="{143EACE1-F0AE-4986-9F52-3C67D460E1A1}" type="parTrans" cxnId="{1025DBF5-0416-4BAC-98ED-0F6A7D586732}">
      <dgm:prSet/>
      <dgm:spPr/>
      <dgm:t>
        <a:bodyPr/>
        <a:lstStyle/>
        <a:p>
          <a:endParaRPr lang="en-US"/>
        </a:p>
      </dgm:t>
    </dgm:pt>
    <dgm:pt modelId="{A4F31A55-462E-4C7D-B2CC-139D5F9339E8}" type="sibTrans" cxnId="{1025DBF5-0416-4BAC-98ED-0F6A7D586732}">
      <dgm:prSet/>
      <dgm:spPr/>
      <dgm:t>
        <a:bodyPr/>
        <a:lstStyle/>
        <a:p>
          <a:endParaRPr lang="en-US"/>
        </a:p>
      </dgm:t>
    </dgm:pt>
    <dgm:pt modelId="{BFC3E298-F600-450D-911E-00ABFC83B152}">
      <dgm:prSet/>
      <dgm:spPr/>
      <dgm:t>
        <a:bodyPr/>
        <a:lstStyle/>
        <a:p>
          <a:pPr rtl="0"/>
          <a:r>
            <a:rPr lang="en-US" b="1" dirty="0" smtClean="0"/>
            <a:t>Is it the </a:t>
          </a:r>
          <a:r>
            <a:rPr lang="en-US" b="1" u="sng" dirty="0" smtClean="0"/>
            <a:t>right</a:t>
          </a:r>
          <a:r>
            <a:rPr lang="en-US" b="1" dirty="0" smtClean="0"/>
            <a:t> thing to do? </a:t>
          </a:r>
          <a:endParaRPr lang="en-US" dirty="0"/>
        </a:p>
      </dgm:t>
    </dgm:pt>
    <dgm:pt modelId="{E2AB99ED-AA7A-4EC6-8FC5-9B0FCFA09A8A}" type="parTrans" cxnId="{8E8CE802-5940-4DE3-8D0D-522A9694E8E2}">
      <dgm:prSet/>
      <dgm:spPr/>
      <dgm:t>
        <a:bodyPr/>
        <a:lstStyle/>
        <a:p>
          <a:endParaRPr lang="en-US"/>
        </a:p>
      </dgm:t>
    </dgm:pt>
    <dgm:pt modelId="{20C0A3EA-F0A5-4B17-A4E6-62444E1B8F2F}" type="sibTrans" cxnId="{8E8CE802-5940-4DE3-8D0D-522A9694E8E2}">
      <dgm:prSet/>
      <dgm:spPr/>
      <dgm:t>
        <a:bodyPr/>
        <a:lstStyle/>
        <a:p>
          <a:endParaRPr lang="en-US"/>
        </a:p>
      </dgm:t>
    </dgm:pt>
    <dgm:pt modelId="{E12ACCAF-4B90-4231-B551-07E7162F5700}" type="pres">
      <dgm:prSet presAssocID="{4B613E78-EEE5-4C01-BC91-1AD20195490D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0FDBF27C-C51E-4B48-B2F6-8D9FD7EDA296}" type="pres">
      <dgm:prSet presAssocID="{B450D015-B038-4A08-9972-1047FFDCD677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3D89B-71D2-45FD-9326-B92D26CBE0A6}" type="pres">
      <dgm:prSet presAssocID="{3FB69A4F-6BED-4DA1-851F-F7B044CFA901}" presName="space" presStyleCnt="0"/>
      <dgm:spPr/>
    </dgm:pt>
    <dgm:pt modelId="{A7383ABC-49FD-4223-B17A-D18F6BF81D6C}" type="pres">
      <dgm:prSet presAssocID="{8C903D91-0B32-4004-A421-4AA4AE799E88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BABCC-A0A2-4820-BF1F-9AE663E0CE84}" type="pres">
      <dgm:prSet presAssocID="{A1979139-E7B6-435B-942A-C1A82C014E61}" presName="space" presStyleCnt="0"/>
      <dgm:spPr/>
    </dgm:pt>
    <dgm:pt modelId="{B4F32597-2D96-4BAC-B0C7-401A1403CA09}" type="pres">
      <dgm:prSet presAssocID="{BFC3E298-F600-450D-911E-00ABFC83B152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17A49-5FB2-4024-82B1-27F4EA44E89D}" type="pres">
      <dgm:prSet presAssocID="{20C0A3EA-F0A5-4B17-A4E6-62444E1B8F2F}" presName="space" presStyleCnt="0"/>
      <dgm:spPr/>
    </dgm:pt>
    <dgm:pt modelId="{EAD1F463-D84A-4AB9-A50F-103DC84193E6}" type="pres">
      <dgm:prSet presAssocID="{8ABEB210-1647-4432-A656-9A4CBA9F0A5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032DD-3196-453C-9179-65AB3F51A763}" type="pres">
      <dgm:prSet presAssocID="{E6844DBB-2C4A-4C8C-872A-E8AB3A07E5F6}" presName="space" presStyleCnt="0"/>
      <dgm:spPr/>
    </dgm:pt>
    <dgm:pt modelId="{D81106E2-0D52-4DF9-8B8D-0416B299AF2D}" type="pres">
      <dgm:prSet presAssocID="{2AD7CEE6-EA79-4B1E-988A-3860EA824B6A}" presName="text" presStyleLbl="node1" presStyleIdx="4" presStyleCnt="7" custScaleX="105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CA501-B7E3-453D-9070-8B59EEF223EA}" type="pres">
      <dgm:prSet presAssocID="{073B7C4F-3C95-420A-918B-43B4EE8AF09F}" presName="space" presStyleCnt="0"/>
      <dgm:spPr/>
    </dgm:pt>
    <dgm:pt modelId="{C4A3A708-B09C-48D1-9693-6D80F4D77DD9}" type="pres">
      <dgm:prSet presAssocID="{F9D7AC05-F2CE-4480-8554-1F3E8316E847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99FA7-D99E-40BC-90AD-8ACBEFB4710F}" type="pres">
      <dgm:prSet presAssocID="{C303168F-B31B-4A45-B396-EA3DB1F052C4}" presName="space" presStyleCnt="0"/>
      <dgm:spPr/>
    </dgm:pt>
    <dgm:pt modelId="{F675676F-38AA-46FA-8A65-BE876D22A309}" type="pres">
      <dgm:prSet presAssocID="{565D8ACB-95F9-4F54-BA98-80B842C817E9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3AC02-3FB5-4564-A97C-785251ABFBA5}" type="presOf" srcId="{4B613E78-EEE5-4C01-BC91-1AD20195490D}" destId="{E12ACCAF-4B90-4231-B551-07E7162F5700}" srcOrd="0" destOrd="0" presId="urn:diagrams.loki3.com/VaryingWidthList"/>
    <dgm:cxn modelId="{AA6D2565-BE4A-46B3-950C-6C42E6B45505}" srcId="{4B613E78-EEE5-4C01-BC91-1AD20195490D}" destId="{8C903D91-0B32-4004-A421-4AA4AE799E88}" srcOrd="1" destOrd="0" parTransId="{35C15339-A2EF-4227-9FC0-8ACCBE698BCE}" sibTransId="{A1979139-E7B6-435B-942A-C1A82C014E61}"/>
    <dgm:cxn modelId="{0E2BA0B4-82F6-4BAC-A8B3-C4E68AA04BFB}" type="presOf" srcId="{BFC3E298-F600-450D-911E-00ABFC83B152}" destId="{B4F32597-2D96-4BAC-B0C7-401A1403CA09}" srcOrd="0" destOrd="0" presId="urn:diagrams.loki3.com/VaryingWidthList"/>
    <dgm:cxn modelId="{3C2D6582-A474-4B15-A71A-254F5726598A}" srcId="{4B613E78-EEE5-4C01-BC91-1AD20195490D}" destId="{F9D7AC05-F2CE-4480-8554-1F3E8316E847}" srcOrd="5" destOrd="0" parTransId="{E52D7770-49C1-4878-92D3-C5105CFDC3A3}" sibTransId="{C303168F-B31B-4A45-B396-EA3DB1F052C4}"/>
    <dgm:cxn modelId="{0093B2D9-A491-4A1C-8833-72C89CADC625}" srcId="{4B613E78-EEE5-4C01-BC91-1AD20195490D}" destId="{2AD7CEE6-EA79-4B1E-988A-3860EA824B6A}" srcOrd="4" destOrd="0" parTransId="{8A17A747-7BFE-45FB-A6F2-91FAA98C0A4F}" sibTransId="{073B7C4F-3C95-420A-918B-43B4EE8AF09F}"/>
    <dgm:cxn modelId="{7A87C2CE-FBE8-4BF2-83A9-5F784926E555}" type="presOf" srcId="{F9D7AC05-F2CE-4480-8554-1F3E8316E847}" destId="{C4A3A708-B09C-48D1-9693-6D80F4D77DD9}" srcOrd="0" destOrd="0" presId="urn:diagrams.loki3.com/VaryingWidthList"/>
    <dgm:cxn modelId="{A448A0D2-0EC6-4C8E-B19D-7CC047708960}" type="presOf" srcId="{8ABEB210-1647-4432-A656-9A4CBA9F0A5B}" destId="{EAD1F463-D84A-4AB9-A50F-103DC84193E6}" srcOrd="0" destOrd="0" presId="urn:diagrams.loki3.com/VaryingWidthList"/>
    <dgm:cxn modelId="{3EFB97FC-E4B1-41EE-8D13-2DB7DA71C26F}" type="presOf" srcId="{B450D015-B038-4A08-9972-1047FFDCD677}" destId="{0FDBF27C-C51E-4B48-B2F6-8D9FD7EDA296}" srcOrd="0" destOrd="0" presId="urn:diagrams.loki3.com/VaryingWidthList"/>
    <dgm:cxn modelId="{0FAE9638-C1D0-4437-821D-044DFCD34F37}" type="presOf" srcId="{565D8ACB-95F9-4F54-BA98-80B842C817E9}" destId="{F675676F-38AA-46FA-8A65-BE876D22A309}" srcOrd="0" destOrd="0" presId="urn:diagrams.loki3.com/VaryingWidthList"/>
    <dgm:cxn modelId="{675E89C5-E6B6-4B84-90A5-7FC0DC4662C3}" srcId="{4B613E78-EEE5-4C01-BC91-1AD20195490D}" destId="{8ABEB210-1647-4432-A656-9A4CBA9F0A5B}" srcOrd="3" destOrd="0" parTransId="{DE3EDF0D-8E6F-4155-A0AE-9FB11F0E3650}" sibTransId="{E6844DBB-2C4A-4C8C-872A-E8AB3A07E5F6}"/>
    <dgm:cxn modelId="{5C246B98-EFFC-41D6-AB6A-C8456206A037}" type="presOf" srcId="{8C903D91-0B32-4004-A421-4AA4AE799E88}" destId="{A7383ABC-49FD-4223-B17A-D18F6BF81D6C}" srcOrd="0" destOrd="0" presId="urn:diagrams.loki3.com/VaryingWidthList"/>
    <dgm:cxn modelId="{F300137D-999C-48F7-B78B-E6EEC9854F04}" type="presOf" srcId="{2AD7CEE6-EA79-4B1E-988A-3860EA824B6A}" destId="{D81106E2-0D52-4DF9-8B8D-0416B299AF2D}" srcOrd="0" destOrd="0" presId="urn:diagrams.loki3.com/VaryingWidthList"/>
    <dgm:cxn modelId="{D63410EE-DC49-454B-B6E9-8C44E88860C5}" srcId="{4B613E78-EEE5-4C01-BC91-1AD20195490D}" destId="{B450D015-B038-4A08-9972-1047FFDCD677}" srcOrd="0" destOrd="0" parTransId="{99D47740-4B5C-4BE6-A5F5-DB45EE4952FE}" sibTransId="{3FB69A4F-6BED-4DA1-851F-F7B044CFA901}"/>
    <dgm:cxn modelId="{8E8CE802-5940-4DE3-8D0D-522A9694E8E2}" srcId="{4B613E78-EEE5-4C01-BC91-1AD20195490D}" destId="{BFC3E298-F600-450D-911E-00ABFC83B152}" srcOrd="2" destOrd="0" parTransId="{E2AB99ED-AA7A-4EC6-8FC5-9B0FCFA09A8A}" sibTransId="{20C0A3EA-F0A5-4B17-A4E6-62444E1B8F2F}"/>
    <dgm:cxn modelId="{1025DBF5-0416-4BAC-98ED-0F6A7D586732}" srcId="{4B613E78-EEE5-4C01-BC91-1AD20195490D}" destId="{565D8ACB-95F9-4F54-BA98-80B842C817E9}" srcOrd="6" destOrd="0" parTransId="{143EACE1-F0AE-4986-9F52-3C67D460E1A1}" sibTransId="{A4F31A55-462E-4C7D-B2CC-139D5F9339E8}"/>
    <dgm:cxn modelId="{258110F8-014B-42CF-8C06-7DF1829A6377}" type="presParOf" srcId="{E12ACCAF-4B90-4231-B551-07E7162F5700}" destId="{0FDBF27C-C51E-4B48-B2F6-8D9FD7EDA296}" srcOrd="0" destOrd="0" presId="urn:diagrams.loki3.com/VaryingWidthList"/>
    <dgm:cxn modelId="{2FDDE61F-997A-4016-8688-C5CC50EB19EA}" type="presParOf" srcId="{E12ACCAF-4B90-4231-B551-07E7162F5700}" destId="{4BF3D89B-71D2-45FD-9326-B92D26CBE0A6}" srcOrd="1" destOrd="0" presId="urn:diagrams.loki3.com/VaryingWidthList"/>
    <dgm:cxn modelId="{7E6D06E9-F290-415C-A852-0442E117E640}" type="presParOf" srcId="{E12ACCAF-4B90-4231-B551-07E7162F5700}" destId="{A7383ABC-49FD-4223-B17A-D18F6BF81D6C}" srcOrd="2" destOrd="0" presId="urn:diagrams.loki3.com/VaryingWidthList"/>
    <dgm:cxn modelId="{140BB12B-B7BA-4231-9809-A73CF7B01F77}" type="presParOf" srcId="{E12ACCAF-4B90-4231-B551-07E7162F5700}" destId="{AD1BABCC-A0A2-4820-BF1F-9AE663E0CE84}" srcOrd="3" destOrd="0" presId="urn:diagrams.loki3.com/VaryingWidthList"/>
    <dgm:cxn modelId="{931D0EC7-ACE1-4726-B317-71CE90C6AC6F}" type="presParOf" srcId="{E12ACCAF-4B90-4231-B551-07E7162F5700}" destId="{B4F32597-2D96-4BAC-B0C7-401A1403CA09}" srcOrd="4" destOrd="0" presId="urn:diagrams.loki3.com/VaryingWidthList"/>
    <dgm:cxn modelId="{BB9BB49F-F209-4D87-9ABF-F7B31483A8EA}" type="presParOf" srcId="{E12ACCAF-4B90-4231-B551-07E7162F5700}" destId="{FDD17A49-5FB2-4024-82B1-27F4EA44E89D}" srcOrd="5" destOrd="0" presId="urn:diagrams.loki3.com/VaryingWidthList"/>
    <dgm:cxn modelId="{45B324CC-9797-4A6E-B9B4-C907491BA27A}" type="presParOf" srcId="{E12ACCAF-4B90-4231-B551-07E7162F5700}" destId="{EAD1F463-D84A-4AB9-A50F-103DC84193E6}" srcOrd="6" destOrd="0" presId="urn:diagrams.loki3.com/VaryingWidthList"/>
    <dgm:cxn modelId="{86FE9D08-968C-4D62-9683-55C697C72D8D}" type="presParOf" srcId="{E12ACCAF-4B90-4231-B551-07E7162F5700}" destId="{077032DD-3196-453C-9179-65AB3F51A763}" srcOrd="7" destOrd="0" presId="urn:diagrams.loki3.com/VaryingWidthList"/>
    <dgm:cxn modelId="{36A8F996-128C-473C-BC56-200B50CFDF98}" type="presParOf" srcId="{E12ACCAF-4B90-4231-B551-07E7162F5700}" destId="{D81106E2-0D52-4DF9-8B8D-0416B299AF2D}" srcOrd="8" destOrd="0" presId="urn:diagrams.loki3.com/VaryingWidthList"/>
    <dgm:cxn modelId="{9FD2105E-C0A5-4153-AB71-A811BC87FC95}" type="presParOf" srcId="{E12ACCAF-4B90-4231-B551-07E7162F5700}" destId="{EF3CA501-B7E3-453D-9070-8B59EEF223EA}" srcOrd="9" destOrd="0" presId="urn:diagrams.loki3.com/VaryingWidthList"/>
    <dgm:cxn modelId="{0E55006B-D972-424E-B724-66CFA4A2B969}" type="presParOf" srcId="{E12ACCAF-4B90-4231-B551-07E7162F5700}" destId="{C4A3A708-B09C-48D1-9693-6D80F4D77DD9}" srcOrd="10" destOrd="0" presId="urn:diagrams.loki3.com/VaryingWidthList"/>
    <dgm:cxn modelId="{17CCEE4B-A252-4011-9DFC-838D9B546889}" type="presParOf" srcId="{E12ACCAF-4B90-4231-B551-07E7162F5700}" destId="{3ED99FA7-D99E-40BC-90AD-8ACBEFB4710F}" srcOrd="11" destOrd="0" presId="urn:diagrams.loki3.com/VaryingWidthList"/>
    <dgm:cxn modelId="{B3C4831F-75D8-43B6-B8C4-11D9FD35FF6E}" type="presParOf" srcId="{E12ACCAF-4B90-4231-B551-07E7162F5700}" destId="{F675676F-38AA-46FA-8A65-BE876D22A309}" srcOrd="1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EE271-306A-4B15-8961-0CFBF1A7AD2D}">
      <dsp:nvSpPr>
        <dsp:cNvPr id="0" name=""/>
        <dsp:cNvSpPr/>
      </dsp:nvSpPr>
      <dsp:spPr>
        <a:xfrm>
          <a:off x="764917" y="0"/>
          <a:ext cx="3040779" cy="30407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u="sng" kern="1200" dirty="0" smtClean="0"/>
            <a:t>Ethics</a:t>
          </a:r>
          <a:r>
            <a:rPr lang="en-US" sz="2200" kern="1200" dirty="0" smtClean="0"/>
            <a:t> is knowing the difference between what you have a right to do and </a:t>
          </a:r>
          <a:r>
            <a:rPr lang="en-US" sz="2200" u="sng" kern="1200" dirty="0" smtClean="0"/>
            <a:t>what is right to do</a:t>
          </a:r>
          <a:r>
            <a:rPr lang="en-US" sz="2200" kern="1200" dirty="0" smtClean="0"/>
            <a:t>.</a:t>
          </a:r>
          <a:br>
            <a:rPr lang="en-US" sz="2200" kern="1200" dirty="0" smtClean="0"/>
          </a:br>
          <a:r>
            <a:rPr lang="en-US" sz="2000" i="1" kern="1200" dirty="0" smtClean="0"/>
            <a:t>Potter Stewart</a:t>
          </a:r>
          <a:endParaRPr lang="en-US" sz="2000" i="1" kern="1200" dirty="0"/>
        </a:p>
      </dsp:txBody>
      <dsp:txXfrm>
        <a:off x="1210229" y="445312"/>
        <a:ext cx="2150155" cy="2150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6E603-C104-40F9-972F-917F196B1040}">
      <dsp:nvSpPr>
        <dsp:cNvPr id="0" name=""/>
        <dsp:cNvSpPr/>
      </dsp:nvSpPr>
      <dsp:spPr>
        <a:xfrm>
          <a:off x="430155" y="0"/>
          <a:ext cx="2743200" cy="27432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Ethics are </a:t>
          </a:r>
          <a:r>
            <a:rPr lang="en-US" sz="2300" u="sng" kern="1200" dirty="0" smtClean="0"/>
            <a:t>more important than laws</a:t>
          </a:r>
          <a:r>
            <a:rPr lang="en-US" sz="2300" kern="1200" dirty="0" smtClean="0"/>
            <a:t>.</a:t>
          </a:r>
          <a:br>
            <a:rPr lang="en-US" sz="2300" kern="1200" dirty="0" smtClean="0"/>
          </a:br>
          <a:r>
            <a:rPr lang="en-US" sz="2000" i="1" kern="1200" dirty="0" smtClean="0"/>
            <a:t>Wynton Marsalis</a:t>
          </a:r>
          <a:endParaRPr lang="en-US" sz="2300" i="1" kern="1200" dirty="0"/>
        </a:p>
      </dsp:txBody>
      <dsp:txXfrm>
        <a:off x="831887" y="401732"/>
        <a:ext cx="1939736" cy="1939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2C630-D9A4-4BF7-94BB-46FDB98C1F67}">
      <dsp:nvSpPr>
        <dsp:cNvPr id="0" name=""/>
        <dsp:cNvSpPr/>
      </dsp:nvSpPr>
      <dsp:spPr>
        <a:xfrm>
          <a:off x="186034" y="0"/>
          <a:ext cx="3056930" cy="305693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“Educating the mind without </a:t>
          </a:r>
          <a:r>
            <a:rPr lang="en-US" sz="2400" u="sng" kern="1200" dirty="0" smtClean="0"/>
            <a:t>educating the heart</a:t>
          </a:r>
          <a:r>
            <a:rPr lang="en-US" sz="2400" kern="1200" dirty="0" smtClean="0"/>
            <a:t> is no education at all.” </a:t>
          </a:r>
          <a:br>
            <a:rPr lang="en-US" sz="2400" kern="1200" dirty="0" smtClean="0"/>
          </a:br>
          <a:r>
            <a:rPr lang="en-US" sz="2400" kern="1200" dirty="0" smtClean="0"/>
            <a:t> </a:t>
          </a:r>
          <a:r>
            <a:rPr lang="en-US" sz="2000" i="1" kern="1200" dirty="0" smtClean="0"/>
            <a:t>Aristotle</a:t>
          </a:r>
          <a:endParaRPr lang="en-US" sz="2000" i="1" kern="1200" dirty="0"/>
        </a:p>
      </dsp:txBody>
      <dsp:txXfrm>
        <a:off x="633711" y="447677"/>
        <a:ext cx="2161576" cy="2161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04000-610F-4C9D-AF37-BB07C3757FA0}">
      <dsp:nvSpPr>
        <dsp:cNvPr id="0" name=""/>
        <dsp:cNvSpPr/>
      </dsp:nvSpPr>
      <dsp:spPr>
        <a:xfrm>
          <a:off x="246742" y="0"/>
          <a:ext cx="3429000" cy="34290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</a:t>
          </a:r>
          <a:r>
            <a:rPr lang="en-US" sz="2400" u="sng" kern="1200" dirty="0" smtClean="0"/>
            <a:t>Education without values</a:t>
          </a:r>
          <a:r>
            <a:rPr lang="en-US" sz="2400" kern="1200" dirty="0" smtClean="0"/>
            <a:t>, as useful as it is, seems rather to make man a more clever devil.” </a:t>
          </a:r>
          <a:br>
            <a:rPr lang="en-US" sz="2400" kern="1200" dirty="0" smtClean="0"/>
          </a:br>
          <a:r>
            <a:rPr lang="en-US" sz="2400" kern="1200" dirty="0" smtClean="0"/>
            <a:t> </a:t>
          </a:r>
          <a:r>
            <a:rPr lang="en-US" sz="2000" i="1" kern="1200" dirty="0" smtClean="0"/>
            <a:t>C.S. Lewis</a:t>
          </a:r>
          <a:endParaRPr lang="en-US" sz="2400" i="1" kern="1200" dirty="0"/>
        </a:p>
      </dsp:txBody>
      <dsp:txXfrm>
        <a:off x="748907" y="502165"/>
        <a:ext cx="2424670" cy="2424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0377AA-E39B-4725-94DA-F0CAC61720D5}">
      <dsp:nvSpPr>
        <dsp:cNvPr id="0" name=""/>
        <dsp:cNvSpPr/>
      </dsp:nvSpPr>
      <dsp:spPr>
        <a:xfrm>
          <a:off x="283806" y="10966"/>
          <a:ext cx="4009939" cy="400993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Think ahead</a:t>
          </a:r>
          <a:r>
            <a:rPr lang="en-US" sz="2500" b="1" u="none" kern="1200" dirty="0" smtClean="0"/>
            <a:t> and </a:t>
          </a:r>
          <a:r>
            <a:rPr lang="en-US" sz="2500" b="1" u="none" kern="1200" dirty="0" smtClean="0">
              <a:solidFill>
                <a:srgbClr val="00B050"/>
              </a:solidFill>
            </a:rPr>
            <a:t>anticipate</a:t>
          </a:r>
          <a:r>
            <a:rPr lang="en-US" sz="2500" b="1" u="none" kern="1200" dirty="0" smtClean="0"/>
            <a:t> possible </a:t>
          </a:r>
          <a:r>
            <a:rPr lang="en-US" sz="2500" b="1" u="sng" kern="1200" dirty="0" smtClean="0"/>
            <a:t>consequences of professional actions</a:t>
          </a:r>
          <a:endParaRPr lang="en-US" sz="2500" b="1" u="sng" kern="1200" dirty="0"/>
        </a:p>
      </dsp:txBody>
      <dsp:txXfrm>
        <a:off x="843753" y="483824"/>
        <a:ext cx="2312037" cy="3064223"/>
      </dsp:txXfrm>
    </dsp:sp>
    <dsp:sp modelId="{ACF9FC13-3861-41F3-9F7B-C799D11A103D}">
      <dsp:nvSpPr>
        <dsp:cNvPr id="0" name=""/>
        <dsp:cNvSpPr/>
      </dsp:nvSpPr>
      <dsp:spPr>
        <a:xfrm>
          <a:off x="3173853" y="10966"/>
          <a:ext cx="4009939" cy="4009939"/>
        </a:xfrm>
        <a:prstGeom prst="ellipse">
          <a:avLst/>
        </a:prstGeom>
        <a:solidFill>
          <a:schemeClr val="accent4">
            <a:alpha val="50000"/>
            <a:hueOff val="-15550737"/>
            <a:satOff val="27812"/>
            <a:lumOff val="72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u="sng" kern="1200" dirty="0" smtClean="0"/>
            <a:t>Think effectively</a:t>
          </a:r>
          <a:r>
            <a:rPr lang="en-US" sz="2500" b="1" u="none" kern="1200" dirty="0" smtClean="0"/>
            <a:t> about consequences and </a:t>
          </a:r>
          <a:r>
            <a:rPr lang="en-US" sz="2500" b="1" u="none" kern="1200" dirty="0" smtClean="0">
              <a:solidFill>
                <a:srgbClr val="00B050"/>
              </a:solidFill>
            </a:rPr>
            <a:t>decide</a:t>
          </a:r>
          <a:r>
            <a:rPr lang="en-US" sz="2500" b="1" u="none" kern="1200" dirty="0" smtClean="0"/>
            <a:t> what is the ‘ethically’ </a:t>
          </a:r>
          <a:r>
            <a:rPr lang="en-US" sz="2500" b="1" u="sng" kern="1200" dirty="0" smtClean="0"/>
            <a:t>correct manner to handle the situation</a:t>
          </a:r>
          <a:endParaRPr lang="en-US" sz="2500" b="1" u="sng" kern="1200" dirty="0"/>
        </a:p>
      </dsp:txBody>
      <dsp:txXfrm>
        <a:off x="4311809" y="483824"/>
        <a:ext cx="2312037" cy="3064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455D0-1962-408E-B4D8-5A30448E6031}">
      <dsp:nvSpPr>
        <dsp:cNvPr id="0" name=""/>
        <dsp:cNvSpPr/>
      </dsp:nvSpPr>
      <dsp:spPr>
        <a:xfrm>
          <a:off x="1520800" y="53828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Loyalty to </a:t>
          </a:r>
          <a:r>
            <a:rPr lang="en-US" sz="2600" u="sng" kern="1200" dirty="0" smtClean="0"/>
            <a:t>company and colleagues</a:t>
          </a:r>
          <a:endParaRPr lang="en-US" sz="2600" u="sng" kern="1200" dirty="0"/>
        </a:p>
      </dsp:txBody>
      <dsp:txXfrm>
        <a:off x="1865306" y="505992"/>
        <a:ext cx="1894778" cy="1162705"/>
      </dsp:txXfrm>
    </dsp:sp>
    <dsp:sp modelId="{846782D5-A3D8-43E6-B090-3F14BAFD441F}">
      <dsp:nvSpPr>
        <dsp:cNvPr id="0" name=""/>
        <dsp:cNvSpPr/>
      </dsp:nvSpPr>
      <dsp:spPr>
        <a:xfrm>
          <a:off x="2453118" y="1668697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Concern for </a:t>
          </a:r>
          <a:r>
            <a:rPr lang="en-US" sz="2600" u="sng" kern="1200" dirty="0" smtClean="0"/>
            <a:t>public welfare</a:t>
          </a:r>
          <a:endParaRPr lang="en-US" sz="2600" u="sng" kern="1200" dirty="0"/>
        </a:p>
      </dsp:txBody>
      <dsp:txXfrm>
        <a:off x="3243327" y="2336175"/>
        <a:ext cx="1550273" cy="1421083"/>
      </dsp:txXfrm>
    </dsp:sp>
    <dsp:sp modelId="{EB1ADD30-CC75-4737-9711-119C1C7089F5}">
      <dsp:nvSpPr>
        <dsp:cNvPr id="0" name=""/>
        <dsp:cNvSpPr/>
      </dsp:nvSpPr>
      <dsp:spPr>
        <a:xfrm>
          <a:off x="588483" y="1668697"/>
          <a:ext cx="2583789" cy="25837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u="sng" kern="1200" dirty="0" smtClean="0"/>
            <a:t>Personal gain</a:t>
          </a:r>
          <a:r>
            <a:rPr lang="en-US" sz="2600" kern="1200" dirty="0" smtClean="0"/>
            <a:t>, ambition</a:t>
          </a:r>
          <a:endParaRPr lang="en-US" sz="2600" kern="1200" dirty="0"/>
        </a:p>
      </dsp:txBody>
      <dsp:txXfrm>
        <a:off x="831790" y="2336175"/>
        <a:ext cx="1550273" cy="14210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2243B-06A6-48BC-A76B-037A694DFC99}">
      <dsp:nvSpPr>
        <dsp:cNvPr id="0" name=""/>
        <dsp:cNvSpPr/>
      </dsp:nvSpPr>
      <dsp:spPr>
        <a:xfrm rot="10800000">
          <a:off x="1148714" y="525779"/>
          <a:ext cx="3040380" cy="153162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0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sng" kern="1200" dirty="0" smtClean="0"/>
            <a:t>Conflicting Demands</a:t>
          </a:r>
          <a:endParaRPr lang="en-US" sz="2400" u="sng" kern="1200" dirty="0"/>
        </a:p>
      </dsp:txBody>
      <dsp:txXfrm rot="10800000">
        <a:off x="1531619" y="525779"/>
        <a:ext cx="2657475" cy="1531620"/>
      </dsp:txXfrm>
    </dsp:sp>
    <dsp:sp modelId="{D2CF8F5F-0DCC-480C-B351-0148B5A32E0F}">
      <dsp:nvSpPr>
        <dsp:cNvPr id="0" name=""/>
        <dsp:cNvSpPr/>
      </dsp:nvSpPr>
      <dsp:spPr>
        <a:xfrm>
          <a:off x="382904" y="525779"/>
          <a:ext cx="1531620" cy="15316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55D40-4D3A-4738-B8F4-98D6429ACB8B}">
      <dsp:nvSpPr>
        <dsp:cNvPr id="0" name=""/>
        <dsp:cNvSpPr/>
      </dsp:nvSpPr>
      <dsp:spPr>
        <a:xfrm rot="10800000">
          <a:off x="1148714" y="2514599"/>
          <a:ext cx="3040380" cy="1531620"/>
        </a:xfrm>
        <a:prstGeom prst="homePlate">
          <a:avLst/>
        </a:prstGeom>
        <a:solidFill>
          <a:schemeClr val="accent4">
            <a:hueOff val="-15550737"/>
            <a:satOff val="27812"/>
            <a:lumOff val="7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5402" tIns="68580" rIns="128016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Ethical standards are usually </a:t>
          </a:r>
          <a:r>
            <a:rPr lang="en-US" sz="1800" b="1" u="sng" kern="1200" dirty="0" smtClean="0">
              <a:solidFill>
                <a:schemeClr val="bg1"/>
              </a:solidFill>
            </a:rPr>
            <a:t>relative and </a:t>
          </a:r>
          <a:r>
            <a:rPr lang="en-US" sz="1800" b="1" u="sng" kern="1200" dirty="0" smtClean="0">
              <a:solidFill>
                <a:schemeClr val="tx1"/>
              </a:solidFill>
            </a:rPr>
            <a:t>personal</a:t>
          </a:r>
          <a:r>
            <a:rPr lang="en-US" sz="1800" b="1" kern="1200" dirty="0" smtClean="0">
              <a:solidFill>
                <a:schemeClr val="bg1"/>
              </a:solidFill>
            </a:rPr>
            <a:t>, there is seldom an absolute standard</a:t>
          </a:r>
          <a:endParaRPr lang="en-US" sz="1800" b="1" kern="1200" dirty="0">
            <a:solidFill>
              <a:schemeClr val="bg1"/>
            </a:solidFill>
          </a:endParaRPr>
        </a:p>
      </dsp:txBody>
      <dsp:txXfrm rot="10800000">
        <a:off x="1531619" y="2514599"/>
        <a:ext cx="2657475" cy="1531620"/>
      </dsp:txXfrm>
    </dsp:sp>
    <dsp:sp modelId="{9CBD22EF-6297-4481-A541-27B2E801C62B}">
      <dsp:nvSpPr>
        <dsp:cNvPr id="0" name=""/>
        <dsp:cNvSpPr/>
      </dsp:nvSpPr>
      <dsp:spPr>
        <a:xfrm>
          <a:off x="382904" y="2514599"/>
          <a:ext cx="1531620" cy="15316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BF27C-C51E-4B48-B2F6-8D9FD7EDA296}">
      <dsp:nvSpPr>
        <dsp:cNvPr id="0" name=""/>
        <dsp:cNvSpPr/>
      </dsp:nvSpPr>
      <dsp:spPr>
        <a:xfrm>
          <a:off x="3549750" y="386"/>
          <a:ext cx="12825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 Is it </a:t>
          </a:r>
          <a:r>
            <a:rPr lang="en-US" sz="2200" b="1" u="sng" kern="1200" dirty="0" smtClean="0"/>
            <a:t>safe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3549750" y="386"/>
        <a:ext cx="1282500" cy="619888"/>
      </dsp:txXfrm>
    </dsp:sp>
    <dsp:sp modelId="{A7383ABC-49FD-4223-B17A-D18F6BF81D6C}">
      <dsp:nvSpPr>
        <dsp:cNvPr id="0" name=""/>
        <dsp:cNvSpPr/>
      </dsp:nvSpPr>
      <dsp:spPr>
        <a:xfrm>
          <a:off x="3527250" y="651270"/>
          <a:ext cx="13275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</a:t>
          </a:r>
          <a:r>
            <a:rPr lang="en-US" sz="2200" b="1" u="sng" kern="1200" dirty="0" smtClean="0"/>
            <a:t>legal</a:t>
          </a:r>
          <a:r>
            <a:rPr lang="en-US" sz="2200" b="1" kern="1200" dirty="0" smtClean="0"/>
            <a:t>?</a:t>
          </a:r>
          <a:endParaRPr lang="en-US" sz="2200" kern="1200" dirty="0"/>
        </a:p>
      </dsp:txBody>
      <dsp:txXfrm>
        <a:off x="3527250" y="651270"/>
        <a:ext cx="1327500" cy="619888"/>
      </dsp:txXfrm>
    </dsp:sp>
    <dsp:sp modelId="{B4F32597-2D96-4BAC-B0C7-401A1403CA09}">
      <dsp:nvSpPr>
        <dsp:cNvPr id="0" name=""/>
        <dsp:cNvSpPr/>
      </dsp:nvSpPr>
      <dsp:spPr>
        <a:xfrm>
          <a:off x="2571000" y="1302153"/>
          <a:ext cx="324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the </a:t>
          </a:r>
          <a:r>
            <a:rPr lang="en-US" sz="2200" b="1" u="sng" kern="1200" dirty="0" smtClean="0"/>
            <a:t>right</a:t>
          </a:r>
          <a:r>
            <a:rPr lang="en-US" sz="2200" b="1" kern="1200" dirty="0" smtClean="0"/>
            <a:t> thing to do? </a:t>
          </a:r>
          <a:endParaRPr lang="en-US" sz="2200" kern="1200" dirty="0"/>
        </a:p>
      </dsp:txBody>
      <dsp:txXfrm>
        <a:off x="2571000" y="1302153"/>
        <a:ext cx="3240000" cy="619888"/>
      </dsp:txXfrm>
    </dsp:sp>
    <dsp:sp modelId="{EAD1F463-D84A-4AB9-A50F-103DC84193E6}">
      <dsp:nvSpPr>
        <dsp:cNvPr id="0" name=""/>
        <dsp:cNvSpPr/>
      </dsp:nvSpPr>
      <dsp:spPr>
        <a:xfrm>
          <a:off x="2436000" y="1953037"/>
          <a:ext cx="351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Is it </a:t>
          </a:r>
          <a:r>
            <a:rPr lang="en-US" sz="2200" b="1" u="sng" kern="1200" dirty="0" smtClean="0"/>
            <a:t>just</a:t>
          </a:r>
          <a:r>
            <a:rPr lang="en-US" sz="2200" b="1" kern="1200" dirty="0" smtClean="0"/>
            <a:t>, </a:t>
          </a:r>
          <a:r>
            <a:rPr lang="en-US" sz="2200" b="1" u="sng" kern="1200" dirty="0" smtClean="0"/>
            <a:t>balanced</a:t>
          </a:r>
          <a:r>
            <a:rPr lang="en-US" sz="2200" b="1" kern="1200" dirty="0" smtClean="0"/>
            <a:t>, and </a:t>
          </a:r>
          <a:r>
            <a:rPr lang="en-US" sz="2200" b="1" u="sng" kern="1200" dirty="0" smtClean="0"/>
            <a:t>fair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2436000" y="1953037"/>
        <a:ext cx="3510000" cy="619888"/>
      </dsp:txXfrm>
    </dsp:sp>
    <dsp:sp modelId="{D81106E2-0D52-4DF9-8B8D-0416B299AF2D}">
      <dsp:nvSpPr>
        <dsp:cNvPr id="0" name=""/>
        <dsp:cNvSpPr/>
      </dsp:nvSpPr>
      <dsp:spPr>
        <a:xfrm>
          <a:off x="1524008" y="2603920"/>
          <a:ext cx="5333983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How will it make me </a:t>
          </a:r>
          <a:r>
            <a:rPr lang="en-US" sz="2200" b="1" u="sng" kern="1200" dirty="0" smtClean="0"/>
            <a:t>feel about myself*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1524008" y="2603920"/>
        <a:ext cx="5333983" cy="619888"/>
      </dsp:txXfrm>
    </dsp:sp>
    <dsp:sp modelId="{C4A3A708-B09C-48D1-9693-6D80F4D77DD9}">
      <dsp:nvSpPr>
        <dsp:cNvPr id="0" name=""/>
        <dsp:cNvSpPr/>
      </dsp:nvSpPr>
      <dsp:spPr>
        <a:xfrm>
          <a:off x="591000" y="3254803"/>
          <a:ext cx="720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If something terrible happened, </a:t>
          </a:r>
          <a:r>
            <a:rPr lang="en-US" sz="2200" b="1" u="sng" kern="1200" dirty="0" smtClean="0"/>
            <a:t>could I defend my actions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591000" y="3254803"/>
        <a:ext cx="7200000" cy="619888"/>
      </dsp:txXfrm>
    </dsp:sp>
    <dsp:sp modelId="{F675676F-38AA-46FA-8A65-BE876D22A309}">
      <dsp:nvSpPr>
        <dsp:cNvPr id="0" name=""/>
        <dsp:cNvSpPr/>
      </dsp:nvSpPr>
      <dsp:spPr>
        <a:xfrm>
          <a:off x="51000" y="3905687"/>
          <a:ext cx="8280000" cy="619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Does this choice lead to the </a:t>
          </a:r>
          <a:r>
            <a:rPr lang="en-US" sz="2200" b="1" u="sng" kern="1200" dirty="0" smtClean="0"/>
            <a:t>greatest good for the greatest number</a:t>
          </a:r>
          <a:r>
            <a:rPr lang="en-US" sz="2200" b="1" kern="1200" dirty="0" smtClean="0"/>
            <a:t>? </a:t>
          </a:r>
          <a:endParaRPr lang="en-US" sz="2200" kern="1200" dirty="0"/>
        </a:p>
      </dsp:txBody>
      <dsp:txXfrm>
        <a:off x="51000" y="3905687"/>
        <a:ext cx="8280000" cy="619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F2613D-8FCE-4D64-AD81-D6666371488F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3B2AF-1DF1-4F4C-8C43-52F52346B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43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62433-D428-4D4B-A845-C040B439606C}" type="slidenum">
              <a:rPr lang="ar-SA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Can you give</a:t>
            </a:r>
            <a:r>
              <a:rPr lang="en-US" baseline="0" dirty="0" smtClean="0"/>
              <a:t> an example? (very important slide)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293678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6818E-8FAA-4B3E-A050-1EC44DA145D1}" type="slidenum">
              <a:rPr lang="ar-SA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Or whistle</a:t>
            </a:r>
            <a:r>
              <a:rPr lang="en-US" baseline="0" dirty="0" smtClean="0"/>
              <a:t> of policemen in the past; can you give a famous example of </a:t>
            </a:r>
            <a:r>
              <a:rPr lang="en-US" baseline="0" dirty="0" smtClean="0"/>
              <a:t>whistle-blowing (</a:t>
            </a:r>
            <a:r>
              <a:rPr lang="ar-SA" b="1" baseline="0" dirty="0" smtClean="0"/>
              <a:t>الوشاية</a:t>
            </a:r>
            <a:r>
              <a:rPr lang="en-US" baseline="0" dirty="0" smtClean="0"/>
              <a:t>) ? </a:t>
            </a:r>
            <a:r>
              <a:rPr lang="en-US" baseline="0" dirty="0" smtClean="0"/>
              <a:t>see: </a:t>
            </a:r>
            <a:r>
              <a:rPr lang="en-US" b="1" u="sng" baseline="0" dirty="0" smtClean="0"/>
              <a:t>https://mic.com/articles/49867/5-famous-whistleblowers-who-shaped-history#.XUvDo4OAx</a:t>
            </a:r>
            <a:r>
              <a:rPr lang="en-US" baseline="0" dirty="0" smtClean="0"/>
              <a:t>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735590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C196F-5141-41B2-BB24-8776FA8ABBB2}" type="slidenum">
              <a:rPr lang="ar-SA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i.e. not to just look like a hero, or to gain money/fame, which –ironically- would be in</a:t>
            </a:r>
            <a:r>
              <a:rPr lang="en-US" baseline="0" dirty="0" smtClean="0"/>
              <a:t> itself</a:t>
            </a:r>
            <a:r>
              <a:rPr lang="en-US" dirty="0" smtClean="0"/>
              <a:t> unethical</a:t>
            </a:r>
            <a:endParaRPr lang="ar-SA" dirty="0" smtClean="0"/>
          </a:p>
        </p:txBody>
      </p:sp>
      <p:sp>
        <p:nvSpPr>
          <p:cNvPr id="3584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val="309867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 regarding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“Engineering Ethics in the Real World”: https://www.youtube.com/watch?v=QbtY_Wl-hYI&amp;list=PLA61bxD8Jg-1qNd6xBY6A4_mD-fOOMwAI 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Gasket: soft flat sheet or ring of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rubber </a:t>
            </a:r>
            <a:r>
              <a:rPr lang="ar-S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ar-SA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حشية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89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rubber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bladder/liner (which would cost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~$5 to being with); read more about story here: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auto.howstuffworks.com/1971-1980-ford-pinto12.htm</a:t>
            </a:r>
          </a:p>
          <a:p>
            <a:pPr marL="0" indent="0">
              <a:buFont typeface="Arial" charset="0"/>
              <a:buNone/>
            </a:pP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Videos: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https://youtu.be/vVq0qCpcCoA 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https://youtu.be/lgOxWPGsJNY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0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1059A5-8CCD-474D-B0C1-F516A1A2FE0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144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Who would you consider legally responsible? Ethically responsible? Can</a:t>
            </a:r>
            <a:r>
              <a:rPr lang="en-US" baseline="0" dirty="0" smtClean="0"/>
              <a:t> you mention a case similar to this happening recently, from your experience?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28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What</a:t>
            </a:r>
            <a:r>
              <a:rPr lang="en-US" baseline="0" dirty="0" smtClean="0"/>
              <a:t> do we have to support this in Islam?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0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6818E-8FAA-4B3E-A050-1EC44DA145D1}" type="slidenum">
              <a:rPr lang="ar-SA" smtClean="0">
                <a:solidFill>
                  <a:prstClr val="black"/>
                </a:solidFill>
                <a:latin typeface="Arial" pitchFamily="34" charset="0"/>
              </a:rPr>
              <a:pPr/>
              <a:t>19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* NSPE ethics code</a:t>
            </a:r>
            <a:r>
              <a:rPr lang="en-US" baseline="0" dirty="0" smtClean="0"/>
              <a:t> is uploaded to course website; read </a:t>
            </a:r>
            <a:r>
              <a:rPr lang="en-US" baseline="0" smtClean="0"/>
              <a:t>it carefully!</a:t>
            </a:r>
            <a:endParaRPr lang="en-US" dirty="0" smtClean="0"/>
          </a:p>
          <a:p>
            <a:pPr>
              <a:lnSpc>
                <a:spcPct val="89000"/>
              </a:lnSpc>
            </a:pPr>
            <a:r>
              <a:rPr lang="en-US" dirty="0" smtClean="0"/>
              <a:t>** Do</a:t>
            </a:r>
            <a:r>
              <a:rPr lang="en-US" baseline="0" dirty="0" smtClean="0"/>
              <a:t> </a:t>
            </a:r>
            <a:r>
              <a:rPr lang="en-US" baseline="0" dirty="0" smtClean="0"/>
              <a:t>you agree “the higher up you go, the easier it is to throw blame on people underneath you</a:t>
            </a:r>
            <a:r>
              <a:rPr lang="en-US" baseline="0" dirty="0" smtClean="0"/>
              <a:t>”? </a:t>
            </a:r>
            <a:r>
              <a:rPr lang="en-US" dirty="0" smtClean="0"/>
              <a:t>Surah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Hujurat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71551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 of conduct:</a:t>
            </a:r>
            <a:r>
              <a:rPr lang="en-US" baseline="0" dirty="0" smtClean="0"/>
              <a:t> </a:t>
            </a:r>
            <a:r>
              <a:rPr lang="ar-SA" baseline="0" dirty="0" smtClean="0"/>
              <a:t>قواعد </a:t>
            </a:r>
            <a:r>
              <a:rPr lang="ar-SA" baseline="0" dirty="0" smtClean="0"/>
              <a:t>السلوك</a:t>
            </a:r>
            <a:endParaRPr lang="en-US" baseline="0" dirty="0" smtClean="0"/>
          </a:p>
          <a:p>
            <a:r>
              <a:rPr lang="en-US" baseline="0" dirty="0" smtClean="0"/>
              <a:t>Ethics: </a:t>
            </a:r>
            <a:r>
              <a:rPr lang="ar-SA" baseline="0" dirty="0" smtClean="0"/>
              <a:t>أخلاقيات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8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i.e. think about the correct</a:t>
            </a:r>
            <a:r>
              <a:rPr lang="en-US" baseline="0" dirty="0" smtClean="0"/>
              <a:t> thing to do now, and the future consequences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e.g. the code of ethics</a:t>
            </a:r>
            <a:r>
              <a:rPr lang="en-US" baseline="0" dirty="0" smtClean="0"/>
              <a:t> regarding accepting gifts at work</a:t>
            </a:r>
          </a:p>
          <a:p>
            <a:r>
              <a:rPr lang="en-US" dirty="0" smtClean="0"/>
              <a:t>** e.g. issues that</a:t>
            </a:r>
            <a:r>
              <a:rPr lang="en-US" baseline="0" dirty="0" smtClean="0"/>
              <a:t> are considered moral/immoral and differ from one society to another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17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685959" y="4343283"/>
            <a:ext cx="5486083" cy="4115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883924" y="8684992"/>
            <a:ext cx="2972488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8FA8AC8-5F9C-4684-A50B-4C7FD3E51B83}" type="slidenum">
              <a:rPr lang="ar-SA" sz="1200">
                <a:latin typeface="Tahoma" pitchFamily="34" charset="0"/>
                <a:cs typeface="Times New Roman" pitchFamily="18" charset="0"/>
              </a:rPr>
              <a:pPr algn="r" eaLnBrk="1" hangingPunct="1"/>
              <a:t>6</a:t>
            </a:fld>
            <a:endParaRPr lang="en-US" sz="12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74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IE: IIE (Institute</a:t>
            </a:r>
            <a:r>
              <a:rPr lang="en-US" baseline="0" dirty="0" smtClean="0"/>
              <a:t> of Industrial Engineers)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70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Can you give an example of this? e.g.</a:t>
            </a:r>
            <a:r>
              <a:rPr lang="en-US" baseline="0" dirty="0" smtClean="0"/>
              <a:t> Auctioning</a:t>
            </a:r>
            <a:r>
              <a:rPr lang="ar-SA" baseline="0" dirty="0" smtClean="0"/>
              <a:t> </a:t>
            </a:r>
            <a:r>
              <a:rPr lang="en-US" baseline="0" dirty="0" smtClean="0"/>
              <a:t>for companies, favoring relatives in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3B2AF-1DF1-4F4C-8C43-52F52346B97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6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47051-1A2A-4800-AA85-3FA6F3CF8F3F}" type="slidenum">
              <a:rPr lang="ar-SA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025" y="4343283"/>
            <a:ext cx="5031951" cy="4115350"/>
          </a:xfrm>
          <a:noFill/>
          <a:ln/>
        </p:spPr>
        <p:txBody>
          <a:bodyPr lIns="90978" tIns="44691" rIns="90978" bIns="44691"/>
          <a:lstStyle/>
          <a:p>
            <a:pPr>
              <a:lnSpc>
                <a:spcPct val="89000"/>
              </a:lnSpc>
            </a:pPr>
            <a:r>
              <a:rPr lang="en-US" dirty="0" smtClean="0"/>
              <a:t>conflicts of interest: </a:t>
            </a:r>
            <a:r>
              <a:rPr lang="ar-SA" dirty="0" smtClean="0"/>
              <a:t>تضارب المصالح</a:t>
            </a:r>
            <a:r>
              <a:rPr lang="en-US" dirty="0" smtClean="0"/>
              <a:t> (can</a:t>
            </a:r>
            <a:r>
              <a:rPr lang="en-US" baseline="0" dirty="0" smtClean="0"/>
              <a:t> you give an example)? How do you disclose conflict of interest?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59871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xfrm>
            <a:off x="685959" y="4343283"/>
            <a:ext cx="5486083" cy="4115350"/>
          </a:xfrm>
          <a:noFill/>
          <a:ln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* e.g. “miscellaneous” expenses</a:t>
            </a:r>
            <a:endParaRPr lang="ar-SA" dirty="0" smtClean="0"/>
          </a:p>
        </p:txBody>
      </p:sp>
      <p:sp>
        <p:nvSpPr>
          <p:cNvPr id="26628" name="Slide Number Placeholder 3"/>
          <p:cNvSpPr txBox="1">
            <a:spLocks noGrp="1"/>
          </p:cNvSpPr>
          <p:nvPr/>
        </p:nvSpPr>
        <p:spPr bwMode="auto">
          <a:xfrm>
            <a:off x="3883924" y="8684992"/>
            <a:ext cx="2972488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5453004-6039-4A85-BA29-1CD8A5B2908C}" type="slidenum">
              <a:rPr lang="ar-SA" sz="1200">
                <a:latin typeface="Tahoma" pitchFamily="34" charset="0"/>
                <a:cs typeface="Times New Roman" pitchFamily="18" charset="0"/>
              </a:rPr>
              <a:pPr algn="r" eaLnBrk="1" hangingPunct="1"/>
              <a:t>10</a:t>
            </a:fld>
            <a:endParaRPr lang="en-US" sz="1200">
              <a:latin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4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64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6C7E-7927-45D6-B8E7-65D7E2BCF69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147" y="6377354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4A92E-8089-4553-9D0B-C8D83E5621F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894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10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E6AF-5B5B-4209-9238-43642A2D8C0A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5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DE6D5-F1E6-4AB9-8383-41BC9530A519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7690-2793-4405-AAC4-6E1D96210CBB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04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6D6-A54C-4194-BC7F-0F94691393C6}" type="datetime1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5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69F03-9898-4278-AECE-5C001AB1F1B8}" type="datetime1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827C-8B41-4EA7-93F8-8FFACAF6935B}" type="datetime1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7BE6-E4EB-409A-B4F3-300349E0CB49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9CFA5-AC7E-4E37-BCBD-17EA5B4B46E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9445" y="6400800"/>
            <a:ext cx="628815" cy="276228"/>
          </a:xfrm>
        </p:spPr>
        <p:txBody>
          <a:bodyPr/>
          <a:lstStyle>
            <a:lvl1pPr>
              <a:defRPr sz="14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5D74-D3CD-4140-8FF8-B0CFA865E923}" type="datetime1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BBE5-ABC0-4905-88F0-76FB709FFCFD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4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85200-64FF-4567-ADB2-8EDD40AC6AA8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F9E3A-E087-46CE-BFA9-07449D544D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9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8D1B-BCEE-416C-AEE2-BF3FDF897BB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51317-60C0-4A18-A92B-124B7955977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9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400800"/>
            <a:ext cx="628815" cy="276228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AAD8-5467-4322-BCB4-3E87DF2E4A5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6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2DE5D-C1FE-4405-B618-53414D11283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9/8/2017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85072-ED91-4096-9C01-32B1BB445D3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32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6D88-CCD0-4517-8914-F4D67E9B0037}" type="datetime1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E2496-B776-440F-AB30-C55FECFF7F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4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683193"/>
            <a:ext cx="7467600" cy="2269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>
                <a:solidFill>
                  <a:prstClr val="white"/>
                </a:solidFill>
              </a:rPr>
              <a:t/>
            </a:r>
            <a:br>
              <a:rPr lang="en-US" sz="4400" b="1" dirty="0" smtClean="0">
                <a:solidFill>
                  <a:prstClr val="white"/>
                </a:solidFill>
              </a:rPr>
            </a:br>
            <a:r>
              <a:rPr lang="en-US" sz="4400" dirty="0" smtClean="0">
                <a:solidFill>
                  <a:prstClr val="white"/>
                </a:solidFill>
              </a:rPr>
              <a:t>Lecture 12.</a:t>
            </a:r>
          </a:p>
          <a:p>
            <a:pPr algn="ctr">
              <a:defRPr/>
            </a:pPr>
            <a:endParaRPr lang="en-US" sz="4400" b="1" dirty="0" smtClean="0">
              <a:solidFill>
                <a:prstClr val="white"/>
              </a:solidFill>
            </a:endParaRPr>
          </a:p>
          <a:p>
            <a:pPr algn="ctr" fontAlgn="base">
              <a:spcAft>
                <a:spcPct val="0"/>
              </a:spcAft>
            </a:pPr>
            <a:r>
              <a:rPr lang="en-US" sz="4400" b="1" i="1" dirty="0" smtClean="0">
                <a:solidFill>
                  <a:prstClr val="white"/>
                </a:solidFill>
              </a:rPr>
              <a:t>Engineering Ethics</a:t>
            </a:r>
            <a:endParaRPr lang="en-US" sz="4400" b="1" i="1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2574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/>
              <a:t>Summer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rgbClr val="56C5FF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8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rtl="1"/>
            <a:fld id="{3A610996-FD59-4062-9CAF-6019A79186C5}" type="slidenum">
              <a:rPr lang="ar-SA" sz="1600" b="1">
                <a:latin typeface="Tahoma" pitchFamily="34" charset="0"/>
              </a:rPr>
              <a:pPr algn="r" rtl="1"/>
              <a:t>10</a:t>
            </a:fld>
            <a:endParaRPr lang="en-US" sz="1400" b="1" dirty="0">
              <a:latin typeface="Tahoma" pitchFamily="34" charset="0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715892" cy="9906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Personal Ethics </a:t>
            </a:r>
            <a:b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(everyday examples)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90451" y="1371600"/>
            <a:ext cx="8229600" cy="4606925"/>
          </a:xfrm>
          <a:prstGeom prst="rect">
            <a:avLst/>
          </a:prstGeom>
          <a:noFill/>
        </p:spPr>
        <p:txBody>
          <a:bodyPr vert="horz" lIns="90488" tIns="44450" rIns="90488" bIns="4445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u="sng" dirty="0"/>
              <a:t>Software</a:t>
            </a:r>
            <a:r>
              <a:rPr lang="en-US" sz="2800" dirty="0"/>
              <a:t> piracy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Copying </a:t>
            </a:r>
            <a:r>
              <a:rPr lang="en-US" sz="2800" dirty="0"/>
              <a:t>of </a:t>
            </a:r>
            <a:r>
              <a:rPr lang="en-US" sz="2800" u="sng" dirty="0"/>
              <a:t>homework or tests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“Borrowing” </a:t>
            </a:r>
            <a:r>
              <a:rPr lang="en-US" sz="2800" dirty="0" smtClean="0"/>
              <a:t>office </a:t>
            </a:r>
            <a:r>
              <a:rPr lang="en-US" sz="2800" u="sng" dirty="0"/>
              <a:t>supplies from employer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Copying of </a:t>
            </a:r>
            <a:r>
              <a:rPr lang="en-US" sz="2800" u="sng" dirty="0"/>
              <a:t>Videos or CD’s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u="sng" dirty="0"/>
              <a:t>Plagiarism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/>
              <a:t>Expense </a:t>
            </a:r>
            <a:r>
              <a:rPr lang="en-US" sz="2800" u="sng" dirty="0"/>
              <a:t>account </a:t>
            </a:r>
            <a:r>
              <a:rPr lang="en-US" sz="2800" u="sng" dirty="0" smtClean="0"/>
              <a:t>padding</a:t>
            </a:r>
            <a:r>
              <a:rPr lang="en-US" sz="2800" dirty="0" smtClean="0"/>
              <a:t> (adding </a:t>
            </a:r>
            <a:r>
              <a:rPr lang="en-US" sz="2800" u="sng" dirty="0"/>
              <a:t>unnecessary material or expenses</a:t>
            </a:r>
            <a:r>
              <a:rPr lang="en-US" sz="2800" dirty="0"/>
              <a:t> for the purpose of increasing the cost </a:t>
            </a:r>
            <a:r>
              <a:rPr lang="en-US" sz="2800" dirty="0" smtClean="0"/>
              <a:t>claim)*</a:t>
            </a:r>
            <a:endParaRPr lang="en-US" sz="2800" dirty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n-US" sz="2800" dirty="0" smtClean="0"/>
              <a:t>Personal use of </a:t>
            </a:r>
            <a:r>
              <a:rPr lang="en-US" sz="2800" dirty="0"/>
              <a:t>the </a:t>
            </a:r>
            <a:r>
              <a:rPr lang="en-US" sz="2800" u="sng" dirty="0"/>
              <a:t>copy machine at 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85969"/>
            <a:ext cx="3304318" cy="1383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15200" cy="838200"/>
          </a:xfrm>
          <a:noFill/>
        </p:spPr>
        <p:txBody>
          <a:bodyPr lIns="90488" tIns="44450" rIns="90488" bIns="44450"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Ethical Issues are Seldom Black and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White*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24045322"/>
              </p:ext>
            </p:extLst>
          </p:nvPr>
        </p:nvGraphicFramePr>
        <p:xfrm>
          <a:off x="3886200" y="1447800"/>
          <a:ext cx="5625391" cy="430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0328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7859883"/>
              </p:ext>
            </p:extLst>
          </p:nvPr>
        </p:nvGraphicFramePr>
        <p:xfrm>
          <a:off x="0" y="1447800"/>
          <a:ext cx="4572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8725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2896492" cy="7620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Whistle-Blowing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312" y="2397382"/>
            <a:ext cx="8858688" cy="1323291"/>
          </a:xfrm>
          <a:noFill/>
        </p:spPr>
        <p:txBody>
          <a:bodyPr lIns="90488" tIns="44450" rIns="90488" bIns="44450">
            <a:normAutofit/>
          </a:bodyPr>
          <a:lstStyle/>
          <a:p>
            <a:pPr marL="398463" indent="-223838" defTabSz="914400">
              <a:tabLst>
                <a:tab pos="341313" algn="l"/>
              </a:tabLst>
            </a:pPr>
            <a:r>
              <a:rPr lang="en-US" sz="2600" dirty="0"/>
              <a:t>Whistleblower is a person who </a:t>
            </a:r>
            <a:r>
              <a:rPr lang="en-US" sz="2600" u="sng" dirty="0"/>
              <a:t>exposes misconduct or illegal activity occurring in an organization</a:t>
            </a:r>
            <a:r>
              <a:rPr lang="en-US" sz="2600" dirty="0"/>
              <a:t> such as fraud, health and safety violations, and corruption.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77200" y="635508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399" y="914400"/>
            <a:ext cx="47174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 term whistle-blower comes from the whistle a referee uses to </a:t>
            </a:r>
            <a:r>
              <a:rPr lang="en-US" sz="2600" u="sng" dirty="0"/>
              <a:t>indicate an illegal or foul </a:t>
            </a:r>
            <a:r>
              <a:rPr lang="en-US" sz="2600" u="sng" dirty="0" smtClean="0"/>
              <a:t>play*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643324"/>
            <a:ext cx="2524125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0873" y="3810000"/>
            <a:ext cx="3093720" cy="205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5312" y="3654757"/>
            <a:ext cx="4743888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8463" lvl="0" indent="-223838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tabLst>
                <a:tab pos="341313" algn="l"/>
              </a:tabLst>
            </a:pPr>
            <a:r>
              <a:rPr lang="en-US" sz="2600" dirty="0"/>
              <a:t>Whistleblowers may </a:t>
            </a:r>
            <a:r>
              <a:rPr lang="en-US" sz="2600" u="sng" dirty="0"/>
              <a:t>make their allegations internally</a:t>
            </a:r>
            <a:r>
              <a:rPr lang="en-US" sz="2600" dirty="0"/>
              <a:t> (within the accused organization) </a:t>
            </a:r>
            <a:r>
              <a:rPr lang="en-US" sz="2600" u="sng" dirty="0"/>
              <a:t>or externally</a:t>
            </a:r>
            <a:r>
              <a:rPr lang="en-US" sz="2600" dirty="0"/>
              <a:t> (to regulators, law enforcement agencies, to the media or to groups concerned with the issues)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599" y="1752600"/>
            <a:ext cx="8578661" cy="4648200"/>
          </a:xfrm>
          <a:noFill/>
        </p:spPr>
        <p:txBody>
          <a:bodyPr lIns="90488" tIns="44450" rIns="90488" bIns="44450">
            <a:noAutofit/>
          </a:bodyPr>
          <a:lstStyle/>
          <a:p>
            <a:pPr algn="just"/>
            <a:r>
              <a:rPr lang="en-US" sz="2600" dirty="0" smtClean="0"/>
              <a:t>It is morally </a:t>
            </a:r>
            <a:r>
              <a:rPr lang="en-US" sz="2600" u="sng" dirty="0" smtClean="0"/>
              <a:t>permissible for engineers</a:t>
            </a:r>
            <a:r>
              <a:rPr lang="en-US" sz="2600" dirty="0" smtClean="0"/>
              <a:t> to engage in external whistle-blowing if:</a:t>
            </a:r>
          </a:p>
          <a:p>
            <a:pPr marL="690563" indent="-166688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The </a:t>
            </a:r>
            <a:r>
              <a:rPr lang="en-US" sz="2600" u="sng" dirty="0" smtClean="0"/>
              <a:t>harm</a:t>
            </a:r>
            <a:r>
              <a:rPr lang="en-US" sz="2600" dirty="0" smtClean="0"/>
              <a:t> that will be done </a:t>
            </a:r>
            <a:r>
              <a:rPr lang="en-US" sz="2600" u="sng" dirty="0" smtClean="0"/>
              <a:t>to the public</a:t>
            </a:r>
            <a:r>
              <a:rPr lang="en-US" sz="2600" dirty="0" smtClean="0"/>
              <a:t> is serious and considerable</a:t>
            </a:r>
          </a:p>
          <a:p>
            <a:pPr marL="690563" indent="-166688" algn="just">
              <a:buFont typeface="Wingdings" panose="05000000000000000000" pitchFamily="2" charset="2"/>
              <a:buChar char="ü"/>
            </a:pPr>
            <a:r>
              <a:rPr lang="en-US" sz="2600" dirty="0" smtClean="0"/>
              <a:t>Getting </a:t>
            </a:r>
            <a:r>
              <a:rPr lang="en-US" sz="2600" u="sng" dirty="0" smtClean="0"/>
              <a:t>no satisfaction from their immediate superiors</a:t>
            </a:r>
            <a:r>
              <a:rPr lang="en-US" sz="2600" dirty="0" smtClean="0"/>
              <a:t>, even after going to the board of directors</a:t>
            </a:r>
          </a:p>
          <a:p>
            <a:pPr algn="just">
              <a:tabLst>
                <a:tab pos="742950" algn="l"/>
              </a:tabLst>
            </a:pPr>
            <a:r>
              <a:rPr lang="en-US" sz="2600" dirty="0"/>
              <a:t>Need a </a:t>
            </a:r>
            <a:r>
              <a:rPr lang="en-US" sz="2600" u="sng" dirty="0"/>
              <a:t>documented evidence</a:t>
            </a:r>
            <a:r>
              <a:rPr lang="en-US" sz="2600" dirty="0"/>
              <a:t> that would convince </a:t>
            </a:r>
            <a:r>
              <a:rPr lang="en-US" sz="2600" dirty="0" smtClean="0"/>
              <a:t>a reasonable</a:t>
            </a:r>
            <a:r>
              <a:rPr lang="en-US" sz="2600" dirty="0"/>
              <a:t>, </a:t>
            </a:r>
            <a:r>
              <a:rPr lang="en-US" sz="2600" u="sng" dirty="0"/>
              <a:t>impartial observer</a:t>
            </a:r>
          </a:p>
          <a:p>
            <a:pPr algn="just">
              <a:tabLst>
                <a:tab pos="742950" algn="l"/>
              </a:tabLst>
            </a:pPr>
            <a:r>
              <a:rPr lang="en-US" sz="2600" dirty="0" smtClean="0"/>
              <a:t>There </a:t>
            </a:r>
            <a:r>
              <a:rPr lang="en-US" sz="2600" dirty="0"/>
              <a:t>must be strong evidence that making the </a:t>
            </a:r>
            <a:r>
              <a:rPr lang="en-US" sz="2600" u="sng" dirty="0" smtClean="0"/>
              <a:t>information public </a:t>
            </a:r>
            <a:r>
              <a:rPr lang="en-US" sz="2600" u="sng" dirty="0"/>
              <a:t>will in fact prevent the threatened </a:t>
            </a:r>
            <a:r>
              <a:rPr lang="en-US" sz="2600" u="sng" dirty="0" smtClean="0"/>
              <a:t>harm</a:t>
            </a:r>
            <a:r>
              <a:rPr lang="en-US" sz="2600" dirty="0" smtClean="0"/>
              <a:t>*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/>
              <a:pPr/>
              <a:t>13</a:t>
            </a:fld>
            <a:endParaRPr lang="en-US" sz="1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71855"/>
            <a:ext cx="1796861" cy="1371600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1000" y="152400"/>
            <a:ext cx="4800600" cy="762000"/>
          </a:xfrm>
          <a:prstGeom prst="rect">
            <a:avLst/>
          </a:prstGeom>
          <a:noFill/>
        </p:spPr>
        <p:txBody>
          <a:bodyPr vert="horz" lIns="90488" tIns="44450" rIns="90488" bIns="44450" rtlCol="0" anchor="b">
            <a:norm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Whistle-Blowing (</a:t>
            </a:r>
            <a:r>
              <a:rPr lang="en-US" sz="26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contn’d</a:t>
            </a: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35774"/>
            <a:ext cx="6096000" cy="60960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Case Studies in Engineering Ethics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832684"/>
            <a:ext cx="6354927" cy="54157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6600"/>
                </a:solidFill>
              </a:rPr>
              <a:t>Case </a:t>
            </a:r>
            <a:r>
              <a:rPr lang="en-US" sz="2800" b="1" dirty="0" smtClean="0">
                <a:solidFill>
                  <a:srgbClr val="FF6600"/>
                </a:solidFill>
              </a:rPr>
              <a:t>1: The “challenger” disaster (1986)</a:t>
            </a:r>
          </a:p>
          <a:p>
            <a:pPr marL="0" indent="0" algn="just">
              <a:buNone/>
            </a:pPr>
            <a:r>
              <a:rPr lang="en-US" sz="2600" b="1" dirty="0" smtClean="0"/>
              <a:t>Designed a system that required a </a:t>
            </a:r>
            <a:r>
              <a:rPr lang="en-US" sz="2600" b="1" u="sng" dirty="0" err="1" smtClean="0"/>
              <a:t>gasketed</a:t>
            </a:r>
            <a:r>
              <a:rPr lang="en-US" sz="2600" b="1" u="sng" dirty="0" smtClean="0"/>
              <a:t> connection</a:t>
            </a:r>
            <a:r>
              <a:rPr lang="en-US" sz="2600" b="1" dirty="0" smtClean="0"/>
              <a:t> and did not have sufficient data to predict performance across a spectrum of conditions; pressure from management to end the job lead to: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u="sng" dirty="0" smtClean="0"/>
              <a:t>Poor Engineering Judgment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Entire </a:t>
            </a:r>
            <a:r>
              <a:rPr lang="en-US" sz="2600" b="1" u="sng" dirty="0" smtClean="0"/>
              <a:t>crew lost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u="sng" dirty="0" smtClean="0"/>
              <a:t>Space program set back</a:t>
            </a:r>
            <a:r>
              <a:rPr lang="en-US" sz="2600" b="1" dirty="0" smtClean="0"/>
              <a:t> years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u="sng" dirty="0" smtClean="0"/>
              <a:t>Lost public confidence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971" y="564742"/>
            <a:ext cx="24939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05136"/>
            <a:ext cx="24384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99273" y="641191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61654" y="914400"/>
            <a:ext cx="8301346" cy="34290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600" b="1" dirty="0" smtClean="0"/>
              <a:t>Under management pressure, engineers designed an </a:t>
            </a:r>
            <a:r>
              <a:rPr lang="en-US" sz="2600" b="1" u="sng" dirty="0" smtClean="0"/>
              <a:t>automobile component</a:t>
            </a:r>
            <a:r>
              <a:rPr lang="en-US" sz="2600" b="1" dirty="0" smtClean="0"/>
              <a:t>* that later proved to fail under certain conditions and </a:t>
            </a:r>
            <a:r>
              <a:rPr lang="en-US" sz="2600" b="1" u="sng" dirty="0" smtClean="0"/>
              <a:t>could be replaced for only $11 under a recall</a:t>
            </a:r>
          </a:p>
          <a:p>
            <a:pPr algn="just"/>
            <a:r>
              <a:rPr lang="en-US" sz="2600" b="1" dirty="0" smtClean="0"/>
              <a:t>At </a:t>
            </a:r>
            <a:r>
              <a:rPr lang="en-US" sz="2600" b="1" dirty="0"/>
              <a:t>$11 per vehicle to recall, the </a:t>
            </a:r>
            <a:r>
              <a:rPr lang="en-US" sz="2600" b="1" u="sng" dirty="0"/>
              <a:t>total cost would be $137 </a:t>
            </a:r>
            <a:r>
              <a:rPr lang="en-US" sz="2600" b="1" u="sng" dirty="0" smtClean="0"/>
              <a:t>million</a:t>
            </a:r>
          </a:p>
          <a:p>
            <a:pPr algn="just"/>
            <a:r>
              <a:rPr lang="en-US" sz="2600" b="1" u="sng" dirty="0"/>
              <a:t>Corporate decision</a:t>
            </a:r>
            <a:r>
              <a:rPr lang="en-US" sz="2600" b="1" dirty="0"/>
              <a:t> based on a </a:t>
            </a:r>
            <a:r>
              <a:rPr lang="en-US" sz="2600" b="1" dirty="0" smtClean="0"/>
              <a:t>“</a:t>
            </a:r>
            <a:r>
              <a:rPr lang="en-US" sz="2600" b="1" u="sng" dirty="0" smtClean="0"/>
              <a:t>Benefit/Cost analysis</a:t>
            </a:r>
            <a:r>
              <a:rPr lang="en-US" sz="2600" b="1" dirty="0" smtClean="0"/>
              <a:t>”</a:t>
            </a:r>
          </a:p>
          <a:p>
            <a:pPr algn="just"/>
            <a:r>
              <a:rPr lang="en-US" sz="2600" b="1" dirty="0" smtClean="0"/>
              <a:t>Fearing the loss, Ford </a:t>
            </a:r>
            <a:r>
              <a:rPr lang="en-US" sz="2600" b="1" u="sng" dirty="0" smtClean="0"/>
              <a:t>did not recall for repair</a:t>
            </a:r>
            <a:endParaRPr lang="en-US" sz="2600" b="1" u="sng" dirty="0"/>
          </a:p>
          <a:p>
            <a:pPr marL="0" indent="0">
              <a:buNone/>
            </a:pPr>
            <a:endParaRPr lang="en-US" sz="2600" b="1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6343147" cy="4801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defRPr/>
            </a:pPr>
            <a:r>
              <a:rPr lang="en-US" sz="2800" b="1" dirty="0">
                <a:solidFill>
                  <a:srgbClr val="FF6600"/>
                </a:solidFill>
              </a:rPr>
              <a:t>Case 2: The “Ford Pinto” Gas </a:t>
            </a:r>
            <a:r>
              <a:rPr lang="en-US" sz="2800" b="1" dirty="0" smtClean="0">
                <a:solidFill>
                  <a:srgbClr val="FF6600"/>
                </a:solidFill>
              </a:rPr>
              <a:t>Tank (</a:t>
            </a:r>
            <a:r>
              <a:rPr lang="en-US" sz="2800" b="1" dirty="0">
                <a:solidFill>
                  <a:srgbClr val="FF6600"/>
                </a:solidFill>
              </a:rPr>
              <a:t>1972)</a:t>
            </a:r>
          </a:p>
        </p:txBody>
      </p:sp>
      <p:pic>
        <p:nvPicPr>
          <p:cNvPr id="45061" name="Picture 7" descr="http://www.geocities.com/MotorCity/Speedway/2641/shpi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379422"/>
            <a:ext cx="3278724" cy="20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70076" y="6415086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/>
              <a:pPr/>
              <a:t>15</a:t>
            </a:fld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31128"/>
            <a:ext cx="2896492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Case 2 (</a:t>
            </a:r>
            <a:r>
              <a:rPr lang="en-US" sz="2800" b="1" dirty="0" err="1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contn’d</a:t>
            </a:r>
            <a:r>
              <a:rPr lang="en-US" sz="28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7757" y="914400"/>
            <a:ext cx="8733905" cy="19050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2600" b="1" dirty="0"/>
              <a:t>Over </a:t>
            </a:r>
            <a:r>
              <a:rPr lang="en-US" sz="2600" b="1" u="sng" dirty="0">
                <a:solidFill>
                  <a:srgbClr val="FF0000"/>
                </a:solidFill>
              </a:rPr>
              <a:t>500</a:t>
            </a:r>
            <a:r>
              <a:rPr lang="en-US" sz="2600" b="1" u="sng" dirty="0"/>
              <a:t> documented </a:t>
            </a:r>
            <a:r>
              <a:rPr lang="en-US" sz="2600" b="1" u="sng" dirty="0">
                <a:solidFill>
                  <a:srgbClr val="FF0000"/>
                </a:solidFill>
              </a:rPr>
              <a:t>deaths</a:t>
            </a:r>
            <a:r>
              <a:rPr lang="en-US" sz="2600" b="1" dirty="0"/>
              <a:t> related </a:t>
            </a:r>
            <a:r>
              <a:rPr lang="en-US" sz="2600" b="1" dirty="0" smtClean="0"/>
              <a:t> to </a:t>
            </a:r>
            <a:r>
              <a:rPr lang="en-US" sz="2600" b="1" u="sng" dirty="0"/>
              <a:t>rear-end collisions</a:t>
            </a:r>
            <a:r>
              <a:rPr lang="en-US" sz="2600" b="1" dirty="0"/>
              <a:t> in the Pintos </a:t>
            </a:r>
          </a:p>
          <a:p>
            <a:pPr algn="just"/>
            <a:r>
              <a:rPr lang="en-US" sz="2600" b="1" u="sng" dirty="0" smtClean="0"/>
              <a:t>Hundreds of </a:t>
            </a:r>
            <a:r>
              <a:rPr lang="en-US" sz="2600" b="1" u="sng" dirty="0"/>
              <a:t>serious injuries and </a:t>
            </a:r>
            <a:r>
              <a:rPr lang="en-US" sz="2600" b="1" u="sng" dirty="0" smtClean="0">
                <a:solidFill>
                  <a:srgbClr val="FF0000"/>
                </a:solidFill>
              </a:rPr>
              <a:t>thousands</a:t>
            </a:r>
            <a:r>
              <a:rPr lang="en-US" sz="2600" b="1" u="sng" dirty="0" smtClean="0"/>
              <a:t> of </a:t>
            </a:r>
            <a:r>
              <a:rPr lang="en-US" sz="2600" b="1" u="sng" dirty="0">
                <a:solidFill>
                  <a:srgbClr val="FF0000"/>
                </a:solidFill>
              </a:rPr>
              <a:t>burned</a:t>
            </a:r>
            <a:r>
              <a:rPr lang="en-US" sz="2600" b="1" u="sng" dirty="0"/>
              <a:t> </a:t>
            </a:r>
            <a:r>
              <a:rPr lang="en-US" sz="2600" b="1" u="sng" dirty="0" smtClean="0">
                <a:solidFill>
                  <a:srgbClr val="FF0000"/>
                </a:solidFill>
              </a:rPr>
              <a:t>vehicles</a:t>
            </a:r>
            <a:endParaRPr lang="en-US" sz="2600" b="1" u="sng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42135" y="6410325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16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0" y="2438400"/>
            <a:ext cx="2743200" cy="3685105"/>
            <a:chOff x="6553200" y="830783"/>
            <a:chExt cx="2317750" cy="3131617"/>
          </a:xfrm>
        </p:grpSpPr>
        <p:pic>
          <p:nvPicPr>
            <p:cNvPr id="46082" name="Picture 10" descr="C:\Documents and Settings\Linh\Application Data\Microsoft\Media Catalog\Downloaded Clips\cl7e\j031554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2394961"/>
              <a:ext cx="2317750" cy="1567439"/>
            </a:xfrm>
            <a:prstGeom prst="rect">
              <a:avLst/>
            </a:prstGeom>
            <a:noFill/>
            <a:ln w="57150">
              <a:solidFill>
                <a:srgbClr val="FFC000"/>
              </a:solidFill>
              <a:miter lim="800000"/>
              <a:headEnd/>
              <a:tailEnd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9778" y="830783"/>
              <a:ext cx="2311172" cy="1567439"/>
            </a:xfrm>
            <a:prstGeom prst="rect">
              <a:avLst/>
            </a:prstGeom>
            <a:ln w="57150">
              <a:solidFill>
                <a:srgbClr val="FFC000"/>
              </a:solidFill>
            </a:ln>
          </p:spPr>
        </p:pic>
      </p:grpSp>
      <p:sp>
        <p:nvSpPr>
          <p:cNvPr id="5" name="Rectangle 4"/>
          <p:cNvSpPr/>
          <p:nvPr/>
        </p:nvSpPr>
        <p:spPr>
          <a:xfrm>
            <a:off x="368030" y="3128907"/>
            <a:ext cx="4876800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b="1" u="sng" dirty="0">
                <a:solidFill>
                  <a:prstClr val="white"/>
                </a:solidFill>
              </a:rPr>
              <a:t>Lawsuits</a:t>
            </a:r>
            <a:r>
              <a:rPr lang="en-US" sz="2600" b="1" dirty="0">
                <a:solidFill>
                  <a:prstClr val="white"/>
                </a:solidFill>
              </a:rPr>
              <a:t> and personal </a:t>
            </a:r>
            <a:r>
              <a:rPr lang="en-US" sz="2600" b="1" dirty="0" smtClean="0">
                <a:solidFill>
                  <a:prstClr val="white"/>
                </a:solidFill>
              </a:rPr>
              <a:t>injury cases totaled </a:t>
            </a:r>
            <a:r>
              <a:rPr lang="en-US" sz="2600" b="1" dirty="0">
                <a:solidFill>
                  <a:prstClr val="white"/>
                </a:solidFill>
              </a:rPr>
              <a:t>over </a:t>
            </a:r>
            <a:r>
              <a:rPr lang="en-US" sz="2600" b="1" u="sng" dirty="0">
                <a:solidFill>
                  <a:prstClr val="white"/>
                </a:solidFill>
              </a:rPr>
              <a:t>$450 million</a:t>
            </a:r>
          </a:p>
          <a:p>
            <a:pPr marL="167923" lvl="0" indent="-167923" algn="just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600" b="1" u="sng" dirty="0">
                <a:solidFill>
                  <a:prstClr val="white"/>
                </a:solidFill>
              </a:rPr>
              <a:t>Company nearly folded</a:t>
            </a:r>
            <a:r>
              <a:rPr lang="en-US" sz="2600" b="1" dirty="0">
                <a:solidFill>
                  <a:prstClr val="white"/>
                </a:solidFill>
              </a:rPr>
              <a:t> after the lawsuits </a:t>
            </a:r>
            <a:r>
              <a:rPr lang="en-US" sz="2600" b="1" dirty="0" smtClean="0">
                <a:solidFill>
                  <a:prstClr val="white"/>
                </a:solidFill>
              </a:rPr>
              <a:t>and </a:t>
            </a:r>
            <a:r>
              <a:rPr lang="en-US" sz="2600" b="1" dirty="0">
                <a:solidFill>
                  <a:prstClr val="white"/>
                </a:solidFill>
              </a:rPr>
              <a:t>low sales due to </a:t>
            </a:r>
            <a:r>
              <a:rPr lang="en-US" sz="2600" b="1" u="sng" dirty="0">
                <a:solidFill>
                  <a:prstClr val="white"/>
                </a:solidFill>
              </a:rPr>
              <a:t>lack of trust in Ford </a:t>
            </a:r>
            <a:r>
              <a:rPr lang="en-US" sz="2600" b="1" u="sng" dirty="0" smtClean="0">
                <a:solidFill>
                  <a:prstClr val="white"/>
                </a:solidFill>
              </a:rPr>
              <a:t>products</a:t>
            </a:r>
            <a:endParaRPr lang="en-US" sz="2600" b="1" u="sng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9014" y="6328146"/>
            <a:ext cx="628815" cy="276228"/>
          </a:xfrm>
          <a:noFill/>
        </p:spPr>
        <p:txBody>
          <a:bodyPr/>
          <a:lstStyle/>
          <a:p>
            <a:pPr algn="l"/>
            <a:fld id="{A2C4C312-DE3B-4ACF-AEBE-24600F0A054B}" type="slidenum">
              <a:rPr lang="en-US" sz="1600" b="1" smtClean="0">
                <a:solidFill>
                  <a:schemeClr val="tx1"/>
                </a:solidFill>
                <a:latin typeface="Times New Roman" pitchFamily="18" charset="0"/>
              </a:rPr>
              <a:pPr algn="l"/>
              <a:t>17</a:t>
            </a:fld>
            <a:endParaRPr lang="en-US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11" name="Rectangle 19"/>
          <p:cNvSpPr>
            <a:spLocks noChangeArrowheads="1"/>
          </p:cNvSpPr>
          <p:nvPr/>
        </p:nvSpPr>
        <p:spPr bwMode="auto">
          <a:xfrm>
            <a:off x="583930" y="1018659"/>
            <a:ext cx="8229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/>
              <a:t>Engineers </a:t>
            </a:r>
            <a:r>
              <a:rPr lang="en-US" sz="2400" b="1" dirty="0"/>
              <a:t>were asked to </a:t>
            </a:r>
            <a:r>
              <a:rPr lang="en-US" sz="2400" b="1" u="sng" dirty="0"/>
              <a:t>sign </a:t>
            </a:r>
            <a:r>
              <a:rPr lang="en-US" sz="2400" b="1" u="sng" dirty="0" smtClean="0"/>
              <a:t>on </a:t>
            </a:r>
            <a:r>
              <a:rPr lang="en-US" sz="2400" b="1" u="sng" dirty="0"/>
              <a:t>a set of shop drawings</a:t>
            </a:r>
            <a:r>
              <a:rPr lang="en-US" sz="2400" b="1" dirty="0"/>
              <a:t> that had come from a reliable vendor with whom </a:t>
            </a:r>
            <a:r>
              <a:rPr lang="en-US" sz="2400" b="1" dirty="0" smtClean="0"/>
              <a:t>they </a:t>
            </a:r>
            <a:r>
              <a:rPr lang="en-US" sz="2400" b="1" dirty="0"/>
              <a:t>had a very </a:t>
            </a:r>
            <a:r>
              <a:rPr lang="en-US" sz="2400" b="1" u="sng" dirty="0"/>
              <a:t>good working </a:t>
            </a:r>
            <a:r>
              <a:rPr lang="en-US" sz="2400" b="1" u="sng" dirty="0" smtClean="0"/>
              <a:t>relationship</a:t>
            </a:r>
            <a:endParaRPr lang="en-US" b="1" u="sng" dirty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06953" y="230942"/>
            <a:ext cx="6818620" cy="4247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defRPr/>
            </a:pPr>
            <a:r>
              <a:rPr lang="en-US" sz="2400" b="1" dirty="0">
                <a:solidFill>
                  <a:srgbClr val="FF6600"/>
                </a:solidFill>
              </a:rPr>
              <a:t>Case </a:t>
            </a:r>
            <a:r>
              <a:rPr lang="en-US" sz="2400" b="1" dirty="0" smtClean="0">
                <a:solidFill>
                  <a:srgbClr val="FF6600"/>
                </a:solidFill>
              </a:rPr>
              <a:t>3: </a:t>
            </a:r>
            <a:r>
              <a:rPr lang="en-US" sz="2400" b="1" dirty="0">
                <a:solidFill>
                  <a:srgbClr val="FF6600"/>
                </a:solidFill>
              </a:rPr>
              <a:t>The </a:t>
            </a:r>
            <a:r>
              <a:rPr lang="en-US" sz="2400" b="1" dirty="0" smtClean="0">
                <a:solidFill>
                  <a:srgbClr val="FF6600"/>
                </a:solidFill>
              </a:rPr>
              <a:t>“Hyatt Regency ” (Kansas City 1981)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67300" y="2872626"/>
            <a:ext cx="4000500" cy="2030232"/>
            <a:chOff x="228600" y="996473"/>
            <a:chExt cx="8763000" cy="3923248"/>
          </a:xfrm>
        </p:grpSpPr>
        <p:grpSp>
          <p:nvGrpSpPr>
            <p:cNvPr id="22" name="Group 21"/>
            <p:cNvGrpSpPr/>
            <p:nvPr/>
          </p:nvGrpSpPr>
          <p:grpSpPr>
            <a:xfrm>
              <a:off x="1816739" y="996473"/>
              <a:ext cx="5624351" cy="3320415"/>
              <a:chOff x="1816739" y="996473"/>
              <a:chExt cx="5624351" cy="3320415"/>
            </a:xfrm>
          </p:grpSpPr>
          <p:pic>
            <p:nvPicPr>
              <p:cNvPr id="23" name="Picture 3" descr="lale1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1138" t="6722" r="53666" b="12626"/>
              <a:stretch/>
            </p:blipFill>
            <p:spPr bwMode="auto">
              <a:xfrm>
                <a:off x="1816739" y="996473"/>
                <a:ext cx="2651760" cy="3291840"/>
              </a:xfrm>
              <a:prstGeom prst="rect">
                <a:avLst/>
              </a:prstGeom>
              <a:noFill/>
              <a:ln w="76200">
                <a:solidFill>
                  <a:srgbClr val="972ACD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pic>
            <p:nvPicPr>
              <p:cNvPr id="24" name="Picture 3" descr="lale1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l="53124" t="5192" r="1571" b="14155"/>
              <a:stretch/>
            </p:blipFill>
            <p:spPr bwMode="auto">
              <a:xfrm>
                <a:off x="4789330" y="1025048"/>
                <a:ext cx="2651760" cy="3291840"/>
              </a:xfrm>
              <a:prstGeom prst="rect">
                <a:avLst/>
              </a:prstGeom>
              <a:noFill/>
              <a:ln w="76200">
                <a:solidFill>
                  <a:srgbClr val="972ACD">
                    <a:lumMod val="75000"/>
                  </a:srgbClr>
                </a:solidFill>
                <a:miter lim="800000"/>
                <a:headEnd/>
                <a:tailEnd/>
              </a:ln>
            </p:spPr>
          </p:pic>
          <p:sp>
            <p:nvSpPr>
              <p:cNvPr id="25" name="Oval 24"/>
              <p:cNvSpPr/>
              <p:nvPr/>
            </p:nvSpPr>
            <p:spPr>
              <a:xfrm>
                <a:off x="2514600" y="2362200"/>
                <a:ext cx="1447800" cy="148569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334000" y="2324308"/>
                <a:ext cx="1447800" cy="1485692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28600" y="3372007"/>
              <a:ext cx="8763000" cy="1547714"/>
              <a:chOff x="228600" y="3372007"/>
              <a:chExt cx="8763000" cy="1547714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228600" y="3505200"/>
                <a:ext cx="1295400" cy="125920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696200" y="3372007"/>
                <a:ext cx="1295400" cy="1259206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624840" y="3629025"/>
                <a:ext cx="685800" cy="914400"/>
                <a:chOff x="624840" y="3629025"/>
                <a:chExt cx="685800" cy="914400"/>
              </a:xfrm>
            </p:grpSpPr>
            <p:sp>
              <p:nvSpPr>
                <p:cNvPr id="40" name="Line 5"/>
                <p:cNvSpPr>
                  <a:spLocks noChangeShapeType="1"/>
                </p:cNvSpPr>
                <p:nvPr/>
              </p:nvSpPr>
              <p:spPr bwMode="auto">
                <a:xfrm>
                  <a:off x="624840" y="3819525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41" name="Line 6"/>
                <p:cNvSpPr>
                  <a:spLocks noChangeShapeType="1"/>
                </p:cNvSpPr>
                <p:nvPr/>
              </p:nvSpPr>
              <p:spPr bwMode="auto">
                <a:xfrm>
                  <a:off x="624840" y="4352925"/>
                  <a:ext cx="685800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42" name="Line 8"/>
                <p:cNvSpPr>
                  <a:spLocks noChangeShapeType="1"/>
                </p:cNvSpPr>
                <p:nvPr/>
              </p:nvSpPr>
              <p:spPr bwMode="auto">
                <a:xfrm>
                  <a:off x="1143953" y="3629025"/>
                  <a:ext cx="0" cy="91440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7937024" y="3429000"/>
                <a:ext cx="685801" cy="1169988"/>
                <a:chOff x="8086806" y="3541394"/>
                <a:chExt cx="685801" cy="1169988"/>
              </a:xfrm>
            </p:grpSpPr>
            <p:sp>
              <p:nvSpPr>
                <p:cNvPr id="36" name="Line 11"/>
                <p:cNvSpPr>
                  <a:spLocks noChangeShapeType="1"/>
                </p:cNvSpPr>
                <p:nvPr/>
              </p:nvSpPr>
              <p:spPr bwMode="auto">
                <a:xfrm>
                  <a:off x="8086806" y="3922394"/>
                  <a:ext cx="685801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7" name="Line 12"/>
                <p:cNvSpPr>
                  <a:spLocks noChangeShapeType="1"/>
                </p:cNvSpPr>
                <p:nvPr/>
              </p:nvSpPr>
              <p:spPr bwMode="auto">
                <a:xfrm>
                  <a:off x="8086806" y="4455795"/>
                  <a:ext cx="685801" cy="0"/>
                </a:xfrm>
                <a:prstGeom prst="line">
                  <a:avLst/>
                </a:prstGeom>
                <a:noFill/>
                <a:ln w="38100">
                  <a:solidFill>
                    <a:srgbClr val="4BB836"/>
                  </a:solidFill>
                  <a:round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8" name="Line 16"/>
                <p:cNvSpPr>
                  <a:spLocks noChangeShapeType="1"/>
                </p:cNvSpPr>
                <p:nvPr/>
              </p:nvSpPr>
              <p:spPr bwMode="auto">
                <a:xfrm>
                  <a:off x="8636082" y="3541394"/>
                  <a:ext cx="1588" cy="914401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  <p:sp>
              <p:nvSpPr>
                <p:cNvPr id="39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8485270" y="3922394"/>
                  <a:ext cx="9525" cy="78898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</a:endParaRPr>
                </a:p>
              </p:txBody>
            </p:sp>
          </p:grpSp>
          <p:cxnSp>
            <p:nvCxnSpPr>
              <p:cNvPr id="32" name="Straight Arrow Connector 31"/>
              <p:cNvCxnSpPr/>
              <p:nvPr/>
            </p:nvCxnSpPr>
            <p:spPr>
              <a:xfrm flipV="1">
                <a:off x="1495908" y="3505200"/>
                <a:ext cx="1094892" cy="49641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cxnSp>
            <p:nvCxnSpPr>
              <p:cNvPr id="33" name="Straight Arrow Connector 32"/>
              <p:cNvCxnSpPr>
                <a:endCxn id="29" idx="2"/>
              </p:cNvCxnSpPr>
              <p:nvPr/>
            </p:nvCxnSpPr>
            <p:spPr>
              <a:xfrm>
                <a:off x="6672777" y="3462338"/>
                <a:ext cx="1023423" cy="539272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34" name="Rectangle 33"/>
              <p:cNvSpPr/>
              <p:nvPr/>
            </p:nvSpPr>
            <p:spPr>
              <a:xfrm>
                <a:off x="2687707" y="4305272"/>
                <a:ext cx="1573783" cy="594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orbel"/>
                  </a:rPr>
                  <a:t>Design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230191" y="4324969"/>
                <a:ext cx="2585049" cy="594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orbel"/>
                  </a:rPr>
                  <a:t>Construction</a:t>
                </a: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577612" y="2185929"/>
            <a:ext cx="4572000" cy="411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 smtClean="0"/>
              <a:t>Support </a:t>
            </a:r>
            <a:r>
              <a:rPr lang="en-US" sz="2400" b="1" u="sng" dirty="0"/>
              <a:t>system</a:t>
            </a:r>
            <a:r>
              <a:rPr lang="en-US" sz="2400" b="1" dirty="0"/>
              <a:t> was </a:t>
            </a:r>
            <a:r>
              <a:rPr lang="en-US" sz="2400" b="1" u="sng" dirty="0"/>
              <a:t>changed</a:t>
            </a:r>
            <a:r>
              <a:rPr lang="en-US" sz="2400" b="1" dirty="0"/>
              <a:t> in the shop drawings </a:t>
            </a:r>
            <a:r>
              <a:rPr lang="en-US" sz="2400" b="1" u="sng" dirty="0"/>
              <a:t>by the steel fabricator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 smtClean="0"/>
              <a:t>Engineer </a:t>
            </a:r>
            <a:r>
              <a:rPr lang="en-US" sz="2400" b="1" u="sng" dirty="0"/>
              <a:t>failed to review the shop drawings</a:t>
            </a:r>
            <a:r>
              <a:rPr lang="en-US" sz="2400" b="1" dirty="0"/>
              <a:t> and therefore </a:t>
            </a:r>
            <a:r>
              <a:rPr lang="en-US" sz="2400" b="1" u="sng" dirty="0"/>
              <a:t>did not discover the change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The </a:t>
            </a:r>
            <a:r>
              <a:rPr lang="en-US" sz="2400" b="1" u="sng" dirty="0"/>
              <a:t>change doubled the load on the supports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32 ton </a:t>
            </a:r>
            <a:r>
              <a:rPr lang="en-US" sz="2400" b="1" u="sng" dirty="0"/>
              <a:t>walkways collapsed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/>
              <a:t> </a:t>
            </a:r>
            <a:r>
              <a:rPr lang="en-US" sz="2400" b="1" u="sng" dirty="0"/>
              <a:t>114 </a:t>
            </a:r>
            <a:r>
              <a:rPr lang="en-US" sz="2400" b="1" u="sng" dirty="0" smtClean="0"/>
              <a:t>deaths,  </a:t>
            </a:r>
            <a:r>
              <a:rPr lang="en-US" sz="2400" b="1" u="sng" dirty="0"/>
              <a:t>200 injuries</a:t>
            </a:r>
          </a:p>
          <a:p>
            <a:pPr marL="342900" lvl="0" indent="-34290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u="sng" dirty="0"/>
              <a:t> Engineers prosecuted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67385" cy="530423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Ask </a:t>
            </a: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yourself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(when Making Decisions)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6844678"/>
              </p:ext>
            </p:extLst>
          </p:nvPr>
        </p:nvGraphicFramePr>
        <p:xfrm>
          <a:off x="381000" y="914400"/>
          <a:ext cx="8382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9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2743199" cy="685800"/>
          </a:xfrm>
          <a:noFill/>
        </p:spPr>
        <p:txBody>
          <a:bodyPr lIns="90488" tIns="44450" rIns="90488" bIns="44450">
            <a:normAutofit/>
          </a:bodyPr>
          <a:lstStyle/>
          <a:p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 Thoughts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40914" y="762000"/>
            <a:ext cx="8077200" cy="4267200"/>
          </a:xfrm>
          <a:noFill/>
        </p:spPr>
        <p:txBody>
          <a:bodyPr lIns="90488" tIns="44450" rIns="90488" bIns="44450">
            <a:normAutofit/>
          </a:bodyPr>
          <a:lstStyle/>
          <a:p>
            <a:pPr algn="just"/>
            <a:r>
              <a:rPr lang="en-US" sz="2600" b="1" u="sng" dirty="0" smtClean="0"/>
              <a:t>Read</a:t>
            </a:r>
            <a:r>
              <a:rPr lang="en-US" sz="2600" b="1" dirty="0" smtClean="0"/>
              <a:t> carefully the </a:t>
            </a:r>
            <a:r>
              <a:rPr lang="en-US" sz="2600" b="1" u="sng" dirty="0" smtClean="0"/>
              <a:t>code of ethics of your </a:t>
            </a:r>
            <a:r>
              <a:rPr lang="en-US" sz="2600" b="1" u="sng" dirty="0" smtClean="0"/>
              <a:t>profession*</a:t>
            </a:r>
            <a:r>
              <a:rPr lang="en-US" sz="2600" b="1" dirty="0" smtClean="0"/>
              <a:t>, </a:t>
            </a:r>
            <a:r>
              <a:rPr lang="en-US" sz="2600" b="1" dirty="0" smtClean="0"/>
              <a:t>better yet, memorize it! </a:t>
            </a:r>
            <a:endParaRPr lang="en-US" sz="2600" b="1" dirty="0"/>
          </a:p>
          <a:p>
            <a:pPr algn="just"/>
            <a:r>
              <a:rPr lang="en-US" sz="2600" b="1" u="sng" dirty="0">
                <a:solidFill>
                  <a:srgbClr val="FF0000"/>
                </a:solidFill>
              </a:rPr>
              <a:t>Never </a:t>
            </a:r>
            <a:r>
              <a:rPr lang="en-US" sz="2600" b="1" u="sng" dirty="0" smtClean="0">
                <a:solidFill>
                  <a:srgbClr val="FF0000"/>
                </a:solidFill>
              </a:rPr>
              <a:t>disclose </a:t>
            </a:r>
            <a:r>
              <a:rPr lang="en-US" sz="2600" b="1" u="sng" dirty="0">
                <a:solidFill>
                  <a:srgbClr val="FF0000"/>
                </a:solidFill>
              </a:rPr>
              <a:t>information given to you in </a:t>
            </a:r>
            <a:r>
              <a:rPr lang="en-US" sz="2600" b="1" u="sng" dirty="0" smtClean="0">
                <a:solidFill>
                  <a:srgbClr val="FF0000"/>
                </a:solidFill>
              </a:rPr>
              <a:t>confidence, unless it violates ethical codes</a:t>
            </a:r>
            <a:endParaRPr lang="en-US" sz="2600" b="1" u="sng" dirty="0">
              <a:solidFill>
                <a:srgbClr val="FF0000"/>
              </a:solidFill>
            </a:endParaRPr>
          </a:p>
          <a:p>
            <a:pPr algn="just"/>
            <a:r>
              <a:rPr lang="en-US" sz="2600" b="1" u="sng" dirty="0" smtClean="0"/>
              <a:t>Assume </a:t>
            </a:r>
            <a:r>
              <a:rPr lang="en-US" sz="2600" b="1" u="sng" dirty="0" smtClean="0"/>
              <a:t>responsibilities*</a:t>
            </a:r>
            <a:r>
              <a:rPr lang="en-US" sz="2600" b="1" dirty="0" smtClean="0"/>
              <a:t>* </a:t>
            </a:r>
            <a:r>
              <a:rPr lang="en-US" sz="2600" b="1" dirty="0"/>
              <a:t>of your mistakes</a:t>
            </a:r>
          </a:p>
          <a:p>
            <a:pPr algn="just"/>
            <a:r>
              <a:rPr lang="en-US" sz="2600" b="1" dirty="0" smtClean="0"/>
              <a:t>Never </a:t>
            </a:r>
            <a:r>
              <a:rPr lang="en-US" sz="2600" b="1" dirty="0"/>
              <a:t>accept </a:t>
            </a:r>
            <a:r>
              <a:rPr lang="en-US" sz="2600" b="1" u="sng" dirty="0"/>
              <a:t>gifts that compromise your ability</a:t>
            </a:r>
            <a:r>
              <a:rPr lang="en-US" sz="2600" b="1" dirty="0"/>
              <a:t> to perform </a:t>
            </a:r>
            <a:r>
              <a:rPr lang="en-US" sz="2600" b="1" dirty="0" smtClean="0"/>
              <a:t>with freedom</a:t>
            </a:r>
          </a:p>
          <a:p>
            <a:pPr algn="just"/>
            <a:r>
              <a:rPr lang="en-US" sz="2600" b="1" u="sng" dirty="0" smtClean="0"/>
              <a:t>Start applying</a:t>
            </a:r>
            <a:r>
              <a:rPr lang="en-US" sz="2600" b="1" dirty="0" smtClean="0"/>
              <a:t> (no plagiarism, no software pirating, no abuse of office resources,…)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246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765" y="4459062"/>
            <a:ext cx="2133785" cy="1865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39332" y="4817802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</a:pPr>
            <a:r>
              <a:rPr lang="en-US" sz="2800" b="1" i="1" dirty="0" smtClean="0">
                <a:solidFill>
                  <a:srgbClr val="FFFF00"/>
                </a:solidFill>
              </a:rPr>
              <a:t>“Indeed </a:t>
            </a:r>
            <a:r>
              <a:rPr lang="en-US" sz="2800" b="1" i="1" dirty="0">
                <a:solidFill>
                  <a:srgbClr val="FFFF00"/>
                </a:solidFill>
              </a:rPr>
              <a:t>the most honorable of you in the sight of God is the most righteous.</a:t>
            </a:r>
            <a:r>
              <a:rPr lang="en-US" sz="2800" b="1" dirty="0">
                <a:solidFill>
                  <a:srgbClr val="FFFF00"/>
                </a:solidFill>
              </a:rPr>
              <a:t>" </a:t>
            </a: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i="1" dirty="0" smtClean="0">
                <a:solidFill>
                  <a:prstClr val="white"/>
                </a:solidFill>
              </a:rPr>
              <a:t>Chapter </a:t>
            </a:r>
            <a:r>
              <a:rPr lang="en-US" sz="2800" i="1" dirty="0">
                <a:solidFill>
                  <a:prstClr val="white"/>
                </a:solidFill>
              </a:rPr>
              <a:t>49, Verse 13</a:t>
            </a:r>
            <a:endParaRPr lang="en-US" sz="26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3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143237" cy="51291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Before we Start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11412485"/>
              </p:ext>
            </p:extLst>
          </p:nvPr>
        </p:nvGraphicFramePr>
        <p:xfrm>
          <a:off x="458585" y="845420"/>
          <a:ext cx="4570615" cy="304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25083864"/>
              </p:ext>
            </p:extLst>
          </p:nvPr>
        </p:nvGraphicFramePr>
        <p:xfrm>
          <a:off x="5029200" y="381000"/>
          <a:ext cx="3581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27288640"/>
              </p:ext>
            </p:extLst>
          </p:nvPr>
        </p:nvGraphicFramePr>
        <p:xfrm>
          <a:off x="1885937" y="3620098"/>
          <a:ext cx="3429000" cy="305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908273194"/>
              </p:ext>
            </p:extLst>
          </p:nvPr>
        </p:nvGraphicFramePr>
        <p:xfrm>
          <a:off x="4724400" y="2974571"/>
          <a:ext cx="3675743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202523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2591692" cy="685800"/>
          </a:xfrm>
        </p:spPr>
        <p:txBody>
          <a:bodyPr/>
          <a:lstStyle/>
          <a:p>
            <a:pPr>
              <a:defRPr/>
            </a:pPr>
            <a:r>
              <a:rPr lang="en-MY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Ethics</a:t>
            </a:r>
            <a:endParaRPr lang="ar-S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7735" y="1143000"/>
            <a:ext cx="8229600" cy="2590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MY" sz="3200" dirty="0" smtClean="0"/>
              <a:t>A set of </a:t>
            </a:r>
            <a:r>
              <a:rPr lang="en-MY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moral</a:t>
            </a:r>
            <a:r>
              <a:rPr lang="en-MY" sz="3200" u="sng" dirty="0" smtClean="0"/>
              <a:t> values</a:t>
            </a:r>
            <a:r>
              <a:rPr lang="en-MY" sz="3200" dirty="0" smtClean="0"/>
              <a:t> </a:t>
            </a:r>
            <a:r>
              <a:rPr lang="en-MY" sz="3200" u="sng" dirty="0" smtClean="0"/>
              <a:t>and principles</a:t>
            </a:r>
            <a:r>
              <a:rPr lang="en-MY" sz="3200" dirty="0" smtClean="0"/>
              <a:t> which form the </a:t>
            </a:r>
            <a:r>
              <a:rPr lang="en-MY" sz="3200" u="sng" dirty="0" smtClean="0"/>
              <a:t>standards of the code of conduct</a:t>
            </a:r>
            <a:r>
              <a:rPr lang="en-MY" sz="3200" dirty="0" smtClean="0"/>
              <a:t>* of individuals, organizations and professions.</a:t>
            </a:r>
          </a:p>
          <a:p>
            <a:pPr algn="just">
              <a:defRPr/>
            </a:pPr>
            <a:r>
              <a:rPr lang="en-US" sz="3200" dirty="0" smtClean="0"/>
              <a:t>It is </a:t>
            </a:r>
            <a:r>
              <a:rPr lang="en-MY" sz="3200" dirty="0" smtClean="0"/>
              <a:t>the principles of </a:t>
            </a:r>
            <a:r>
              <a:rPr lang="en-MY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good</a:t>
            </a:r>
            <a:r>
              <a:rPr lang="en-MY" sz="3200" u="sng" dirty="0" smtClean="0"/>
              <a:t> and </a:t>
            </a:r>
            <a:r>
              <a:rPr lang="en-MY" sz="3200" u="sng" dirty="0" smtClean="0">
                <a:solidFill>
                  <a:srgbClr val="FF0000"/>
                </a:solidFill>
              </a:rPr>
              <a:t>bad</a:t>
            </a:r>
            <a:r>
              <a:rPr lang="en-MY" sz="3200" u="sng" dirty="0" smtClean="0"/>
              <a:t> </a:t>
            </a:r>
            <a:r>
              <a:rPr lang="en-US" sz="3200" u="sng" dirty="0" smtClean="0"/>
              <a:t>behavior</a:t>
            </a:r>
            <a:r>
              <a:rPr lang="en-MY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MY" sz="3200" dirty="0" smtClean="0"/>
              <a:t>governing what is </a:t>
            </a:r>
            <a:r>
              <a:rPr lang="en-MY" sz="3200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right</a:t>
            </a:r>
            <a:r>
              <a:rPr lang="en-MY" sz="3200" u="sng" dirty="0" smtClean="0"/>
              <a:t> and </a:t>
            </a:r>
            <a:r>
              <a:rPr lang="en-MY" sz="3200" u="sng" dirty="0" smtClean="0">
                <a:solidFill>
                  <a:srgbClr val="FF0000"/>
                </a:solidFill>
              </a:rPr>
              <a:t>wrong</a:t>
            </a:r>
            <a:r>
              <a:rPr lang="en-MY" sz="3200" u="sng" dirty="0" smtClean="0"/>
              <a:t> conduct</a:t>
            </a:r>
            <a:r>
              <a:rPr lang="en-MY" sz="32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895" y="63246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747" y="3733800"/>
            <a:ext cx="3124200" cy="3028070"/>
          </a:xfrm>
          <a:prstGeom prst="rect">
            <a:avLst/>
          </a:prstGeom>
          <a:ln w="76200">
            <a:solidFill>
              <a:schemeClr val="bg2">
                <a:lumMod val="75000"/>
                <a:lumOff val="2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3400" y="220822"/>
            <a:ext cx="36551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75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Engineering </a:t>
            </a: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Ethics</a:t>
            </a:r>
            <a:endParaRPr lang="en-US" sz="3200" b="1" spc="75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00652" y="930884"/>
            <a:ext cx="793374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defTabSz="461963">
              <a:defRPr/>
            </a:pPr>
            <a:r>
              <a:rPr lang="en-US" sz="3200" dirty="0"/>
              <a:t>Engineering </a:t>
            </a:r>
            <a:r>
              <a:rPr lang="en-US" sz="3200" dirty="0" smtClean="0"/>
              <a:t>is </a:t>
            </a:r>
            <a:r>
              <a:rPr lang="en-US" sz="3200" dirty="0"/>
              <a:t>based on </a:t>
            </a:r>
            <a:r>
              <a:rPr lang="en-US" sz="3200" dirty="0" smtClean="0"/>
              <a:t>“</a:t>
            </a:r>
            <a:r>
              <a:rPr lang="en-US" sz="3200" u="sng" dirty="0" smtClean="0"/>
              <a:t>Preventative Ethics</a:t>
            </a:r>
            <a:r>
              <a:rPr lang="en-US" sz="3200" dirty="0" smtClean="0"/>
              <a:t>” which </a:t>
            </a:r>
            <a:r>
              <a:rPr lang="en-US" sz="3200" dirty="0"/>
              <a:t>is </a:t>
            </a:r>
            <a:r>
              <a:rPr lang="en-US" sz="3200" u="sng" dirty="0"/>
              <a:t>based on two dimensions</a:t>
            </a:r>
            <a:r>
              <a:rPr lang="en-US" sz="3200" dirty="0"/>
              <a:t>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1733964"/>
              </p:ext>
            </p:extLst>
          </p:nvPr>
        </p:nvGraphicFramePr>
        <p:xfrm>
          <a:off x="838200" y="2241550"/>
          <a:ext cx="7467600" cy="403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43792" y="6437787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53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7964" y="304800"/>
            <a:ext cx="5551520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spc="75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Standards of Proper Conduct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057400" y="1077724"/>
            <a:ext cx="6934200" cy="47089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n-US" sz="2800" u="sng" dirty="0" smtClean="0">
                <a:solidFill>
                  <a:srgbClr val="FFC000"/>
                </a:solidFill>
              </a:rPr>
              <a:t>1. Professional </a:t>
            </a:r>
            <a:r>
              <a:rPr lang="en-US" sz="2800" u="sng" dirty="0">
                <a:solidFill>
                  <a:srgbClr val="FFC000"/>
                </a:solidFill>
              </a:rPr>
              <a:t>Ethics</a:t>
            </a:r>
            <a:r>
              <a:rPr lang="en-US" sz="2800" dirty="0">
                <a:solidFill>
                  <a:srgbClr val="FFC000"/>
                </a:solidFill>
              </a:rPr>
              <a:t>: </a:t>
            </a:r>
            <a:r>
              <a:rPr lang="en-US" sz="2800" dirty="0"/>
              <a:t>the set of standards adopted by professionals to govern </a:t>
            </a:r>
            <a:r>
              <a:rPr lang="en-US" sz="2800" dirty="0" smtClean="0"/>
              <a:t>their </a:t>
            </a:r>
            <a:r>
              <a:rPr lang="en-US" sz="2800" dirty="0"/>
              <a:t>particular profession, </a:t>
            </a:r>
            <a:r>
              <a:rPr lang="en-US" sz="2800" dirty="0" smtClean="0"/>
              <a:t>known as the </a:t>
            </a:r>
            <a:r>
              <a:rPr lang="en-US" sz="2800" u="sng" dirty="0"/>
              <a:t>‘code of ethics’ for that </a:t>
            </a:r>
            <a:r>
              <a:rPr lang="en-US" sz="2800" u="sng" dirty="0" smtClean="0"/>
              <a:t>profession</a:t>
            </a:r>
            <a:r>
              <a:rPr lang="en-US" sz="2800" dirty="0" smtClean="0"/>
              <a:t>*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800" u="sng" dirty="0" smtClean="0">
                <a:solidFill>
                  <a:srgbClr val="FFC000"/>
                </a:solidFill>
              </a:rPr>
              <a:t>2. Personal </a:t>
            </a:r>
            <a:r>
              <a:rPr lang="en-US" sz="2800" u="sng" dirty="0">
                <a:solidFill>
                  <a:srgbClr val="FFC000"/>
                </a:solidFill>
              </a:rPr>
              <a:t>Values</a:t>
            </a:r>
            <a:r>
              <a:rPr lang="en-US" sz="2800" dirty="0">
                <a:solidFill>
                  <a:srgbClr val="FFC000"/>
                </a:solidFill>
              </a:rPr>
              <a:t> (Ethics): </a:t>
            </a:r>
            <a:r>
              <a:rPr lang="en-US" sz="2800" dirty="0"/>
              <a:t>the set of one’s own ethical commitments, usually </a:t>
            </a:r>
            <a:r>
              <a:rPr lang="en-US" sz="2800" dirty="0" smtClean="0"/>
              <a:t>developed </a:t>
            </a:r>
            <a:r>
              <a:rPr lang="en-US" sz="2800" dirty="0"/>
              <a:t>in </a:t>
            </a:r>
            <a:r>
              <a:rPr lang="en-US" sz="2800" dirty="0" smtClean="0"/>
              <a:t>early </a:t>
            </a:r>
            <a:r>
              <a:rPr lang="en-US" sz="2800" u="sng" dirty="0" smtClean="0"/>
              <a:t>home, religious, or social training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2800" u="sng" dirty="0" smtClean="0">
                <a:solidFill>
                  <a:srgbClr val="FFC000"/>
                </a:solidFill>
              </a:rPr>
              <a:t>3. Common </a:t>
            </a:r>
            <a:r>
              <a:rPr lang="en-US" sz="2800" u="sng" dirty="0">
                <a:solidFill>
                  <a:srgbClr val="FFC000"/>
                </a:solidFill>
              </a:rPr>
              <a:t>Morality</a:t>
            </a:r>
            <a:r>
              <a:rPr lang="en-US" sz="2800" dirty="0">
                <a:solidFill>
                  <a:srgbClr val="FFC000"/>
                </a:solidFill>
              </a:rPr>
              <a:t>: </a:t>
            </a:r>
            <a:r>
              <a:rPr lang="en-US" sz="2800" dirty="0"/>
              <a:t>the set </a:t>
            </a:r>
            <a:r>
              <a:rPr lang="en-US" sz="2800" dirty="0" smtClean="0"/>
              <a:t>of </a:t>
            </a:r>
            <a:r>
              <a:rPr lang="en-US" sz="2800" dirty="0"/>
              <a:t>moral ideals shared by most members of a </a:t>
            </a:r>
            <a:r>
              <a:rPr lang="en-US" sz="2800" u="sng" dirty="0"/>
              <a:t>culture or </a:t>
            </a:r>
            <a:r>
              <a:rPr lang="en-US" sz="2800" u="sng" dirty="0" smtClean="0"/>
              <a:t>society</a:t>
            </a:r>
            <a:r>
              <a:rPr lang="en-US" sz="2800" dirty="0" smtClean="0"/>
              <a:t>**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34185" y="6400372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219199"/>
            <a:ext cx="1981200" cy="4856919"/>
            <a:chOff x="152400" y="1219199"/>
            <a:chExt cx="1981200" cy="48569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1612695" y="2984294"/>
              <a:ext cx="4856919" cy="132673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479130" y="1371600"/>
              <a:ext cx="578270" cy="190500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479130" y="3276601"/>
              <a:ext cx="654470" cy="1676399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479130" y="3276600"/>
              <a:ext cx="578270" cy="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85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867400" cy="633153"/>
          </a:xfrm>
        </p:spPr>
        <p:txBody>
          <a:bodyPr lIns="92075" tIns="46038" rIns="92075" bIns="46038"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Concepts of Engineering Ethics</a:t>
            </a:r>
            <a:endParaRPr lang="en-US" dirty="0" smtClean="0">
              <a:solidFill>
                <a:srgbClr val="33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Slide Number Placeholder 3"/>
          <p:cNvSpPr txBox="1">
            <a:spLocks noGrp="1"/>
          </p:cNvSpPr>
          <p:nvPr/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rtl="1"/>
            <a:fld id="{545B80E7-6205-42C6-B430-36FD3DA0FDAF}" type="slidenum">
              <a:rPr lang="ar-SA" sz="1400">
                <a:latin typeface="Tahoma" pitchFamily="34" charset="0"/>
              </a:rPr>
              <a:pPr algn="r" rtl="1"/>
              <a:t>6</a:t>
            </a:fld>
            <a:endParaRPr lang="en-US" sz="1400"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57072"/>
            <a:ext cx="1963082" cy="15363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1066800"/>
            <a:ext cx="6781800" cy="461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Ethical considerations are an integral part of </a:t>
            </a:r>
            <a:r>
              <a:rPr lang="en-US" sz="2800" u="sng" dirty="0"/>
              <a:t>making engineering </a:t>
            </a:r>
            <a:r>
              <a:rPr lang="en-US" sz="2800" u="sng" dirty="0" smtClean="0"/>
              <a:t>decisions</a:t>
            </a:r>
            <a:r>
              <a:rPr lang="en-US" sz="2800" dirty="0" smtClean="0"/>
              <a:t>.</a:t>
            </a:r>
            <a:endParaRPr lang="en-US" sz="2800" dirty="0"/>
          </a:p>
          <a:p>
            <a:pPr marL="342900" indent="-342900" algn="just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The professional obligations of engineers </a:t>
            </a:r>
            <a:r>
              <a:rPr lang="en-US" sz="2800" u="sng" dirty="0"/>
              <a:t>go beyond fulfilling a </a:t>
            </a:r>
            <a:r>
              <a:rPr lang="en-US" sz="2800" u="sng" dirty="0" smtClean="0"/>
              <a:t>contract</a:t>
            </a:r>
            <a:r>
              <a:rPr lang="en-US" sz="2800" dirty="0" smtClean="0"/>
              <a:t> </a:t>
            </a:r>
            <a:r>
              <a:rPr lang="en-US" sz="2800" dirty="0"/>
              <a:t>with a client or </a:t>
            </a:r>
            <a:r>
              <a:rPr lang="en-US" sz="2800" dirty="0" smtClean="0"/>
              <a:t>customer.</a:t>
            </a:r>
            <a:endParaRPr lang="en-US" sz="2800" dirty="0"/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Codes of ethics can provide guidance in </a:t>
            </a:r>
            <a:r>
              <a:rPr lang="en-US" sz="2800" dirty="0" smtClean="0"/>
              <a:t>the </a:t>
            </a:r>
            <a:r>
              <a:rPr lang="en-US" sz="2800" u="sng" dirty="0" smtClean="0"/>
              <a:t>decision-making process</a:t>
            </a:r>
            <a:endParaRPr lang="en-US" sz="2800" u="sng" dirty="0"/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Ethical obligations do </a:t>
            </a:r>
            <a:r>
              <a:rPr lang="en-US" sz="2800" dirty="0" smtClean="0"/>
              <a:t>not </a:t>
            </a:r>
            <a:r>
              <a:rPr lang="en-US" sz="2800" dirty="0"/>
              <a:t>stop at any country’s border; </a:t>
            </a:r>
            <a:r>
              <a:rPr lang="en-US" sz="2800" b="1" u="sng" dirty="0">
                <a:solidFill>
                  <a:srgbClr val="FFFF00"/>
                </a:solidFill>
              </a:rPr>
              <a:t>they are </a:t>
            </a:r>
            <a:r>
              <a:rPr lang="en-US" sz="2800" b="1" u="sng" dirty="0" smtClean="0">
                <a:solidFill>
                  <a:srgbClr val="FFFF00"/>
                </a:solidFill>
              </a:rPr>
              <a:t>global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295400"/>
            <a:ext cx="8001000" cy="5410200"/>
          </a:xfrm>
          <a:prstGeom prst="rect">
            <a:avLst/>
          </a:prstGeom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l"/>
              <a:defRPr/>
            </a:pPr>
            <a:endParaRPr lang="en-US" sz="3200" kern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defRPr/>
            </a:pPr>
            <a:endParaRPr lang="en-US" sz="3200" b="1" i="1" kern="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94007" y="6324600"/>
            <a:ext cx="628815" cy="276228"/>
          </a:xfrm>
        </p:spPr>
        <p:txBody>
          <a:bodyPr/>
          <a:lstStyle/>
          <a:p>
            <a:endParaRPr lang="en-US" dirty="0"/>
          </a:p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649092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9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Engineering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9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Codes of Ethics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9525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Accreditation Board for </a:t>
            </a:r>
            <a:r>
              <a:rPr lang="en-US" sz="2800" u="sng" dirty="0"/>
              <a:t>Engineering and Technology</a:t>
            </a:r>
            <a:r>
              <a:rPr lang="en-US" sz="2800" dirty="0"/>
              <a:t> (ABET)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National Society of </a:t>
            </a:r>
            <a:r>
              <a:rPr lang="en-US" sz="2800" u="sng" dirty="0"/>
              <a:t>Professional Engineers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(NSPE)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Institute of </a:t>
            </a:r>
            <a:r>
              <a:rPr lang="en-US" sz="2800" u="sng" dirty="0"/>
              <a:t>Electrical and Electronic</a:t>
            </a:r>
            <a:r>
              <a:rPr lang="en-US" sz="2800" dirty="0"/>
              <a:t> Engineers (IEEE)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American Society of </a:t>
            </a:r>
            <a:r>
              <a:rPr lang="en-US" sz="2800" u="sng" dirty="0"/>
              <a:t>Mechanical</a:t>
            </a:r>
            <a:r>
              <a:rPr lang="en-US" sz="2800" dirty="0"/>
              <a:t> Engineers (ASME)</a:t>
            </a:r>
          </a:p>
          <a:p>
            <a:pPr marL="342900" indent="-342900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American Society of </a:t>
            </a:r>
            <a:r>
              <a:rPr lang="en-US" sz="2800" u="sng" dirty="0"/>
              <a:t>Civil</a:t>
            </a:r>
            <a:r>
              <a:rPr lang="en-US" sz="2800" dirty="0"/>
              <a:t> Engineers (ASCE)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023" y="4509655"/>
            <a:ext cx="3066554" cy="1597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028219" y="6400800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129" y="5715000"/>
            <a:ext cx="1070671" cy="106728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386" y="208681"/>
            <a:ext cx="4550414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Extract of NSPE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Code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948392"/>
            <a:ext cx="7924800" cy="5534028"/>
          </a:xfrm>
          <a:prstGeom prst="rect">
            <a:avLst/>
          </a:prstGeom>
          <a:noFill/>
        </p:spPr>
        <p:txBody>
          <a:bodyPr vert="horz" lIns="90488" tIns="44450" rIns="90488" bIns="44450" rtlCol="0">
            <a:no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spcBef>
                <a:spcPct val="20000"/>
              </a:spcBef>
              <a:spcAft>
                <a:spcPts val="1200"/>
              </a:spcAft>
              <a:buClr>
                <a:schemeClr val="tx1"/>
              </a:buClr>
              <a:buSzPct val="51000"/>
              <a:buNone/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General rules: </a:t>
            </a:r>
            <a:r>
              <a:rPr lang="en-US" sz="2800" dirty="0" smtClean="0"/>
              <a:t>Engineers</a:t>
            </a:r>
            <a:r>
              <a:rPr lang="en-US" sz="2800" dirty="0"/>
              <a:t>, in the fulfillment  </a:t>
            </a:r>
            <a:r>
              <a:rPr lang="en-US" sz="2800" dirty="0" smtClean="0"/>
              <a:t>of </a:t>
            </a:r>
            <a:r>
              <a:rPr lang="en-US" sz="2800" dirty="0"/>
              <a:t>their professional duties, shall:</a:t>
            </a:r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Hold paramount (vital) the </a:t>
            </a:r>
            <a:r>
              <a:rPr lang="en-US" sz="2800" u="sng" dirty="0">
                <a:solidFill>
                  <a:srgbClr val="00B0F0"/>
                </a:solidFill>
              </a:rPr>
              <a:t>safety</a:t>
            </a:r>
            <a:r>
              <a:rPr lang="en-US" sz="2800" u="sng" dirty="0"/>
              <a:t>, </a:t>
            </a:r>
            <a:r>
              <a:rPr lang="en-US" sz="2800" u="sng" dirty="0">
                <a:solidFill>
                  <a:srgbClr val="00B0F0"/>
                </a:solidFill>
              </a:rPr>
              <a:t>health</a:t>
            </a:r>
            <a:r>
              <a:rPr lang="en-US" sz="2800" u="sng" dirty="0"/>
              <a:t>  </a:t>
            </a:r>
            <a:r>
              <a:rPr lang="en-US" sz="2800" u="sng" dirty="0" smtClean="0"/>
              <a:t>and </a:t>
            </a:r>
            <a:r>
              <a:rPr lang="en-US" sz="2800" u="sng" dirty="0">
                <a:solidFill>
                  <a:srgbClr val="00B0F0"/>
                </a:solidFill>
              </a:rPr>
              <a:t>welfare</a:t>
            </a:r>
            <a:r>
              <a:rPr lang="en-US" sz="2800" u="sng" dirty="0"/>
              <a:t> of the </a:t>
            </a:r>
            <a:r>
              <a:rPr lang="en-US" sz="2800" u="sng" dirty="0">
                <a:solidFill>
                  <a:srgbClr val="FF0000"/>
                </a:solidFill>
              </a:rPr>
              <a:t>public</a:t>
            </a:r>
            <a:r>
              <a:rPr lang="en-US" sz="2800" dirty="0"/>
              <a:t> in the  </a:t>
            </a:r>
            <a:r>
              <a:rPr lang="en-US" sz="2800" dirty="0" smtClean="0"/>
              <a:t>performance of </a:t>
            </a:r>
            <a:r>
              <a:rPr lang="en-US" sz="2800" dirty="0"/>
              <a:t>their professional </a:t>
            </a:r>
            <a:r>
              <a:rPr lang="en-US" sz="2800" dirty="0" smtClean="0"/>
              <a:t>duties</a:t>
            </a:r>
            <a:endParaRPr lang="en-US" sz="2800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Perform services only in </a:t>
            </a:r>
            <a:r>
              <a:rPr lang="en-US" sz="2800" u="sng" dirty="0"/>
              <a:t>areas of their </a:t>
            </a:r>
            <a:r>
              <a:rPr lang="en-US" sz="2800" u="sng" dirty="0" smtClean="0">
                <a:solidFill>
                  <a:srgbClr val="00B0F0"/>
                </a:solidFill>
              </a:rPr>
              <a:t>competence</a:t>
            </a:r>
            <a:endParaRPr lang="en-US" sz="2800" u="sng" dirty="0">
              <a:solidFill>
                <a:srgbClr val="00B0F0"/>
              </a:solidFill>
            </a:endParaRPr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Issue public statements only in an </a:t>
            </a:r>
            <a:r>
              <a:rPr lang="en-US" sz="2800" u="sng" dirty="0">
                <a:solidFill>
                  <a:srgbClr val="00B0F0"/>
                </a:solidFill>
              </a:rPr>
              <a:t>objective</a:t>
            </a:r>
            <a:r>
              <a:rPr lang="en-US" sz="2800" u="sng" dirty="0"/>
              <a:t> and truthful</a:t>
            </a:r>
            <a:r>
              <a:rPr lang="en-US" sz="2800" dirty="0"/>
              <a:t> </a:t>
            </a:r>
            <a:r>
              <a:rPr lang="en-US" sz="2800" dirty="0" smtClean="0"/>
              <a:t>manner</a:t>
            </a:r>
            <a:endParaRPr lang="en-US" sz="2800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Act in professional matters for each employer or client as </a:t>
            </a:r>
            <a:r>
              <a:rPr lang="en-US" sz="2800" u="sng" dirty="0">
                <a:solidFill>
                  <a:srgbClr val="00B0F0"/>
                </a:solidFill>
              </a:rPr>
              <a:t>faithful</a:t>
            </a:r>
            <a:r>
              <a:rPr lang="en-US" sz="2800" u="sng" dirty="0"/>
              <a:t> agents or </a:t>
            </a:r>
            <a:r>
              <a:rPr lang="en-US" sz="2800" u="sng" dirty="0" smtClean="0"/>
              <a:t>trustees</a:t>
            </a:r>
            <a:endParaRPr lang="en-US" sz="2800" u="sng" dirty="0"/>
          </a:p>
          <a:p>
            <a:pPr marL="342900" lvl="1" indent="-342900" algn="just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u="sng" dirty="0"/>
              <a:t>Avoid </a:t>
            </a:r>
            <a:r>
              <a:rPr lang="en-US" sz="2800" u="sng" dirty="0">
                <a:solidFill>
                  <a:srgbClr val="00B0F0"/>
                </a:solidFill>
              </a:rPr>
              <a:t>deceptive</a:t>
            </a:r>
            <a:r>
              <a:rPr lang="en-US" sz="2800" u="sng" dirty="0"/>
              <a:t> </a:t>
            </a:r>
            <a:r>
              <a:rPr lang="en-US" sz="2800" u="sng" dirty="0" smtClean="0"/>
              <a:t>acts</a:t>
            </a:r>
            <a:r>
              <a:rPr lang="en-US" sz="2800" dirty="0" smtClean="0"/>
              <a:t>* </a:t>
            </a:r>
            <a:r>
              <a:rPr lang="en-US" sz="2800" dirty="0"/>
              <a:t>in the solicitation of professional employment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391925"/>
            <a:ext cx="628815" cy="276228"/>
          </a:xfrm>
        </p:spPr>
        <p:txBody>
          <a:bodyPr/>
          <a:lstStyle/>
          <a:p>
            <a:fld id="{89CE2496-B776-440F-AB30-C55FECFF7F74}" type="slidenum">
              <a:rPr lang="en-US" sz="1600" b="1" smtClean="0">
                <a:solidFill>
                  <a:schemeClr val="tx1"/>
                </a:solidFill>
              </a:rPr>
              <a:pPr/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26386" y="208681"/>
            <a:ext cx="4550414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Extract of </a:t>
            </a:r>
            <a:r>
              <a:rPr lang="en-US" sz="2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IEEE Code</a:t>
            </a:r>
            <a:endParaRPr lang="en-US" sz="2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381000" y="1143000"/>
            <a:ext cx="8153400" cy="53340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>
            <a:lvl1pPr marL="167923" indent="-167923" algn="l" defTabSz="685983" rtl="0" eaLnBrk="1" latinLnBrk="0" hangingPunct="1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7755" indent="-173878" algn="l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2105" indent="-164350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3109" indent="-131004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2922" indent="-129813" algn="l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5497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35834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66171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6508" indent="-130337" algn="l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u="sng" dirty="0" smtClean="0">
                <a:solidFill>
                  <a:srgbClr val="00B0F0"/>
                </a:solidFill>
              </a:rPr>
              <a:t>Safety</a:t>
            </a:r>
            <a:r>
              <a:rPr lang="en-US" sz="2800" u="sng" dirty="0"/>
              <a:t>, </a:t>
            </a:r>
            <a:r>
              <a:rPr lang="en-US" sz="2800" u="sng" dirty="0">
                <a:solidFill>
                  <a:srgbClr val="00B0F0"/>
                </a:solidFill>
              </a:rPr>
              <a:t>health</a:t>
            </a:r>
            <a:r>
              <a:rPr lang="en-US" sz="2800" u="sng" dirty="0"/>
              <a:t> and </a:t>
            </a:r>
            <a:r>
              <a:rPr lang="en-US" sz="2800" u="sng" dirty="0">
                <a:solidFill>
                  <a:srgbClr val="00B0F0"/>
                </a:solidFill>
              </a:rPr>
              <a:t>welfare</a:t>
            </a:r>
            <a:r>
              <a:rPr lang="en-US" sz="2800" u="sng" dirty="0"/>
              <a:t> of the </a:t>
            </a:r>
            <a:r>
              <a:rPr lang="en-US" sz="2800" u="sng" dirty="0" smtClean="0"/>
              <a:t>public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to disclose (reveal) </a:t>
            </a:r>
            <a:r>
              <a:rPr lang="en-US" sz="2800" dirty="0" smtClean="0"/>
              <a:t>promptly </a:t>
            </a:r>
            <a:r>
              <a:rPr lang="en-US" sz="2800" dirty="0"/>
              <a:t>factors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that </a:t>
            </a:r>
            <a:r>
              <a:rPr lang="en-US" sz="2800" dirty="0"/>
              <a:t>might endanger the public or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environment</a:t>
            </a:r>
            <a:r>
              <a:rPr lang="en-US" sz="2800" dirty="0"/>
              <a:t>; </a:t>
            </a:r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avoid real or </a:t>
            </a:r>
            <a:r>
              <a:rPr lang="en-US" sz="2800" dirty="0" smtClean="0"/>
              <a:t>perceived </a:t>
            </a:r>
            <a:r>
              <a:rPr lang="en-US" sz="2800" u="sng" dirty="0">
                <a:solidFill>
                  <a:srgbClr val="00B0F0"/>
                </a:solidFill>
              </a:rPr>
              <a:t>conflicts of </a:t>
            </a:r>
            <a:r>
              <a:rPr lang="en-US" sz="2800" u="sng" dirty="0" smtClean="0">
                <a:solidFill>
                  <a:srgbClr val="00B0F0"/>
                </a:solidFill>
              </a:rPr>
              <a:t>interest</a:t>
            </a:r>
            <a:r>
              <a:rPr lang="en-US" sz="2800" dirty="0" smtClean="0"/>
              <a:t>, </a:t>
            </a:r>
            <a:r>
              <a:rPr lang="en-US" sz="2800" dirty="0"/>
              <a:t>and to </a:t>
            </a:r>
            <a:r>
              <a:rPr lang="en-US" sz="2800" u="sng" dirty="0">
                <a:solidFill>
                  <a:srgbClr val="00B0F0"/>
                </a:solidFill>
              </a:rPr>
              <a:t>disclose</a:t>
            </a:r>
            <a:r>
              <a:rPr lang="en-US" sz="2800" u="sng" dirty="0"/>
              <a:t> them</a:t>
            </a:r>
            <a:r>
              <a:rPr lang="en-US" sz="2800" dirty="0"/>
              <a:t> to affected </a:t>
            </a:r>
            <a:r>
              <a:rPr lang="en-US" sz="2800" dirty="0" smtClean="0"/>
              <a:t>parties; </a:t>
            </a:r>
            <a:endParaRPr lang="en-US" sz="2800" dirty="0"/>
          </a:p>
          <a:p>
            <a:pPr marL="342900" lvl="1" indent="-34290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be </a:t>
            </a:r>
            <a:r>
              <a:rPr lang="en-US" sz="2800" u="sng" dirty="0">
                <a:solidFill>
                  <a:srgbClr val="00B0F0"/>
                </a:solidFill>
              </a:rPr>
              <a:t>honest and realistic</a:t>
            </a:r>
            <a:r>
              <a:rPr lang="en-US" sz="2800" u="sng" dirty="0"/>
              <a:t> in stating claims</a:t>
            </a:r>
            <a:r>
              <a:rPr lang="en-US" sz="2800" dirty="0"/>
              <a:t> or estimates based on available data; </a:t>
            </a:r>
            <a:endParaRPr lang="en-US" sz="2800" dirty="0" smtClean="0"/>
          </a:p>
          <a:p>
            <a:pPr marL="342900" lvl="1" indent="-342900"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</a:t>
            </a:r>
            <a:r>
              <a:rPr lang="en-US" sz="2800" u="sng" dirty="0">
                <a:solidFill>
                  <a:srgbClr val="00B0F0"/>
                </a:solidFill>
              </a:rPr>
              <a:t>reject bribery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(corruption) in all its forms;</a:t>
            </a:r>
          </a:p>
          <a:p>
            <a:pPr marL="342900" lvl="1" indent="-342900">
              <a:buClr>
                <a:schemeClr val="tx1"/>
              </a:buClr>
              <a:buSzPct val="51000"/>
              <a:buFont typeface="Wingdings" pitchFamily="2" charset="2"/>
              <a:buChar char="l"/>
              <a:defRPr/>
            </a:pPr>
            <a:r>
              <a:rPr lang="en-US" sz="2800" dirty="0"/>
              <a:t>To </a:t>
            </a:r>
            <a:r>
              <a:rPr lang="en-US" sz="2800" u="sng" dirty="0">
                <a:solidFill>
                  <a:srgbClr val="00B0F0"/>
                </a:solidFill>
              </a:rPr>
              <a:t>treat fairly all persons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regardless of such factors as race, </a:t>
            </a:r>
            <a:r>
              <a:rPr lang="en-US" sz="2800" u="sng" dirty="0"/>
              <a:t>religion, </a:t>
            </a:r>
            <a:r>
              <a:rPr lang="en-US" sz="2800" u="sng" dirty="0" smtClean="0"/>
              <a:t>gender, </a:t>
            </a:r>
            <a:r>
              <a:rPr lang="en-US" sz="2800" u="sng" dirty="0"/>
              <a:t>disability, age, or national </a:t>
            </a:r>
            <a:r>
              <a:rPr lang="en-US" sz="2800" u="sng" dirty="0" smtClean="0"/>
              <a:t>origin</a:t>
            </a:r>
            <a:r>
              <a:rPr lang="en-US" sz="2800" dirty="0" smtClean="0"/>
              <a:t> </a:t>
            </a:r>
            <a:endParaRPr lang="en-US" sz="2800" dirty="0"/>
          </a:p>
          <a:p>
            <a:pPr marL="0" lvl="1" indent="0" defTabSz="9144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51000"/>
              <a:buNone/>
              <a:defRPr/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295400"/>
            <a:ext cx="2145978" cy="14997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4463</TotalTime>
  <Words>1407</Words>
  <Application>Microsoft Office PowerPoint</Application>
  <PresentationFormat>On-screen Show (4:3)</PresentationFormat>
  <Paragraphs>171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1_Digital Blue Tunnel 16x9</vt:lpstr>
      <vt:lpstr>Digital Blue Tunnel 16x9</vt:lpstr>
      <vt:lpstr>PowerPoint Presentation</vt:lpstr>
      <vt:lpstr>Before we Start</vt:lpstr>
      <vt:lpstr>Ethics</vt:lpstr>
      <vt:lpstr>PowerPoint Presentation</vt:lpstr>
      <vt:lpstr>PowerPoint Presentation</vt:lpstr>
      <vt:lpstr>Concepts of Engineering Ethics</vt:lpstr>
      <vt:lpstr>Engineering Codes of Ethics</vt:lpstr>
      <vt:lpstr>Extract of NSPE Code</vt:lpstr>
      <vt:lpstr>Extract of IEEE Code</vt:lpstr>
      <vt:lpstr>Personal Ethics  (everyday examples)</vt:lpstr>
      <vt:lpstr>Ethical Issues are Seldom Black and White*</vt:lpstr>
      <vt:lpstr>Whistle-Blowing</vt:lpstr>
      <vt:lpstr>PowerPoint Presentation</vt:lpstr>
      <vt:lpstr>Case Studies in Engineering Ethics</vt:lpstr>
      <vt:lpstr>PowerPoint Presentation</vt:lpstr>
      <vt:lpstr>Case 2 (contn’d)</vt:lpstr>
      <vt:lpstr>PowerPoint Presentation</vt:lpstr>
      <vt:lpstr>Ask yourself (when Making Decisions)</vt:lpstr>
      <vt:lpstr>Final Thoughts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Creativity</dc:title>
  <dc:creator>Alamgir</dc:creator>
  <cp:lastModifiedBy>User</cp:lastModifiedBy>
  <cp:revision>97</cp:revision>
  <dcterms:created xsi:type="dcterms:W3CDTF">2012-03-03T20:32:32Z</dcterms:created>
  <dcterms:modified xsi:type="dcterms:W3CDTF">2017-08-09T20:07:23Z</dcterms:modified>
</cp:coreProperties>
</file>