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68" r:id="rId4"/>
    <p:sldId id="261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78D7E-EC52-4E4C-B271-123F43788895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42977-D5B2-4BA2-80DB-3541021E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B4E9-8E98-4178-9561-17BF7553F0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2977-D5B2-4BA2-80DB-3541021E01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CA0B4-F825-4883-B32B-B95CF394D86E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0C51BC-66CE-44CE-A1F5-9133BB91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العمليات </a:t>
            </a:r>
            <a:r>
              <a:rPr lang="ar-SA" dirty="0" err="1" smtClean="0"/>
              <a:t>الأيضية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أيض</a:t>
            </a:r>
            <a:r>
              <a:rPr lang="ar-SA" dirty="0" smtClean="0"/>
              <a:t> البروتينات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أيض</a:t>
            </a:r>
            <a:r>
              <a:rPr lang="ar-SA" dirty="0" smtClean="0"/>
              <a:t> الأحماض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حامض </a:t>
            </a:r>
            <a:r>
              <a:rPr lang="el-GR" dirty="0" smtClean="0">
                <a:latin typeface="Times New Roman"/>
                <a:cs typeface="+mj-cs"/>
              </a:rPr>
              <a:t>α</a:t>
            </a:r>
            <a:r>
              <a:rPr lang="ar-SA" dirty="0" smtClean="0">
                <a:cs typeface="+mj-cs"/>
              </a:rPr>
              <a:t>–</a:t>
            </a:r>
            <a:r>
              <a:rPr lang="ar-SA" dirty="0" err="1" smtClean="0">
                <a:cs typeface="+mj-cs"/>
              </a:rPr>
              <a:t>كيتو</a:t>
            </a:r>
            <a:r>
              <a:rPr lang="ar-SA" dirty="0" smtClean="0">
                <a:cs typeface="+mj-cs"/>
              </a:rPr>
              <a:t> الناتج يكون مساوياً في عدد </a:t>
            </a:r>
            <a:r>
              <a:rPr lang="ar-SA" dirty="0" err="1" smtClean="0">
                <a:cs typeface="+mj-cs"/>
              </a:rPr>
              <a:t>ذرات</a:t>
            </a:r>
            <a:r>
              <a:rPr lang="ar-SA" dirty="0" smtClean="0">
                <a:cs typeface="+mj-cs"/>
              </a:rPr>
              <a:t> الكربون وترتيبها للحامض </a:t>
            </a:r>
            <a:r>
              <a:rPr lang="ar-SA" dirty="0" err="1" smtClean="0">
                <a:cs typeface="+mj-cs"/>
              </a:rPr>
              <a:t>الأميني</a:t>
            </a:r>
            <a:r>
              <a:rPr lang="ar-SA" dirty="0" smtClean="0">
                <a:cs typeface="+mj-cs"/>
              </a:rPr>
              <a:t> الأصلي ويختلف عنه في مجموعة </a:t>
            </a:r>
            <a:r>
              <a:rPr lang="ar-SA" dirty="0" err="1" smtClean="0">
                <a:cs typeface="+mj-cs"/>
              </a:rPr>
              <a:t>الكيتون</a:t>
            </a:r>
            <a:r>
              <a:rPr lang="ar-SA" dirty="0" smtClean="0">
                <a:cs typeface="+mj-cs"/>
              </a:rPr>
              <a:t> بدلاً من مجموعة الأمين.</a:t>
            </a:r>
          </a:p>
          <a:p>
            <a:pPr algn="r" rtl="1"/>
            <a:r>
              <a:rPr lang="ar-SA" dirty="0" smtClean="0">
                <a:cs typeface="+mj-cs"/>
              </a:rPr>
              <a:t>الأنزيم المسئول هو </a:t>
            </a:r>
            <a:r>
              <a:rPr lang="ar-SA" dirty="0" err="1" smtClean="0">
                <a:cs typeface="+mj-cs"/>
              </a:rPr>
              <a:t>الجلوتاميت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ديهيدروجينأيز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glutamate </a:t>
            </a:r>
            <a:r>
              <a:rPr lang="en-US" dirty="0" err="1" smtClean="0">
                <a:cs typeface="+mj-cs"/>
              </a:rPr>
              <a:t>dehydrogenase</a:t>
            </a:r>
            <a:r>
              <a:rPr lang="ar-SA" dirty="0" smtClean="0">
                <a:cs typeface="+mj-cs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0600" y="3513137"/>
            <a:ext cx="7488238" cy="2735263"/>
            <a:chOff x="971550" y="2133600"/>
            <a:chExt cx="7488238" cy="2735263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971550" y="2205038"/>
              <a:ext cx="2232025" cy="2598737"/>
              <a:chOff x="1973" y="1570"/>
              <a:chExt cx="1406" cy="1637"/>
            </a:xfrm>
          </p:grpSpPr>
          <p:sp>
            <p:nvSpPr>
              <p:cNvPr id="27" name="Text Box 7"/>
              <p:cNvSpPr txBox="1">
                <a:spLocks noChangeArrowheads="1"/>
              </p:cNvSpPr>
              <p:nvPr/>
            </p:nvSpPr>
            <p:spPr bwMode="auto">
              <a:xfrm>
                <a:off x="1973" y="1570"/>
                <a:ext cx="1406" cy="1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O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 – O</a:t>
                </a:r>
                <a:r>
                  <a:rPr lang="en-US" baseline="30000" dirty="0">
                    <a:latin typeface="Arial" charset="0"/>
                  </a:rPr>
                  <a:t>-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 H</a:t>
                </a:r>
                <a:r>
                  <a:rPr lang="en-US" sz="1600" baseline="-25000" dirty="0">
                    <a:latin typeface="Arial" charset="0"/>
                  </a:rPr>
                  <a:t>2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 H</a:t>
                </a:r>
                <a:r>
                  <a:rPr lang="en-US" sz="1600" baseline="-25000" dirty="0">
                    <a:latin typeface="Arial" charset="0"/>
                  </a:rPr>
                  <a:t>2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solidFill>
                      <a:schemeClr val="accent2"/>
                    </a:solidFill>
                    <a:latin typeface="Arial" charset="0"/>
                  </a:rPr>
                  <a:t>         </a:t>
                </a:r>
                <a:r>
                  <a:rPr lang="en-US" sz="1600" dirty="0">
                    <a:latin typeface="Arial" charset="0"/>
                  </a:rPr>
                  <a:t>C – O</a:t>
                </a:r>
                <a:endParaRPr lang="en-US" sz="1600" baseline="30000" dirty="0">
                  <a:latin typeface="Arial" charset="0"/>
                </a:endParaRP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COO</a:t>
                </a:r>
                <a:r>
                  <a:rPr lang="en-US" baseline="30000" dirty="0">
                    <a:latin typeface="Arial" charset="0"/>
                  </a:rPr>
                  <a:t>-</a:t>
                </a:r>
              </a:p>
            </p:txBody>
          </p:sp>
          <p:grpSp>
            <p:nvGrpSpPr>
              <p:cNvPr id="28" name="Group 8"/>
              <p:cNvGrpSpPr>
                <a:grpSpLocks/>
              </p:cNvGrpSpPr>
              <p:nvPr/>
            </p:nvGrpSpPr>
            <p:grpSpPr bwMode="auto">
              <a:xfrm>
                <a:off x="2381" y="1760"/>
                <a:ext cx="173" cy="999"/>
                <a:chOff x="3651" y="1842"/>
                <a:chExt cx="173" cy="999"/>
              </a:xfrm>
            </p:grpSpPr>
            <p:sp>
              <p:nvSpPr>
                <p:cNvPr id="30" name="Line 9"/>
                <p:cNvSpPr>
                  <a:spLocks noChangeShapeType="1"/>
                </p:cNvSpPr>
                <p:nvPr/>
              </p:nvSpPr>
              <p:spPr bwMode="auto">
                <a:xfrm>
                  <a:off x="3760" y="2668"/>
                  <a:ext cx="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10"/>
                <p:cNvSpPr>
                  <a:spLocks noChangeShapeType="1"/>
                </p:cNvSpPr>
                <p:nvPr/>
              </p:nvSpPr>
              <p:spPr bwMode="auto">
                <a:xfrm>
                  <a:off x="3669" y="2305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11"/>
                <p:cNvSpPr>
                  <a:spLocks noChangeShapeType="1"/>
                </p:cNvSpPr>
                <p:nvPr/>
              </p:nvSpPr>
              <p:spPr bwMode="auto">
                <a:xfrm>
                  <a:off x="3678" y="2532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12"/>
                <p:cNvSpPr>
                  <a:spLocks noChangeShapeType="1"/>
                </p:cNvSpPr>
                <p:nvPr/>
              </p:nvSpPr>
              <p:spPr bwMode="auto">
                <a:xfrm>
                  <a:off x="3669" y="2069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13"/>
                <p:cNvSpPr>
                  <a:spLocks noChangeShapeType="1"/>
                </p:cNvSpPr>
                <p:nvPr/>
              </p:nvSpPr>
              <p:spPr bwMode="auto">
                <a:xfrm>
                  <a:off x="3678" y="2750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5" name="Group 14"/>
                <p:cNvGrpSpPr>
                  <a:grpSpLocks/>
                </p:cNvGrpSpPr>
                <p:nvPr/>
              </p:nvGrpSpPr>
              <p:grpSpPr bwMode="auto">
                <a:xfrm>
                  <a:off x="3651" y="1842"/>
                  <a:ext cx="45" cy="91"/>
                  <a:chOff x="1429" y="3430"/>
                  <a:chExt cx="45" cy="91"/>
                </a:xfrm>
              </p:grpSpPr>
              <p:sp>
                <p:nvSpPr>
                  <p:cNvPr id="3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429" y="3430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3430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9" name="Text Box 17"/>
              <p:cNvSpPr txBox="1">
                <a:spLocks noChangeArrowheads="1"/>
              </p:cNvSpPr>
              <p:nvPr/>
            </p:nvSpPr>
            <p:spPr bwMode="auto">
              <a:xfrm>
                <a:off x="1973" y="2976"/>
                <a:ext cx="131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l-GR">
                    <a:latin typeface="Arial" charset="0"/>
                  </a:rPr>
                  <a:t>α</a:t>
                </a:r>
                <a:r>
                  <a:rPr lang="en-US">
                    <a:latin typeface="Arial" charset="0"/>
                  </a:rPr>
                  <a:t> -Ketoglutarate</a:t>
                </a:r>
              </a:p>
            </p:txBody>
          </p:sp>
        </p:grp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2843213" y="3357563"/>
              <a:ext cx="3603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+</a:t>
              </a:r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3059113" y="328453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NH</a:t>
              </a:r>
              <a:r>
                <a:rPr lang="en-US" baseline="-25000">
                  <a:latin typeface="Arial" charset="0"/>
                </a:rPr>
                <a:t>4</a:t>
              </a:r>
              <a:r>
                <a:rPr lang="en-US" baseline="30000">
                  <a:latin typeface="Arial" charset="0"/>
                </a:rPr>
                <a:t>+</a:t>
              </a:r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3924300" y="3429000"/>
              <a:ext cx="2016125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>
              <a:off x="3995738" y="3068638"/>
              <a:ext cx="1655762" cy="360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227"/>
                </a:cxn>
                <a:cxn ang="0">
                  <a:pos x="454" y="0"/>
                </a:cxn>
              </a:cxnLst>
              <a:rect l="0" t="0" r="r" b="b"/>
              <a:pathLst>
                <a:path w="454" h="227">
                  <a:moveTo>
                    <a:pt x="0" y="0"/>
                  </a:moveTo>
                  <a:cubicBezTo>
                    <a:pt x="75" y="113"/>
                    <a:pt x="151" y="227"/>
                    <a:pt x="227" y="227"/>
                  </a:cubicBezTo>
                  <a:cubicBezTo>
                    <a:pt x="303" y="227"/>
                    <a:pt x="416" y="38"/>
                    <a:pt x="454" y="0"/>
                  </a:cubicBez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203575" y="2735263"/>
              <a:ext cx="15128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NADPH+H</a:t>
              </a:r>
              <a:r>
                <a:rPr lang="en-US" baseline="30000">
                  <a:latin typeface="Arial" charset="0"/>
                </a:rPr>
                <a:t>+</a:t>
              </a: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5292725" y="2774950"/>
              <a:ext cx="15128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NADP</a:t>
              </a:r>
              <a:r>
                <a:rPr lang="en-US" baseline="30000">
                  <a:latin typeface="Arial" charset="0"/>
                </a:rPr>
                <a:t>+</a:t>
              </a:r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flipH="1">
              <a:off x="3995738" y="4076700"/>
              <a:ext cx="1944687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6227763" y="2133600"/>
              <a:ext cx="2232025" cy="2671763"/>
              <a:chOff x="884" y="1661"/>
              <a:chExt cx="1406" cy="1683"/>
            </a:xfrm>
          </p:grpSpPr>
          <p:sp>
            <p:nvSpPr>
              <p:cNvPr id="18" name="Text Box 28"/>
              <p:cNvSpPr txBox="1">
                <a:spLocks noChangeArrowheads="1"/>
              </p:cNvSpPr>
              <p:nvPr/>
            </p:nvSpPr>
            <p:spPr bwMode="auto">
              <a:xfrm>
                <a:off x="884" y="1661"/>
                <a:ext cx="1406" cy="1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O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 – O</a:t>
                </a:r>
                <a:r>
                  <a:rPr lang="en-US" baseline="30000" dirty="0">
                    <a:latin typeface="Arial" charset="0"/>
                  </a:rPr>
                  <a:t>-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 H</a:t>
                </a:r>
                <a:r>
                  <a:rPr lang="en-US" sz="1600" baseline="-25000" dirty="0">
                    <a:latin typeface="Arial" charset="0"/>
                  </a:rPr>
                  <a:t>2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 H</a:t>
                </a:r>
                <a:r>
                  <a:rPr lang="en-US" sz="1600" baseline="-25000" dirty="0">
                    <a:latin typeface="Arial" charset="0"/>
                  </a:rPr>
                  <a:t>2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solidFill>
                      <a:schemeClr val="accent2"/>
                    </a:solidFill>
                    <a:latin typeface="Arial" charset="0"/>
                  </a:rPr>
                  <a:t>  </a:t>
                </a:r>
                <a:r>
                  <a:rPr lang="en-US" sz="1600" dirty="0">
                    <a:latin typeface="Arial" charset="0"/>
                  </a:rPr>
                  <a:t>H –</a:t>
                </a:r>
                <a:r>
                  <a:rPr lang="en-US" sz="1600" baseline="-25000" dirty="0">
                    <a:latin typeface="Arial" charset="0"/>
                  </a:rPr>
                  <a:t>  </a:t>
                </a:r>
                <a:r>
                  <a:rPr lang="en-US" sz="1600" dirty="0">
                    <a:latin typeface="Arial" charset="0"/>
                  </a:rPr>
                  <a:t>C – NH</a:t>
                </a:r>
                <a:r>
                  <a:rPr lang="en-US" sz="1600" baseline="-25000" dirty="0">
                    <a:latin typeface="Arial" charset="0"/>
                  </a:rPr>
                  <a:t>3</a:t>
                </a:r>
                <a:r>
                  <a:rPr lang="en-US" sz="1600" baseline="30000" dirty="0">
                    <a:latin typeface="Arial" charset="0"/>
                  </a:rPr>
                  <a:t>+</a:t>
                </a:r>
              </a:p>
              <a:p>
                <a:pPr algn="l" rtl="0">
                  <a:spcBef>
                    <a:spcPct val="50000"/>
                  </a:spcBef>
                </a:pPr>
                <a:r>
                  <a:rPr lang="en-US" sz="1600" dirty="0">
                    <a:latin typeface="Arial" charset="0"/>
                  </a:rPr>
                  <a:t>         COO</a:t>
                </a:r>
                <a:r>
                  <a:rPr lang="en-US" baseline="30000" dirty="0">
                    <a:latin typeface="Arial" charset="0"/>
                  </a:rPr>
                  <a:t>-</a:t>
                </a:r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1319" y="2069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30"/>
              <p:cNvSpPr>
                <a:spLocks noChangeShapeType="1"/>
              </p:cNvSpPr>
              <p:nvPr/>
            </p:nvSpPr>
            <p:spPr bwMode="auto">
              <a:xfrm>
                <a:off x="1329" y="276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1292" y="1833"/>
                <a:ext cx="45" cy="91"/>
                <a:chOff x="1429" y="3430"/>
                <a:chExt cx="45" cy="91"/>
              </a:xfrm>
            </p:grpSpPr>
            <p:sp>
              <p:nvSpPr>
                <p:cNvPr id="25" name="Line 32"/>
                <p:cNvSpPr>
                  <a:spLocks noChangeShapeType="1"/>
                </p:cNvSpPr>
                <p:nvPr/>
              </p:nvSpPr>
              <p:spPr bwMode="auto">
                <a:xfrm>
                  <a:off x="1429" y="3430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33"/>
                <p:cNvSpPr>
                  <a:spLocks noChangeShapeType="1"/>
                </p:cNvSpPr>
                <p:nvPr/>
              </p:nvSpPr>
              <p:spPr bwMode="auto">
                <a:xfrm>
                  <a:off x="1474" y="3430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1310" y="2306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1319" y="2523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36"/>
              <p:cNvSpPr txBox="1">
                <a:spLocks noChangeArrowheads="1"/>
              </p:cNvSpPr>
              <p:nvPr/>
            </p:nvSpPr>
            <p:spPr bwMode="auto">
              <a:xfrm>
                <a:off x="1020" y="3113"/>
                <a:ext cx="8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Glutamate</a:t>
                </a:r>
              </a:p>
            </p:txBody>
          </p:sp>
        </p:grpSp>
        <p:sp>
          <p:nvSpPr>
            <p:cNvPr id="14" name="Freeform 37"/>
            <p:cNvSpPr>
              <a:spLocks/>
            </p:cNvSpPr>
            <p:nvPr/>
          </p:nvSpPr>
          <p:spPr bwMode="auto">
            <a:xfrm>
              <a:off x="4284663" y="4065588"/>
              <a:ext cx="1295400" cy="442912"/>
            </a:xfrm>
            <a:custGeom>
              <a:avLst/>
              <a:gdLst/>
              <a:ahLst/>
              <a:cxnLst>
                <a:cxn ang="0">
                  <a:pos x="816" y="279"/>
                </a:cxn>
                <a:cxn ang="0">
                  <a:pos x="453" y="7"/>
                </a:cxn>
                <a:cxn ang="0">
                  <a:pos x="0" y="234"/>
                </a:cxn>
              </a:cxnLst>
              <a:rect l="0" t="0" r="r" b="b"/>
              <a:pathLst>
                <a:path w="816" h="279">
                  <a:moveTo>
                    <a:pt x="816" y="279"/>
                  </a:moveTo>
                  <a:cubicBezTo>
                    <a:pt x="702" y="146"/>
                    <a:pt x="589" y="14"/>
                    <a:pt x="453" y="7"/>
                  </a:cubicBezTo>
                  <a:cubicBezTo>
                    <a:pt x="317" y="0"/>
                    <a:pt x="75" y="196"/>
                    <a:pt x="0" y="234"/>
                  </a:cubicBez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auto">
            <a:xfrm>
              <a:off x="3490913" y="4430713"/>
              <a:ext cx="15128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NADH+H</a:t>
              </a:r>
              <a:r>
                <a:rPr lang="en-US" baseline="30000">
                  <a:latin typeface="Arial" charset="0"/>
                </a:rPr>
                <a:t>+</a:t>
              </a:r>
            </a:p>
          </p:txBody>
        </p:sp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5219700" y="4502150"/>
              <a:ext cx="15128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NAD</a:t>
              </a:r>
              <a:r>
                <a:rPr lang="en-US" baseline="30000">
                  <a:latin typeface="Arial" charset="0"/>
                </a:rPr>
                <a:t>+</a:t>
              </a: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995738" y="3435350"/>
              <a:ext cx="192881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i="1" dirty="0" err="1">
                  <a:solidFill>
                    <a:srgbClr val="0000FF"/>
                  </a:solidFill>
                  <a:latin typeface="Arial" charset="0"/>
                </a:rPr>
                <a:t>Glutamante</a:t>
              </a:r>
              <a:r>
                <a:rPr lang="en-US" i="1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i="1" dirty="0" err="1">
                  <a:solidFill>
                    <a:srgbClr val="0000FF"/>
                  </a:solidFill>
                  <a:latin typeface="Arial" charset="0"/>
                </a:rPr>
                <a:t>dehydrogenase</a:t>
              </a:r>
              <a:endParaRPr lang="en-US" i="1" dirty="0">
                <a:solidFill>
                  <a:srgbClr val="0000FF"/>
                </a:solidFill>
                <a:latin typeface="Arial" charset="0"/>
              </a:endParaRPr>
            </a:p>
          </p:txBody>
        </p:sp>
      </p:grpSp>
      <p:cxnSp>
        <p:nvCxnSpPr>
          <p:cNvPr id="39" name="Straight Arrow Connector 38"/>
          <p:cNvCxnSpPr>
            <a:stCxn id="12" idx="0"/>
          </p:cNvCxnSpPr>
          <p:nvPr/>
        </p:nvCxnSpPr>
        <p:spPr>
          <a:xfrm rot="5400000">
            <a:off x="4907915" y="4404677"/>
            <a:ext cx="0" cy="2103120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أيض</a:t>
            </a:r>
            <a:r>
              <a:rPr lang="ar-SA" dirty="0" smtClean="0"/>
              <a:t> الأحماض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2- تفاعلات نقل الأمين:</a:t>
            </a:r>
            <a:r>
              <a:rPr lang="ar-SA" dirty="0" smtClean="0">
                <a:cs typeface="+mj-cs"/>
              </a:rPr>
              <a:t> تتم عن طريق أنزيمات </a:t>
            </a:r>
            <a:r>
              <a:rPr lang="ar-SA" dirty="0" err="1" smtClean="0">
                <a:cs typeface="+mj-cs"/>
              </a:rPr>
              <a:t>الترانسفيراز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aminotransferase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هذه الأنزيمات لها أهمية خاصة إذ تزداد فاعليتها في دم المصابين بأمراض الكبد والذبحة الصدرية لذلك تستخدم في تشخيص الأمراض.</a:t>
            </a:r>
            <a:endParaRPr lang="en-US" dirty="0">
              <a:cs typeface="+mj-cs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6530975" y="3776662"/>
            <a:ext cx="22320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R</a:t>
            </a:r>
            <a:endParaRPr lang="en-US" sz="1600" baseline="-25000" dirty="0">
              <a:latin typeface="Arial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H </a:t>
            </a:r>
            <a:r>
              <a:rPr lang="en-US" dirty="0">
                <a:latin typeface="Arial" charset="0"/>
              </a:rPr>
              <a:t>–</a:t>
            </a:r>
            <a:r>
              <a:rPr lang="en-US" sz="1600" dirty="0">
                <a:latin typeface="Arial" charset="0"/>
              </a:rPr>
              <a:t> C – NH</a:t>
            </a:r>
            <a:r>
              <a:rPr lang="en-US" sz="1600" baseline="-25000" dirty="0">
                <a:latin typeface="Arial" charset="0"/>
              </a:rPr>
              <a:t>3</a:t>
            </a:r>
            <a:r>
              <a:rPr lang="en-US" sz="1600" baseline="30000" dirty="0">
                <a:latin typeface="Arial" charset="0"/>
              </a:rPr>
              <a:t>+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COO</a:t>
            </a:r>
            <a:r>
              <a:rPr lang="en-US" baseline="30000" dirty="0">
                <a:latin typeface="Arial" charset="0"/>
              </a:rPr>
              <a:t>-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57275" y="3200400"/>
            <a:ext cx="2232025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O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– O</a:t>
            </a:r>
            <a:r>
              <a:rPr lang="en-US" baseline="30000" dirty="0">
                <a:latin typeface="Arial" charset="0"/>
              </a:rPr>
              <a:t>-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H</a:t>
            </a:r>
            <a:r>
              <a:rPr lang="en-US" sz="1600" baseline="-25000" dirty="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H</a:t>
            </a:r>
            <a:r>
              <a:rPr lang="en-US" sz="1600" baseline="-25000" dirty="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H –</a:t>
            </a:r>
            <a:r>
              <a:rPr lang="en-US" sz="1600" baseline="-25000" dirty="0"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C – NH</a:t>
            </a:r>
            <a:r>
              <a:rPr lang="en-US" sz="1600" baseline="-25000" dirty="0">
                <a:latin typeface="Arial" charset="0"/>
              </a:rPr>
              <a:t>3</a:t>
            </a:r>
            <a:r>
              <a:rPr lang="en-US" sz="1600" baseline="30000" dirty="0">
                <a:latin typeface="Arial" charset="0"/>
              </a:rPr>
              <a:t>+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COO</a:t>
            </a:r>
            <a:r>
              <a:rPr lang="en-US" baseline="30000" dirty="0">
                <a:latin typeface="Arial" charset="0"/>
              </a:rPr>
              <a:t>-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273175" y="5505450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Glutamate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713038" y="4137025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930525" y="3714750"/>
            <a:ext cx="22320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R</a:t>
            </a:r>
            <a:endParaRPr lang="en-US" sz="1600" baseline="-25000" dirty="0">
              <a:latin typeface="Arial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C – O</a:t>
            </a:r>
            <a:endParaRPr lang="en-US" sz="1600" baseline="30000" dirty="0">
              <a:latin typeface="Arial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COO</a:t>
            </a:r>
            <a:r>
              <a:rPr lang="en-US" baseline="30000" dirty="0">
                <a:latin typeface="Arial" charset="0"/>
              </a:rPr>
              <a:t>-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857500" y="5505450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l-GR">
                <a:latin typeface="Arial" charset="0"/>
              </a:rPr>
              <a:t>α</a:t>
            </a:r>
            <a:r>
              <a:rPr lang="en-US">
                <a:latin typeface="Arial" charset="0"/>
              </a:rPr>
              <a:t>-Keto acid</a:t>
            </a:r>
            <a:endParaRPr lang="el-GR">
              <a:latin typeface="Arial" charset="0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4370388" y="4352925"/>
            <a:ext cx="5032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802188" y="3621088"/>
            <a:ext cx="2232025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O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– O</a:t>
            </a:r>
            <a:r>
              <a:rPr lang="en-US" baseline="30000" dirty="0">
                <a:latin typeface="Arial" charset="0"/>
              </a:rPr>
              <a:t>-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H</a:t>
            </a:r>
            <a:r>
              <a:rPr lang="en-US" sz="1600" baseline="-25000" dirty="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H</a:t>
            </a:r>
            <a:r>
              <a:rPr lang="en-US" sz="1600" baseline="-25000" dirty="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         </a:t>
            </a:r>
            <a:r>
              <a:rPr lang="en-US" sz="1600" dirty="0">
                <a:latin typeface="Arial" charset="0"/>
              </a:rPr>
              <a:t>C – O</a:t>
            </a:r>
            <a:endParaRPr lang="en-US" sz="1600" baseline="30000" dirty="0">
              <a:latin typeface="Arial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COO</a:t>
            </a:r>
            <a:r>
              <a:rPr lang="en-US" baseline="30000" dirty="0">
                <a:latin typeface="Arial" charset="0"/>
              </a:rPr>
              <a:t>-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6313488" y="4137025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4946650" y="5729287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l-GR">
                <a:latin typeface="Arial" charset="0"/>
              </a:rPr>
              <a:t>α</a:t>
            </a:r>
            <a:r>
              <a:rPr lang="en-US">
                <a:latin typeface="Arial" charset="0"/>
              </a:rPr>
              <a:t> -Ketoglutarate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6600825" y="5145087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l-GR">
                <a:latin typeface="Arial" charset="0"/>
              </a:rPr>
              <a:t>α</a:t>
            </a:r>
            <a:r>
              <a:rPr lang="en-US">
                <a:latin typeface="Arial" charset="0"/>
              </a:rPr>
              <a:t>-Amino acid</a:t>
            </a:r>
            <a:endParaRPr lang="el-GR">
              <a:latin typeface="Arial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1719263" y="3842287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1735138" y="4951949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1676400" y="3467637"/>
            <a:ext cx="71438" cy="144462"/>
            <a:chOff x="1429" y="3430"/>
            <a:chExt cx="45" cy="91"/>
          </a:xfrm>
        </p:grpSpPr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429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1474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1704975" y="421852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1719263" y="456301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5486400" y="541020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5481817" y="494805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9"/>
          <p:cNvGrpSpPr>
            <a:grpSpLocks/>
          </p:cNvGrpSpPr>
          <p:nvPr/>
        </p:nvGrpSpPr>
        <p:grpSpPr bwMode="auto">
          <a:xfrm>
            <a:off x="5410200" y="3886200"/>
            <a:ext cx="71438" cy="144462"/>
            <a:chOff x="1429" y="3430"/>
            <a:chExt cx="45" cy="91"/>
          </a:xfrm>
        </p:grpSpPr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1429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1474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5451654" y="4214633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465942" y="455912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3558125" y="4351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543837" y="3962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>
            <a:off x="7149921" y="4440417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>
            <a:off x="7135633" y="4051479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5562600" y="52202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cs typeface="+mj-cs"/>
              </a:rPr>
              <a:t>الباقي من </a:t>
            </a:r>
            <a:r>
              <a:rPr lang="ar-SA" sz="3200" b="1" dirty="0" err="1" smtClean="0">
                <a:cs typeface="+mj-cs"/>
              </a:rPr>
              <a:t>أيض</a:t>
            </a:r>
            <a:r>
              <a:rPr lang="ar-SA" sz="3200" b="1" dirty="0" smtClean="0">
                <a:cs typeface="+mj-cs"/>
              </a:rPr>
              <a:t> الأحماض </a:t>
            </a:r>
            <a:r>
              <a:rPr lang="ar-SA" sz="3200" b="1" dirty="0" err="1" smtClean="0">
                <a:cs typeface="+mj-cs"/>
              </a:rPr>
              <a:t>الأمينية</a:t>
            </a:r>
            <a:r>
              <a:rPr lang="ar-SA" sz="32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3000" dirty="0" smtClean="0">
                <a:cs typeface="+mj-cs"/>
              </a:rPr>
              <a:t>مجموعة الأمين المنزوعة تدخل في دورة </a:t>
            </a:r>
            <a:r>
              <a:rPr lang="ar-SA" sz="3000" dirty="0" err="1" smtClean="0">
                <a:cs typeface="+mj-cs"/>
              </a:rPr>
              <a:t>اليوريا</a:t>
            </a:r>
            <a:r>
              <a:rPr lang="ar-SA" sz="3000" dirty="0" smtClean="0">
                <a:cs typeface="+mj-cs"/>
              </a:rPr>
              <a:t> للتخلص منها.</a:t>
            </a:r>
          </a:p>
          <a:p>
            <a:pPr lvl="1" algn="r" rtl="1"/>
            <a:r>
              <a:rPr lang="ar-SA" sz="3000" dirty="0" smtClean="0">
                <a:cs typeface="+mj-cs"/>
              </a:rPr>
              <a:t>ينتج حامض </a:t>
            </a:r>
            <a:r>
              <a:rPr lang="el-GR" sz="3000" dirty="0" smtClean="0">
                <a:latin typeface="Times New Roman"/>
                <a:cs typeface="+mj-cs"/>
              </a:rPr>
              <a:t>α</a:t>
            </a:r>
            <a:r>
              <a:rPr lang="ar-SA" sz="3000" dirty="0" smtClean="0">
                <a:cs typeface="+mj-cs"/>
              </a:rPr>
              <a:t>–</a:t>
            </a:r>
            <a:r>
              <a:rPr lang="ar-SA" sz="3000" dirty="0" err="1" smtClean="0">
                <a:cs typeface="+mj-cs"/>
              </a:rPr>
              <a:t>كيتو</a:t>
            </a:r>
            <a:r>
              <a:rPr lang="ar-SA" sz="3000" dirty="0" smtClean="0">
                <a:cs typeface="+mj-cs"/>
              </a:rPr>
              <a:t> الباقي من الهيكل الكربوني وطرق التخلص منه عدة.</a:t>
            </a:r>
          </a:p>
          <a:p>
            <a:pPr algn="r" rtl="1">
              <a:buNone/>
            </a:pPr>
            <a:endParaRPr lang="ar-SA" sz="3200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</a:t>
            </a:r>
            <a:r>
              <a:rPr lang="ar-SA" dirty="0" err="1" smtClean="0"/>
              <a:t>أيض</a:t>
            </a:r>
            <a:r>
              <a:rPr lang="ar-SA" dirty="0" smtClean="0"/>
              <a:t> الأحماض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الحامض </a:t>
            </a:r>
            <a:r>
              <a:rPr lang="el-GR" dirty="0" smtClean="0">
                <a:latin typeface="Times New Roman"/>
              </a:rPr>
              <a:t>α</a:t>
            </a:r>
            <a:r>
              <a:rPr lang="ar-SA" dirty="0" smtClean="0"/>
              <a:t>–</a:t>
            </a:r>
            <a:r>
              <a:rPr lang="ar-SA" dirty="0" err="1" smtClean="0"/>
              <a:t>كيتو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cs typeface="+mj-cs"/>
              </a:rPr>
              <a:t>مصير الحامض </a:t>
            </a:r>
            <a:r>
              <a:rPr lang="el-GR" b="1" dirty="0" smtClean="0">
                <a:latin typeface="Times New Roman"/>
                <a:cs typeface="+mj-cs"/>
              </a:rPr>
              <a:t>α</a:t>
            </a:r>
            <a:r>
              <a:rPr lang="ar-SA" b="1" dirty="0" smtClean="0">
                <a:cs typeface="+mj-cs"/>
              </a:rPr>
              <a:t>–</a:t>
            </a:r>
            <a:r>
              <a:rPr lang="ar-SA" b="1" dirty="0" err="1" smtClean="0">
                <a:cs typeface="+mj-cs"/>
              </a:rPr>
              <a:t>كيتو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قليل يتحول إلى أجسام </a:t>
            </a:r>
            <a:r>
              <a:rPr lang="ar-SA" dirty="0" err="1" smtClean="0">
                <a:cs typeface="+mj-cs"/>
              </a:rPr>
              <a:t>كيتونية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جزء يتحول إلى جلوكوز عن طريق </a:t>
            </a:r>
            <a:r>
              <a:rPr lang="ar-SA" dirty="0" err="1" smtClean="0">
                <a:cs typeface="+mj-cs"/>
              </a:rPr>
              <a:t>الجلوكونيوجنيسس</a:t>
            </a:r>
            <a:r>
              <a:rPr lang="ar-SA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gluconeogenesis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جزء يستخدم في إعادة تصنيع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من خلال الإتحاد مع مجموعة الأمين ، مثال:</a:t>
            </a:r>
          </a:p>
          <a:p>
            <a:pPr lvl="2" algn="r" rtl="1"/>
            <a:r>
              <a:rPr lang="ar-SA" dirty="0" smtClean="0">
                <a:cs typeface="+mj-cs"/>
              </a:rPr>
              <a:t>حامض </a:t>
            </a:r>
            <a:r>
              <a:rPr lang="ar-SA" dirty="0" err="1" smtClean="0">
                <a:cs typeface="+mj-cs"/>
              </a:rPr>
              <a:t>بيروفيك</a:t>
            </a:r>
            <a:r>
              <a:rPr lang="ar-SA" dirty="0" smtClean="0">
                <a:cs typeface="+mj-cs"/>
              </a:rPr>
              <a:t>		</a:t>
            </a:r>
            <a:r>
              <a:rPr lang="ar-SA" dirty="0" err="1" smtClean="0">
                <a:cs typeface="+mj-cs"/>
              </a:rPr>
              <a:t>الألينين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حامض </a:t>
            </a:r>
            <a:r>
              <a:rPr lang="ar-SA" dirty="0" err="1" smtClean="0">
                <a:cs typeface="+mj-cs"/>
              </a:rPr>
              <a:t>الفاكيتوجلوتارك</a:t>
            </a:r>
            <a:r>
              <a:rPr lang="ar-SA" dirty="0" smtClean="0">
                <a:cs typeface="+mj-cs"/>
              </a:rPr>
              <a:t>		</a:t>
            </a:r>
            <a:r>
              <a:rPr lang="ar-SA" dirty="0" err="1" smtClean="0">
                <a:cs typeface="+mj-cs"/>
              </a:rPr>
              <a:t>جلوتامك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يتحول بعضها إلى طاقة وماء وثاني أكسيد الكربون من خلال دورة </a:t>
            </a:r>
            <a:r>
              <a:rPr lang="ar-SA" dirty="0" err="1" smtClean="0">
                <a:cs typeface="+mj-cs"/>
              </a:rPr>
              <a:t>كربس</a:t>
            </a:r>
            <a:r>
              <a:rPr lang="ar-SA" dirty="0" smtClean="0">
                <a:cs typeface="+mj-cs"/>
              </a:rPr>
              <a:t> ، مثال:</a:t>
            </a:r>
          </a:p>
          <a:p>
            <a:pPr lvl="2" algn="r" rtl="1"/>
            <a:r>
              <a:rPr lang="ar-SA" dirty="0" err="1" smtClean="0">
                <a:cs typeface="+mj-cs"/>
              </a:rPr>
              <a:t>الألنين</a:t>
            </a:r>
            <a:r>
              <a:rPr lang="ar-SA" dirty="0" smtClean="0">
                <a:cs typeface="+mj-cs"/>
              </a:rPr>
              <a:t>		حامض </a:t>
            </a:r>
            <a:r>
              <a:rPr lang="ar-SA" dirty="0" err="1" smtClean="0">
                <a:cs typeface="+mj-cs"/>
              </a:rPr>
              <a:t>بيروتيك</a:t>
            </a:r>
            <a:r>
              <a:rPr lang="ar-SA" dirty="0" smtClean="0">
                <a:cs typeface="+mj-cs"/>
              </a:rPr>
              <a:t>		</a:t>
            </a:r>
            <a:r>
              <a:rPr lang="en-US" dirty="0" smtClean="0">
                <a:cs typeface="+mj-cs"/>
              </a:rPr>
              <a:t>CO2 + H2O + E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حامض </a:t>
            </a:r>
            <a:r>
              <a:rPr lang="ar-SA" dirty="0" err="1" smtClean="0">
                <a:cs typeface="+mj-cs"/>
              </a:rPr>
              <a:t>جلوتاميك</a:t>
            </a:r>
            <a:r>
              <a:rPr lang="ar-SA" dirty="0" smtClean="0">
                <a:cs typeface="+mj-cs"/>
              </a:rPr>
              <a:t>	    حامض </a:t>
            </a:r>
            <a:r>
              <a:rPr lang="ar-SA" dirty="0" err="1" smtClean="0">
                <a:cs typeface="+mj-cs"/>
              </a:rPr>
              <a:t>الفاكيتوجلوتاريك</a:t>
            </a:r>
            <a:r>
              <a:rPr lang="ar-SA" dirty="0" smtClean="0">
                <a:cs typeface="+mj-cs"/>
              </a:rPr>
              <a:t>	       </a:t>
            </a:r>
            <a:r>
              <a:rPr lang="en-US" dirty="0" smtClean="0">
                <a:cs typeface="+mj-cs"/>
              </a:rPr>
              <a:t>CO2 + H2O + E</a:t>
            </a:r>
          </a:p>
          <a:p>
            <a:pPr lvl="2" algn="r" rtl="1"/>
            <a:r>
              <a:rPr lang="ar-SA" dirty="0" smtClean="0">
                <a:cs typeface="+mj-cs"/>
              </a:rPr>
              <a:t>حامض </a:t>
            </a:r>
            <a:r>
              <a:rPr lang="ar-SA" dirty="0" err="1" smtClean="0">
                <a:cs typeface="+mj-cs"/>
              </a:rPr>
              <a:t>اسبارتك</a:t>
            </a:r>
            <a:r>
              <a:rPr lang="ar-SA" dirty="0" smtClean="0">
                <a:cs typeface="+mj-cs"/>
              </a:rPr>
              <a:t>	    حامض </a:t>
            </a:r>
            <a:r>
              <a:rPr lang="ar-SA" dirty="0" err="1" smtClean="0">
                <a:cs typeface="+mj-cs"/>
              </a:rPr>
              <a:t>اوكزالواستك</a:t>
            </a:r>
            <a:r>
              <a:rPr lang="ar-SA" dirty="0" smtClean="0">
                <a:cs typeface="+mj-cs"/>
              </a:rPr>
              <a:t>	            </a:t>
            </a:r>
            <a:r>
              <a:rPr lang="en-US" dirty="0" smtClean="0">
                <a:cs typeface="+mj-cs"/>
              </a:rPr>
              <a:t>CO2 + H2O + 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5257800" y="3962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029201" y="4343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2600" y="3657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038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943600" y="5181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352800" y="5181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676363" y="5525037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715001" y="5942012"/>
            <a:ext cx="533399" cy="1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743201" y="5512158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352800" y="5943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العمليات </a:t>
            </a:r>
            <a:r>
              <a:rPr lang="ar-SA" dirty="0" err="1" smtClean="0"/>
              <a:t>الأيضية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cs typeface="+mj-cs"/>
              </a:rPr>
              <a:t>تعريف:</a:t>
            </a:r>
          </a:p>
          <a:p>
            <a:pPr lvl="1" algn="r" rtl="1"/>
            <a:r>
              <a:rPr lang="ar-SA" dirty="0" smtClean="0">
                <a:cs typeface="+mj-cs"/>
              </a:rPr>
              <a:t>هي المجموع الكلي لكافة التفاعلات الأنزيمية التي تحدث في الخلية.</a:t>
            </a:r>
          </a:p>
          <a:p>
            <a:pPr algn="r" rtl="1"/>
            <a:r>
              <a:rPr lang="ar-SA" b="1" dirty="0" smtClean="0">
                <a:cs typeface="+mj-cs"/>
              </a:rPr>
              <a:t>الوظائف النوعية للعمليات الحيوية:</a:t>
            </a:r>
          </a:p>
          <a:p>
            <a:pPr lvl="1" algn="r" rtl="1"/>
            <a:r>
              <a:rPr lang="ar-SA" dirty="0" smtClean="0">
                <a:cs typeface="+mj-cs"/>
              </a:rPr>
              <a:t>يوجد أربع وظائف نوعية:</a:t>
            </a:r>
          </a:p>
          <a:p>
            <a:pPr lvl="1" algn="r" rtl="1"/>
            <a:r>
              <a:rPr lang="ar-SA" dirty="0" smtClean="0">
                <a:cs typeface="+mj-cs"/>
              </a:rPr>
              <a:t>1- استخلاص الطاقة الكيميائية من الأغذية العضوية أو أشعة الشمس.</a:t>
            </a:r>
          </a:p>
          <a:p>
            <a:pPr lvl="1" algn="r" rtl="1"/>
            <a:r>
              <a:rPr lang="ar-SA" dirty="0" smtClean="0">
                <a:cs typeface="+mj-cs"/>
              </a:rPr>
              <a:t>2- تحويل المواد الغذائية من المحيط إلى مواد بنائية أو مواد أولية للجزيئات الكبيرة المكونة للخلايا.</a:t>
            </a:r>
          </a:p>
          <a:p>
            <a:pPr lvl="1" algn="r" rtl="1"/>
            <a:r>
              <a:rPr lang="ar-SA" dirty="0" smtClean="0">
                <a:cs typeface="+mj-cs"/>
              </a:rPr>
              <a:t>3- تجميع المواد البنائية للبروتينات ، الاحماض الأمينية ، الدهون ، السكريات المتعددة والمكونات الاخرى المتميزة في الخلية.</a:t>
            </a:r>
          </a:p>
          <a:p>
            <a:pPr lvl="1" algn="r" rtl="1"/>
            <a:r>
              <a:rPr lang="ar-SA" dirty="0" smtClean="0">
                <a:cs typeface="+mj-cs"/>
              </a:rPr>
              <a:t>4- تكوين تكوين أو تحطيم هذه الجزيئات الحيوية الضرورية كوظيفة معينة في الخلايا.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العمليات </a:t>
            </a:r>
            <a:r>
              <a:rPr lang="ar-SA" dirty="0" err="1" smtClean="0"/>
              <a:t>الأيضية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تتكون العمليات </a:t>
            </a:r>
            <a:r>
              <a:rPr lang="ar-SA" b="1" dirty="0" err="1" smtClean="0">
                <a:cs typeface="+mj-cs"/>
              </a:rPr>
              <a:t>الأيضية</a:t>
            </a:r>
            <a:r>
              <a:rPr lang="ar-SA" b="1" dirty="0" smtClean="0">
                <a:cs typeface="+mj-cs"/>
              </a:rPr>
              <a:t> من شبكتين:</a:t>
            </a:r>
          </a:p>
          <a:p>
            <a:pPr lvl="1" algn="r" rtl="1"/>
            <a:r>
              <a:rPr lang="ar-SA" dirty="0" smtClean="0">
                <a:cs typeface="+mj-cs"/>
              </a:rPr>
              <a:t>1- شبكة تعمل لإنتاج الطاقة الكيميائية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من تحلل جزيئات الوقود أو من أشعة الشمس.</a:t>
            </a:r>
          </a:p>
          <a:p>
            <a:pPr lvl="1" algn="r" rtl="1"/>
            <a:r>
              <a:rPr lang="ar-SA" dirty="0" smtClean="0">
                <a:cs typeface="+mj-cs"/>
              </a:rPr>
              <a:t>2- شبكة تسخر الطاقة الكيميائية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 لغرض صنع مكونات خلوية جديدة.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مصادر الأحماض </a:t>
            </a:r>
            <a:r>
              <a:rPr lang="ar-SA" dirty="0" err="1" smtClean="0"/>
              <a:t>الأمينية</a:t>
            </a:r>
            <a:r>
              <a:rPr lang="ar-SA" dirty="0" smtClean="0"/>
              <a:t> في الجسم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الحرة في السوائل الخلوية وخارجها بمستودع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r>
              <a:rPr lang="ar-SA" b="1" dirty="0" smtClean="0">
                <a:cs typeface="+mj-cs"/>
              </a:rPr>
              <a:t>يوجد ثلاثة مصادر من هذه الأحماض </a:t>
            </a:r>
            <a:r>
              <a:rPr lang="ar-SA" b="1" dirty="0" err="1" smtClean="0">
                <a:cs typeface="+mj-cs"/>
              </a:rPr>
              <a:t>الأمينية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Akhbar MT" pitchFamily="2" charset="-78"/>
              </a:rPr>
              <a:t>البروتينات الخارجية:</a:t>
            </a:r>
          </a:p>
          <a:p>
            <a:pPr lvl="2" algn="r" rtl="1"/>
            <a:r>
              <a:rPr lang="ar-SA" dirty="0" smtClean="0">
                <a:cs typeface="+mj-cs"/>
              </a:rPr>
              <a:t>الموجودة في الغذاء الخارجي.</a:t>
            </a:r>
          </a:p>
          <a:p>
            <a:pPr lvl="1" algn="r" rtl="1"/>
            <a:r>
              <a:rPr lang="ar-SA" dirty="0" smtClean="0">
                <a:cs typeface="Akhbar MT" pitchFamily="2" charset="-78"/>
              </a:rPr>
              <a:t>البروتينات الداخلية:</a:t>
            </a:r>
          </a:p>
          <a:p>
            <a:pPr lvl="2" algn="r" rtl="1"/>
            <a:r>
              <a:rPr lang="ar-SA" dirty="0" smtClean="0">
                <a:cs typeface="+mj-cs"/>
              </a:rPr>
              <a:t>وتنتج من تصنيع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الغير أساسية.</a:t>
            </a:r>
          </a:p>
          <a:p>
            <a:pPr lvl="1" algn="r" rtl="1"/>
            <a:r>
              <a:rPr lang="ar-SA" dirty="0" smtClean="0">
                <a:cs typeface="Akhbar MT" pitchFamily="2" charset="-78"/>
              </a:rPr>
              <a:t>البروتينات الناتجة من هضم أو تكسر بروتينات الجسم:</a:t>
            </a:r>
          </a:p>
          <a:p>
            <a:pPr lvl="2" algn="r" rtl="1"/>
            <a:r>
              <a:rPr lang="ar-SA" dirty="0" smtClean="0">
                <a:cs typeface="+mj-cs"/>
              </a:rPr>
              <a:t>من تكسر العضلات ، الأنزيمات وغيرها.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هضم 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في الفم:</a:t>
            </a:r>
          </a:p>
          <a:p>
            <a:pPr lvl="1" algn="r" rtl="1"/>
            <a:r>
              <a:rPr lang="ar-SA" dirty="0" smtClean="0">
                <a:cs typeface="+mj-cs"/>
              </a:rPr>
              <a:t>لا يحدث هضم.</a:t>
            </a:r>
          </a:p>
          <a:p>
            <a:pPr algn="r" rtl="1"/>
            <a:r>
              <a:rPr lang="ar-SA" b="1" dirty="0" smtClean="0">
                <a:cs typeface="+mj-cs"/>
              </a:rPr>
              <a:t>في المعدة:</a:t>
            </a:r>
          </a:p>
          <a:p>
            <a:pPr lvl="1" algn="r" rtl="1"/>
            <a:r>
              <a:rPr lang="ar-SA" dirty="0" smtClean="0">
                <a:cs typeface="+mj-cs"/>
              </a:rPr>
              <a:t>يبدأ الهضم في المعدة.</a:t>
            </a:r>
          </a:p>
          <a:p>
            <a:pPr lvl="1" algn="r" rtl="1"/>
            <a:r>
              <a:rPr lang="ar-SA" dirty="0" smtClean="0">
                <a:cs typeface="Akhbar MT" pitchFamily="2" charset="-78"/>
              </a:rPr>
              <a:t>يوجد ثلاثة أنزيمات</a:t>
            </a:r>
            <a:r>
              <a:rPr lang="en-US" dirty="0" smtClean="0">
                <a:cs typeface="+mj-cs"/>
              </a:rPr>
              <a:t>:</a:t>
            </a:r>
          </a:p>
          <a:p>
            <a:pPr lvl="2" algn="r" rtl="1"/>
            <a:r>
              <a:rPr lang="ar-SA" b="1" dirty="0" smtClean="0">
                <a:cs typeface="+mj-cs"/>
              </a:rPr>
              <a:t>الببسين:</a:t>
            </a:r>
            <a:r>
              <a:rPr lang="ar-SA" dirty="0" smtClean="0">
                <a:cs typeface="+mj-cs"/>
              </a:rPr>
              <a:t> يوجد على شكل غير نشط </a:t>
            </a:r>
            <a:r>
              <a:rPr lang="ar-SA" dirty="0" err="1" smtClean="0">
                <a:cs typeface="+mj-cs"/>
              </a:rPr>
              <a:t>الببسينوجين</a:t>
            </a:r>
            <a:r>
              <a:rPr lang="ar-SA" dirty="0" smtClean="0">
                <a:cs typeface="+mj-cs"/>
              </a:rPr>
              <a:t> وينشط بواسطة  </a:t>
            </a:r>
            <a:r>
              <a:rPr lang="en-US" dirty="0" err="1" smtClean="0">
                <a:cs typeface="+mj-cs"/>
              </a:rPr>
              <a:t>HCl</a:t>
            </a:r>
            <a:r>
              <a:rPr lang="ar-SA" dirty="0" smtClean="0">
                <a:cs typeface="+mj-cs"/>
              </a:rPr>
              <a:t> إلى ببسين ، وجزيئات الببسين الفعالة تقوم بحويل المزيد من جزيئات الببسينوجين إلى ببسين. الببسين يقوم بتكسير الروابط </a:t>
            </a:r>
            <a:r>
              <a:rPr lang="ar-SA" dirty="0" err="1" smtClean="0">
                <a:cs typeface="+mj-cs"/>
              </a:rPr>
              <a:t>الببتيدية</a:t>
            </a:r>
            <a:r>
              <a:rPr lang="ar-SA" dirty="0" smtClean="0">
                <a:cs typeface="+mj-cs"/>
              </a:rPr>
              <a:t> بين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بالبروتينات وتحويلها إلى </a:t>
            </a:r>
            <a:r>
              <a:rPr lang="ar-SA" dirty="0" err="1" smtClean="0">
                <a:cs typeface="+mj-cs"/>
              </a:rPr>
              <a:t>بروتيزوات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وببتونات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b="1" dirty="0" smtClean="0">
                <a:cs typeface="+mj-cs"/>
              </a:rPr>
              <a:t>الرنين:</a:t>
            </a:r>
            <a:r>
              <a:rPr lang="ar-SA" dirty="0" smtClean="0">
                <a:cs typeface="+mj-cs"/>
              </a:rPr>
              <a:t> يعمل على بروتين الحليب ويحوله في وجود أيونات الكالسيوم إلى مادة متخثرة غير قابلة للذوبان ثم تكتمل عملية هضمه بأنزيم الببسين.</a:t>
            </a:r>
          </a:p>
          <a:p>
            <a:pPr lvl="2" algn="r" rtl="1"/>
            <a:r>
              <a:rPr lang="ar-SA" b="1" dirty="0" err="1" smtClean="0">
                <a:cs typeface="+mj-cs"/>
              </a:rPr>
              <a:t>الجلاتينأيز</a:t>
            </a:r>
            <a:r>
              <a:rPr lang="ar-SA" dirty="0" smtClean="0">
                <a:cs typeface="+mj-cs"/>
              </a:rPr>
              <a:t>:يعمل على هضم </a:t>
            </a:r>
            <a:r>
              <a:rPr lang="ar-SA" dirty="0" err="1" smtClean="0">
                <a:cs typeface="+mj-cs"/>
              </a:rPr>
              <a:t>الجلاتين</a:t>
            </a:r>
            <a:r>
              <a:rPr lang="ar-SA" dirty="0" smtClean="0">
                <a:cs typeface="+mj-cs"/>
              </a:rPr>
              <a:t> وتحويله من الحالة الصلبة إلى السائلة.</a:t>
            </a:r>
          </a:p>
          <a:p>
            <a:pPr lvl="1" algn="r" rtl="1"/>
            <a:r>
              <a:rPr lang="ar-SA" dirty="0" smtClean="0">
                <a:cs typeface="Akhbar MT" pitchFamily="2" charset="-78"/>
              </a:rPr>
              <a:t>تفرز حامض </a:t>
            </a:r>
            <a:r>
              <a:rPr lang="en-US" dirty="0" err="1" smtClean="0">
                <a:cs typeface="Akhbar MT" pitchFamily="2" charset="-78"/>
              </a:rPr>
              <a:t>HCl</a:t>
            </a:r>
            <a:r>
              <a:rPr lang="ar-SA" dirty="0" smtClean="0">
                <a:cs typeface="Akhbar MT" pitchFamily="2" charset="-78"/>
              </a:rPr>
              <a:t>:</a:t>
            </a:r>
            <a:r>
              <a:rPr lang="ar-SA" dirty="0" smtClean="0">
                <a:cs typeface="+mj-cs"/>
              </a:rPr>
              <a:t> الذي يؤثر على البروتين ويحولها إلى ميتا بروتين </a:t>
            </a:r>
            <a:r>
              <a:rPr lang="ar-SA" dirty="0" err="1" smtClean="0">
                <a:cs typeface="+mj-cs"/>
              </a:rPr>
              <a:t>الحامضية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هضم البروتينات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في </a:t>
            </a:r>
            <a:r>
              <a:rPr lang="ar-SA" b="1" dirty="0" err="1" smtClean="0">
                <a:cs typeface="+mj-cs"/>
              </a:rPr>
              <a:t>الأثنى</a:t>
            </a:r>
            <a:r>
              <a:rPr lang="ar-SA" b="1" dirty="0" smtClean="0">
                <a:cs typeface="+mj-cs"/>
              </a:rPr>
              <a:t> عشر:</a:t>
            </a:r>
          </a:p>
          <a:p>
            <a:pPr lvl="1" algn="r" rtl="1"/>
            <a:r>
              <a:rPr lang="ar-SA" dirty="0" smtClean="0">
                <a:cs typeface="+mj-cs"/>
              </a:rPr>
              <a:t>يستكمل هضم البروتينات بواسطة العصارة البنكرياسية.</a:t>
            </a:r>
          </a:p>
          <a:p>
            <a:pPr lvl="1" algn="r" rtl="1"/>
            <a:r>
              <a:rPr lang="ar-SA" dirty="0" smtClean="0">
                <a:cs typeface="+mj-cs"/>
              </a:rPr>
              <a:t>تحتوي على أربعة أنزيمات: </a:t>
            </a:r>
            <a:r>
              <a:rPr lang="ar-SA" dirty="0" err="1" smtClean="0">
                <a:cs typeface="+mj-cs"/>
              </a:rPr>
              <a:t>التربسين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الكيموتربسين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الكربوكسي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ببتيديز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الكولاجينأيز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تفرز هذه الأنزيمات على شكل غير فعال وعند وصولها إلى الأمعاء فإنها تتحول إلى الشكل الفعال والتي تقوم بعد ذلك بتكسير الربطة </a:t>
            </a:r>
            <a:r>
              <a:rPr lang="ar-SA" dirty="0" err="1" smtClean="0">
                <a:cs typeface="+mj-cs"/>
              </a:rPr>
              <a:t>الببتيدية</a:t>
            </a:r>
            <a:r>
              <a:rPr lang="ar-SA" dirty="0" smtClean="0">
                <a:cs typeface="+mj-cs"/>
              </a:rPr>
              <a:t> وتحويل البروتينات إلى </a:t>
            </a:r>
            <a:r>
              <a:rPr lang="ar-SA" dirty="0" err="1" smtClean="0">
                <a:cs typeface="+mj-cs"/>
              </a:rPr>
              <a:t>ببتيدات</a:t>
            </a:r>
            <a:r>
              <a:rPr lang="ar-SA" dirty="0" smtClean="0">
                <a:cs typeface="+mj-cs"/>
              </a:rPr>
              <a:t> صغيرة وبعض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ولكل أنزيم اختصاص مختلف.</a:t>
            </a:r>
          </a:p>
          <a:p>
            <a:pPr algn="r" rtl="1"/>
            <a:r>
              <a:rPr lang="ar-SA" b="1" dirty="0" smtClean="0">
                <a:cs typeface="+mj-cs"/>
              </a:rPr>
              <a:t>في الأمعاء الدقيقة:</a:t>
            </a:r>
          </a:p>
          <a:p>
            <a:pPr lvl="1" algn="r" rtl="1"/>
            <a:r>
              <a:rPr lang="ar-SA" dirty="0" smtClean="0">
                <a:cs typeface="+mj-cs"/>
              </a:rPr>
              <a:t>يتم هضم البروتين </a:t>
            </a:r>
            <a:r>
              <a:rPr lang="ar-SA" dirty="0" err="1" smtClean="0">
                <a:cs typeface="+mj-cs"/>
              </a:rPr>
              <a:t>وتحويلة</a:t>
            </a:r>
            <a:r>
              <a:rPr lang="ar-SA" dirty="0" smtClean="0">
                <a:cs typeface="+mj-cs"/>
              </a:rPr>
              <a:t> إلى الناتج النهائي من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Akhbar MT" pitchFamily="2" charset="-78"/>
              </a:rPr>
              <a:t>يوجد أنزيمين</a:t>
            </a:r>
            <a:r>
              <a:rPr lang="en-US" dirty="0" smtClean="0">
                <a:cs typeface="+mj-cs"/>
              </a:rPr>
              <a:t>:</a:t>
            </a:r>
          </a:p>
          <a:p>
            <a:pPr lvl="2" algn="r" rtl="1"/>
            <a:r>
              <a:rPr lang="ar-SA" b="1" dirty="0" err="1" smtClean="0">
                <a:cs typeface="+mj-cs"/>
              </a:rPr>
              <a:t>الأمينونوببتيدأيز</a:t>
            </a:r>
            <a:r>
              <a:rPr lang="ar-SA" b="1" dirty="0" smtClean="0">
                <a:cs typeface="+mj-cs"/>
              </a:rPr>
              <a:t>:</a:t>
            </a:r>
            <a:r>
              <a:rPr lang="ar-SA" dirty="0" smtClean="0">
                <a:cs typeface="+mj-cs"/>
              </a:rPr>
              <a:t> تعمل على كسر الرابطة </a:t>
            </a:r>
            <a:r>
              <a:rPr lang="ar-SA" dirty="0" err="1" smtClean="0">
                <a:cs typeface="+mj-cs"/>
              </a:rPr>
              <a:t>الببتيدية</a:t>
            </a:r>
            <a:r>
              <a:rPr lang="ar-SA" dirty="0" smtClean="0">
                <a:cs typeface="+mj-cs"/>
              </a:rPr>
              <a:t> الأولى من طرف مجموعة الأمين.</a:t>
            </a:r>
          </a:p>
          <a:p>
            <a:pPr lvl="2" algn="r" rtl="1"/>
            <a:r>
              <a:rPr lang="ar-SA" b="1" dirty="0" err="1" smtClean="0">
                <a:cs typeface="+mj-cs"/>
              </a:rPr>
              <a:t>الدايببتيديز</a:t>
            </a:r>
            <a:r>
              <a:rPr lang="ar-SA" b="1" dirty="0" smtClean="0">
                <a:cs typeface="+mj-cs"/>
              </a:rPr>
              <a:t>:</a:t>
            </a:r>
            <a:r>
              <a:rPr lang="ar-SA" dirty="0" smtClean="0">
                <a:cs typeface="+mj-cs"/>
              </a:rPr>
              <a:t> يعمل على كسر الرابطة </a:t>
            </a:r>
            <a:r>
              <a:rPr lang="ar-SA" dirty="0" err="1" smtClean="0">
                <a:cs typeface="+mj-cs"/>
              </a:rPr>
              <a:t>الببتيدية</a:t>
            </a:r>
            <a:r>
              <a:rPr lang="ar-SA" dirty="0" smtClean="0">
                <a:cs typeface="+mj-cs"/>
              </a:rPr>
              <a:t> بين ثنائيات </a:t>
            </a:r>
            <a:r>
              <a:rPr lang="ar-SA" dirty="0" err="1" smtClean="0">
                <a:cs typeface="+mj-cs"/>
              </a:rPr>
              <a:t>الببتيد</a:t>
            </a:r>
            <a:r>
              <a:rPr lang="ar-SA" dirty="0" smtClean="0">
                <a:cs typeface="+mj-cs"/>
              </a:rPr>
              <a:t> الناتجة من عمل أنزيم الببسين.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امتصاص 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تذوب في الماء.</a:t>
            </a:r>
          </a:p>
          <a:p>
            <a:pPr algn="r" rtl="1"/>
            <a:r>
              <a:rPr lang="ar-SA" sz="2800" dirty="0" smtClean="0">
                <a:cs typeface="+mj-cs"/>
              </a:rPr>
              <a:t>عملية انتشارها خلال الأمعاء ومنه إلى الدم وثم إلى الكبد يجب أن تكون عملية سهلة ولكن الصعبة تتركز في أن تركيز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في تجويف الأمعاء يكون أقل من تركيزها في داخل الجدار المعوي.</a:t>
            </a:r>
          </a:p>
          <a:p>
            <a:pPr algn="r" rtl="1"/>
            <a:r>
              <a:rPr lang="ar-SA" sz="2800" dirty="0" smtClean="0">
                <a:cs typeface="+mj-cs"/>
              </a:rPr>
              <a:t>لذلك تنقل بواسطة النقل النشط الذي يحتاج إلى طاقة.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مصير الأحماض </a:t>
            </a:r>
            <a:r>
              <a:rPr lang="ar-SA" dirty="0" err="1" smtClean="0"/>
              <a:t>الأمينية</a:t>
            </a:r>
            <a:r>
              <a:rPr lang="ar-SA" dirty="0" smtClean="0"/>
              <a:t> بعد امتصاصها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sz="2800" dirty="0" smtClean="0">
                <a:cs typeface="+mj-cs"/>
              </a:rPr>
              <a:t>يوجد لديها وظائف عدة.</a:t>
            </a:r>
          </a:p>
          <a:p>
            <a:pPr algn="r" rtl="1"/>
            <a:r>
              <a:rPr lang="ar-SA" sz="2800" dirty="0" smtClean="0">
                <a:cs typeface="+mj-cs"/>
              </a:rPr>
              <a:t>جزء يختزن في الخلايا الكبدية (2 كيلو) والباقي يخرج في البول.</a:t>
            </a:r>
          </a:p>
          <a:p>
            <a:pPr algn="r" rtl="1"/>
            <a:r>
              <a:rPr lang="ar-SA" sz="2800" dirty="0" smtClean="0">
                <a:cs typeface="+mj-cs"/>
              </a:rPr>
              <a:t>يستخدم الباقي في عملية البناء المختلفة:</a:t>
            </a:r>
          </a:p>
          <a:p>
            <a:pPr lvl="1" algn="r" rtl="1"/>
            <a:r>
              <a:rPr lang="ar-SA" sz="2800" dirty="0" smtClean="0">
                <a:cs typeface="+mj-cs"/>
              </a:rPr>
              <a:t>في تصنيع بروتينات: الموجودة في الأنسجة ، اللبن ، بروتينات البلازما ، الأنزيمات وبعض الهورمونات: الثيروكسين ، الايبينفرين ، والنورايينفرين.</a:t>
            </a:r>
          </a:p>
          <a:p>
            <a:pPr lvl="1" algn="r" rtl="1"/>
            <a:r>
              <a:rPr lang="ar-SA" sz="2800" dirty="0" smtClean="0">
                <a:cs typeface="+mj-cs"/>
              </a:rPr>
              <a:t>تصنيع مركبان </a:t>
            </a:r>
            <a:r>
              <a:rPr lang="ar-SA" sz="2800" dirty="0" err="1" smtClean="0">
                <a:cs typeface="+mj-cs"/>
              </a:rPr>
              <a:t>النيتروجينية</a:t>
            </a:r>
            <a:r>
              <a:rPr lang="ar-SA" sz="2800" dirty="0" smtClean="0">
                <a:cs typeface="+mj-cs"/>
              </a:rPr>
              <a:t>: مثل القواعد </a:t>
            </a:r>
            <a:r>
              <a:rPr lang="ar-SA" sz="2800" dirty="0" err="1" smtClean="0">
                <a:cs typeface="+mj-cs"/>
              </a:rPr>
              <a:t>البيورينية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والبريمدينة</a:t>
            </a:r>
            <a:r>
              <a:rPr lang="ar-SA" sz="2800" dirty="0" smtClean="0">
                <a:cs typeface="+mj-cs"/>
              </a:rPr>
              <a:t> ، </a:t>
            </a:r>
            <a:r>
              <a:rPr lang="ar-SA" sz="2800" dirty="0" err="1" smtClean="0">
                <a:cs typeface="+mj-cs"/>
              </a:rPr>
              <a:t>الجلايكوجين</a:t>
            </a:r>
            <a:r>
              <a:rPr lang="ar-SA" sz="2800" dirty="0" smtClean="0">
                <a:cs typeface="+mj-cs"/>
              </a:rPr>
              <a:t> ، </a:t>
            </a:r>
            <a:r>
              <a:rPr lang="ar-SA" sz="2800" dirty="0" err="1" smtClean="0">
                <a:cs typeface="+mj-cs"/>
              </a:rPr>
              <a:t>الكرياتين</a:t>
            </a:r>
            <a:r>
              <a:rPr lang="ar-SA" sz="2800" dirty="0" smtClean="0">
                <a:cs typeface="+mj-cs"/>
              </a:rPr>
              <a:t> ، </a:t>
            </a:r>
            <a:r>
              <a:rPr lang="ar-SA" sz="2800" dirty="0" err="1" smtClean="0">
                <a:cs typeface="+mj-cs"/>
              </a:rPr>
              <a:t>الجلوتاثيون</a:t>
            </a:r>
            <a:r>
              <a:rPr lang="ar-SA" sz="2800" dirty="0" smtClean="0">
                <a:cs typeface="+mj-cs"/>
              </a:rPr>
              <a:t> ، وبعض الناقلات العصبية.</a:t>
            </a:r>
          </a:p>
          <a:p>
            <a:pPr algn="r" rtl="1"/>
            <a:r>
              <a:rPr lang="ar-SA" sz="2800" dirty="0" smtClean="0">
                <a:cs typeface="+mj-cs"/>
              </a:rPr>
              <a:t>أكسدة الأحماض للحصول على الطاقة أو التحول إلى الجلوكوز أو أحماض دهنية.</a:t>
            </a:r>
          </a:p>
          <a:p>
            <a:pPr algn="r" rtl="1"/>
            <a:r>
              <a:rPr lang="ar-SA" sz="2800" dirty="0" smtClean="0">
                <a:cs typeface="+mj-cs"/>
              </a:rPr>
              <a:t>الباقي يتم تكسيره إلى </a:t>
            </a:r>
            <a:r>
              <a:rPr lang="ar-SA" sz="2800" dirty="0" err="1" smtClean="0">
                <a:cs typeface="+mj-cs"/>
              </a:rPr>
              <a:t>أمونيا</a:t>
            </a:r>
            <a:r>
              <a:rPr lang="ar-SA" sz="2800" dirty="0" smtClean="0">
                <a:cs typeface="+mj-cs"/>
              </a:rPr>
              <a:t> وهيكل كربوني.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أيض</a:t>
            </a:r>
            <a:r>
              <a:rPr lang="ar-SA" dirty="0" smtClean="0"/>
              <a:t> الأحماض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تستخدم كمواد أولية للبروتينات إلا أنها تتأكسد في الحيوانات كمصدر للطاقة عند تناولها بكميات كبيرة أو عند الامتناع عن الأكل أو الإصابة بمرض السكر</a:t>
            </a:r>
            <a:r>
              <a:rPr lang="en-US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في </a:t>
            </a:r>
            <a:r>
              <a:rPr lang="ar-SA" dirty="0" smtClean="0">
                <a:cs typeface="+mj-cs"/>
              </a:rPr>
              <a:t>كلا الحالتين مجموعة الأمين تنزع أو تنقل.</a:t>
            </a:r>
          </a:p>
          <a:p>
            <a:pPr algn="r" rtl="1"/>
            <a:r>
              <a:rPr lang="ar-SA" dirty="0" smtClean="0">
                <a:cs typeface="+mj-cs"/>
              </a:rPr>
              <a:t>في العمليات </a:t>
            </a:r>
            <a:r>
              <a:rPr lang="ar-SA" dirty="0" err="1" smtClean="0">
                <a:cs typeface="+mj-cs"/>
              </a:rPr>
              <a:t>الهدمية</a:t>
            </a:r>
            <a:r>
              <a:rPr lang="ar-SA" dirty="0" smtClean="0">
                <a:cs typeface="+mj-cs"/>
              </a:rPr>
              <a:t> للأحماض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يتأكسد الهيكل الكربوني في الحمض </a:t>
            </a:r>
            <a:r>
              <a:rPr lang="ar-SA" dirty="0" err="1" smtClean="0">
                <a:cs typeface="+mj-cs"/>
              </a:rPr>
              <a:t>الأميني</a:t>
            </a:r>
            <a:r>
              <a:rPr lang="ar-SA" dirty="0" smtClean="0">
                <a:cs typeface="+mj-cs"/>
              </a:rPr>
              <a:t> إلى ثاني أكسيد الكربون وماء. المجموعات الأمين إلى يوريا أو مركبات </a:t>
            </a:r>
            <a:r>
              <a:rPr lang="ar-SA" dirty="0" err="1" smtClean="0">
                <a:cs typeface="+mj-cs"/>
              </a:rPr>
              <a:t>نيتروجينية</a:t>
            </a:r>
            <a:r>
              <a:rPr lang="ar-SA" dirty="0" smtClean="0">
                <a:cs typeface="+mj-cs"/>
              </a:rPr>
              <a:t> أخرى.</a:t>
            </a:r>
          </a:p>
          <a:p>
            <a:pPr algn="r" rtl="1"/>
            <a:r>
              <a:rPr lang="ar-SA" dirty="0" smtClean="0">
                <a:cs typeface="+mj-cs"/>
              </a:rPr>
              <a:t>تتم عملية تكسير الأحماض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في الكبد وبصورة أقل في الكليتين.</a:t>
            </a:r>
          </a:p>
          <a:p>
            <a:pPr algn="r" rtl="1"/>
            <a:r>
              <a:rPr lang="ar-SA" b="1" dirty="0" smtClean="0">
                <a:cs typeface="Akhbar MT" pitchFamily="2" charset="-78"/>
              </a:rPr>
              <a:t>أنواع تفاعلات نزع مجموعات الأمين:</a:t>
            </a:r>
          </a:p>
          <a:p>
            <a:pPr lvl="1" algn="r" rtl="1"/>
            <a:r>
              <a:rPr lang="ar-SA" b="1" dirty="0" smtClean="0">
                <a:cs typeface="+mj-cs"/>
              </a:rPr>
              <a:t>1- في تفاعلات نزع الأمين </a:t>
            </a:r>
            <a:r>
              <a:rPr lang="ar-SA" b="1" dirty="0" err="1" smtClean="0">
                <a:cs typeface="+mj-cs"/>
              </a:rPr>
              <a:t>التأكسدي</a:t>
            </a:r>
            <a:r>
              <a:rPr lang="ar-SA" b="1" dirty="0" smtClean="0">
                <a:cs typeface="+mj-cs"/>
              </a:rPr>
              <a:t>:</a:t>
            </a:r>
            <a:r>
              <a:rPr lang="ar-SA" dirty="0" smtClean="0">
                <a:cs typeface="+mj-cs"/>
              </a:rPr>
              <a:t> تتم أكسدة الحامض </a:t>
            </a:r>
            <a:r>
              <a:rPr lang="ar-SA" dirty="0" err="1" smtClean="0">
                <a:cs typeface="+mj-cs"/>
              </a:rPr>
              <a:t>الأميني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oxidative </a:t>
            </a:r>
            <a:r>
              <a:rPr lang="en-US" dirty="0" err="1" smtClean="0">
                <a:cs typeface="+mj-cs"/>
              </a:rPr>
              <a:t>deamination</a:t>
            </a:r>
            <a:r>
              <a:rPr lang="ar-SA" dirty="0" smtClean="0">
                <a:cs typeface="+mj-cs"/>
              </a:rPr>
              <a:t> إلى حامض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ar-SA" dirty="0" smtClean="0">
                <a:cs typeface="+mj-cs"/>
              </a:rPr>
              <a:t>–</a:t>
            </a:r>
            <a:r>
              <a:rPr lang="ar-SA" dirty="0" err="1" smtClean="0">
                <a:cs typeface="+mj-cs"/>
              </a:rPr>
              <a:t>كيتو</a:t>
            </a:r>
            <a:r>
              <a:rPr lang="ar-SA" dirty="0" smtClean="0">
                <a:cs typeface="+mj-cs"/>
              </a:rPr>
              <a:t> وتتحرر مجموعة الأمين على شكل </a:t>
            </a:r>
            <a:r>
              <a:rPr lang="ar-SA" dirty="0" err="1" smtClean="0">
                <a:cs typeface="+mj-cs"/>
              </a:rPr>
              <a:t>الأمونيا</a:t>
            </a:r>
            <a:r>
              <a:rPr lang="ar-SA" dirty="0" smtClean="0">
                <a:cs typeface="+mj-cs"/>
              </a:rPr>
              <a:t> ، ويختزل الأوكسجين إلى فوق </a:t>
            </a:r>
            <a:r>
              <a:rPr lang="ar-SA" dirty="0" err="1" smtClean="0">
                <a:cs typeface="+mj-cs"/>
              </a:rPr>
              <a:t>أكسيدالهيدروجين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latin typeface="Traditional Arabic" pitchFamily="2" charset="-78"/>
                <a:cs typeface="Traditional Arabic" pitchFamily="2" charset="-78"/>
              </a:rPr>
              <a:t>H</a:t>
            </a:r>
            <a:r>
              <a:rPr lang="en-US" baseline="-25000" dirty="0" smtClean="0">
                <a:latin typeface="Traditional Arabic" pitchFamily="2" charset="-78"/>
                <a:cs typeface="Traditional Arabic" pitchFamily="2" charset="-78"/>
              </a:rPr>
              <a:t>2</a:t>
            </a:r>
            <a:r>
              <a:rPr lang="en-US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en-US" baseline="-25000" dirty="0" smtClean="0">
                <a:latin typeface="Traditional Arabic" pitchFamily="2" charset="-78"/>
                <a:cs typeface="Traditional Arabic" pitchFamily="2" charset="-78"/>
              </a:rPr>
              <a:t>2</a:t>
            </a:r>
            <a:r>
              <a:rPr lang="ar-SA" i="1" dirty="0" smtClean="0">
                <a:cs typeface="+mj-cs"/>
              </a:rPr>
              <a:t>.</a:t>
            </a:r>
            <a:endParaRPr lang="ar-SA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1800</TotalTime>
  <Words>952</Words>
  <Application>Microsoft Office PowerPoint</Application>
  <PresentationFormat>On-screen Show (4:3)</PresentationFormat>
  <Paragraphs>142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العمليات الأيضية أيض البروتينات</vt:lpstr>
      <vt:lpstr>العمليات الأيضية</vt:lpstr>
      <vt:lpstr>العمليات الأيضية</vt:lpstr>
      <vt:lpstr>مصادر الأحماض الأمينية في الجسم</vt:lpstr>
      <vt:lpstr>هضم البروتينات</vt:lpstr>
      <vt:lpstr>تابع هضم البروتينات</vt:lpstr>
      <vt:lpstr>امتصاص البروتينات</vt:lpstr>
      <vt:lpstr>مصير الأحماض الأمينية بعد امتصاصها</vt:lpstr>
      <vt:lpstr>أيض الأحماض الأمينية</vt:lpstr>
      <vt:lpstr>تابع أيض الأحماض الأمينية</vt:lpstr>
      <vt:lpstr>تابع أيض الأحماض الأمينية</vt:lpstr>
      <vt:lpstr>تابع أيض الأحماض الأمينية</vt:lpstr>
      <vt:lpstr>الحامض α–كيتو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أيض البروتينات</dc:title>
  <dc:creator>Mohammed</dc:creator>
  <cp:lastModifiedBy>Nojood</cp:lastModifiedBy>
  <cp:revision>47</cp:revision>
  <dcterms:created xsi:type="dcterms:W3CDTF">2008-11-06T20:23:26Z</dcterms:created>
  <dcterms:modified xsi:type="dcterms:W3CDTF">2010-04-05T07:48:23Z</dcterms:modified>
</cp:coreProperties>
</file>