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7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8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9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0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1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2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7" r:id="rId2"/>
    <p:sldId id="328" r:id="rId3"/>
    <p:sldId id="330" r:id="rId4"/>
    <p:sldId id="258" r:id="rId5"/>
    <p:sldId id="259" r:id="rId6"/>
    <p:sldId id="261" r:id="rId7"/>
    <p:sldId id="321" r:id="rId8"/>
    <p:sldId id="296" r:id="rId9"/>
    <p:sldId id="322" r:id="rId10"/>
    <p:sldId id="323" r:id="rId11"/>
    <p:sldId id="324" r:id="rId12"/>
    <p:sldId id="269" r:id="rId13"/>
    <p:sldId id="326" r:id="rId14"/>
    <p:sldId id="329" r:id="rId15"/>
  </p:sldIdLst>
  <p:sldSz cx="9144000" cy="6858000" type="screen4x3"/>
  <p:notesSz cx="6858000" cy="9144000"/>
  <p:custDataLst>
    <p:tags r:id="rId17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000CC"/>
    <a:srgbClr val="FFFF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60" autoAdjust="0"/>
    <p:restoredTop sz="94660"/>
  </p:normalViewPr>
  <p:slideViewPr>
    <p:cSldViewPr>
      <p:cViewPr varScale="1">
        <p:scale>
          <a:sx n="115" d="100"/>
          <a:sy n="115" d="100"/>
        </p:scale>
        <p:origin x="-120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1D75D0C-A6C7-4940-8D12-4744DFA246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3254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209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848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555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097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71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63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520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202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914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640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242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887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4D5C2-88C4-40FD-AF51-80AA7A722A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29770"/>
      </p:ext>
    </p:extLst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A885A-4E63-4EA1-96C9-6781A75F01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784743"/>
      </p:ext>
    </p:extLst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2F955-12FC-4571-B104-07F4B7758E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461921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FCABA-BA5E-4BE1-BC0E-7162894E76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57412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1A806-9935-4506-BB55-9882784E37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072994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E1138-D00F-46D0-BE02-6736028051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403736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889CB-71F3-4C17-A6F9-68545A1C70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931437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7A191-69AD-4A51-A506-1157C7F328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59823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EEBB5-D3E3-4C79-9F01-6EABCCC089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8024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81D24-DFDF-4877-B615-579696DBF6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829237"/>
      </p:ext>
    </p:extLst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4F4CB-CE61-428D-B03F-077748C31A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482094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2FDEE64-FCE6-4638-9C37-A8F210139E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33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5.xml"/><Relationship Id="rId10" Type="http://schemas.microsoft.com/office/2007/relationships/hdphoto" Target="../media/hdphoto1.wdp"/><Relationship Id="rId4" Type="http://schemas.openxmlformats.org/officeDocument/2006/relationships/tags" Target="../tags/tag34.xml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hyperlink" Target="http://en.wikipedia.org/wiki/Hans_Adolf_Krebs" TargetMode="External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40.xml"/><Relationship Id="rId7" Type="http://schemas.openxmlformats.org/officeDocument/2006/relationships/image" Target="../media/image11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43.xml"/><Relationship Id="rId7" Type="http://schemas.openxmlformats.org/officeDocument/2006/relationships/image" Target="../media/image20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0.png"/><Relationship Id="rId4" Type="http://schemas.openxmlformats.org/officeDocument/2006/relationships/tags" Target="../tags/tag44.xml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3" Type="http://schemas.openxmlformats.org/officeDocument/2006/relationships/tags" Target="../tags/tag47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26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image" Target="../media/image25.png"/><Relationship Id="rId5" Type="http://schemas.openxmlformats.org/officeDocument/2006/relationships/tags" Target="../tags/tag49.xml"/><Relationship Id="rId10" Type="http://schemas.openxmlformats.org/officeDocument/2006/relationships/image" Target="../media/image24.png"/><Relationship Id="rId4" Type="http://schemas.openxmlformats.org/officeDocument/2006/relationships/tags" Target="../tags/tag48.xml"/><Relationship Id="rId9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5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5.jpeg"/><Relationship Id="rId5" Type="http://schemas.openxmlformats.org/officeDocument/2006/relationships/tags" Target="../tags/tag7.xml"/><Relationship Id="rId10" Type="http://schemas.openxmlformats.org/officeDocument/2006/relationships/image" Target="../media/image4.wmf"/><Relationship Id="rId4" Type="http://schemas.openxmlformats.org/officeDocument/2006/relationships/tags" Target="../tags/tag6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1.xml"/><Relationship Id="rId7" Type="http://schemas.openxmlformats.org/officeDocument/2006/relationships/image" Target="../media/image7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0.png"/><Relationship Id="rId4" Type="http://schemas.openxmlformats.org/officeDocument/2006/relationships/tags" Target="../tags/tag12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15.xml"/><Relationship Id="rId7" Type="http://schemas.openxmlformats.org/officeDocument/2006/relationships/image" Target="../media/image12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18.xml"/><Relationship Id="rId7" Type="http://schemas.openxmlformats.org/officeDocument/2006/relationships/image" Target="../media/image11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21.xml"/><Relationship Id="rId7" Type="http://schemas.openxmlformats.org/officeDocument/2006/relationships/image" Target="../media/image11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24.xml"/><Relationship Id="rId7" Type="http://schemas.openxmlformats.org/officeDocument/2006/relationships/image" Target="../media/image11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7.xml"/><Relationship Id="rId7" Type="http://schemas.openxmlformats.org/officeDocument/2006/relationships/image" Target="../media/image12.jpe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30.xml"/><Relationship Id="rId7" Type="http://schemas.openxmlformats.org/officeDocument/2006/relationships/image" Target="../media/image12.jpe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AA20E-E3BB-4DD9-97C9-A3663BA63953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5401"/>
            <a:ext cx="8986837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194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228600"/>
            <a:ext cx="44196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3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A)- Pre-Krebs cycle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04800" y="1484312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800" b="1" dirty="0"/>
              <a:t>Pyruvate is converted into </a:t>
            </a:r>
            <a:r>
              <a:rPr lang="en-GB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acetyle</a:t>
            </a:r>
            <a:r>
              <a:rPr lang="en-GB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-CoA</a:t>
            </a:r>
            <a:r>
              <a:rPr lang="en-GB" sz="2800" b="1" dirty="0"/>
              <a:t> in the presence of 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sz="36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800" b="1" baseline="-25000" dirty="0"/>
              <a:t> </a:t>
            </a:r>
            <a:r>
              <a:rPr lang="en-GB" sz="2800" b="1" dirty="0"/>
              <a:t> through 3 </a:t>
            </a:r>
            <a:r>
              <a:rPr lang="en-GB" sz="2800" b="1" dirty="0" smtClean="0"/>
              <a:t>steps.</a:t>
            </a:r>
            <a:endParaRPr lang="en-GB" sz="2800" b="1" baseline="-25000" dirty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09600" y="2252663"/>
            <a:ext cx="6324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a)-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C=O</a:t>
            </a:r>
            <a:r>
              <a:rPr lang="en-GB" sz="4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group of pyruvate is released as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GB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sz="2000" b="1" baseline="-25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09600" y="2797175"/>
            <a:ext cx="82296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b)- The remaining two-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fragments are oxidized (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releasing </a:t>
            </a:r>
            <a:r>
              <a:rPr lang="en-GB" sz="3200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4000" baseline="30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 into</a:t>
            </a:r>
            <a: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lang="en-GB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acetate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the resulting </a:t>
            </a:r>
            <a:r>
              <a:rPr lang="en-GB" sz="3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4000" b="1" baseline="30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transform </a:t>
            </a:r>
            <a:r>
              <a:rPr lang="en-GB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sz="2400" b="1" baseline="30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into </a:t>
            </a:r>
            <a:r>
              <a:rPr lang="en-GB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09600" y="3746500"/>
            <a:ext cx="8153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c)- The coenzyme-A (</a:t>
            </a:r>
            <a:r>
              <a:rPr lang="en-GB" sz="20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CoA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 transform acetate compound into</a:t>
            </a:r>
            <a: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r>
              <a:rPr lang="en-GB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acetyle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GB" sz="2000" b="1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CoA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which will be ready for Krebs Cycle for further</a:t>
            </a:r>
            <a: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oxidation.</a:t>
            </a:r>
            <a:endParaRPr lang="en-GB" sz="2000" b="1" baseline="-25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828800" y="4905375"/>
            <a:ext cx="2590800" cy="803275"/>
            <a:chOff x="1344" y="3110"/>
            <a:chExt cx="1632" cy="506"/>
          </a:xfrm>
        </p:grpSpPr>
        <p:sp>
          <p:nvSpPr>
            <p:cNvPr id="9236" name="Freeform 8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1776" y="3328"/>
              <a:ext cx="1200" cy="288"/>
            </a:xfrm>
            <a:custGeom>
              <a:avLst/>
              <a:gdLst>
                <a:gd name="T0" fmla="*/ 0 w 1200"/>
                <a:gd name="T1" fmla="*/ 0 h 288"/>
                <a:gd name="T2" fmla="*/ 576 w 1200"/>
                <a:gd name="T3" fmla="*/ 288 h 288"/>
                <a:gd name="T4" fmla="*/ 1200 w 1200"/>
                <a:gd name="T5" fmla="*/ 0 h 288"/>
                <a:gd name="T6" fmla="*/ 0 60000 65536"/>
                <a:gd name="T7" fmla="*/ 0 60000 65536"/>
                <a:gd name="T8" fmla="*/ 0 60000 65536"/>
                <a:gd name="T9" fmla="*/ 0 w 1200"/>
                <a:gd name="T10" fmla="*/ 0 h 288"/>
                <a:gd name="T11" fmla="*/ 1200 w 1200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288">
                  <a:moveTo>
                    <a:pt x="0" y="0"/>
                  </a:moveTo>
                  <a:cubicBezTo>
                    <a:pt x="188" y="144"/>
                    <a:pt x="376" y="288"/>
                    <a:pt x="576" y="288"/>
                  </a:cubicBezTo>
                  <a:cubicBezTo>
                    <a:pt x="776" y="288"/>
                    <a:pt x="1096" y="48"/>
                    <a:pt x="1200" y="0"/>
                  </a:cubicBezTo>
                </a:path>
              </a:pathLst>
            </a:cu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5" name="Text Box 9"/>
            <p:cNvSpPr txBox="1">
              <a:spLocks noChangeArrowheads="1"/>
            </p:cNvSpPr>
            <p:nvPr/>
          </p:nvSpPr>
          <p:spPr bwMode="auto">
            <a:xfrm>
              <a:off x="1344" y="3110"/>
              <a:ext cx="720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 NAD</a:t>
              </a:r>
              <a:r>
                <a:rPr lang="en-GB" sz="3200" b="1" baseline="3000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</a:p>
          </p:txBody>
        </p:sp>
      </p:grp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3505200" y="48450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NAD</a:t>
            </a: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0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GB" sz="20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8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28600" y="5505450"/>
            <a:ext cx="7239000" cy="712788"/>
            <a:chOff x="144" y="3526"/>
            <a:chExt cx="4416" cy="449"/>
          </a:xfrm>
        </p:grpSpPr>
        <p:sp>
          <p:nvSpPr>
            <p:cNvPr id="50188" name="Text Box 12"/>
            <p:cNvSpPr txBox="1">
              <a:spLocks noChangeArrowheads="1"/>
            </p:cNvSpPr>
            <p:nvPr/>
          </p:nvSpPr>
          <p:spPr bwMode="auto">
            <a:xfrm>
              <a:off x="144" y="3536"/>
              <a:ext cx="1008" cy="294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ln w="11430"/>
                  <a:solidFill>
                    <a:srgbClr val="FF0000"/>
                  </a:solidFill>
                </a:rPr>
                <a:t>2Pyruvate</a:t>
              </a:r>
            </a:p>
          </p:txBody>
        </p:sp>
        <p:sp>
          <p:nvSpPr>
            <p:cNvPr id="50189" name="Text Box 13"/>
            <p:cNvSpPr txBox="1">
              <a:spLocks noChangeArrowheads="1"/>
            </p:cNvSpPr>
            <p:nvPr/>
          </p:nvSpPr>
          <p:spPr bwMode="auto">
            <a:xfrm>
              <a:off x="3216" y="3526"/>
              <a:ext cx="1344" cy="294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ln w="11430"/>
                  <a:solidFill>
                    <a:srgbClr val="FF0000"/>
                  </a:solidFill>
                </a:rPr>
                <a:t>2Acetyle-CoA</a:t>
              </a:r>
            </a:p>
          </p:txBody>
        </p:sp>
        <p:sp>
          <p:nvSpPr>
            <p:cNvPr id="9234" name="Line 14"/>
            <p:cNvSpPr>
              <a:spLocks noChangeShapeType="1"/>
            </p:cNvSpPr>
            <p:nvPr/>
          </p:nvSpPr>
          <p:spPr bwMode="auto">
            <a:xfrm>
              <a:off x="1152" y="3686"/>
              <a:ext cx="206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1" name="Text Box 15"/>
            <p:cNvSpPr txBox="1">
              <a:spLocks noChangeArrowheads="1"/>
            </p:cNvSpPr>
            <p:nvPr/>
          </p:nvSpPr>
          <p:spPr bwMode="auto">
            <a:xfrm>
              <a:off x="1872" y="3648"/>
              <a:ext cx="5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CC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CoA</a:t>
              </a:r>
            </a:p>
          </p:txBody>
        </p:sp>
      </p:grpSp>
      <p:sp>
        <p:nvSpPr>
          <p:cNvPr id="50192" name="Rectangle 16"/>
          <p:cNvSpPr>
            <a:spLocks noChangeArrowheads="1"/>
          </p:cNvSpPr>
          <p:nvPr/>
        </p:nvSpPr>
        <p:spPr bwMode="auto">
          <a:xfrm>
            <a:off x="7432675" y="5530850"/>
            <a:ext cx="163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+ CO</a:t>
            </a:r>
            <a:r>
              <a:rPr lang="en-GB" sz="20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+ H</a:t>
            </a:r>
            <a:r>
              <a:rPr lang="en-GB" sz="20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191000" y="5775325"/>
            <a:ext cx="3810000" cy="854075"/>
            <a:chOff x="2640" y="3696"/>
            <a:chExt cx="2400" cy="538"/>
          </a:xfrm>
        </p:grpSpPr>
        <p:sp>
          <p:nvSpPr>
            <p:cNvPr id="9230" name="Freeform 18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3696" y="3696"/>
              <a:ext cx="1344" cy="384"/>
            </a:xfrm>
            <a:custGeom>
              <a:avLst/>
              <a:gdLst>
                <a:gd name="T0" fmla="*/ 864 w 1344"/>
                <a:gd name="T1" fmla="*/ 0 h 384"/>
                <a:gd name="T2" fmla="*/ 1200 w 1344"/>
                <a:gd name="T3" fmla="*/ 240 h 384"/>
                <a:gd name="T4" fmla="*/ 0 w 1344"/>
                <a:gd name="T5" fmla="*/ 384 h 384"/>
                <a:gd name="T6" fmla="*/ 0 60000 65536"/>
                <a:gd name="T7" fmla="*/ 0 60000 65536"/>
                <a:gd name="T8" fmla="*/ 0 60000 65536"/>
                <a:gd name="T9" fmla="*/ 0 w 1344"/>
                <a:gd name="T10" fmla="*/ 0 h 384"/>
                <a:gd name="T11" fmla="*/ 1344 w 1344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44" h="384">
                  <a:moveTo>
                    <a:pt x="864" y="0"/>
                  </a:moveTo>
                  <a:cubicBezTo>
                    <a:pt x="1104" y="88"/>
                    <a:pt x="1344" y="176"/>
                    <a:pt x="1200" y="240"/>
                  </a:cubicBezTo>
                  <a:cubicBezTo>
                    <a:pt x="1056" y="304"/>
                    <a:pt x="200" y="360"/>
                    <a:pt x="0" y="384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5" name="Text Box 19"/>
            <p:cNvSpPr txBox="1">
              <a:spLocks noChangeArrowheads="1"/>
            </p:cNvSpPr>
            <p:nvPr/>
          </p:nvSpPr>
          <p:spPr bwMode="auto">
            <a:xfrm>
              <a:off x="2640" y="3984"/>
              <a:ext cx="10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Krebs Cycle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" name="Picture 23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  <p:bldP spid="50180" grpId="0"/>
      <p:bldP spid="50181" grpId="0"/>
      <p:bldP spid="50182" grpId="0"/>
      <p:bldP spid="50186" grpId="0"/>
      <p:bldP spid="501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57200" y="152400"/>
            <a:ext cx="3511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GB" sz="36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B)- Krebs cycle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1752600" y="5272088"/>
            <a:ext cx="1676400" cy="111442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FFFFFF"/>
                  </a:outerShdw>
                </a:effectLst>
              </a:rPr>
              <a:t>2 ATP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FFFFFF"/>
                  </a:outerShdw>
                </a:effectLst>
              </a:rPr>
              <a:t>6 NAD</a:t>
            </a:r>
            <a:r>
              <a:rPr lang="en-GB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FFFFFF"/>
                  </a:outerShdw>
                </a:effectLst>
              </a:rPr>
              <a:t>2 FAD</a:t>
            </a:r>
            <a:r>
              <a:rPr lang="en-GB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0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6200" y="5227638"/>
            <a:ext cx="1600200" cy="1311275"/>
            <a:chOff x="192" y="2592"/>
            <a:chExt cx="1248" cy="1104"/>
          </a:xfrm>
        </p:grpSpPr>
        <p:sp>
          <p:nvSpPr>
            <p:cNvPr id="51209" name="AutoShape 9"/>
            <p:cNvSpPr>
              <a:spLocks/>
            </p:cNvSpPr>
            <p:nvPr/>
          </p:nvSpPr>
          <p:spPr bwMode="auto">
            <a:xfrm>
              <a:off x="1056" y="2592"/>
              <a:ext cx="384" cy="1104"/>
            </a:xfrm>
            <a:prstGeom prst="leftBrace">
              <a:avLst>
                <a:gd name="adj1" fmla="val 23958"/>
                <a:gd name="adj2" fmla="val 50000"/>
              </a:avLst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1210" name="Text Box 10"/>
            <p:cNvSpPr txBox="1">
              <a:spLocks noChangeArrowheads="1"/>
            </p:cNvSpPr>
            <p:nvPr/>
          </p:nvSpPr>
          <p:spPr bwMode="auto">
            <a:xfrm>
              <a:off x="192" y="2985"/>
              <a:ext cx="1104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Output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047875" y="6294438"/>
            <a:ext cx="3971925" cy="563562"/>
            <a:chOff x="2400" y="3600"/>
            <a:chExt cx="2409" cy="486"/>
          </a:xfrm>
        </p:grpSpPr>
        <p:sp>
          <p:nvSpPr>
            <p:cNvPr id="51212" name="Rectangle 12"/>
            <p:cNvSpPr>
              <a:spLocks noChangeArrowheads="1"/>
            </p:cNvSpPr>
            <p:nvPr/>
          </p:nvSpPr>
          <p:spPr bwMode="auto">
            <a:xfrm>
              <a:off x="2635" y="3744"/>
              <a:ext cx="2174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</a:t>
              </a: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lavin </a:t>
              </a:r>
              <a:r>
                <a:rPr lang="en-GB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denine </a:t>
              </a:r>
              <a:r>
                <a:rPr lang="en-GB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inucleotide</a:t>
              </a:r>
            </a:p>
          </p:txBody>
        </p:sp>
        <p:sp>
          <p:nvSpPr>
            <p:cNvPr id="10256" name="Line 13"/>
            <p:cNvSpPr>
              <a:spLocks noChangeShapeType="1"/>
            </p:cNvSpPr>
            <p:nvPr/>
          </p:nvSpPr>
          <p:spPr bwMode="auto">
            <a:xfrm>
              <a:off x="2400" y="3600"/>
              <a:ext cx="288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152400" y="4419600"/>
            <a:ext cx="464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Thus, the outcome of the two cycles is (for the 2 Acetyle-CoA molecules):</a:t>
            </a:r>
            <a:endParaRPr lang="en-GB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702175" y="228600"/>
            <a:ext cx="4441825" cy="6019800"/>
            <a:chOff x="2962" y="0"/>
            <a:chExt cx="2798" cy="3792"/>
          </a:xfrm>
        </p:grpSpPr>
        <p:pic>
          <p:nvPicPr>
            <p:cNvPr id="10252" name="Picture 1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>
              <a:lum bright="-24000"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66"/>
            <a:stretch>
              <a:fillRect/>
            </a:stretch>
          </p:blipFill>
          <p:spPr bwMode="auto">
            <a:xfrm>
              <a:off x="2962" y="0"/>
              <a:ext cx="2798" cy="3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3" name="AutoShape 17"/>
            <p:cNvSpPr>
              <a:spLocks/>
            </p:cNvSpPr>
            <p:nvPr/>
          </p:nvSpPr>
          <p:spPr bwMode="auto">
            <a:xfrm>
              <a:off x="4704" y="624"/>
              <a:ext cx="192" cy="912"/>
            </a:xfrm>
            <a:prstGeom prst="rightBrace">
              <a:avLst>
                <a:gd name="adj1" fmla="val 39583"/>
                <a:gd name="adj2" fmla="val 50000"/>
              </a:avLst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1218" name="Text Box 18"/>
            <p:cNvSpPr txBox="1">
              <a:spLocks noChangeArrowheads="1"/>
            </p:cNvSpPr>
            <p:nvPr/>
          </p:nvSpPr>
          <p:spPr bwMode="auto">
            <a:xfrm>
              <a:off x="4800" y="816"/>
              <a:ext cx="8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Pre-Krebs Cycle</a:t>
              </a:r>
            </a:p>
          </p:txBody>
        </p:sp>
      </p:grpSp>
      <p:sp>
        <p:nvSpPr>
          <p:cNvPr id="51223" name="Rectangle 23"/>
          <p:cNvSpPr>
            <a:spLocks noChangeArrowheads="1"/>
          </p:cNvSpPr>
          <p:nvPr/>
        </p:nvSpPr>
        <p:spPr bwMode="auto">
          <a:xfrm>
            <a:off x="0" y="2197100"/>
            <a:ext cx="53340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223838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cycle begins when acetate from each acetyl-</a:t>
            </a:r>
            <a:r>
              <a:rPr lang="en-US" altLang="en-US" sz="1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CoA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combines with </a:t>
            </a:r>
            <a:r>
              <a:rPr lang="en-US" altLang="en-US" sz="1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oxaloacetate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(4 C atoms) to form citrate (citric acid).</a:t>
            </a:r>
          </a:p>
          <a:p>
            <a:pPr marL="342900" indent="-223838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Ultimately, the </a:t>
            </a:r>
            <a:r>
              <a:rPr lang="en-US" altLang="en-US" sz="1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oxaloacetate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recycled and the acetate is broken down to CO</a:t>
            </a:r>
            <a:r>
              <a:rPr lang="en-US" altLang="en-US" sz="16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342900" indent="-223838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cycle produces one ATP by substrate-level </a:t>
            </a:r>
            <a:r>
              <a:rPr lang="en-US" altLang="en-US" sz="1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phosphorylation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 NADH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and </a:t>
            </a:r>
            <a:r>
              <a:rPr lang="en-US" alt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one FADH</a:t>
            </a:r>
            <a:r>
              <a:rPr lang="en-US" altLang="en-US" sz="1600" b="1" baseline="-25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(another electron carrier) </a:t>
            </a:r>
            <a:r>
              <a:rPr lang="en-US" alt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 acetyl </a:t>
            </a:r>
            <a:r>
              <a:rPr lang="en-US" altLang="en-US" sz="1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CoA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524000" y="2165350"/>
            <a:ext cx="5943600" cy="3505200"/>
            <a:chOff x="1600200" y="1600200"/>
            <a:chExt cx="5943600" cy="3505200"/>
          </a:xfrm>
        </p:grpSpPr>
        <p:sp>
          <p:nvSpPr>
            <p:cNvPr id="29" name="Rectangle 28"/>
            <p:cNvSpPr/>
            <p:nvPr/>
          </p:nvSpPr>
          <p:spPr>
            <a:xfrm>
              <a:off x="1600200" y="1600200"/>
              <a:ext cx="5943600" cy="3505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676400" y="1752600"/>
              <a:ext cx="5791200" cy="3264932"/>
              <a:chOff x="990600" y="1676400"/>
              <a:chExt cx="5791200" cy="3264932"/>
            </a:xfrm>
            <a:solidFill>
              <a:schemeClr val="bg1"/>
            </a:solidFill>
          </p:grpSpPr>
          <p:sp>
            <p:nvSpPr>
              <p:cNvPr id="31" name="TextBox 30"/>
              <p:cNvSpPr txBox="1"/>
              <p:nvPr/>
            </p:nvSpPr>
            <p:spPr>
              <a:xfrm>
                <a:off x="1219200" y="4572000"/>
                <a:ext cx="5562600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hlinkClick r:id="rId6" tooltip="Hans Adolf Krebs"/>
                  </a:rPr>
                  <a:t>Hans Adolf </a:t>
                </a:r>
                <a:r>
                  <a:rPr lang="en-US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hlinkClick r:id="rId6" tooltip="Hans Adolf Krebs"/>
                  </a:rPr>
                  <a:t>Krebs</a:t>
                </a:r>
                <a:r>
                  <a:rPr lang="en-US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Nobel Prize </a:t>
                </a:r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1953, </a:t>
                </a:r>
                <a:r>
                  <a:rPr lang="en-US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Died in 1981</a:t>
                </a:r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0600" y="1676400"/>
                <a:ext cx="1976718" cy="2800350"/>
              </a:xfrm>
              <a:prstGeom prst="rect">
                <a:avLst/>
              </a:prstGeom>
              <a:grpFill/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8000" y="1676400"/>
                <a:ext cx="3733800" cy="2800350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46482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It has eight steps starting with 2 </a:t>
            </a:r>
            <a:r>
              <a:rPr lang="en-GB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acetyle</a:t>
            </a:r>
            <a:r>
              <a:rPr lang="en-GB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-CoA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compounds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They are summarized as in 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shown figure: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 animBg="1"/>
      <p:bldP spid="51222" grpId="0"/>
      <p:bldP spid="51223" grpId="0"/>
      <p:bldP spid="5120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/>
          <p:cNvPicPr>
            <a:picLocks noChangeAspect="1" noChangeArrowheads="1"/>
          </p:cNvPicPr>
          <p:nvPr/>
        </p:nvPicPr>
        <p:blipFill>
          <a:blip r:embed="rId6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5"/>
          <a:stretch>
            <a:fillRect/>
          </a:stretch>
        </p:blipFill>
        <p:spPr bwMode="auto">
          <a:xfrm>
            <a:off x="3886200" y="3635375"/>
            <a:ext cx="5183188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431925"/>
            <a:ext cx="8991600" cy="70167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altLang="en-US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present, 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enters the mitochondrion where enzymes of the Krebs cycle complete the oxidation of this organic fuel to CO</a:t>
            </a:r>
            <a:r>
              <a:rPr lang="en-US" altLang="en-US" sz="20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543800" cy="762000"/>
          </a:xfrm>
        </p:spPr>
        <p:txBody>
          <a:bodyPr/>
          <a:lstStyle/>
          <a:p>
            <a:pPr marL="463550" indent="-463550" eaLnBrk="1" hangingPunct="1">
              <a:defRPr/>
            </a:pPr>
            <a:r>
              <a:rPr lang="en-US" alt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Krebs cycle</a:t>
            </a:r>
            <a:endParaRPr lang="en-US" altLang="en-US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52400" y="2300288"/>
            <a:ext cx="8382000" cy="361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pyruvate enters the mitochondrion which modifies </a:t>
            </a:r>
            <a:r>
              <a:rPr lang="en-US" altLang="en-US" sz="2000" b="1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</a:t>
            </a: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</a:t>
            </a:r>
            <a:r>
              <a:rPr lang="en-US" altLang="en-US" sz="2000" b="1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acetyl-CoA</a:t>
            </a: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which enters the Krebs cycle in the matrix.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carboxyl group is removed as CO</a:t>
            </a:r>
            <a:r>
              <a:rPr lang="en-US" altLang="en-US" b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pair of electrons is                                                                         transferred from the                                                                              remaining two-carbon                                                                             fragments to NAD</a:t>
            </a:r>
            <a:r>
              <a:rPr lang="en-US" altLang="en-US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form                                                                         NADH.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oxidized fragment,                                                                                       acetate, combines with                                                                             coenzyme A to form                                                                                  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acetyl-CoA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Quiz1</a:t>
            </a:r>
            <a:endParaRPr lang="en-US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57A191-69AD-4A51-A506-1157C7F3286D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13" name="Picture 1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740400" cy="308508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14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308124624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6" name="Picture 15" descr="Ashraf-Picture2.bmp.ti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/>
            <a:srcRect t="2674" b="17106"/>
            <a:stretch>
              <a:fillRect/>
            </a:stretch>
          </p:blipFill>
          <p:spPr>
            <a:xfrm>
              <a:off x="5128077" y="2818887"/>
              <a:ext cx="2730071" cy="292398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441" name="TextBox 1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429256" y="6247742"/>
              <a:ext cx="2428892" cy="369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en-US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aalii@ksu.edu.sa</a:t>
              </a:r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7" name="Picture 1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0"/>
          <a:stretch>
            <a:fillRect/>
          </a:stretch>
        </p:blipFill>
        <p:spPr bwMode="auto">
          <a:xfrm>
            <a:off x="49213" y="39688"/>
            <a:ext cx="394335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88024" y="5949280"/>
            <a:ext cx="367810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Prof. </a:t>
            </a:r>
            <a:r>
              <a:rPr lang="en-GB" dirty="0" err="1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Ashraf</a:t>
            </a:r>
            <a:r>
              <a:rPr lang="en-GB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 M. Ahmed</a:t>
            </a:r>
            <a:endParaRPr lang="en-GB" dirty="0">
              <a:ln w="11430"/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(Zoo-145)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871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3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E363E2-393E-4343-9D06-BD515D297398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smtClean="0"/>
          </a:p>
        </p:txBody>
      </p:sp>
      <p:grpSp>
        <p:nvGrpSpPr>
          <p:cNvPr id="2051" name="Group 12"/>
          <p:cNvGrpSpPr>
            <a:grpSpLocks/>
          </p:cNvGrpSpPr>
          <p:nvPr/>
        </p:nvGrpSpPr>
        <p:grpSpPr bwMode="auto">
          <a:xfrm>
            <a:off x="533400" y="1622425"/>
            <a:ext cx="7772400" cy="5006975"/>
            <a:chOff x="368" y="638"/>
            <a:chExt cx="4948" cy="3538"/>
          </a:xfrm>
        </p:grpSpPr>
        <p:pic>
          <p:nvPicPr>
            <p:cNvPr id="2058" name="Picture 9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8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92"/>
            <a:stretch>
              <a:fillRect/>
            </a:stretch>
          </p:blipFill>
          <p:spPr bwMode="auto">
            <a:xfrm>
              <a:off x="444" y="643"/>
              <a:ext cx="4872" cy="3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9" name="Oval 1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750620">
              <a:off x="156" y="850"/>
              <a:ext cx="1824" cy="1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60" name="Rectangle 11"/>
            <p:cNvSpPr>
              <a:spLocks noChangeArrowheads="1"/>
            </p:cNvSpPr>
            <p:nvPr/>
          </p:nvSpPr>
          <p:spPr bwMode="auto">
            <a:xfrm>
              <a:off x="1632" y="960"/>
              <a:ext cx="1440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066800" y="1962090"/>
            <a:ext cx="7086600" cy="400110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CELLULAR RESPIRATION: </a:t>
            </a:r>
            <a:r>
              <a:rPr lang="en-US" alt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Harvesting chemical energy</a:t>
            </a:r>
            <a:endParaRPr lang="en-US" alt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56" name="Rectangle 15"/>
          <p:cNvSpPr>
            <a:spLocks noChangeArrowheads="1"/>
          </p:cNvSpPr>
          <p:nvPr/>
        </p:nvSpPr>
        <p:spPr bwMode="auto">
          <a:xfrm>
            <a:off x="838200" y="2514600"/>
            <a:ext cx="7696200" cy="4191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3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5" name="Picture 12" descr="Picture1.b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 descr="C:\Users\mmoustafa\Desktop\amada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96637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92832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81000" y="6400800"/>
            <a:ext cx="670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093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Energy Harvest</a:t>
            </a:r>
            <a:endParaRPr lang="en-US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57A191-69AD-4A51-A506-1157C7F3286D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14" name="Picture 13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359400" cy="1607760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6" name="Picture 15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334635924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990600" y="319088"/>
            <a:ext cx="716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Processes </a:t>
            </a:r>
            <a:r>
              <a:rPr lang="en-US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 Cellular Respiration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28600" y="1313998"/>
            <a:ext cx="8763000" cy="501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 eaLnBrk="0" hangingPunct="0">
              <a:lnSpc>
                <a:spcPct val="140000"/>
              </a:lnSpc>
              <a:tabLst>
                <a:tab pos="342900" algn="l"/>
              </a:tabLst>
              <a:defRPr/>
            </a:pPr>
            <a:r>
              <a:rPr lang="en-US" alt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Respiration involves three stages:</a:t>
            </a:r>
          </a:p>
          <a:p>
            <a:pPr marL="457200" indent="-457200" eaLnBrk="0" hangingPunct="0">
              <a:lnSpc>
                <a:spcPct val="140000"/>
              </a:lnSpc>
              <a:tabLst>
                <a:tab pos="342900" algn="l"/>
              </a:tabLst>
              <a:defRPr/>
            </a:pPr>
            <a:endParaRPr lang="en-US" altLang="en-US" sz="1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eaLnBrk="0" hangingPunct="0">
              <a:lnSpc>
                <a:spcPct val="140000"/>
              </a:lnSpc>
              <a:buFontTx/>
              <a:buAutoNum type="arabicPeriod"/>
              <a:tabLst>
                <a:tab pos="342900" algn="l"/>
              </a:tabLst>
              <a:defRPr/>
            </a:pPr>
            <a:r>
              <a:rPr lang="en-US" alt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Glycolysis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harvests chemical energy by oxidizing glucose to </a:t>
            </a:r>
            <a:r>
              <a:rPr lang="en-US" alt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pyruvate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produces about 5% of ATP (</a:t>
            </a:r>
            <a:r>
              <a:rPr lang="en-US" altLang="en-US" dirty="0">
                <a:solidFill>
                  <a:srgbClr val="0000CC"/>
                </a:solidFill>
              </a:rPr>
              <a:t>in cytoplasm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  <a:endParaRPr lang="en-US" altLang="en-US" sz="20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eaLnBrk="0" hangingPunct="0">
              <a:lnSpc>
                <a:spcPct val="140000"/>
              </a:lnSpc>
              <a:tabLst>
                <a:tab pos="342900" algn="l"/>
              </a:tabLst>
              <a:defRPr/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Krebs cycle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completes the energy-yielding oxidation of organic molecules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 produces about 5% of ATP</a:t>
            </a:r>
            <a:r>
              <a:rPr lang="en-US" altLang="en-US" dirty="0"/>
              <a:t>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dirty="0">
                <a:solidFill>
                  <a:srgbClr val="0000CC"/>
                </a:solidFill>
              </a:rPr>
              <a:t>in mitochondrial matrix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marL="457200" indent="-457200" eaLnBrk="0" hangingPunct="0">
              <a:lnSpc>
                <a:spcPct val="140000"/>
              </a:lnSpc>
              <a:buFontTx/>
              <a:buAutoNum type="arabicPeriod" startAt="3"/>
              <a:tabLst>
                <a:tab pos="342900" algn="l"/>
              </a:tabLst>
              <a:defRPr/>
            </a:pP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 transport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chain</a:t>
            </a:r>
            <a:r>
              <a:rPr lang="en-US" altLang="en-US" sz="2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 synthesis</a:t>
            </a:r>
            <a:r>
              <a:rPr lang="en-US" altLang="en-US" sz="2000" dirty="0"/>
              <a:t>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ATP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 produces about 90% of ATP</a:t>
            </a:r>
            <a:r>
              <a:rPr lang="en-US" altLang="en-US" dirty="0"/>
              <a:t>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dirty="0">
                <a:solidFill>
                  <a:srgbClr val="0000CC"/>
                </a:solidFill>
              </a:rPr>
              <a:t>inner mitochondrial membrane</a:t>
            </a:r>
            <a:r>
              <a:rPr lang="en-US" altLang="en-US" sz="2000" dirty="0"/>
              <a:t>).</a:t>
            </a:r>
          </a:p>
          <a:p>
            <a:pPr marL="457200" indent="-457200" eaLnBrk="0" hangingPunct="0">
              <a:lnSpc>
                <a:spcPct val="140000"/>
              </a:lnSpc>
              <a:tabLst>
                <a:tab pos="342900" algn="l"/>
              </a:tabLst>
              <a:defRPr/>
            </a:pPr>
            <a:endParaRPr lang="en-US" altLang="en-US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eaLnBrk="0" hangingPunct="0">
              <a:tabLst>
                <a:tab pos="342900" algn="l"/>
              </a:tabLst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Cellular respiration generates many ATP molecules. For each sugar molecule it oxidizes (</a:t>
            </a:r>
            <a:r>
              <a:rPr lang="en-US" alt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38 ATP molecule</a:t>
            </a:r>
            <a:r>
              <a:rPr lang="en-US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5CCBDE0-7741-4291-99B9-1942D1991D2C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5105400" cy="131127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Respiration occurs in three metabolic stages: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glycolysis, the Krebs cycle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and the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 transport chain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&amp; oxidative phosphorylation.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6781800" cy="914400"/>
          </a:xfrm>
        </p:spPr>
        <p:txBody>
          <a:bodyPr/>
          <a:lstStyle/>
          <a:p>
            <a:pPr marL="6350" indent="-6350" eaLnBrk="1" hangingPunct="1">
              <a:defRPr/>
            </a:pP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Respiration involves glycolysis, the Krebs cycle, and electron transport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9"/>
          <a:stretch>
            <a:fillRect/>
          </a:stretch>
        </p:blipFill>
        <p:spPr bwMode="auto">
          <a:xfrm>
            <a:off x="5334000" y="1295400"/>
            <a:ext cx="3606800" cy="254317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76200" y="2819400"/>
            <a:ext cx="51054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Glycolysis occurs in the </a:t>
            </a:r>
            <a:r>
              <a:rPr lang="en-US" alt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cytoplasm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begins catabolism by breaking </a:t>
            </a: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into two molecules of </a:t>
            </a:r>
            <a:r>
              <a:rPr lang="en-US" altLang="en-US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76200" y="4333875"/>
            <a:ext cx="8991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Krebs cycle occurs in the </a:t>
            </a:r>
            <a:r>
              <a:rPr lang="en-US" alt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mitochondrial matrix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degrades pyruvate to carbon dioxide.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Several steps in glycolysis and the Krebs cycle transfer electrons from substrates to </a:t>
            </a:r>
            <a:r>
              <a:rPr lang="en-US" alt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2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forming </a:t>
            </a:r>
            <a:r>
              <a:rPr lang="en-US" alt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passes these electrons to the electron transport chain.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128" grpId="0"/>
      <p:bldP spid="51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CC47A61-5FED-4C7C-A2CE-FA2464505687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400" smtClean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5368925" y="2514600"/>
            <a:ext cx="37750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76200" y="1203325"/>
            <a:ext cx="84582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I- Substrate-level </a:t>
            </a:r>
            <a:r>
              <a:rPr lang="en-US" altLang="en-US" sz="28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phosphorylation</a:t>
            </a:r>
            <a:r>
              <a:rPr lang="en-US" altLang="en-US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 ATP is generated in </a:t>
            </a:r>
            <a:r>
              <a:rPr lang="en-US" alt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glycolysis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in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Krebs cycle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by </a:t>
            </a:r>
            <a:r>
              <a:rPr lang="en-US" altLang="en-US" sz="2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Substrate-level </a:t>
            </a:r>
            <a:r>
              <a:rPr lang="en-US" altLang="en-US" sz="20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phosphorylation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Phosphate group is transferred  from an organic molecule (the substrate) to ADP,                                      forming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10%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(4 ATP).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52400" y="5622925"/>
            <a:ext cx="5181600" cy="1016000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ln w="11430"/>
                <a:solidFill>
                  <a:srgbClr val="FF0000"/>
                </a:solidFill>
              </a:rPr>
              <a:t>Ultimately 38 ATP are produced per mole of glucose that is degraded to carbon CO</a:t>
            </a:r>
            <a:r>
              <a:rPr lang="en-US" altLang="en-US" sz="2000" b="1" baseline="-25000" dirty="0">
                <a:ln w="11430"/>
                <a:solidFill>
                  <a:srgbClr val="FF0000"/>
                </a:solidFill>
              </a:rPr>
              <a:t>2</a:t>
            </a:r>
            <a:r>
              <a:rPr lang="en-US" altLang="en-US" sz="2000" b="1" dirty="0">
                <a:ln w="11430"/>
                <a:solidFill>
                  <a:srgbClr val="FF0000"/>
                </a:solidFill>
              </a:rPr>
              <a:t> and H</a:t>
            </a:r>
            <a:r>
              <a:rPr lang="en-US" altLang="en-US" sz="2000" b="1" baseline="-25000" dirty="0">
                <a:ln w="11430"/>
                <a:solidFill>
                  <a:srgbClr val="FF0000"/>
                </a:solidFill>
              </a:rPr>
              <a:t>2</a:t>
            </a:r>
            <a:r>
              <a:rPr lang="en-US" altLang="en-US" sz="2000" b="1" dirty="0">
                <a:ln w="11430"/>
                <a:solidFill>
                  <a:srgbClr val="FF0000"/>
                </a:solidFill>
              </a:rPr>
              <a:t>O by respiration.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170238"/>
            <a:ext cx="556260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II- Oxidative </a:t>
            </a:r>
            <a:r>
              <a:rPr lang="en-US" altLang="en-US" sz="28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phosphorylation</a:t>
            </a:r>
            <a:r>
              <a:rPr lang="en-US" alt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electrons passed along the chain, their energy stored in the mitochondrion in a form that can be used to synthesize the rest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90% of the ATP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(34 ATP).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 </a:t>
            </a:r>
            <a:r>
              <a:rPr lang="en-US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Oxidative </a:t>
            </a:r>
            <a:r>
              <a:rPr lang="en-US" altLang="en-US" sz="20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phosphorylation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2286000" y="228600"/>
            <a:ext cx="4343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Phosphorylation</a:t>
            </a:r>
            <a:endParaRPr lang="en-GB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5" grpId="0" animBg="1"/>
      <p:bldP spid="7170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r="4082" b="6250"/>
          <a:stretch>
            <a:fillRect/>
          </a:stretch>
        </p:blipFill>
        <p:spPr bwMode="auto">
          <a:xfrm>
            <a:off x="5257800" y="29718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441450"/>
            <a:ext cx="8839200" cy="5432425"/>
          </a:xfrm>
        </p:spPr>
        <p:txBody>
          <a:bodyPr>
            <a:spAutoFit/>
          </a:bodyPr>
          <a:lstStyle/>
          <a:p>
            <a:pPr marL="271463" indent="-254000" eaLnBrk="1" hangingPunct="1">
              <a:lnSpc>
                <a:spcPct val="90000"/>
              </a:lnSpc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</a:t>
            </a:r>
            <a:r>
              <a:rPr lang="en-US" altLang="en-US" sz="1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glycolysis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glucose (</a:t>
            </a:r>
            <a:r>
              <a:rPr lang="en-US" altLang="en-US" sz="1600" b="1" dirty="0" smtClean="0">
                <a:solidFill>
                  <a:srgbClr val="FF0000"/>
                </a:solidFill>
              </a:rPr>
              <a:t>a six carbon-sugar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is split into two molecules      (each is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three-carbon sugar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marL="271463" indent="-254000" eaLnBrk="1" hangingPunct="1">
              <a:lnSpc>
                <a:spcPct val="90000"/>
              </a:lnSpc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smaller sugars are oxidized and rearranged to form two molecules of </a:t>
            </a:r>
            <a:r>
              <a:rPr lang="en-US" altLang="en-US" sz="1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</a:t>
            </a:r>
            <a:r>
              <a:rPr lang="en-US" altLang="en-US" sz="16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271463" indent="-254000" eaLnBrk="1" hangingPunct="1">
              <a:lnSpc>
                <a:spcPct val="90000"/>
              </a:lnSpc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of the 10 steps in </a:t>
            </a:r>
            <a:r>
              <a:rPr lang="en-US" altLang="en-US" sz="1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glycolysis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catalyzed by a specific enzyme.</a:t>
            </a:r>
          </a:p>
          <a:p>
            <a:pPr marL="271463" indent="-254000" eaLnBrk="1" hangingPunct="1">
              <a:lnSpc>
                <a:spcPct val="90000"/>
              </a:lnSpc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steps can be divided into two phases:</a:t>
            </a:r>
          </a:p>
          <a:p>
            <a:pPr marL="271463" indent="-254000" eaLnBrk="1" hangingPunct="1">
              <a:lnSpc>
                <a:spcPct val="90000"/>
              </a:lnSpc>
              <a:buClr>
                <a:srgbClr val="FF0000"/>
              </a:buClr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r>
              <a:rPr lang="ar-SA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1)- Energy investment phase: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إستهلاك طاقة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   </a:t>
            </a:r>
          </a:p>
          <a:p>
            <a:pPr marL="609600" indent="-609600" eaLnBrk="1" hangingPunct="1"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 is consumed to 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provide 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activation                                                                                                         energy by phosphorylating glucose                                                                                                                  (this requires 2 ATP per glucose).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r>
              <a:rPr lang="ar-SA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2)- Energy payoff phase: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إنتاج طاقة</a:t>
            </a:r>
            <a:endParaRPr lang="en-GB" altLang="en-US" sz="18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7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      </a:t>
            </a:r>
            <a:endParaRPr lang="en-US" altLang="en-US" sz="11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1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1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 is produced by substrate-level                                                                                       phosphorylation and NAD</a:t>
            </a:r>
            <a:r>
              <a:rPr lang="en-US" altLang="en-US" sz="14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reduced to                                                                                                  NAD</a:t>
            </a:r>
            <a:r>
              <a:rPr lang="en-US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261938" eaLnBrk="1" hangingPunct="1">
              <a:lnSpc>
                <a:spcPct val="90000"/>
              </a:lnSpc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8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 ATP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18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2NADH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produced per                                                          glucose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609600" indent="-261938" eaLnBrk="1" hangingPunct="1">
              <a:lnSpc>
                <a:spcPct val="90000"/>
              </a:lnSpc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the net yield from </a:t>
            </a:r>
            <a:r>
              <a:rPr lang="en-US" alt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glycolysis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                                                                      </a:t>
            </a:r>
            <a:r>
              <a:rPr lang="en-US" altLang="en-US" sz="18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ATP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18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NADH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per glucose.</a:t>
            </a:r>
          </a:p>
          <a:p>
            <a:pPr marL="609600" indent="-261938" eaLnBrk="1" hangingPunct="1">
              <a:lnSpc>
                <a:spcPct val="90000"/>
              </a:lnSpc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Oxygen is not required for </a:t>
            </a:r>
            <a:r>
              <a:rPr lang="en-US" sz="1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glycolysis</a:t>
            </a:r>
            <a:endParaRPr lang="en-US" altLang="en-US" sz="1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152400"/>
            <a:ext cx="6400800" cy="762000"/>
          </a:xfrm>
        </p:spPr>
        <p:txBody>
          <a:bodyPr wrap="square">
            <a:spAutoFit/>
          </a:bodyPr>
          <a:lstStyle/>
          <a:p>
            <a:pPr marL="463550" indent="-463550" algn="l" eaLnBrk="1" hangingPunct="1">
              <a:defRPr/>
            </a:pPr>
            <a:r>
              <a:rPr lang="en-US" altLang="en-US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1- Glycolysis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splitting glucose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): harvests chemical energy by oxidizing glucose to 2-pyruvate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2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2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2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2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74638"/>
            <a:ext cx="6934200" cy="639762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Summary of Glycolysis (</a:t>
            </a:r>
            <a:r>
              <a:rPr lang="en-GB" sz="20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Splitting of glucose</a:t>
            </a:r>
            <a:r>
              <a:rPr lang="en-GB" sz="28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  </a:t>
            </a:r>
            <a:endParaRPr lang="en-GB" sz="1600" b="1" smtClean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457200" y="1219200"/>
            <a:ext cx="693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It is the process of breaking a </a:t>
            </a:r>
            <a:r>
              <a:rPr lang="en-GB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</a:t>
            </a: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 into 2 </a:t>
            </a:r>
            <a:r>
              <a:rPr lang="en-GB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Pyruvates.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457200" y="1676400"/>
            <a:ext cx="708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It is a source for some </a:t>
            </a:r>
            <a:r>
              <a:rPr lang="en-GB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 &amp; </a:t>
            </a:r>
            <a:r>
              <a:rPr lang="en-GB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b="1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and occurs in the </a:t>
            </a:r>
            <a:r>
              <a:rPr lang="en-GB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en-GB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CYTOSOL</a:t>
            </a: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 (cytoplasm).  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228600" y="3519488"/>
            <a:ext cx="79248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GB" altLang="en-US" sz="1800" b="1"/>
              <a:t>1)- Glucose is phosphorylated twice by adding 2 </a:t>
            </a:r>
            <a:r>
              <a:rPr lang="en-GB" altLang="en-US" sz="1800" b="1">
                <a:solidFill>
                  <a:srgbClr val="FF0000"/>
                </a:solidFill>
              </a:rPr>
              <a:t>P</a:t>
            </a:r>
            <a:r>
              <a:rPr lang="en-GB" altLang="en-US" sz="1800" b="1">
                <a:solidFill>
                  <a:srgbClr val="FF00FF"/>
                </a:solidFill>
              </a:rPr>
              <a:t/>
            </a:r>
            <a:br>
              <a:rPr lang="en-GB" altLang="en-US" sz="1800" b="1">
                <a:solidFill>
                  <a:srgbClr val="FF00FF"/>
                </a:solidFill>
              </a:rPr>
            </a:br>
            <a:r>
              <a:rPr lang="en-GB" altLang="en-US" sz="1800" b="1">
                <a:solidFill>
                  <a:srgbClr val="FF0000"/>
                </a:solidFill>
              </a:rPr>
              <a:t>    </a:t>
            </a:r>
            <a:r>
              <a:rPr lang="en-GB" altLang="en-US" sz="1800" b="1"/>
              <a:t> coming from 2 </a:t>
            </a:r>
            <a:r>
              <a:rPr lang="en-GB" altLang="en-US" sz="1800" b="1">
                <a:solidFill>
                  <a:srgbClr val="FF0000"/>
                </a:solidFill>
              </a:rPr>
              <a:t>ATP</a:t>
            </a:r>
            <a:r>
              <a:rPr lang="en-GB" altLang="en-US" sz="1800" b="1"/>
              <a:t> (</a:t>
            </a:r>
            <a:r>
              <a:rPr lang="en-GB" altLang="en-US" sz="1800" b="1">
                <a:solidFill>
                  <a:srgbClr val="0000CC"/>
                </a:solidFill>
              </a:rPr>
              <a:t>substrate-level-phosphorylation</a:t>
            </a:r>
            <a:r>
              <a:rPr lang="en-GB" altLang="en-US" sz="1800" b="1"/>
              <a:t>).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228600" y="3062288"/>
            <a:ext cx="438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A)- Energy investment phase</a:t>
            </a: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2590800" y="2438400"/>
            <a:ext cx="3152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b="1" u="sng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has two phases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228600" y="4205288"/>
            <a:ext cx="861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b="1"/>
              <a:t>2)- Thus, Glucose (6-</a:t>
            </a:r>
            <a:r>
              <a:rPr lang="en-GB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GB" b="1"/>
              <a:t>) splits into two small sugar</a:t>
            </a:r>
            <a:r>
              <a:rPr lang="en-GB"/>
              <a:t> </a:t>
            </a:r>
            <a:r>
              <a:rPr lang="en-GB" b="1"/>
              <a:t>molecules (each with 3-</a:t>
            </a:r>
            <a:r>
              <a:rPr lang="en-GB" b="1">
                <a:solidFill>
                  <a:srgbClr val="FF0000"/>
                </a:solidFill>
              </a:rPr>
              <a:t>C</a:t>
            </a:r>
            <a:r>
              <a:rPr lang="en-GB" b="1"/>
              <a:t>).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304800" y="591185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/>
              <a:t>The net yield of this process is the formation of </a:t>
            </a:r>
            <a:r>
              <a:rPr lang="en-GB" b="1" u="sng" dirty="0"/>
              <a:t>2 NAD</a:t>
            </a:r>
            <a:r>
              <a:rPr lang="en-GB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b="1" u="sng" dirty="0">
                <a:solidFill>
                  <a:srgbClr val="0033CC"/>
                </a:solidFill>
              </a:rPr>
              <a:t>, </a:t>
            </a:r>
            <a:r>
              <a:rPr lang="en-GB" b="1" u="sng" dirty="0">
                <a:solidFill>
                  <a:srgbClr val="FF00FF"/>
                </a:solidFill>
              </a:rPr>
              <a:t/>
            </a:r>
            <a:br>
              <a:rPr lang="en-GB" b="1" u="sng" dirty="0">
                <a:solidFill>
                  <a:srgbClr val="FF00FF"/>
                </a:solidFill>
              </a:rPr>
            </a:br>
            <a:r>
              <a:rPr lang="en-GB" b="1" dirty="0"/>
              <a:t>     </a:t>
            </a:r>
            <a:r>
              <a:rPr lang="en-GB" b="1" u="sng" dirty="0"/>
              <a:t>2 ATP </a:t>
            </a:r>
            <a:r>
              <a:rPr lang="en-GB" dirty="0"/>
              <a:t> </a:t>
            </a:r>
            <a:r>
              <a:rPr lang="en-GB" b="1" dirty="0"/>
              <a:t>and </a:t>
            </a:r>
            <a:r>
              <a:rPr lang="en-GB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 </a:t>
            </a:r>
            <a:r>
              <a:rPr lang="en-GB" b="1" u="sng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pyruvate</a:t>
            </a:r>
            <a:r>
              <a:rPr lang="en-GB" b="1" dirty="0"/>
              <a:t> molecules.</a:t>
            </a: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152400" y="4876800"/>
            <a:ext cx="379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B)- Energy pay-off phase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304800" y="5424488"/>
            <a:ext cx="830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4</a:t>
            </a:r>
            <a:r>
              <a:rPr lang="en-GB" altLang="en-US" sz="1800" b="1">
                <a:solidFill>
                  <a:srgbClr val="FF0000"/>
                </a:solidFill>
              </a:rPr>
              <a:t>ATP</a:t>
            </a:r>
            <a:r>
              <a:rPr lang="en-GB" altLang="en-US" sz="1800" b="1"/>
              <a:t> are formed by adding 4</a:t>
            </a:r>
            <a:r>
              <a:rPr lang="en-GB" altLang="en-US" sz="1800" b="1">
                <a:solidFill>
                  <a:srgbClr val="FF0000"/>
                </a:solidFill>
              </a:rPr>
              <a:t>P</a:t>
            </a:r>
            <a:r>
              <a:rPr lang="en-GB" altLang="en-US" sz="1800" b="1"/>
              <a:t> to 4</a:t>
            </a:r>
            <a:r>
              <a:rPr lang="en-GB" altLang="en-US" sz="1800" b="1">
                <a:solidFill>
                  <a:srgbClr val="0033CC"/>
                </a:solidFill>
              </a:rPr>
              <a:t>ADP</a:t>
            </a:r>
            <a:r>
              <a:rPr lang="en-GB" altLang="en-US" sz="1800" b="1"/>
              <a:t> molecules.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" name="Picture 1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  <p:bldP spid="47108" grpId="0"/>
      <p:bldP spid="47110" grpId="0"/>
      <p:bldP spid="47111" grpId="0"/>
      <p:bldP spid="47113" grpId="0"/>
      <p:bldP spid="47114" grpId="0"/>
      <p:bldP spid="47116" grpId="0"/>
      <p:bldP spid="47117" grpId="0"/>
      <p:bldP spid="471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04800" y="1371600"/>
            <a:ext cx="86106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It is the process of producing some of the remaining energy (ATP) from</a:t>
            </a:r>
            <a:r>
              <a:rPr lang="en-GB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GB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 </a:t>
            </a: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molecules. It occurs mainly in </a:t>
            </a:r>
            <a:r>
              <a:rPr lang="en-GB" sz="2400" b="1" u="sng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mitochondrial matrix</a:t>
            </a:r>
            <a:r>
              <a:rPr lang="en-GB" sz="2000" b="1">
                <a:solidFill>
                  <a:srgbClr val="0033CC"/>
                </a:solidFill>
              </a:rPr>
              <a:t> </a:t>
            </a: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if oxygen is present</a:t>
            </a: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04800" y="2574925"/>
            <a:ext cx="861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It is the main source for preparing most of the cellular NAD</a:t>
            </a:r>
            <a:r>
              <a:rPr lang="en-GB" sz="20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GB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 (storing energy molecule), </a:t>
            </a: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and for producing some more of the cellular</a:t>
            </a:r>
            <a:r>
              <a:rPr lang="en-GB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304800" y="3413125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It includes two cycles : 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1752600" y="4419600"/>
            <a:ext cx="62484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4000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Pre-Krebs cycle </a:t>
            </a:r>
            <a:r>
              <a:rPr lang="ar-EG" sz="2400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المرحلة التحضيرية</a:t>
            </a:r>
            <a:endParaRPr lang="en-GB" sz="2400" b="1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1752600" y="5410200"/>
            <a:ext cx="62484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4000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Krebs cycle</a:t>
            </a:r>
          </a:p>
        </p:txBody>
      </p:sp>
      <p:sp>
        <p:nvSpPr>
          <p:cNvPr id="49164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228600"/>
            <a:ext cx="6858000" cy="762000"/>
          </a:xfrm>
        </p:spPr>
        <p:txBody>
          <a:bodyPr/>
          <a:lstStyle/>
          <a:p>
            <a:pPr marL="463550" indent="-463550" algn="l" eaLnBrk="1" hangingPunct="1">
              <a:defRPr/>
            </a:pPr>
            <a:r>
              <a:rPr lang="en-US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The Krebs cycle</a:t>
            </a:r>
            <a:r>
              <a:rPr lang="en-US" altLang="en-US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completes the energy-yielding oxidation of organic molecules (</a:t>
            </a:r>
            <a:r>
              <a:rPr lang="en-US" altLang="en-US" sz="18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mitochondrial matrix</a:t>
            </a:r>
            <a:r>
              <a:rPr lang="en-US" altLang="en-US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1800" dirty="0" smtClean="0">
                <a:solidFill>
                  <a:srgbClr val="0000CC"/>
                </a:solidFill>
              </a:rPr>
              <a:t>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27" presetID="56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  <p:bldP spid="49156" grpId="0"/>
      <p:bldP spid="49157" grpId="0"/>
      <p:bldP spid="49158" grpId="0" animBg="1"/>
      <p:bldP spid="4915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4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9111980-c:\users\amahmedkeele\desktop\lectures\lecture-14 respiration\lecture 14.pptx"/>
  <p:tag name="ARTICULATE_PRESENTER_VERSION" val="7"/>
  <p:tag name="ARTICULATE_USED_PAGE_ORIENTATION" val="1"/>
  <p:tag name="ARTICULATE_USED_PAGE_SIZE" val="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B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207d4afa-15c3-4f8f-bfd0-3ea97746a4c6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58"/>
  <p:tag name="ARTICULATE_AUDIO_RECORDED" val="1"/>
  <p:tag name="TIMELINE" val="25.5/26.6/202.2/292.3/393.9"/>
  <p:tag name="ELAPSEDTIME" val="428.1"/>
  <p:tag name="ANNOTATION_TYPE_1" val="0"/>
  <p:tag name="ANNOTATION_START_1" val="61.3"/>
  <p:tag name="ANNOTATION_END_1" val="74.2"/>
  <p:tag name="ANNOTATION_TOP_1" val="258"/>
  <p:tag name="ANNOTATION_LEFT_1" val="4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4.2"/>
  <p:tag name="ANNOTATION_END_2" val="136.0"/>
  <p:tag name="ANNOTATION_TOP_2" val="310"/>
  <p:tag name="ANNOTATION_LEFT_2" val="8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36.0"/>
  <p:tag name="ANNOTATION_END_3" val="147.7"/>
  <p:tag name="ANNOTATION_TOP_3" val="309"/>
  <p:tag name="ANNOTATION_LEFT_3" val="45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47.7"/>
  <p:tag name="ANNOTATION_END_4" val="204.1"/>
  <p:tag name="ANNOTATION_TOP_4" val="306"/>
  <p:tag name="ANNOTATION_LEFT_4" val="60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04.1"/>
  <p:tag name="ANNOTATION_END_5" val="213.9"/>
  <p:tag name="ANNOTATION_TOP_5" val="357"/>
  <p:tag name="ANNOTATION_LEFT_5" val="6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13.9"/>
  <p:tag name="ANNOTATION_END_6" val="214.8"/>
  <p:tag name="ANNOTATION_TOP_6" val="364"/>
  <p:tag name="ANNOTATION_LEFT_6" val="27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14.8"/>
  <p:tag name="ANNOTATION_END_7" val="217.4"/>
  <p:tag name="ANNOTATION_TOP_7" val="361"/>
  <p:tag name="ANNOTATION_LEFT_7" val="68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17.4"/>
  <p:tag name="ANNOTATION_END_8" val="221.0"/>
  <p:tag name="ANNOTATION_TOP_8" val="405"/>
  <p:tag name="ANNOTATION_LEFT_8" val="8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21.0"/>
  <p:tag name="ANNOTATION_END_9" val="225.3"/>
  <p:tag name="ANNOTATION_TOP_9" val="396"/>
  <p:tag name="ANNOTATION_LEFT_9" val="46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25.3"/>
  <p:tag name="ANNOTATION_END_10" val="230.1"/>
  <p:tag name="ANNOTATION_TOP_10" val="404"/>
  <p:tag name="ANNOTATION_LEFT_10" val="58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30.1"/>
  <p:tag name="ANNOTATION_END_11" val="250.5"/>
  <p:tag name="ANNOTATION_TOP_11" val="411"/>
  <p:tag name="ANNOTATION_LEFT_11" val="7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50.5"/>
  <p:tag name="ANNOTATION_END_12" val="254.8"/>
  <p:tag name="ANNOTATION_TOP_12" val="406"/>
  <p:tag name="ANNOTATION_LEFT_12" val="45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54.8"/>
  <p:tag name="ANNOTATION_END_13" val="294.6"/>
  <p:tag name="ANNOTATION_TOP_13" val="406"/>
  <p:tag name="ANNOTATION_LEFT_13" val="59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94.6"/>
  <p:tag name="ANNOTATION_END_14" val="321.6"/>
  <p:tag name="ANNOTATION_TOP_14" val="460"/>
  <p:tag name="ANNOTATION_LEFT_14" val="4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321.6"/>
  <p:tag name="ANNOTATION_END_15" val="353.3"/>
  <p:tag name="ANNOTATION_TOP_15" val="503"/>
  <p:tag name="ANNOTATION_LEFT_15" val="22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353.3"/>
  <p:tag name="ANNOTATION_END_16" val="359.6"/>
  <p:tag name="ANNOTATION_TOP_16" val="256"/>
  <p:tag name="ANNOTATION_LEFT_16" val="7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359.6"/>
  <p:tag name="ANNOTATION_END_17" val="363.5"/>
  <p:tag name="ANNOTATION_TOP_17" val="307"/>
  <p:tag name="ANNOTATION_LEFT_17" val="8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363.5"/>
  <p:tag name="ANNOTATION_END_18" val="365.7"/>
  <p:tag name="ANNOTATION_TOP_18" val="307"/>
  <p:tag name="ANNOTATION_LEFT_18" val="46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365.7"/>
  <p:tag name="ANNOTATION_END_19" val="368.6"/>
  <p:tag name="ANNOTATION_TOP_19" val="307"/>
  <p:tag name="ANNOTATION_LEFT_19" val="614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368.6"/>
  <p:tag name="ANNOTATION_END_20" val="372.1"/>
  <p:tag name="ANNOTATION_TOP_20" val="354"/>
  <p:tag name="ANNOTATION_LEFT_20" val="8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372.1"/>
  <p:tag name="ANNOTATION_END_21" val="373.9"/>
  <p:tag name="ANNOTATION_TOP_21" val="403"/>
  <p:tag name="ANNOTATION_LEFT_21" val="45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373.9"/>
  <p:tag name="ANNOTATION_END_22" val="377.8"/>
  <p:tag name="ANNOTATION_TOP_22" val="411"/>
  <p:tag name="ANNOTATION_LEFT_22" val="59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377.8"/>
  <p:tag name="ANNOTATION_END_23" val="381.4"/>
  <p:tag name="ANNOTATION_TOP_23" val="462"/>
  <p:tag name="ANNOTATION_LEFT_23" val="8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381.4"/>
  <p:tag name="ANNOTATION_END_24" val="385.6"/>
  <p:tag name="ANNOTATION_TOP_24" val="509"/>
  <p:tag name="ANNOTATION_LEFT_24" val="9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385.6"/>
  <p:tag name="ANNOTATION_END_25" val="396.6"/>
  <p:tag name="ANNOTATION_TOP_25" val="501"/>
  <p:tag name="ANNOTATION_LEFT_25" val="23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396.6"/>
  <p:tag name="ANNOTATION_END_26" val="403.5"/>
  <p:tag name="ANNOTATION_TOP_26" val="594"/>
  <p:tag name="ANNOTATION_LEFT_26" val="4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403.5"/>
  <p:tag name="ANNOTATION_TOP_27" val="629"/>
  <p:tag name="ANNOTATION_LEFT_27" val="584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COUNT" val="27"/>
  <p:tag name="ARTICULATE_USED_LAYOUT" val="2"/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faa7ace1e9b4bbb80c1f4b825a0820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d08e8e408b3477e95a1accebf17242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207d4afa-15c3-4f8f-bfd0-3ea97746a4c6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59"/>
  <p:tag name="ARTICULATE_AUDIO_RECORDED" val="1"/>
  <p:tag name="TIMELINE" val="2.8/93.0/103.0"/>
  <p:tag name="ELAPSEDTIME" val="148.0"/>
  <p:tag name="ANNOTATION_TYPE_1" val="0"/>
  <p:tag name="ANNOTATION_START_1" val="4.9"/>
  <p:tag name="ANNOTATION_END_1" val="9.6"/>
  <p:tag name="ANNOTATION_TOP_1" val="173"/>
  <p:tag name="ANNOTATION_LEFT_1" val="5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6"/>
  <p:tag name="ANNOTATION_END_2" val="10.8"/>
  <p:tag name="ANNOTATION_TOP_2" val="201"/>
  <p:tag name="ANNOTATION_LEFT_2" val="17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.8"/>
  <p:tag name="ANNOTATION_END_3" val="11.6"/>
  <p:tag name="ANNOTATION_TOP_3" val="203"/>
  <p:tag name="ANNOTATION_LEFT_3" val="35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.6"/>
  <p:tag name="ANNOTATION_END_4" val="18.9"/>
  <p:tag name="ANNOTATION_TOP_4" val="233"/>
  <p:tag name="ANNOTATION_LEFT_4" val="16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8.9"/>
  <p:tag name="ANNOTATION_END_5" val="31.6"/>
  <p:tag name="ANNOTATION_TOP_5" val="265"/>
  <p:tag name="ANNOTATION_LEFT_5" val="6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1.6"/>
  <p:tag name="ANNOTATION_END_6" val="35.2"/>
  <p:tag name="ANNOTATION_TOP_6" val="239"/>
  <p:tag name="ANNOTATION_LEFT_6" val="58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5.2"/>
  <p:tag name="ANNOTATION_END_7" val="36.7"/>
  <p:tag name="ANNOTATION_TOP_7" val="260"/>
  <p:tag name="ANNOTATION_LEFT_7" val="57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6.7"/>
  <p:tag name="ANNOTATION_END_8" val="38.7"/>
  <p:tag name="ANNOTATION_TOP_8" val="261"/>
  <p:tag name="ANNOTATION_LEFT_8" val="64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8.7"/>
  <p:tag name="ANNOTATION_END_9" val="42.5"/>
  <p:tag name="ANNOTATION_TOP_9" val="366"/>
  <p:tag name="ANNOTATION_LEFT_9" val="60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2.5"/>
  <p:tag name="ANNOTATION_END_10" val="44.3"/>
  <p:tag name="ANNOTATION_TOP_10" val="246"/>
  <p:tag name="ANNOTATION_LEFT_10" val="64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4.3"/>
  <p:tag name="ANNOTATION_END_11" val="47.5"/>
  <p:tag name="ANNOTATION_TOP_11" val="251"/>
  <p:tag name="ANNOTATION_LEFT_11" val="72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7.5"/>
  <p:tag name="ANNOTATION_END_12" val="51.1"/>
  <p:tag name="ANNOTATION_TOP_12" val="244"/>
  <p:tag name="ANNOTATION_LEFT_12" val="75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1.1"/>
  <p:tag name="ANNOTATION_END_13" val="54.7"/>
  <p:tag name="ANNOTATION_TOP_13" val="366"/>
  <p:tag name="ANNOTATION_LEFT_13" val="76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4.7"/>
  <p:tag name="ANNOTATION_END_14" val="56.2"/>
  <p:tag name="ANNOTATION_TOP_14" val="239"/>
  <p:tag name="ANNOTATION_LEFT_14" val="77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56.2"/>
  <p:tag name="ANNOTATION_END_15" val="56.8"/>
  <p:tag name="ANNOTATION_TOP_15" val="180"/>
  <p:tag name="ANNOTATION_LEFT_15" val="79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56.8"/>
  <p:tag name="ANNOTATION_END_16" val="59.2"/>
  <p:tag name="ANNOTATION_TOP_16" val="180"/>
  <p:tag name="ANNOTATION_LEFT_16" val="82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59.2"/>
  <p:tag name="ANNOTATION_END_17" val="67.5"/>
  <p:tag name="ANNOTATION_TOP_17" val="230"/>
  <p:tag name="ANNOTATION_LEFT_17" val="85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67.5"/>
  <p:tag name="ANNOTATION_END_18" val="73.0"/>
  <p:tag name="ANNOTATION_TOP_18" val="366"/>
  <p:tag name="ANNOTATION_LEFT_18" val="87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73.0"/>
  <p:tag name="ANNOTATION_END_19" val="73.9"/>
  <p:tag name="ANNOTATION_TOP_19" val="366"/>
  <p:tag name="ANNOTATION_LEFT_19" val="61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73.9"/>
  <p:tag name="ANNOTATION_END_20" val="75.3"/>
  <p:tag name="ANNOTATION_TOP_20" val="366"/>
  <p:tag name="ANNOTATION_LEFT_20" val="75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75.3"/>
  <p:tag name="ANNOTATION_END_21" val="95.0"/>
  <p:tag name="ANNOTATION_TOP_21" val="363"/>
  <p:tag name="ANNOTATION_LEFT_21" val="85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95.0"/>
  <p:tag name="ANNOTATION_END_22" val="98.3"/>
  <p:tag name="ANNOTATION_TOP_22" val="314"/>
  <p:tag name="ANNOTATION_LEFT_22" val="4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98.3"/>
  <p:tag name="ANNOTATION_END_23" val="100.4"/>
  <p:tag name="ANNOTATION_TOP_23" val="351"/>
  <p:tag name="ANNOTATION_LEFT_23" val="8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00.4"/>
  <p:tag name="ANNOTATION_END_24" val="101.0"/>
  <p:tag name="ANNOTATION_TOP_24" val="379"/>
  <p:tag name="ANNOTATION_LEFT_24" val="90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01.0"/>
  <p:tag name="ANNOTATION_END_25" val="104.6"/>
  <p:tag name="ANNOTATION_TOP_25" val="413"/>
  <p:tag name="ANNOTATION_LEFT_25" val="9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04.6"/>
  <p:tag name="ANNOTATION_END_26" val="106.9"/>
  <p:tag name="ANNOTATION_TOP_26" val="475"/>
  <p:tag name="ANNOTATION_LEFT_26" val="56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06.9"/>
  <p:tag name="ANNOTATION_END_27" val="108.7"/>
  <p:tag name="ANNOTATION_TOP_27" val="474"/>
  <p:tag name="ANNOTATION_LEFT_27" val="43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08.7"/>
  <p:tag name="ANNOTATION_END_28" val="110.0"/>
  <p:tag name="ANNOTATION_TOP_28" val="514"/>
  <p:tag name="ANNOTATION_LEFT_28" val="10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10.0"/>
  <p:tag name="ANNOTATION_END_29" val="110.6"/>
  <p:tag name="ANNOTATION_TOP_29" val="518"/>
  <p:tag name="ANNOTATION_LEFT_29" val="258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10.6"/>
  <p:tag name="ANNOTATION_END_30" val="116.9"/>
  <p:tag name="ANNOTATION_TOP_30" val="518"/>
  <p:tag name="ANNOTATION_LEFT_30" val="358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16.9"/>
  <p:tag name="ANNOTATION_END_31" val="120.2"/>
  <p:tag name="ANNOTATION_TOP_31" val="568"/>
  <p:tag name="ANNOTATION_LEFT_31" val="5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20.2"/>
  <p:tag name="ANNOTATION_END_32" val="122.4"/>
  <p:tag name="ANNOTATION_TOP_32" val="572"/>
  <p:tag name="ANNOTATION_LEFT_32" val="485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22.4"/>
  <p:tag name="ANNOTATION_END_33" val="123.0"/>
  <p:tag name="ANNOTATION_TOP_33" val="609"/>
  <p:tag name="ANNOTATION_LEFT_33" val="68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23.0"/>
  <p:tag name="ANNOTATION_END_34" val="124.2"/>
  <p:tag name="ANNOTATION_TOP_34" val="603"/>
  <p:tag name="ANNOTATION_LEFT_34" val="16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24.2"/>
  <p:tag name="ANNOTATION_END_35" val="136.2"/>
  <p:tag name="ANNOTATION_TOP_35" val="609"/>
  <p:tag name="ANNOTATION_LEFT_35" val="298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36.2"/>
  <p:tag name="ANNOTATION_END_36" val="137.2"/>
  <p:tag name="ANNOTATION_TOP_36" val="612"/>
  <p:tag name="ANNOTATION_LEFT_36" val="469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37.2"/>
  <p:tag name="ANNOTATION_END_37" val="140.9"/>
  <p:tag name="ANNOTATION_TOP_37" val="640"/>
  <p:tag name="ANNOTATION_LEFT_37" val="63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40.9"/>
  <p:tag name="ANNOTATION_TOP_38" val="641"/>
  <p:tag name="ANNOTATION_LEFT_38" val="530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COUNT" val="38"/>
  <p:tag name="ARTICULATE_USED_LAYOUT" val="2"/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e44239912a54ee1b22692ebb1d8cbb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011b22f045d4053a01372087c81849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207d4afa-15c3-4f8f-bfd0-3ea97746a4c6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1"/>
  <p:tag name="ARTICULATE_AUDIO_RECORDED" val="1"/>
  <p:tag name="TIMELINE" val="11.4/65.2/109.7"/>
  <p:tag name="ELAPSEDTIME" val="155.6"/>
  <p:tag name="ANNOTATION_TYPE_1" val="0"/>
  <p:tag name="ANNOTATION_START_1" val="13.9"/>
  <p:tag name="ANNOTATION_END_1" val="21.7"/>
  <p:tag name="ANNOTATION_TOP_1" val="158"/>
  <p:tag name="ANNOTATION_LEFT_1" val="5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1.7"/>
  <p:tag name="ANNOTATION_END_2" val="28.1"/>
  <p:tag name="ANNOTATION_TOP_2" val="195"/>
  <p:tag name="ANNOTATION_LEFT_2" val="4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8.1"/>
  <p:tag name="ANNOTATION_END_3" val="38.3"/>
  <p:tag name="ANNOTATION_TOP_3" val="237"/>
  <p:tag name="ANNOTATION_LEFT_3" val="6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8.3"/>
  <p:tag name="ANNOTATION_END_4" val="39.9"/>
  <p:tag name="ANNOTATION_TOP_4" val="235"/>
  <p:tag name="ANNOTATION_LEFT_4" val="44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9.9"/>
  <p:tag name="ANNOTATION_END_5" val="41.3"/>
  <p:tag name="ANNOTATION_TOP_5" val="227"/>
  <p:tag name="ANNOTATION_LEFT_5" val="67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1.3"/>
  <p:tag name="ANNOTATION_END_6" val="44.8"/>
  <p:tag name="ANNOTATION_TOP_6" val="261"/>
  <p:tag name="ANNOTATION_LEFT_6" val="5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4.8"/>
  <p:tag name="ANNOTATION_END_7" val="46.0"/>
  <p:tag name="ANNOTATION_TOP_7" val="265"/>
  <p:tag name="ANNOTATION_LEFT_7" val="30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6.0"/>
  <p:tag name="ANNOTATION_END_8" val="47.9"/>
  <p:tag name="ANNOTATION_TOP_8" val="269"/>
  <p:tag name="ANNOTATION_LEFT_8" val="50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7.9"/>
  <p:tag name="ANNOTATION_END_9" val="48.5"/>
  <p:tag name="ANNOTATION_TOP_9" val="299"/>
  <p:tag name="ANNOTATION_LEFT_9" val="5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8.5"/>
  <p:tag name="ANNOTATION_END_10" val="60.2"/>
  <p:tag name="ANNOTATION_TOP_10" val="288"/>
  <p:tag name="ANNOTATION_LEFT_10" val="14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0.2"/>
  <p:tag name="ANNOTATION_END_11" val="76.2"/>
  <p:tag name="ANNOTATION_TOP_11" val="296"/>
  <p:tag name="ANNOTATION_LEFT_11" val="5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6.2"/>
  <p:tag name="ANNOTATION_END_12" val="112.8"/>
  <p:tag name="ANNOTATION_TOP_12" val="407"/>
  <p:tag name="ANNOTATION_LEFT_12" val="4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2.8"/>
  <p:tag name="ANNOTATION_END_13" val="114.7"/>
  <p:tag name="ANNOTATION_TOP_13" val="608"/>
  <p:tag name="ANNOTATION_LEFT_13" val="2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4.7"/>
  <p:tag name="ANNOTATION_END_14" val="116.6"/>
  <p:tag name="ANNOTATION_TOP_14" val="610"/>
  <p:tag name="ANNOTATION_LEFT_14" val="15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6.6"/>
  <p:tag name="ANNOTATION_END_15" val="118.3"/>
  <p:tag name="ANNOTATION_TOP_15" val="619"/>
  <p:tag name="ANNOTATION_LEFT_15" val="30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18.3"/>
  <p:tag name="ANNOTATION_END_16" val="120.2"/>
  <p:tag name="ANNOTATION_TOP_16" val="643"/>
  <p:tag name="ANNOTATION_LEFT_16" val="3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20.2"/>
  <p:tag name="ANNOTATION_END_17" val="121.6"/>
  <p:tag name="ANNOTATION_TOP_17" val="645"/>
  <p:tag name="ANNOTATION_LEFT_17" val="17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21.6"/>
  <p:tag name="ANNOTATION_END_18" val="124.4"/>
  <p:tag name="ANNOTATION_TOP_18" val="644"/>
  <p:tag name="ANNOTATION_LEFT_18" val="40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4.4"/>
  <p:tag name="ANNOTATION_END_19" val="126.2"/>
  <p:tag name="ANNOTATION_TOP_19" val="677"/>
  <p:tag name="ANNOTATION_LEFT_19" val="3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6.2"/>
  <p:tag name="ANNOTATION_END_20" val="127.9"/>
  <p:tag name="ANNOTATION_TOP_20" val="675"/>
  <p:tag name="ANNOTATION_LEFT_20" val="14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7.9"/>
  <p:tag name="ANNOTATION_END_21" val="148.3"/>
  <p:tag name="ANNOTATION_TOP_21" val="679"/>
  <p:tag name="ANNOTATION_LEFT_21" val="24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48.3"/>
  <p:tag name="ANNOTATION_TOP_22" val="589"/>
  <p:tag name="ANNOTATION_LEFT_22" val="1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COUNT" val="22"/>
  <p:tag name="ARTICULATE_USED_LAYOUT" val="2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7"/>
  <p:tag name="ARTICULATE_NAV_LEVEL" val="1"/>
  <p:tag name="ARTICULATE_SLIDE_PRESENTER_GUID" val="207d4afa-15c3-4f8f-bfd0-3ea97746a4c6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cce0c41bafe4d88944b662abcbc7b3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df56b8b38a446ec890a655ace6ae51d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207d4afa-15c3-4f8f-bfd0-3ea97746a4c6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321"/>
  <p:tag name="ARTICULATE_AUDIO_RECORDED" val="1"/>
  <p:tag name="TIMELINE" val="31.0/40.2/63.7/73.3/92.6/151.6/163.4/165.2/179.2/217.9"/>
  <p:tag name="ELAPSEDTIME" val="332.8"/>
  <p:tag name="ANNOTATION_TYPE_1" val="0"/>
  <p:tag name="ANNOTATION_START_1" val="5.3"/>
  <p:tag name="ANNOTATION_END_1" val="9.7"/>
  <p:tag name="ANNOTATION_TOP_1" val="39"/>
  <p:tag name="ANNOTATION_LEFT_1" val="37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7"/>
  <p:tag name="ANNOTATION_END_2" val="19.8"/>
  <p:tag name="ANNOTATION_TOP_2" val="77"/>
  <p:tag name="ANNOTATION_LEFT_2" val="61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8"/>
  <p:tag name="ANNOTATION_END_3" val="22.1"/>
  <p:tag name="ANNOTATION_TOP_3" val="167"/>
  <p:tag name="ANNOTATION_LEFT_3" val="4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2.1"/>
  <p:tag name="ANNOTATION_END_4" val="23.1"/>
  <p:tag name="ANNOTATION_TOP_4" val="158"/>
  <p:tag name="ANNOTATION_LEFT_4" val="37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3.1"/>
  <p:tag name="ANNOTATION_END_5" val="24.4"/>
  <p:tag name="ANNOTATION_TOP_5" val="175"/>
  <p:tag name="ANNOTATION_LEFT_5" val="54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4.4"/>
  <p:tag name="ANNOTATION_END_6" val="25.5"/>
  <p:tag name="ANNOTATION_TOP_6" val="161"/>
  <p:tag name="ANNOTATION_LEFT_6" val="66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5.5"/>
  <p:tag name="ANNOTATION_END_7" val="33.6"/>
  <p:tag name="ANNOTATION_TOP_7" val="193"/>
  <p:tag name="ANNOTATION_LEFT_7" val="5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3.6"/>
  <p:tag name="ANNOTATION_END_8" val="66.3"/>
  <p:tag name="ANNOTATION_TOP_8" val="218"/>
  <p:tag name="ANNOTATION_LEFT_8" val="5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6.3"/>
  <p:tag name="ANNOTATION_END_9" val="75.4"/>
  <p:tag name="ANNOTATION_TOP_9" val="272"/>
  <p:tag name="ANNOTATION_LEFT_9" val="5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5.4"/>
  <p:tag name="ANNOTATION_END_10" val="94.0"/>
  <p:tag name="ANNOTATION_TOP_10" val="327"/>
  <p:tag name="ANNOTATION_LEFT_10" val="3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4.0"/>
  <p:tag name="ANNOTATION_END_11" val="166.9"/>
  <p:tag name="ANNOTATION_TOP_11" val="373"/>
  <p:tag name="ANNOTATION_LEFT_11" val="8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66.9"/>
  <p:tag name="ANNOTATION_END_12" val="182.2"/>
  <p:tag name="ANNOTATION_TOP_12" val="514"/>
  <p:tag name="ANNOTATION_LEFT_12" val="7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82.2"/>
  <p:tag name="ANNOTATION_END_13" val="219.8"/>
  <p:tag name="ANNOTATION_TOP_13" val="577"/>
  <p:tag name="ANNOTATION_LEFT_13" val="6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19.8"/>
  <p:tag name="ANNOTATION_END_14" val="223.2"/>
  <p:tag name="ANNOTATION_TOP_14" val="636"/>
  <p:tag name="ANNOTATION_LEFT_14" val="6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23.2"/>
  <p:tag name="ANNOTATION_END_15" val="225.1"/>
  <p:tag name="ANNOTATION_TOP_15" val="663"/>
  <p:tag name="ANNOTATION_LEFT_15" val="8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25.1"/>
  <p:tag name="ANNOTATION_END_16" val="229.0"/>
  <p:tag name="ANNOTATION_TOP_16" val="661"/>
  <p:tag name="ANNOTATION_LEFT_16" val="21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29.0"/>
  <p:tag name="ANNOTATION_END_17" val="232.9"/>
  <p:tag name="ANNOTATION_TOP_17" val="454"/>
  <p:tag name="ANNOTATION_LEFT_17" val="57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32.9"/>
  <p:tag name="ANNOTATION_END_18" val="235.5"/>
  <p:tag name="ANNOTATION_TOP_18" val="431"/>
  <p:tag name="ANNOTATION_LEFT_18" val="68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35.5"/>
  <p:tag name="ANNOTATION_END_19" val="237.5"/>
  <p:tag name="ANNOTATION_TOP_19" val="612"/>
  <p:tag name="ANNOTATION_LEFT_19" val="77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37.5"/>
  <p:tag name="ANNOTATION_END_20" val="239.3"/>
  <p:tag name="ANNOTATION_TOP_20" val="475"/>
  <p:tag name="ANNOTATION_LEFT_20" val="72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39.3"/>
  <p:tag name="ANNOTATION_END_21" val="241.5"/>
  <p:tag name="ANNOTATION_TOP_21" val="548"/>
  <p:tag name="ANNOTATION_LEFT_21" val="72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41.5"/>
  <p:tag name="ANNOTATION_END_22" val="244.9"/>
  <p:tag name="ANNOTATION_TOP_22" val="474"/>
  <p:tag name="ANNOTATION_LEFT_22" val="71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44.9"/>
  <p:tag name="ANNOTATION_END_23" val="247.6"/>
  <p:tag name="ANNOTATION_TOP_23" val="484"/>
  <p:tag name="ANNOTATION_LEFT_23" val="873"/>
  <p:tag name="ANNOTATION_WIDTH_23" val="121"/>
  <p:tag name="ANNOTATION_HEIGHT_23" val="121"/>
  <p:tag name="ANNOTATION_ANIMATION_23" val="3"/>
  <p:tag name="ANNOTATION_ROTATION_23" val="18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47.6"/>
  <p:tag name="ANNOTATION_END_24" val="258.4"/>
  <p:tag name="ANNOTATION_TOP_24" val="478"/>
  <p:tag name="ANNOTATION_LEFT_24" val="665"/>
  <p:tag name="ANNOTATION_WIDTH_24" val="121"/>
  <p:tag name="ANNOTATION_HEIGHT_24" val="121"/>
  <p:tag name="ANNOTATION_ANIMATION_24" val="3"/>
  <p:tag name="ANNOTATION_ROTATION_24" val="18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58.4"/>
  <p:tag name="ANNOTATION_END_25" val="261.4"/>
  <p:tag name="ANNOTATION_TOP_25" val="547"/>
  <p:tag name="ANNOTATION_LEFT_25" val="64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61.4"/>
  <p:tag name="ANNOTATION_END_26" val="262.9"/>
  <p:tag name="ANNOTATION_TOP_26" val="543"/>
  <p:tag name="ANNOTATION_LEFT_26" val="694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62.9"/>
  <p:tag name="ANNOTATION_END_27" val="265.5"/>
  <p:tag name="ANNOTATION_TOP_27" val="547"/>
  <p:tag name="ANNOTATION_LEFT_27" val="83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65.5"/>
  <p:tag name="ANNOTATION_END_28" val="271.3"/>
  <p:tag name="ANNOTATION_TOP_28" val="587"/>
  <p:tag name="ANNOTATION_LEFT_28" val="823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71.3"/>
  <p:tag name="ANNOTATION_END_29" val="273.0"/>
  <p:tag name="ANNOTATION_TOP_29" val="477"/>
  <p:tag name="ANNOTATION_LEFT_29" val="83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73.0"/>
  <p:tag name="ANNOTATION_END_30" val="281.7"/>
  <p:tag name="ANNOTATION_TOP_30" val="544"/>
  <p:tag name="ANNOTATION_LEFT_30" val="836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81.7"/>
  <p:tag name="ANNOTATION_END_31" val="282.6"/>
  <p:tag name="ANNOTATION_TOP_31" val="659"/>
  <p:tag name="ANNOTATION_LEFT_31" val="687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82.6"/>
  <p:tag name="ANNOTATION_END_32" val="283.8"/>
  <p:tag name="ANNOTATION_TOP_32" val="657"/>
  <p:tag name="ANNOTATION_LEFT_32" val="799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83.8"/>
  <p:tag name="ANNOTATION_END_33" val="288.7"/>
  <p:tag name="ANNOTATION_TOP_33" val="619"/>
  <p:tag name="ANNOTATION_LEFT_33" val="823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88.7"/>
  <p:tag name="ANNOTATION_END_34" val="294.6"/>
  <p:tag name="ANNOTATION_TOP_34" val="677"/>
  <p:tag name="ANNOTATION_LEFT_34" val="798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94.6"/>
  <p:tag name="ANNOTATION_TOP_35" val="697"/>
  <p:tag name="ANNOTATION_LEFT_35" val="810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COUNT" val="35"/>
  <p:tag name="ARTICULATE_USED_LAYOUT" val="7"/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740724cc18d44b9bfa581c1042a4d4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c8e46da70474d0284670bd4484713d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207d4afa-15c3-4f8f-bfd0-3ea97746a4c6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96"/>
  <p:tag name="ARTICULATE_AUDIO_RECORDED" val="1"/>
  <p:tag name="TIMELINE" val="6.2/13.8/23.1/26.0/27.8/35.8/43.5/51.3/58.1"/>
  <p:tag name="ELAPSEDTIME" val="94.2"/>
  <p:tag name="ANNOTATION_TYPE_1" val="0"/>
  <p:tag name="ANNOTATION_START_1" val="33.2"/>
  <p:tag name="ANNOTATION_END_1" val="47.8"/>
  <p:tag name="ANNOTATION_TOP_1" val="412"/>
  <p:tag name="ANNOTATION_LEFT_1" val="30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7.8"/>
  <p:tag name="ANNOTATION_END_2" val="63.1"/>
  <p:tag name="ANNOTATION_TOP_2" val="536"/>
  <p:tag name="ANNOTATION_LEFT_2" val="3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3.1"/>
  <p:tag name="ANNOTATION_END_3" val="64.6"/>
  <p:tag name="ANNOTATION_TOP_3" val="641"/>
  <p:tag name="ANNOTATION_LEFT_3" val="58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4.6"/>
  <p:tag name="ANNOTATION_END_4" val="66.1"/>
  <p:tag name="ANNOTATION_TOP_4" val="672"/>
  <p:tag name="ANNOTATION_LEFT_4" val="7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6.1"/>
  <p:tag name="ANNOTATION_TOP_5" val="674"/>
  <p:tag name="ANNOTATION_LEFT_5" val="20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COUNT" val="5"/>
  <p:tag name="ARTICULATE_USED_LAYOUT" val="6"/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3363d878b4c4bf3abbeaf0a98fab84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e76b52e07944aa3ab7eb79e8ab9679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207d4afa-15c3-4f8f-bfd0-3ea97746a4c6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322"/>
  <p:tag name="ARTICULATE_AUDIO_RECORDED" val="1"/>
  <p:tag name="TIMELINE" val="23.4/76.5/105.9/120.5"/>
  <p:tag name="ELAPSEDTIME" val="146.1"/>
  <p:tag name="ANNOTATION_TYPE_1" val="0"/>
  <p:tag name="ANNOTATION_START_1" val="6.7"/>
  <p:tag name="ANNOTATION_END_1" val="9.1"/>
  <p:tag name="ANNOTATION_TOP_1" val="58"/>
  <p:tag name="ANNOTATION_LEFT_1" val="43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1"/>
  <p:tag name="ANNOTATION_END_2" val="12.3"/>
  <p:tag name="ANNOTATION_TOP_2" val="89"/>
  <p:tag name="ANNOTATION_LEFT_2" val="19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2.3"/>
  <p:tag name="ANNOTATION_END_3" val="24.2"/>
  <p:tag name="ANNOTATION_TOP_3" val="86"/>
  <p:tag name="ANNOTATION_LEFT_3" val="56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4.2"/>
  <p:tag name="ANNOTATION_END_4" val="27.1"/>
  <p:tag name="ANNOTATION_TOP_4" val="167"/>
  <p:tag name="ANNOTATION_LEFT_4" val="4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7.1"/>
  <p:tag name="ANNOTATION_END_5" val="30.3"/>
  <p:tag name="ANNOTATION_TOP_5" val="161"/>
  <p:tag name="ANNOTATION_LEFT_5" val="44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0.3"/>
  <p:tag name="ANNOTATION_END_6" val="33.4"/>
  <p:tag name="ANNOTATION_TOP_6" val="199"/>
  <p:tag name="ANNOTATION_LEFT_6" val="16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3.4"/>
  <p:tag name="ANNOTATION_END_7" val="35.1"/>
  <p:tag name="ANNOTATION_TOP_7" val="201"/>
  <p:tag name="ANNOTATION_LEFT_7" val="43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5.1"/>
  <p:tag name="ANNOTATION_END_8" val="36.0"/>
  <p:tag name="ANNOTATION_TOP_8" val="208"/>
  <p:tag name="ANNOTATION_LEFT_8" val="67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6.0"/>
  <p:tag name="ANNOTATION_END_9" val="77.7"/>
  <p:tag name="ANNOTATION_TOP_9" val="248"/>
  <p:tag name="ANNOTATION_LEFT_9" val="4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7.7"/>
  <p:tag name="ANNOTATION_END_10" val="87.1"/>
  <p:tag name="ANNOTATION_TOP_10" val="290"/>
  <p:tag name="ANNOTATION_LEFT_10" val="3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7.1"/>
  <p:tag name="ANNOTATION_END_11" val="98.3"/>
  <p:tag name="ANNOTATION_TOP_11" val="290"/>
  <p:tag name="ANNOTATION_LEFT_11" val="73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8.3"/>
  <p:tag name="ANNOTATION_END_12" val="109.4"/>
  <p:tag name="ANNOTATION_TOP_12" val="324"/>
  <p:tag name="ANNOTATION_LEFT_12" val="26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9.4"/>
  <p:tag name="ANNOTATION_TOP_13" val="377"/>
  <p:tag name="ANNOTATION_LEFT_13" val="4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USED_LAYOUT" val="7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9de2b38eebb451ba99d0d67c25d918b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8"/>
  <p:tag name="ORIGINAL_AUDIO_FILEPATH" val="C:\Users\amahmedkeele\Desktop\Lectures\Lecture-14 Respiration\s27.wav"/>
  <p:tag name="ELAPSEDTIME" val="0"/>
  <p:tag name="ARTICULATE_NAV_LEVEL" val="1"/>
  <p:tag name="ARTICULATE_SLIDE_PRESENTER_GUID" val="207d4afa-15c3-4f8f-bfd0-3ea97746a4c6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f32a431dcba4d90a0cb124d9ad85d1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207d4afa-15c3-4f8f-bfd0-3ea97746a4c6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323"/>
  <p:tag name="ARTICULATE_AUDIO_RECORDED" val="1"/>
  <p:tag name="TIMELINE" val="22.3/38.0/90.6/161.9/174.9"/>
  <p:tag name="ELAPSEDTIME" val="211.3"/>
  <p:tag name="ANNOTATION_TYPE_1" val="0"/>
  <p:tag name="ANNOTATION_START_1" val="6.6"/>
  <p:tag name="ANNOTATION_END_1" val="9.9"/>
  <p:tag name="ANNOTATION_TOP_1" val="173"/>
  <p:tag name="ANNOTATION_LEFT_1" val="4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9"/>
  <p:tag name="ANNOTATION_END_2" val="18.1"/>
  <p:tag name="ANNOTATION_TOP_2" val="181"/>
  <p:tag name="ANNOTATION_LEFT_2" val="52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8.1"/>
  <p:tag name="ANNOTATION_END_3" val="31.1"/>
  <p:tag name="ANNOTATION_TOP_3" val="222"/>
  <p:tag name="ANNOTATION_LEFT_3" val="27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1.1"/>
  <p:tag name="ANNOTATION_END_4" val="53.6"/>
  <p:tag name="ANNOTATION_TOP_4" val="264"/>
  <p:tag name="ANNOTATION_LEFT_4" val="11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3.6"/>
  <p:tag name="ANNOTATION_END_5" val="54.9"/>
  <p:tag name="ANNOTATION_TOP_5" val="310"/>
  <p:tag name="ANNOTATION_LEFT_5" val="58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4.9"/>
  <p:tag name="ANNOTATION_END_6" val="94.1"/>
  <p:tag name="ANNOTATION_TOP_6" val="354"/>
  <p:tag name="ANNOTATION_LEFT_6" val="11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94.1"/>
  <p:tag name="ANNOTATION_END_7" val="97.9"/>
  <p:tag name="ANNOTATION_TOP_7" val="405"/>
  <p:tag name="ANNOTATION_LEFT_7" val="34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7.9"/>
  <p:tag name="ANNOTATION_END_8" val="101.3"/>
  <p:tag name="ANNOTATION_TOP_8" val="404"/>
  <p:tag name="ANNOTATION_LEFT_8" val="55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01.3"/>
  <p:tag name="ANNOTATION_END_9" val="165.5"/>
  <p:tag name="ANNOTATION_TOP_9" val="440"/>
  <p:tag name="ANNOTATION_LEFT_9" val="13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65.5"/>
  <p:tag name="ANNOTATION_END_10" val="169.0"/>
  <p:tag name="ANNOTATION_TOP_10" val="622"/>
  <p:tag name="ANNOTATION_LEFT_10" val="33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69.0"/>
  <p:tag name="ANNOTATION_END_11" val="188.8"/>
  <p:tag name="ANNOTATION_TOP_11" val="586"/>
  <p:tag name="ANNOTATION_LEFT_11" val="55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88.8"/>
  <p:tag name="ANNOTATION_END_12" val="192.2"/>
  <p:tag name="ANNOTATION_TOP_12" val="602"/>
  <p:tag name="ANNOTATION_LEFT_12" val="81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92.2"/>
  <p:tag name="ANNOTATION_END_13" val="195.8"/>
  <p:tag name="ANNOTATION_TOP_13" val="603"/>
  <p:tag name="ANNOTATION_LEFT_13" val="90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95.8"/>
  <p:tag name="ANNOTATION_TOP_14" val="675"/>
  <p:tag name="ANNOTATION_LEFT_14" val="45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USED_LAYOUT" val="7"/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7e2e43d8b0747b3b739b3ffad99d28f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040238baaf34b3c81f9bcc017e714ed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ab086b8ecfc4fb2abe4e86ce7b5be7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e04ebe4c01942b0a21de88b48e5d4c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207d4afa-15c3-4f8f-bfd0-3ea97746a4c6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324"/>
  <p:tag name="ARTICULATE_AUDIO_RECORDED" val="1"/>
  <p:tag name="TIMELINE" val="16.8/59.8/111.8/118.4/306.4"/>
  <p:tag name="ELAPSEDTIME" val="423.0"/>
  <p:tag name="ANNOTATION_TYPE_1" val="0"/>
  <p:tag name="ANNOTATION_START_1" val="18.6"/>
  <p:tag name="ANNOTATION_END_1" val="52.9"/>
  <p:tag name="ANNOTATION_TOP_1" val="124"/>
  <p:tag name="ANNOTATION_LEFT_1" val="4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2.9"/>
  <p:tag name="ANNOTATION_END_2" val="57.9"/>
  <p:tag name="ANNOTATION_TOP_2" val="256"/>
  <p:tag name="ANNOTATION_LEFT_2" val="50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7.9"/>
  <p:tag name="ANNOTATION_END_3" val="63.7"/>
  <p:tag name="ANNOTATION_TOP_3" val="134"/>
  <p:tag name="ANNOTATION_LEFT_3" val="2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3.7"/>
  <p:tag name="ANNOTATION_END_4" val="73.2"/>
  <p:tag name="ANNOTATION_TOP_4" val="571"/>
  <p:tag name="ANNOTATION_LEFT_4" val="20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3.2"/>
  <p:tag name="ANNOTATION_END_5" val="77.5"/>
  <p:tag name="ANNOTATION_TOP_5" val="565"/>
  <p:tag name="ANNOTATION_LEFT_5" val="42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7.5"/>
  <p:tag name="ANNOTATION_END_6" val="93.9"/>
  <p:tag name="ANNOTATION_TOP_6" val="569"/>
  <p:tag name="ANNOTATION_LEFT_6" val="62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93.9"/>
  <p:tag name="ANNOTATION_END_7" val="114.4"/>
  <p:tag name="ANNOTATION_TOP_7" val="401"/>
  <p:tag name="ANNOTATION_LEFT_7" val="43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14.4"/>
  <p:tag name="ANNOTATION_END_8" val="123.0"/>
  <p:tag name="ANNOTATION_TOP_8" val="131"/>
  <p:tag name="ANNOTATION_LEFT_8" val="2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23.0"/>
  <p:tag name="ANNOTATION_END_9" val="134.0"/>
  <p:tag name="ANNOTATION_TOP_9" val="111"/>
  <p:tag name="ANNOTATION_LEFT_9" val="59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34.0"/>
  <p:tag name="ANNOTATION_END_10" val="138.6"/>
  <p:tag name="ANNOTATION_TOP_10" val="111"/>
  <p:tag name="ANNOTATION_LEFT_10" val="65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38.6"/>
  <p:tag name="ANNOTATION_END_11" val="144.5"/>
  <p:tag name="ANNOTATION_TOP_11" val="143"/>
  <p:tag name="ANNOTATION_LEFT_11" val="70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44.5"/>
  <p:tag name="ANNOTATION_END_12" val="151.0"/>
  <p:tag name="ANNOTATION_TOP_12" val="199"/>
  <p:tag name="ANNOTATION_LEFT_12" val="59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51.0"/>
  <p:tag name="ANNOTATION_END_13" val="153.2"/>
  <p:tag name="ANNOTATION_TOP_13" val="176"/>
  <p:tag name="ANNOTATION_LEFT_13" val="73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53.2"/>
  <p:tag name="ANNOTATION_END_14" val="154.0"/>
  <p:tag name="ANNOTATION_TOP_14" val="262"/>
  <p:tag name="ANNOTATION_LEFT_14" val="66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54.0"/>
  <p:tag name="ANNOTATION_END_15" val="155.4"/>
  <p:tag name="ANNOTATION_TOP_15" val="254"/>
  <p:tag name="ANNOTATION_LEFT_15" val="63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55.4"/>
  <p:tag name="ANNOTATION_END_16" val="156.4"/>
  <p:tag name="ANNOTATION_TOP_16" val="252"/>
  <p:tag name="ANNOTATION_LEFT_16" val="65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56.4"/>
  <p:tag name="ANNOTATION_END_17" val="157.6"/>
  <p:tag name="ANNOTATION_TOP_17" val="254"/>
  <p:tag name="ANNOTATION_LEFT_17" val="682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57.6"/>
  <p:tag name="ANNOTATION_END_18" val="158.4"/>
  <p:tag name="ANNOTATION_TOP_18" val="257"/>
  <p:tag name="ANNOTATION_LEFT_18" val="71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58.4"/>
  <p:tag name="ANNOTATION_END_19" val="166.7"/>
  <p:tag name="ANNOTATION_TOP_19" val="262"/>
  <p:tag name="ANNOTATION_LEFT_19" val="63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66.7"/>
  <p:tag name="ANNOTATION_END_20" val="171.4"/>
  <p:tag name="ANNOTATION_TOP_20" val="335"/>
  <p:tag name="ANNOTATION_LEFT_20" val="71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71.4"/>
  <p:tag name="ANNOTATION_END_21" val="172.9"/>
  <p:tag name="ANNOTATION_TOP_21" val="122"/>
  <p:tag name="ANNOTATION_LEFT_21" val="58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72.9"/>
  <p:tag name="ANNOTATION_END_22" val="176.3"/>
  <p:tag name="ANNOTATION_TOP_22" val="267"/>
  <p:tag name="ANNOTATION_LEFT_22" val="606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76.3"/>
  <p:tag name="ANNOTATION_END_23" val="179.3"/>
  <p:tag name="ANNOTATION_TOP_23" val="564"/>
  <p:tag name="ANNOTATION_LEFT_23" val="62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79.3"/>
  <p:tag name="ANNOTATION_END_24" val="187.0"/>
  <p:tag name="ANNOTATION_TOP_24" val="251"/>
  <p:tag name="ANNOTATION_LEFT_24" val="3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87.0"/>
  <p:tag name="ANNOTATION_END_25" val="188.4"/>
  <p:tag name="ANNOTATION_TOP_25" val="250"/>
  <p:tag name="ANNOTATION_LEFT_25" val="428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88.4"/>
  <p:tag name="ANNOTATION_END_26" val="190.5"/>
  <p:tag name="ANNOTATION_TOP_26" val="269"/>
  <p:tag name="ANNOTATION_LEFT_26" val="4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90.5"/>
  <p:tag name="ANNOTATION_END_27" val="209.0"/>
  <p:tag name="ANNOTATION_TOP_27" val="275"/>
  <p:tag name="ANNOTATION_LEFT_27" val="21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09.0"/>
  <p:tag name="ANNOTATION_END_28" val="222.3"/>
  <p:tag name="ANNOTATION_TOP_28" val="297"/>
  <p:tag name="ANNOTATION_LEFT_28" val="6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22.3"/>
  <p:tag name="ANNOTATION_END_29" val="230.2"/>
  <p:tag name="ANNOTATION_TOP_29" val="329"/>
  <p:tag name="ANNOTATION_LEFT_29" val="4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30.2"/>
  <p:tag name="ANNOTATION_END_30" val="237.8"/>
  <p:tag name="ANNOTATION_TOP_30" val="357"/>
  <p:tag name="ANNOTATION_LEFT_30" val="31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37.8"/>
  <p:tag name="ANNOTATION_END_31" val="250.7"/>
  <p:tag name="ANNOTATION_TOP_31" val="389"/>
  <p:tag name="ANNOTATION_LEFT_31" val="52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50.7"/>
  <p:tag name="ANNOTATION_END_32" val="253.2"/>
  <p:tag name="ANNOTATION_TOP_32" val="411"/>
  <p:tag name="ANNOTATION_LEFT_32" val="232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53.2"/>
  <p:tag name="ANNOTATION_END_33" val="260.3"/>
  <p:tag name="ANNOTATION_TOP_33" val="415"/>
  <p:tag name="ANNOTATION_LEFT_33" val="39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2"/>
  <p:tag name="ANNOTATION_START_34" val="260.3"/>
  <p:tag name="ANNOTATION_END_34" val="260.3"/>
  <p:tag name="ANNOTATION_TOP_34" val="-40"/>
  <p:tag name="ANNOTATION_LEFT_34" val="-40"/>
  <p:tag name="ANNOTATION_WIDTH_34" val="1042"/>
  <p:tag name="ANNOTATION_HEIGHT_34" val="801"/>
  <p:tag name="ANNOTATION_ANIMATION_34" val="4"/>
  <p:tag name="ANNOTATION_ROTATION_34" val="0"/>
  <p:tag name="ANNOTATION_SUB_TYPE_34" val="11"/>
  <p:tag name="ANNOTATION_LOOP_COUNT_34" val="1"/>
  <p:tag name="ANNOTATION_BOX_RADIUS_34" val="0"/>
  <p:tag name="ANNOTATION_SCALE_34" val="0"/>
  <p:tag name="ANNOTATION_BORDER_ALPHA_34" val="100"/>
  <p:tag name="ANNOTATION_BORDER_COLOR_34" val="16777215"/>
  <p:tag name="ANNOTATION_FILL_COLOR_34" val="10855845"/>
  <p:tag name="ANNOTATION_FILL_ALPHA_34" val="50"/>
  <p:tag name="ANNOTATION_BORDER_WIDTH_34" val="2"/>
  <p:tag name="ANNOTATION_SLIDE_WIDTH_34" val="960"/>
  <p:tag name="ANNOTATION_SLIDE_HEIGHT_34" val="720"/>
  <p:tag name="ANNOTATION_TYPE_35" val="2"/>
  <p:tag name="ANNOTATION_START_35" val="260.3"/>
  <p:tag name="ANNOTATION_END_35" val="267.5"/>
  <p:tag name="ANNOTATION_TOP_35" val="398"/>
  <p:tag name="ANNOTATION_LEFT_35" val="450"/>
  <p:tag name="ANNOTATION_WIDTH_35" val="65"/>
  <p:tag name="ANNOTATION_HEIGHT_35" val="30"/>
  <p:tag name="ANNOTATION_ANIMATION_35" val="4"/>
  <p:tag name="ANNOTATION_ROTATION_35" val="0"/>
  <p:tag name="ANNOTATION_SUB_TYPE_35" val="11"/>
  <p:tag name="ANNOTATION_LOOP_COUNT_35" val="1"/>
  <p:tag name="ANNOTATION_BOX_RADIUS_35" val="5"/>
  <p:tag name="ANNOTATION_SCALE_35" val="0"/>
  <p:tag name="ANNOTATION_BORDER_ALPHA_35" val="100"/>
  <p:tag name="ANNOTATION_BORDER_COLOR_35" val="16777215"/>
  <p:tag name="ANNOTATION_FILL_COLOR_35" val="10855845"/>
  <p:tag name="ANNOTATION_FILL_ALPHA_35" val="50"/>
  <p:tag name="ANNOTATION_BORDER_WIDTH_35" val="2"/>
  <p:tag name="ANNOTATION_SLIDE_WIDTH_35" val="960"/>
  <p:tag name="ANNOTATION_SLIDE_HEIGHT_35" val="720"/>
  <p:tag name="ANNOTATION_TYPE_36" val="0"/>
  <p:tag name="ANNOTATION_START_36" val="267.5"/>
  <p:tag name="ANNOTATION_END_36" val="269.7"/>
  <p:tag name="ANNOTATION_TOP_36" val="430"/>
  <p:tag name="ANNOTATION_LEFT_36" val="38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69.7"/>
  <p:tag name="ANNOTATION_END_37" val="286.4"/>
  <p:tag name="ANNOTATION_TOP_37" val="416"/>
  <p:tag name="ANNOTATION_LEFT_37" val="292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86.4"/>
  <p:tag name="ANNOTATION_END_38" val="287.3"/>
  <p:tag name="ANNOTATION_TOP_38" val="413"/>
  <p:tag name="ANNOTATION_LEFT_38" val="47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87.3"/>
  <p:tag name="ANNOTATION_END_39" val="289.3"/>
  <p:tag name="ANNOTATION_TOP_39" val="413"/>
  <p:tag name="ANNOTATION_LEFT_39" val="282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89.3"/>
  <p:tag name="ANNOTATION_END_40" val="293.5"/>
  <p:tag name="ANNOTATION_TOP_40" val="413"/>
  <p:tag name="ANNOTATION_LEFT_40" val="446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93.5"/>
  <p:tag name="ANNOTATION_END_41" val="295.8"/>
  <p:tag name="ANNOTATION_TOP_41" val="442"/>
  <p:tag name="ANNOTATION_LEFT_41" val="55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95.8"/>
  <p:tag name="ANNOTATION_END_42" val="321.5"/>
  <p:tag name="ANNOTATION_TOP_42" val="445"/>
  <p:tag name="ANNOTATION_LEFT_42" val="311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321.5"/>
  <p:tag name="ANNOTATION_END_43" val="324.4"/>
  <p:tag name="ANNOTATION_TOP_43" val="332"/>
  <p:tag name="ANNOTATION_LEFT_43" val="725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324.4"/>
  <p:tag name="ANNOTATION_END_44" val="326.2"/>
  <p:tag name="ANNOTATION_TOP_44" val="417"/>
  <p:tag name="ANNOTATION_LEFT_44" val="88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326.2"/>
  <p:tag name="ANNOTATION_END_45" val="329.9"/>
  <p:tag name="ANNOTATION_TOP_45" val="527"/>
  <p:tag name="ANNOTATION_LEFT_45" val="852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329.9"/>
  <p:tag name="ANNOTATION_END_46" val="332.1"/>
  <p:tag name="ANNOTATION_TOP_46" val="611"/>
  <p:tag name="ANNOTATION_LEFT_46" val="663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332.1"/>
  <p:tag name="ANNOTATION_END_47" val="347.0"/>
  <p:tag name="ANNOTATION_TOP_47" val="487"/>
  <p:tag name="ANNOTATION_LEFT_47" val="534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347.0"/>
  <p:tag name="ANNOTATION_END_48" val="349.6"/>
  <p:tag name="ANNOTATION_TOP_48" val="567"/>
  <p:tag name="ANNOTATION_LEFT_48" val="199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349.6"/>
  <p:tag name="ANNOTATION_END_49" val="350.7"/>
  <p:tag name="ANNOTATION_TOP_49" val="606"/>
  <p:tag name="ANNOTATION_LEFT_49" val="196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350.7"/>
  <p:tag name="ANNOTATION_END_50" val="353.2"/>
  <p:tag name="ANNOTATION_TOP_50" val="530"/>
  <p:tag name="ANNOTATION_LEFT_50" val="852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353.2"/>
  <p:tag name="ANNOTATION_END_51" val="354.5"/>
  <p:tag name="ANNOTATION_TOP_51" val="644"/>
  <p:tag name="ANNOTATION_LEFT_51" val="192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354.5"/>
  <p:tag name="ANNOTATION_END_52" val="358.0"/>
  <p:tag name="ANNOTATION_TOP_52" val="493"/>
  <p:tag name="ANNOTATION_LEFT_52" val="534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358.0"/>
  <p:tag name="ANNOTATION_END_53" val="358.5"/>
  <p:tag name="ANNOTATION_TOP_53" val="622"/>
  <p:tag name="ANNOTATION_LEFT_53" val="655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358.5"/>
  <p:tag name="ANNOTATION_END_54" val="391.6"/>
  <p:tag name="ANNOTATION_TOP_54" val="542"/>
  <p:tag name="ANNOTATION_LEFT_54" val="911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391.6"/>
  <p:tag name="ANNOTATION_END_55" val="393.4"/>
  <p:tag name="ANNOTATION_TOP_55" val="608"/>
  <p:tag name="ANNOTATION_LEFT_55" val="660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393.4"/>
  <p:tag name="ANNOTATION_END_56" val="397.9"/>
  <p:tag name="ANNOTATION_TOP_56" val="480"/>
  <p:tag name="ANNOTATION_LEFT_56" val="529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397.9"/>
  <p:tag name="ANNOTATION_END_57" val="399.4"/>
  <p:tag name="ANNOTATION_TOP_57" val="563"/>
  <p:tag name="ANNOTATION_LEFT_57" val="197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399.4"/>
  <p:tag name="ANNOTATION_END_58" val="400.8"/>
  <p:tag name="ANNOTATION_TOP_58" val="604"/>
  <p:tag name="ANNOTATION_LEFT_58" val="196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400.8"/>
  <p:tag name="ANNOTATION_TOP_59" val="649"/>
  <p:tag name="ANNOTATION_LEFT_59" val="194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COUNT" val="59"/>
  <p:tag name="ARTICULATE_USED_LAYOUT" val="7"/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a15f813379842c396a890dce070661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207d4afa-15c3-4f8f-bfd0-3ea97746a4c6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9"/>
  <p:tag name="ARTICULATE_AUDIO_RECORDED" val="1"/>
  <p:tag name="ELAPSEDTIME" val="202.5"/>
  <p:tag name="ANNOTATION_TYPE_1" val="0"/>
  <p:tag name="ANNOTATION_START_1" val="4.0"/>
  <p:tag name="ANNOTATION_END_1" val="25.1"/>
  <p:tag name="ANNOTATION_TOP_1" val="171"/>
  <p:tag name="ANNOTATION_LEFT_1" val="5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5.1"/>
  <p:tag name="ANNOTATION_END_2" val="32.2"/>
  <p:tag name="ANNOTATION_TOP_2" val="177"/>
  <p:tag name="ANNOTATION_LEFT_2" val="25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2.2"/>
  <p:tag name="ANNOTATION_END_3" val="41.4"/>
  <p:tag name="ANNOTATION_TOP_3" val="204"/>
  <p:tag name="ANNOTATION_LEFT_3" val="5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1.4"/>
  <p:tag name="ANNOTATION_END_4" val="46.0"/>
  <p:tag name="ANNOTATION_TOP_4" val="263"/>
  <p:tag name="ANNOTATION_LEFT_4" val="6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6.0"/>
  <p:tag name="ANNOTATION_END_5" val="54.1"/>
  <p:tag name="ANNOTATION_TOP_5" val="304"/>
  <p:tag name="ANNOTATION_LEFT_5" val="6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4.1"/>
  <p:tag name="ANNOTATION_END_6" val="58.6"/>
  <p:tag name="ANNOTATION_TOP_6" val="334"/>
  <p:tag name="ANNOTATION_LEFT_6" val="7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8.6"/>
  <p:tag name="ANNOTATION_END_7" val="70.8"/>
  <p:tag name="ANNOTATION_TOP_7" val="374"/>
  <p:tag name="ANNOTATION_LEFT_7" val="8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0.8"/>
  <p:tag name="ANNOTATION_END_8" val="78.7"/>
  <p:tag name="ANNOTATION_TOP_8" val="514"/>
  <p:tag name="ANNOTATION_LEFT_8" val="8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8.7"/>
  <p:tag name="ANNOTATION_END_9" val="85.0"/>
  <p:tag name="ANNOTATION_TOP_9" val="502"/>
  <p:tag name="ANNOTATION_LEFT_9" val="41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5.0"/>
  <p:tag name="ANNOTATION_END_10" val="87.0"/>
  <p:tag name="ANNOTATION_TOP_10" val="406"/>
  <p:tag name="ANNOTATION_LEFT_10" val="42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7.0"/>
  <p:tag name="ANNOTATION_END_11" val="91.1"/>
  <p:tag name="ANNOTATION_TOP_11" val="512"/>
  <p:tag name="ANNOTATION_LEFT_11" val="44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1.1"/>
  <p:tag name="ANNOTATION_END_12" val="91.7"/>
  <p:tag name="ANNOTATION_TOP_12" val="523"/>
  <p:tag name="ANNOTATION_LEFT_12" val="58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1.7"/>
  <p:tag name="ANNOTATION_END_13" val="92.4"/>
  <p:tag name="ANNOTATION_TOP_13" val="525"/>
  <p:tag name="ANNOTATION_LEFT_13" val="60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2.4"/>
  <p:tag name="ANNOTATION_END_14" val="95.8"/>
  <p:tag name="ANNOTATION_TOP_14" val="523"/>
  <p:tag name="ANNOTATION_LEFT_14" val="61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5.8"/>
  <p:tag name="ANNOTATION_END_15" val="96.4"/>
  <p:tag name="ANNOTATION_TOP_15" val="476"/>
  <p:tag name="ANNOTATION_LEFT_15" val="45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6.4"/>
  <p:tag name="ANNOTATION_END_16" val="98.3"/>
  <p:tag name="ANNOTATION_TOP_16" val="506"/>
  <p:tag name="ANNOTATION_LEFT_16" val="45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8.3"/>
  <p:tag name="ANNOTATION_END_17" val="104.5"/>
  <p:tag name="ANNOTATION_TOP_17" val="609"/>
  <p:tag name="ANNOTATION_LEFT_17" val="62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4.5"/>
  <p:tag name="ANNOTATION_END_18" val="106.3"/>
  <p:tag name="ANNOTATION_TOP_18" val="468"/>
  <p:tag name="ANNOTATION_LEFT_18" val="62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6.3"/>
  <p:tag name="ANNOTATION_END_19" val="111.4"/>
  <p:tag name="ANNOTATION_TOP_19" val="468"/>
  <p:tag name="ANNOTATION_LEFT_19" val="700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1.4"/>
  <p:tag name="ANNOTATION_END_20" val="112.9"/>
  <p:tag name="ANNOTATION_TOP_20" val="586"/>
  <p:tag name="ANNOTATION_LEFT_20" val="69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2.9"/>
  <p:tag name="ANNOTATION_END_21" val="113.9"/>
  <p:tag name="ANNOTATION_TOP_21" val="539"/>
  <p:tag name="ANNOTATION_LEFT_21" val="78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3.9"/>
  <p:tag name="ANNOTATION_END_22" val="114.6"/>
  <p:tag name="ANNOTATION_TOP_22" val="528"/>
  <p:tag name="ANNOTATION_LEFT_22" val="856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4.6"/>
  <p:tag name="ANNOTATION_END_23" val="116.8"/>
  <p:tag name="ANNOTATION_TOP_23" val="558"/>
  <p:tag name="ANNOTATION_LEFT_23" val="85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6.8"/>
  <p:tag name="ANNOTATION_TOP_24" val="492"/>
  <p:tag name="ANNOTATION_LEFT_24" val="86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COUNT" val="24"/>
  <p:tag name="ARTICULATE_USED_LAYOUT" val="2"/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768d24ae26d4171985ee28187de2c2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42aaaffd03441ccb8e16837fd6525d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IZMAKER_QUIZ_FILENAME" val="C:\Ashraf\D\Faculty file\e-Larning\1433-1434\المحتوى الرقمي\Zoo-145\Without-Sound\14 Lecture-Respiration\Quiz1.quiz"/>
  <p:tag name="QUIZMAKER_QUIZ_SLIDE_ID" val="326"/>
  <p:tag name="OVERRIDE" val="QUIZMAKER_QUIZ_SLIDE"/>
  <p:tag name="QUIZMAKER_QUIZ_TITLE" val="Quiz1"/>
  <p:tag name="ARTICULATE_DESCRIPTION" val="Quiz - 4 questions"/>
  <p:tag name="AQP_PASS_SCORE" val="60"/>
  <p:tag name="QUIZMAKER_LAST_MODIFY_DATE" val="41653.3002777778"/>
  <p:tag name="EMBEDDEDCONTENT_LASTWRITETIMEUTC" val="2014-01-14 04:12:24Z"/>
  <p:tag name="ELAPSEDTIME" val="5"/>
  <p:tag name="AQP_PASS_ACTION" val="2"/>
  <p:tag name="AQP_FAIL_ACTION" val="2"/>
  <p:tag name="ARTICULATE_SHOW_IN_MENU" val="multipleitems"/>
  <p:tag name="AUDIO_ID" val="326"/>
  <p:tag name="ARTICULATE_NAV_LEVEL" val="1"/>
  <p:tag name="ARTICULATE_SLIDE_PRESENTER_GUID" val="207d4afa-15c3-4f8f-bfd0-3ea97746a4c6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Fals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False"/>
  <p:tag name="ARTICULATE_PLAYER_CONTROL_PLAYPAUSE" val="False"/>
  <p:tag name="ARTICULATE_PLAYER_CONTROLS_SET" val="True"/>
  <p:tag name="ARTICULATE_USED_LAYOUT" val="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B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29"/>
  <p:tag name="ARTICULATE_NAV_LEVEL" val="1"/>
  <p:tag name="ARTICULATE_SLIDE_PRESENTER_GUID" val="207d4afa-15c3-4f8f-bfd0-3ea97746a4c6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c589ddfda0e4b3d86109b08851c3cf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5dacff4d2394d2ead26eb2800c10b7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cc6dcf2beb14280aefd4af35541b48b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fdbd3d6dc9c4146abd305ef1e87fa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VERRIDE" val="ENGAGE_INTERACTION_SLIDE"/>
  <p:tag name="ENGAGE_INTERACTION_FILENAME" val="C:\Users\amahmedkeele\Desktop\Lectures\Lecture-14 Respiration\Main.intr"/>
  <p:tag name="ENGAGE_INTERACTION_SLIDE_ID" val="330"/>
  <p:tag name="ENGAGE_INTERACTION_FINISH" val="2"/>
  <p:tag name="ENGAGE_INTERACTION_FINISH_MESSAGE" val="Next Slide"/>
  <p:tag name="ENGAGE_INTERACTION_TITLE" val="Energy Harvest"/>
  <p:tag name="ARTICULATE_DESCRIPTION" val="Accordion - 1 Panel "/>
  <p:tag name="ENGAGE_LAST_MODIFY_DATE" val="41656.7518171296"/>
  <p:tag name="EMBEDDEDCONTENT_LASTWRITETIMEUTC" val="2014-01-17 15:02:37Z"/>
  <p:tag name="ELAPSEDTIME" val="158"/>
  <p:tag name="ARTICULATE_SHOW_IN_MENU" val="multipleitems"/>
  <p:tag name="AUDIO_ID" val="330"/>
  <p:tag name="ARTICULATE_NAV_LEVEL" val="1"/>
  <p:tag name="ARTICULATE_SLIDE_PRESENTER_GUID" val="207d4afa-15c3-4f8f-bfd0-3ea97746a4c6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Fals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False"/>
  <p:tag name="ARTICULATE_PLAYER_CONTROL_PLAYPAUSE" val="False"/>
  <p:tag name="ARTICULATE_PLAYER_CONTROLS_SET" val="True"/>
  <p:tag name="ARTICULATE_USED_LAYOUT" val="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5955</TotalTime>
  <Words>978</Words>
  <Application>Microsoft Office PowerPoint</Application>
  <PresentationFormat>On-screen Show (4:3)</PresentationFormat>
  <Paragraphs>117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PowerPoint Presentation</vt:lpstr>
      <vt:lpstr>PowerPoint Presentation</vt:lpstr>
      <vt:lpstr>Energy Harvest</vt:lpstr>
      <vt:lpstr>PowerPoint Presentation</vt:lpstr>
      <vt:lpstr>Respiration involves glycolysis, the Krebs cycle, and electron transport</vt:lpstr>
      <vt:lpstr>PowerPoint Presentation</vt:lpstr>
      <vt:lpstr>1- Glycolysis (splitting glucose): harvests chemical energy by oxidizing glucose to 2-pyruvate</vt:lpstr>
      <vt:lpstr>Summary of Glycolysis (Splitting of glucose)   </vt:lpstr>
      <vt:lpstr>2. The Krebs cycle completes the energy-yielding oxidation of organic molecules (in mitochondrial matrix) </vt:lpstr>
      <vt:lpstr>A)- Pre-Krebs cycle</vt:lpstr>
      <vt:lpstr>PowerPoint Presentation</vt:lpstr>
      <vt:lpstr>The Krebs cycle</vt:lpstr>
      <vt:lpstr>Quiz1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Ahm Ahm</cp:lastModifiedBy>
  <cp:revision>216</cp:revision>
  <dcterms:created xsi:type="dcterms:W3CDTF">2006-03-25T20:15:58Z</dcterms:created>
  <dcterms:modified xsi:type="dcterms:W3CDTF">2015-11-01T09:52:12Z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14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4D9B48E0-5A2B-4B2A-BD72-B9FE594BCD10</vt:lpwstr>
  </property>
  <property fmtid="{D5CDD505-2E9C-101B-9397-08002B2CF9AE}" pid="6" name="ArticulateProjectFull">
    <vt:lpwstr>C:\Users\amahmedkeele\Desktop\Lectures\Lecture-14 Respiration\Lecture 14.ppta</vt:lpwstr>
  </property>
</Properties>
</file>