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handoutMasterIdLst>
    <p:handoutMasterId r:id="rId46"/>
  </p:handoutMasterIdLst>
  <p:sldIdLst>
    <p:sldId id="256" r:id="rId2"/>
    <p:sldId id="259" r:id="rId3"/>
    <p:sldId id="276" r:id="rId4"/>
    <p:sldId id="278" r:id="rId5"/>
    <p:sldId id="277" r:id="rId6"/>
    <p:sldId id="279" r:id="rId7"/>
    <p:sldId id="260" r:id="rId8"/>
    <p:sldId id="261" r:id="rId9"/>
    <p:sldId id="280" r:id="rId10"/>
    <p:sldId id="281" r:id="rId11"/>
    <p:sldId id="282" r:id="rId12"/>
    <p:sldId id="283" r:id="rId13"/>
    <p:sldId id="262" r:id="rId14"/>
    <p:sldId id="263" r:id="rId15"/>
    <p:sldId id="264" r:id="rId16"/>
    <p:sldId id="265" r:id="rId17"/>
    <p:sldId id="284" r:id="rId18"/>
    <p:sldId id="286" r:id="rId19"/>
    <p:sldId id="287" r:id="rId20"/>
    <p:sldId id="288" r:id="rId21"/>
    <p:sldId id="266" r:id="rId22"/>
    <p:sldId id="289" r:id="rId23"/>
    <p:sldId id="290" r:id="rId24"/>
    <p:sldId id="291" r:id="rId25"/>
    <p:sldId id="267" r:id="rId26"/>
    <p:sldId id="269" r:id="rId27"/>
    <p:sldId id="270" r:id="rId28"/>
    <p:sldId id="271" r:id="rId29"/>
    <p:sldId id="272" r:id="rId30"/>
    <p:sldId id="273" r:id="rId31"/>
    <p:sldId id="274" r:id="rId32"/>
    <p:sldId id="275" r:id="rId33"/>
    <p:sldId id="292" r:id="rId34"/>
    <p:sldId id="293" r:id="rId35"/>
    <p:sldId id="294" r:id="rId36"/>
    <p:sldId id="295" r:id="rId37"/>
    <p:sldId id="296" r:id="rId38"/>
    <p:sldId id="297" r:id="rId39"/>
    <p:sldId id="298" r:id="rId40"/>
    <p:sldId id="299" r:id="rId41"/>
    <p:sldId id="300" r:id="rId42"/>
    <p:sldId id="301" r:id="rId43"/>
    <p:sldId id="302"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3" d="100"/>
          <a:sy n="63" d="100"/>
        </p:scale>
        <p:origin x="-828" y="54"/>
      </p:cViewPr>
      <p:guideLst>
        <p:guide orient="horz" pos="2160"/>
        <p:guide pos="2880"/>
      </p:guideLst>
    </p:cSldViewPr>
  </p:slideViewPr>
  <p:notesTextViewPr>
    <p:cViewPr>
      <p:scale>
        <a:sx n="1" d="1"/>
        <a:sy n="1" d="1"/>
      </p:scale>
      <p:origin x="0" y="0"/>
    </p:cViewPr>
  </p:notesTextViewPr>
  <p:notesViewPr>
    <p:cSldViewPr showGuides="1">
      <p:cViewPr varScale="1">
        <p:scale>
          <a:sx n="85" d="100"/>
          <a:sy n="85" d="100"/>
        </p:scale>
        <p:origin x="-3834"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F91080-830D-4D28-906D-61C012C39480}"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82E095A6-F75A-40F7-AD68-EFACB3DF7C3D}">
      <dgm:prSet phldrT="[Text]"/>
      <dgm:spPr/>
      <dgm:t>
        <a:bodyPr/>
        <a:lstStyle/>
        <a:p>
          <a:r>
            <a:rPr lang="en-US" dirty="0">
              <a:latin typeface="Times New Roman" panose="02020603050405020304" pitchFamily="18" charset="0"/>
              <a:cs typeface="Times New Roman" panose="02020603050405020304" pitchFamily="18" charset="0"/>
            </a:rPr>
            <a:t>Quantitative Variables</a:t>
          </a:r>
        </a:p>
      </dgm:t>
    </dgm:pt>
    <dgm:pt modelId="{AB9B7860-E60C-4BF9-B31F-B7021A14B921}" type="parTrans" cxnId="{4ED7B5A1-39FD-45EB-97EC-28DEA433ED45}">
      <dgm:prSet/>
      <dgm:spPr/>
      <dgm:t>
        <a:bodyPr/>
        <a:lstStyle/>
        <a:p>
          <a:endParaRPr lang="en-US"/>
        </a:p>
      </dgm:t>
    </dgm:pt>
    <dgm:pt modelId="{B3F094FE-5716-4B16-8106-5591111E4F07}" type="sibTrans" cxnId="{4ED7B5A1-39FD-45EB-97EC-28DEA433ED45}">
      <dgm:prSet/>
      <dgm:spPr/>
      <dgm:t>
        <a:bodyPr/>
        <a:lstStyle/>
        <a:p>
          <a:endParaRPr lang="en-US"/>
        </a:p>
      </dgm:t>
    </dgm:pt>
    <dgm:pt modelId="{8A705DAF-864C-454F-B2BB-85F040BF3672}">
      <dgm:prSet phldrT="[Text]" custT="1"/>
      <dgm:spPr/>
      <dgm:t>
        <a:bodyPr/>
        <a:lstStyle/>
        <a:p>
          <a:r>
            <a:rPr lang="en-US" sz="3600" b="1" dirty="0">
              <a:solidFill>
                <a:schemeClr val="accent3">
                  <a:lumMod val="75000"/>
                </a:schemeClr>
              </a:solidFill>
              <a:latin typeface="Times New Roman" panose="02020603050405020304" pitchFamily="18" charset="0"/>
              <a:cs typeface="Times New Roman" panose="02020603050405020304" pitchFamily="18" charset="0"/>
            </a:rPr>
            <a:t>Discrete variables</a:t>
          </a:r>
        </a:p>
        <a:p>
          <a:r>
            <a:rPr lang="en-US" sz="3600" dirty="0">
              <a:latin typeface="Times New Roman" panose="02020603050405020304" pitchFamily="18" charset="0"/>
              <a:cs typeface="Times New Roman" panose="02020603050405020304" pitchFamily="18" charset="0"/>
            </a:rPr>
            <a:t>(The number of cars in a parking lot – The number of patients in a hospital )</a:t>
          </a:r>
        </a:p>
      </dgm:t>
    </dgm:pt>
    <dgm:pt modelId="{E3CD9ED4-AEB3-4BDD-BD3F-B66B2C245EE9}" type="parTrans" cxnId="{A28323DC-63EC-4757-9A2C-7833D4903E7A}">
      <dgm:prSet/>
      <dgm:spPr/>
      <dgm:t>
        <a:bodyPr/>
        <a:lstStyle/>
        <a:p>
          <a:endParaRPr lang="en-US"/>
        </a:p>
      </dgm:t>
    </dgm:pt>
    <dgm:pt modelId="{2ACB1C1A-BFC8-4867-891B-E0B334F7E010}" type="sibTrans" cxnId="{A28323DC-63EC-4757-9A2C-7833D4903E7A}">
      <dgm:prSet/>
      <dgm:spPr/>
      <dgm:t>
        <a:bodyPr/>
        <a:lstStyle/>
        <a:p>
          <a:endParaRPr lang="en-US"/>
        </a:p>
      </dgm:t>
    </dgm:pt>
    <dgm:pt modelId="{3A0DECF5-DF34-4352-83B6-8E31EC9F39C7}">
      <dgm:prSet phldrT="[Text]" custT="1"/>
      <dgm:spPr/>
      <dgm:t>
        <a:bodyPr/>
        <a:lstStyle/>
        <a:p>
          <a:r>
            <a:rPr lang="en-US" sz="3600" b="1" dirty="0">
              <a:solidFill>
                <a:schemeClr val="accent3">
                  <a:lumMod val="75000"/>
                </a:schemeClr>
              </a:solidFill>
              <a:latin typeface="Times New Roman" panose="02020603050405020304" pitchFamily="18" charset="0"/>
              <a:cs typeface="Times New Roman" panose="02020603050405020304" pitchFamily="18" charset="0"/>
            </a:rPr>
            <a:t>Continuous variables</a:t>
          </a:r>
        </a:p>
        <a:p>
          <a:r>
            <a:rPr lang="en-US" sz="3600" dirty="0">
              <a:latin typeface="Times New Roman" panose="02020603050405020304" pitchFamily="18" charset="0"/>
              <a:cs typeface="Times New Roman" panose="02020603050405020304" pitchFamily="18" charset="0"/>
            </a:rPr>
            <a:t>(height - weight - time it takes to get to school)</a:t>
          </a:r>
        </a:p>
      </dgm:t>
    </dgm:pt>
    <dgm:pt modelId="{D895804E-1844-4C42-AED1-1312BD98B6E0}" type="parTrans" cxnId="{363971A5-9A3B-4291-97C6-1F2958FEA106}">
      <dgm:prSet/>
      <dgm:spPr/>
      <dgm:t>
        <a:bodyPr/>
        <a:lstStyle/>
        <a:p>
          <a:endParaRPr lang="en-US"/>
        </a:p>
      </dgm:t>
    </dgm:pt>
    <dgm:pt modelId="{2A89D01C-D280-4FD5-9505-A9ABF0C3825D}" type="sibTrans" cxnId="{363971A5-9A3B-4291-97C6-1F2958FEA106}">
      <dgm:prSet/>
      <dgm:spPr/>
      <dgm:t>
        <a:bodyPr/>
        <a:lstStyle/>
        <a:p>
          <a:endParaRPr lang="en-US"/>
        </a:p>
      </dgm:t>
    </dgm:pt>
    <dgm:pt modelId="{8DB91CEC-2E4F-4682-8F65-03B006E3F7D1}">
      <dgm:prSet phldrT="[Text]"/>
      <dgm:spPr/>
      <dgm:t>
        <a:bodyPr/>
        <a:lstStyle/>
        <a:p>
          <a:r>
            <a:rPr lang="en-US" dirty="0">
              <a:latin typeface="Times New Roman" panose="02020603050405020304" pitchFamily="18" charset="0"/>
              <a:cs typeface="Times New Roman" panose="02020603050405020304" pitchFamily="18" charset="0"/>
            </a:rPr>
            <a:t>Qualitative Variables</a:t>
          </a:r>
        </a:p>
      </dgm:t>
    </dgm:pt>
    <dgm:pt modelId="{9D488522-B9E2-426B-AB33-06A3EF373364}" type="parTrans" cxnId="{45E5B577-9920-464A-95FF-86CE36DCD221}">
      <dgm:prSet/>
      <dgm:spPr/>
      <dgm:t>
        <a:bodyPr/>
        <a:lstStyle/>
        <a:p>
          <a:endParaRPr lang="en-US"/>
        </a:p>
      </dgm:t>
    </dgm:pt>
    <dgm:pt modelId="{C188808D-6BF0-4B87-9EB9-A2CF42520382}" type="sibTrans" cxnId="{45E5B577-9920-464A-95FF-86CE36DCD221}">
      <dgm:prSet/>
      <dgm:spPr/>
      <dgm:t>
        <a:bodyPr/>
        <a:lstStyle/>
        <a:p>
          <a:endParaRPr lang="en-US"/>
        </a:p>
      </dgm:t>
    </dgm:pt>
    <dgm:pt modelId="{A810102C-396D-4E77-9572-EB2CCCFBA878}" type="pres">
      <dgm:prSet presAssocID="{1AF91080-830D-4D28-906D-61C012C39480}" presName="diagram" presStyleCnt="0">
        <dgm:presLayoutVars>
          <dgm:chPref val="1"/>
          <dgm:dir/>
          <dgm:animOne val="branch"/>
          <dgm:animLvl val="lvl"/>
          <dgm:resizeHandles/>
        </dgm:presLayoutVars>
      </dgm:prSet>
      <dgm:spPr/>
      <dgm:t>
        <a:bodyPr/>
        <a:lstStyle/>
        <a:p>
          <a:endParaRPr lang="en-US"/>
        </a:p>
      </dgm:t>
    </dgm:pt>
    <dgm:pt modelId="{3A5F17ED-8105-4694-BD98-F1D594722BD1}" type="pres">
      <dgm:prSet presAssocID="{82E095A6-F75A-40F7-AD68-EFACB3DF7C3D}" presName="root" presStyleCnt="0"/>
      <dgm:spPr/>
    </dgm:pt>
    <dgm:pt modelId="{81E2C465-B588-404A-A1C9-BF8664E22E37}" type="pres">
      <dgm:prSet presAssocID="{82E095A6-F75A-40F7-AD68-EFACB3DF7C3D}" presName="rootComposite" presStyleCnt="0"/>
      <dgm:spPr/>
    </dgm:pt>
    <dgm:pt modelId="{603FDDD3-48C3-4EA3-8C2F-0BB5F1C40A77}" type="pres">
      <dgm:prSet presAssocID="{82E095A6-F75A-40F7-AD68-EFACB3DF7C3D}" presName="rootText" presStyleLbl="node1" presStyleIdx="0" presStyleCnt="2"/>
      <dgm:spPr/>
      <dgm:t>
        <a:bodyPr/>
        <a:lstStyle/>
        <a:p>
          <a:endParaRPr lang="en-US"/>
        </a:p>
      </dgm:t>
    </dgm:pt>
    <dgm:pt modelId="{3229329D-4A30-43B8-8A31-B220FA95E64F}" type="pres">
      <dgm:prSet presAssocID="{82E095A6-F75A-40F7-AD68-EFACB3DF7C3D}" presName="rootConnector" presStyleLbl="node1" presStyleIdx="0" presStyleCnt="2"/>
      <dgm:spPr/>
      <dgm:t>
        <a:bodyPr/>
        <a:lstStyle/>
        <a:p>
          <a:endParaRPr lang="en-US"/>
        </a:p>
      </dgm:t>
    </dgm:pt>
    <dgm:pt modelId="{6574795E-208A-4DB6-B64B-9C947A7C669B}" type="pres">
      <dgm:prSet presAssocID="{82E095A6-F75A-40F7-AD68-EFACB3DF7C3D}" presName="childShape" presStyleCnt="0"/>
      <dgm:spPr/>
    </dgm:pt>
    <dgm:pt modelId="{AB43F133-805B-4389-88CE-3E07F2A12EA4}" type="pres">
      <dgm:prSet presAssocID="{E3CD9ED4-AEB3-4BDD-BD3F-B66B2C245EE9}" presName="Name13" presStyleLbl="parChTrans1D2" presStyleIdx="0" presStyleCnt="2"/>
      <dgm:spPr/>
      <dgm:t>
        <a:bodyPr/>
        <a:lstStyle/>
        <a:p>
          <a:endParaRPr lang="en-US"/>
        </a:p>
      </dgm:t>
    </dgm:pt>
    <dgm:pt modelId="{D0A318EF-C6F9-4142-B52F-11834804A172}" type="pres">
      <dgm:prSet presAssocID="{8A705DAF-864C-454F-B2BB-85F040BF3672}" presName="childText" presStyleLbl="bgAcc1" presStyleIdx="0" presStyleCnt="2" custScaleX="329211">
        <dgm:presLayoutVars>
          <dgm:bulletEnabled val="1"/>
        </dgm:presLayoutVars>
      </dgm:prSet>
      <dgm:spPr/>
      <dgm:t>
        <a:bodyPr/>
        <a:lstStyle/>
        <a:p>
          <a:endParaRPr lang="en-US"/>
        </a:p>
      </dgm:t>
    </dgm:pt>
    <dgm:pt modelId="{53B5C7E9-6130-4498-ABDC-2D9A9B83B46F}" type="pres">
      <dgm:prSet presAssocID="{D895804E-1844-4C42-AED1-1312BD98B6E0}" presName="Name13" presStyleLbl="parChTrans1D2" presStyleIdx="1" presStyleCnt="2"/>
      <dgm:spPr/>
      <dgm:t>
        <a:bodyPr/>
        <a:lstStyle/>
        <a:p>
          <a:endParaRPr lang="en-US"/>
        </a:p>
      </dgm:t>
    </dgm:pt>
    <dgm:pt modelId="{56282E9D-D748-4273-988C-628BB5C9636F}" type="pres">
      <dgm:prSet presAssocID="{3A0DECF5-DF34-4352-83B6-8E31EC9F39C7}" presName="childText" presStyleLbl="bgAcc1" presStyleIdx="1" presStyleCnt="2" custScaleX="330505">
        <dgm:presLayoutVars>
          <dgm:bulletEnabled val="1"/>
        </dgm:presLayoutVars>
      </dgm:prSet>
      <dgm:spPr/>
      <dgm:t>
        <a:bodyPr/>
        <a:lstStyle/>
        <a:p>
          <a:endParaRPr lang="en-US"/>
        </a:p>
      </dgm:t>
    </dgm:pt>
    <dgm:pt modelId="{7D3F3A11-AC06-4DD4-8579-2283153AF90D}" type="pres">
      <dgm:prSet presAssocID="{8DB91CEC-2E4F-4682-8F65-03B006E3F7D1}" presName="root" presStyleCnt="0"/>
      <dgm:spPr/>
    </dgm:pt>
    <dgm:pt modelId="{B132AB6F-DE41-40F2-865E-21FBAC3848CB}" type="pres">
      <dgm:prSet presAssocID="{8DB91CEC-2E4F-4682-8F65-03B006E3F7D1}" presName="rootComposite" presStyleCnt="0"/>
      <dgm:spPr/>
    </dgm:pt>
    <dgm:pt modelId="{97A200CC-C7F1-4BC0-B117-B388C722E587}" type="pres">
      <dgm:prSet presAssocID="{8DB91CEC-2E4F-4682-8F65-03B006E3F7D1}" presName="rootText" presStyleLbl="node1" presStyleIdx="1" presStyleCnt="2"/>
      <dgm:spPr/>
      <dgm:t>
        <a:bodyPr/>
        <a:lstStyle/>
        <a:p>
          <a:endParaRPr lang="en-US"/>
        </a:p>
      </dgm:t>
    </dgm:pt>
    <dgm:pt modelId="{BF42DCA1-3981-4F90-9C62-D539539E4B01}" type="pres">
      <dgm:prSet presAssocID="{8DB91CEC-2E4F-4682-8F65-03B006E3F7D1}" presName="rootConnector" presStyleLbl="node1" presStyleIdx="1" presStyleCnt="2"/>
      <dgm:spPr/>
      <dgm:t>
        <a:bodyPr/>
        <a:lstStyle/>
        <a:p>
          <a:endParaRPr lang="en-US"/>
        </a:p>
      </dgm:t>
    </dgm:pt>
    <dgm:pt modelId="{C4889831-3E40-465D-A5CD-E251A39A0009}" type="pres">
      <dgm:prSet presAssocID="{8DB91CEC-2E4F-4682-8F65-03B006E3F7D1}" presName="childShape" presStyleCnt="0"/>
      <dgm:spPr/>
    </dgm:pt>
  </dgm:ptLst>
  <dgm:cxnLst>
    <dgm:cxn modelId="{04BC30AC-8C17-492B-B4B3-81F3E5FED863}" type="presOf" srcId="{8DB91CEC-2E4F-4682-8F65-03B006E3F7D1}" destId="{BF42DCA1-3981-4F90-9C62-D539539E4B01}" srcOrd="1" destOrd="0" presId="urn:microsoft.com/office/officeart/2005/8/layout/hierarchy3"/>
    <dgm:cxn modelId="{8F46D569-BE1B-45E8-8D4D-475E4C6CAE95}" type="presOf" srcId="{82E095A6-F75A-40F7-AD68-EFACB3DF7C3D}" destId="{603FDDD3-48C3-4EA3-8C2F-0BB5F1C40A77}" srcOrd="0" destOrd="0" presId="urn:microsoft.com/office/officeart/2005/8/layout/hierarchy3"/>
    <dgm:cxn modelId="{BF041BB1-F578-4211-8840-B15E921B2A60}" type="presOf" srcId="{3A0DECF5-DF34-4352-83B6-8E31EC9F39C7}" destId="{56282E9D-D748-4273-988C-628BB5C9636F}" srcOrd="0" destOrd="0" presId="urn:microsoft.com/office/officeart/2005/8/layout/hierarchy3"/>
    <dgm:cxn modelId="{D39D4861-2210-48F4-B05C-1EA41D7683B1}" type="presOf" srcId="{8A705DAF-864C-454F-B2BB-85F040BF3672}" destId="{D0A318EF-C6F9-4142-B52F-11834804A172}" srcOrd="0" destOrd="0" presId="urn:microsoft.com/office/officeart/2005/8/layout/hierarchy3"/>
    <dgm:cxn modelId="{BE13ED26-9A3E-4484-9DDB-6E94B2E5A3C4}" type="presOf" srcId="{D895804E-1844-4C42-AED1-1312BD98B6E0}" destId="{53B5C7E9-6130-4498-ABDC-2D9A9B83B46F}" srcOrd="0" destOrd="0" presId="urn:microsoft.com/office/officeart/2005/8/layout/hierarchy3"/>
    <dgm:cxn modelId="{45E5B577-9920-464A-95FF-86CE36DCD221}" srcId="{1AF91080-830D-4D28-906D-61C012C39480}" destId="{8DB91CEC-2E4F-4682-8F65-03B006E3F7D1}" srcOrd="1" destOrd="0" parTransId="{9D488522-B9E2-426B-AB33-06A3EF373364}" sibTransId="{C188808D-6BF0-4B87-9EB9-A2CF42520382}"/>
    <dgm:cxn modelId="{4245C778-910D-4593-B692-0C931A63D5B6}" type="presOf" srcId="{E3CD9ED4-AEB3-4BDD-BD3F-B66B2C245EE9}" destId="{AB43F133-805B-4389-88CE-3E07F2A12EA4}" srcOrd="0" destOrd="0" presId="urn:microsoft.com/office/officeart/2005/8/layout/hierarchy3"/>
    <dgm:cxn modelId="{38B60B07-180C-4C14-9EE2-188698BC0422}" type="presOf" srcId="{82E095A6-F75A-40F7-AD68-EFACB3DF7C3D}" destId="{3229329D-4A30-43B8-8A31-B220FA95E64F}" srcOrd="1" destOrd="0" presId="urn:microsoft.com/office/officeart/2005/8/layout/hierarchy3"/>
    <dgm:cxn modelId="{A28323DC-63EC-4757-9A2C-7833D4903E7A}" srcId="{82E095A6-F75A-40F7-AD68-EFACB3DF7C3D}" destId="{8A705DAF-864C-454F-B2BB-85F040BF3672}" srcOrd="0" destOrd="0" parTransId="{E3CD9ED4-AEB3-4BDD-BD3F-B66B2C245EE9}" sibTransId="{2ACB1C1A-BFC8-4867-891B-E0B334F7E010}"/>
    <dgm:cxn modelId="{363971A5-9A3B-4291-97C6-1F2958FEA106}" srcId="{82E095A6-F75A-40F7-AD68-EFACB3DF7C3D}" destId="{3A0DECF5-DF34-4352-83B6-8E31EC9F39C7}" srcOrd="1" destOrd="0" parTransId="{D895804E-1844-4C42-AED1-1312BD98B6E0}" sibTransId="{2A89D01C-D280-4FD5-9505-A9ABF0C3825D}"/>
    <dgm:cxn modelId="{67A959EB-5C4A-4707-A457-67DE1424EE8C}" type="presOf" srcId="{8DB91CEC-2E4F-4682-8F65-03B006E3F7D1}" destId="{97A200CC-C7F1-4BC0-B117-B388C722E587}" srcOrd="0" destOrd="0" presId="urn:microsoft.com/office/officeart/2005/8/layout/hierarchy3"/>
    <dgm:cxn modelId="{4ED7B5A1-39FD-45EB-97EC-28DEA433ED45}" srcId="{1AF91080-830D-4D28-906D-61C012C39480}" destId="{82E095A6-F75A-40F7-AD68-EFACB3DF7C3D}" srcOrd="0" destOrd="0" parTransId="{AB9B7860-E60C-4BF9-B31F-B7021A14B921}" sibTransId="{B3F094FE-5716-4B16-8106-5591111E4F07}"/>
    <dgm:cxn modelId="{49481C2B-F594-407C-B5B8-E717C2257FCA}" type="presOf" srcId="{1AF91080-830D-4D28-906D-61C012C39480}" destId="{A810102C-396D-4E77-9572-EB2CCCFBA878}" srcOrd="0" destOrd="0" presId="urn:microsoft.com/office/officeart/2005/8/layout/hierarchy3"/>
    <dgm:cxn modelId="{83B3847B-2B95-4E6B-AE64-61FC1C2D27CF}" type="presParOf" srcId="{A810102C-396D-4E77-9572-EB2CCCFBA878}" destId="{3A5F17ED-8105-4694-BD98-F1D594722BD1}" srcOrd="0" destOrd="0" presId="urn:microsoft.com/office/officeart/2005/8/layout/hierarchy3"/>
    <dgm:cxn modelId="{B7277ED4-CE6D-4D0F-8D3B-0D8A30139205}" type="presParOf" srcId="{3A5F17ED-8105-4694-BD98-F1D594722BD1}" destId="{81E2C465-B588-404A-A1C9-BF8664E22E37}" srcOrd="0" destOrd="0" presId="urn:microsoft.com/office/officeart/2005/8/layout/hierarchy3"/>
    <dgm:cxn modelId="{E28E203A-06F2-453D-9B84-21C977F92E15}" type="presParOf" srcId="{81E2C465-B588-404A-A1C9-BF8664E22E37}" destId="{603FDDD3-48C3-4EA3-8C2F-0BB5F1C40A77}" srcOrd="0" destOrd="0" presId="urn:microsoft.com/office/officeart/2005/8/layout/hierarchy3"/>
    <dgm:cxn modelId="{E36196A1-3D9F-4D26-AFC9-5D6261244482}" type="presParOf" srcId="{81E2C465-B588-404A-A1C9-BF8664E22E37}" destId="{3229329D-4A30-43B8-8A31-B220FA95E64F}" srcOrd="1" destOrd="0" presId="urn:microsoft.com/office/officeart/2005/8/layout/hierarchy3"/>
    <dgm:cxn modelId="{1B1BACF5-B5A8-4EE2-A9B8-A2842A40E471}" type="presParOf" srcId="{3A5F17ED-8105-4694-BD98-F1D594722BD1}" destId="{6574795E-208A-4DB6-B64B-9C947A7C669B}" srcOrd="1" destOrd="0" presId="urn:microsoft.com/office/officeart/2005/8/layout/hierarchy3"/>
    <dgm:cxn modelId="{C62E1C9D-63F1-4F59-B66F-EEFFF75DF26F}" type="presParOf" srcId="{6574795E-208A-4DB6-B64B-9C947A7C669B}" destId="{AB43F133-805B-4389-88CE-3E07F2A12EA4}" srcOrd="0" destOrd="0" presId="urn:microsoft.com/office/officeart/2005/8/layout/hierarchy3"/>
    <dgm:cxn modelId="{FD7CE513-F57E-464B-8959-46BE94306C6A}" type="presParOf" srcId="{6574795E-208A-4DB6-B64B-9C947A7C669B}" destId="{D0A318EF-C6F9-4142-B52F-11834804A172}" srcOrd="1" destOrd="0" presId="urn:microsoft.com/office/officeart/2005/8/layout/hierarchy3"/>
    <dgm:cxn modelId="{C09180C6-FD06-4A2A-8228-9CBCAE2B957F}" type="presParOf" srcId="{6574795E-208A-4DB6-B64B-9C947A7C669B}" destId="{53B5C7E9-6130-4498-ABDC-2D9A9B83B46F}" srcOrd="2" destOrd="0" presId="urn:microsoft.com/office/officeart/2005/8/layout/hierarchy3"/>
    <dgm:cxn modelId="{575D0B9D-BD07-49A6-B643-1D557DEA34F6}" type="presParOf" srcId="{6574795E-208A-4DB6-B64B-9C947A7C669B}" destId="{56282E9D-D748-4273-988C-628BB5C9636F}" srcOrd="3" destOrd="0" presId="urn:microsoft.com/office/officeart/2005/8/layout/hierarchy3"/>
    <dgm:cxn modelId="{ACC87C8C-B37D-416C-BCDE-FCCDA36BBAB0}" type="presParOf" srcId="{A810102C-396D-4E77-9572-EB2CCCFBA878}" destId="{7D3F3A11-AC06-4DD4-8579-2283153AF90D}" srcOrd="1" destOrd="0" presId="urn:microsoft.com/office/officeart/2005/8/layout/hierarchy3"/>
    <dgm:cxn modelId="{A1EB86E9-49E5-406B-BE5A-DF690A6AD783}" type="presParOf" srcId="{7D3F3A11-AC06-4DD4-8579-2283153AF90D}" destId="{B132AB6F-DE41-40F2-865E-21FBAC3848CB}" srcOrd="0" destOrd="0" presId="urn:microsoft.com/office/officeart/2005/8/layout/hierarchy3"/>
    <dgm:cxn modelId="{F88E972D-D282-4844-A368-8E13DE6CE1C8}" type="presParOf" srcId="{B132AB6F-DE41-40F2-865E-21FBAC3848CB}" destId="{97A200CC-C7F1-4BC0-B117-B388C722E587}" srcOrd="0" destOrd="0" presId="urn:microsoft.com/office/officeart/2005/8/layout/hierarchy3"/>
    <dgm:cxn modelId="{56C6EF1E-37D9-43EE-8E35-B3FC3EF4FB55}" type="presParOf" srcId="{B132AB6F-DE41-40F2-865E-21FBAC3848CB}" destId="{BF42DCA1-3981-4F90-9C62-D539539E4B01}" srcOrd="1" destOrd="0" presId="urn:microsoft.com/office/officeart/2005/8/layout/hierarchy3"/>
    <dgm:cxn modelId="{CB295760-A2C9-4035-9DC3-651EB0445814}" type="presParOf" srcId="{7D3F3A11-AC06-4DD4-8579-2283153AF90D}" destId="{C4889831-3E40-465D-A5CD-E251A39A0009}" srcOrd="1"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3FDDD3-48C3-4EA3-8C2F-0BB5F1C40A77}">
      <dsp:nvSpPr>
        <dsp:cNvPr id="0" name=""/>
        <dsp:cNvSpPr/>
      </dsp:nvSpPr>
      <dsp:spPr>
        <a:xfrm>
          <a:off x="76198" y="279"/>
          <a:ext cx="3134766" cy="15673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725" tIns="57150" rIns="85725" bIns="57150" numCol="1" spcCol="1270" anchor="ctr" anchorCtr="0">
          <a:noAutofit/>
        </a:bodyPr>
        <a:lstStyle/>
        <a:p>
          <a:pPr marL="0" lvl="0" indent="0" algn="ctr" defTabSz="2000250">
            <a:lnSpc>
              <a:spcPct val="90000"/>
            </a:lnSpc>
            <a:spcBef>
              <a:spcPct val="0"/>
            </a:spcBef>
            <a:spcAft>
              <a:spcPct val="35000"/>
            </a:spcAft>
            <a:buNone/>
          </a:pPr>
          <a:r>
            <a:rPr lang="en-US" sz="4500" kern="1200" dirty="0">
              <a:latin typeface="Times New Roman" panose="02020603050405020304" pitchFamily="18" charset="0"/>
              <a:cs typeface="Times New Roman" panose="02020603050405020304" pitchFamily="18" charset="0"/>
            </a:rPr>
            <a:t>Quantitative Variables</a:t>
          </a:r>
        </a:p>
      </dsp:txBody>
      <dsp:txXfrm>
        <a:off x="122105" y="46186"/>
        <a:ext cx="3042952" cy="1475569"/>
      </dsp:txXfrm>
    </dsp:sp>
    <dsp:sp modelId="{AB43F133-805B-4389-88CE-3E07F2A12EA4}">
      <dsp:nvSpPr>
        <dsp:cNvPr id="0" name=""/>
        <dsp:cNvSpPr/>
      </dsp:nvSpPr>
      <dsp:spPr>
        <a:xfrm>
          <a:off x="389675" y="1567662"/>
          <a:ext cx="313476" cy="1175537"/>
        </a:xfrm>
        <a:custGeom>
          <a:avLst/>
          <a:gdLst/>
          <a:ahLst/>
          <a:cxnLst/>
          <a:rect l="0" t="0" r="0" b="0"/>
          <a:pathLst>
            <a:path>
              <a:moveTo>
                <a:pt x="0" y="0"/>
              </a:moveTo>
              <a:lnTo>
                <a:pt x="0" y="1175537"/>
              </a:lnTo>
              <a:lnTo>
                <a:pt x="313476" y="117553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A318EF-C6F9-4142-B52F-11834804A172}">
      <dsp:nvSpPr>
        <dsp:cNvPr id="0" name=""/>
        <dsp:cNvSpPr/>
      </dsp:nvSpPr>
      <dsp:spPr>
        <a:xfrm>
          <a:off x="703152" y="1959508"/>
          <a:ext cx="8255997" cy="156738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45720" rIns="68580" bIns="45720" numCol="1" spcCol="1270" anchor="ctr" anchorCtr="0">
          <a:noAutofit/>
        </a:bodyPr>
        <a:lstStyle/>
        <a:p>
          <a:pPr marL="0" lvl="0" indent="0" algn="ctr" defTabSz="1600200">
            <a:lnSpc>
              <a:spcPct val="90000"/>
            </a:lnSpc>
            <a:spcBef>
              <a:spcPct val="0"/>
            </a:spcBef>
            <a:spcAft>
              <a:spcPct val="35000"/>
            </a:spcAft>
            <a:buNone/>
          </a:pPr>
          <a:r>
            <a:rPr lang="en-US" sz="3600" b="1" kern="1200" dirty="0">
              <a:solidFill>
                <a:schemeClr val="accent3">
                  <a:lumMod val="75000"/>
                </a:schemeClr>
              </a:solidFill>
              <a:latin typeface="Times New Roman" panose="02020603050405020304" pitchFamily="18" charset="0"/>
              <a:cs typeface="Times New Roman" panose="02020603050405020304" pitchFamily="18" charset="0"/>
            </a:rPr>
            <a:t>Discrete variables</a:t>
          </a:r>
        </a:p>
        <a:p>
          <a:pPr marL="0" lvl="0" indent="0" algn="ctr" defTabSz="1600200">
            <a:lnSpc>
              <a:spcPct val="90000"/>
            </a:lnSpc>
            <a:spcBef>
              <a:spcPct val="0"/>
            </a:spcBef>
            <a:spcAft>
              <a:spcPct val="35000"/>
            </a:spcAft>
            <a:buNone/>
          </a:pPr>
          <a:r>
            <a:rPr lang="en-US" sz="3600" kern="1200" dirty="0">
              <a:latin typeface="Times New Roman" panose="02020603050405020304" pitchFamily="18" charset="0"/>
              <a:cs typeface="Times New Roman" panose="02020603050405020304" pitchFamily="18" charset="0"/>
            </a:rPr>
            <a:t>(The number of cars in a parking lot – The number of patients in a hospital )</a:t>
          </a:r>
        </a:p>
      </dsp:txBody>
      <dsp:txXfrm>
        <a:off x="749059" y="2005415"/>
        <a:ext cx="8164183" cy="1475569"/>
      </dsp:txXfrm>
    </dsp:sp>
    <dsp:sp modelId="{53B5C7E9-6130-4498-ABDC-2D9A9B83B46F}">
      <dsp:nvSpPr>
        <dsp:cNvPr id="0" name=""/>
        <dsp:cNvSpPr/>
      </dsp:nvSpPr>
      <dsp:spPr>
        <a:xfrm>
          <a:off x="389675" y="1567662"/>
          <a:ext cx="313476" cy="3134766"/>
        </a:xfrm>
        <a:custGeom>
          <a:avLst/>
          <a:gdLst/>
          <a:ahLst/>
          <a:cxnLst/>
          <a:rect l="0" t="0" r="0" b="0"/>
          <a:pathLst>
            <a:path>
              <a:moveTo>
                <a:pt x="0" y="0"/>
              </a:moveTo>
              <a:lnTo>
                <a:pt x="0" y="3134766"/>
              </a:lnTo>
              <a:lnTo>
                <a:pt x="313476" y="313476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282E9D-D748-4273-988C-628BB5C9636F}">
      <dsp:nvSpPr>
        <dsp:cNvPr id="0" name=""/>
        <dsp:cNvSpPr/>
      </dsp:nvSpPr>
      <dsp:spPr>
        <a:xfrm>
          <a:off x="703152" y="3918737"/>
          <a:ext cx="8288448" cy="156738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45720" rIns="68580" bIns="45720" numCol="1" spcCol="1270" anchor="ctr" anchorCtr="0">
          <a:noAutofit/>
        </a:bodyPr>
        <a:lstStyle/>
        <a:p>
          <a:pPr marL="0" lvl="0" indent="0" algn="ctr" defTabSz="1600200">
            <a:lnSpc>
              <a:spcPct val="90000"/>
            </a:lnSpc>
            <a:spcBef>
              <a:spcPct val="0"/>
            </a:spcBef>
            <a:spcAft>
              <a:spcPct val="35000"/>
            </a:spcAft>
            <a:buNone/>
          </a:pPr>
          <a:r>
            <a:rPr lang="en-US" sz="3600" b="1" kern="1200" dirty="0">
              <a:solidFill>
                <a:schemeClr val="accent3">
                  <a:lumMod val="75000"/>
                </a:schemeClr>
              </a:solidFill>
              <a:latin typeface="Times New Roman" panose="02020603050405020304" pitchFamily="18" charset="0"/>
              <a:cs typeface="Times New Roman" panose="02020603050405020304" pitchFamily="18" charset="0"/>
            </a:rPr>
            <a:t>Continuous variables</a:t>
          </a:r>
        </a:p>
        <a:p>
          <a:pPr marL="0" lvl="0" indent="0" algn="ctr" defTabSz="1600200">
            <a:lnSpc>
              <a:spcPct val="90000"/>
            </a:lnSpc>
            <a:spcBef>
              <a:spcPct val="0"/>
            </a:spcBef>
            <a:spcAft>
              <a:spcPct val="35000"/>
            </a:spcAft>
            <a:buNone/>
          </a:pPr>
          <a:r>
            <a:rPr lang="en-US" sz="3600" kern="1200" dirty="0">
              <a:latin typeface="Times New Roman" panose="02020603050405020304" pitchFamily="18" charset="0"/>
              <a:cs typeface="Times New Roman" panose="02020603050405020304" pitchFamily="18" charset="0"/>
            </a:rPr>
            <a:t>(height - weight - time it takes to get to school)</a:t>
          </a:r>
        </a:p>
      </dsp:txBody>
      <dsp:txXfrm>
        <a:off x="749059" y="3964644"/>
        <a:ext cx="8196634" cy="1475569"/>
      </dsp:txXfrm>
    </dsp:sp>
    <dsp:sp modelId="{97A200CC-C7F1-4BC0-B117-B388C722E587}">
      <dsp:nvSpPr>
        <dsp:cNvPr id="0" name=""/>
        <dsp:cNvSpPr/>
      </dsp:nvSpPr>
      <dsp:spPr>
        <a:xfrm>
          <a:off x="3994657" y="279"/>
          <a:ext cx="3134766" cy="15673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725" tIns="57150" rIns="85725" bIns="57150" numCol="1" spcCol="1270" anchor="ctr" anchorCtr="0">
          <a:noAutofit/>
        </a:bodyPr>
        <a:lstStyle/>
        <a:p>
          <a:pPr marL="0" lvl="0" indent="0" algn="ctr" defTabSz="2000250">
            <a:lnSpc>
              <a:spcPct val="90000"/>
            </a:lnSpc>
            <a:spcBef>
              <a:spcPct val="0"/>
            </a:spcBef>
            <a:spcAft>
              <a:spcPct val="35000"/>
            </a:spcAft>
            <a:buNone/>
          </a:pPr>
          <a:r>
            <a:rPr lang="en-US" sz="4500" kern="1200" dirty="0">
              <a:latin typeface="Times New Roman" panose="02020603050405020304" pitchFamily="18" charset="0"/>
              <a:cs typeface="Times New Roman" panose="02020603050405020304" pitchFamily="18" charset="0"/>
            </a:rPr>
            <a:t>Qualitative Variables</a:t>
          </a:r>
        </a:p>
      </dsp:txBody>
      <dsp:txXfrm>
        <a:off x="4040564" y="46186"/>
        <a:ext cx="3042952" cy="147556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1372FCF-C236-4C69-9A95-FAE0FAEFB879}" type="datetimeFigureOut">
              <a:rPr lang="en-US" smtClean="0"/>
              <a:pPr/>
              <a:t>8/25/2019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471B804-B42A-4E77-A0D2-B31CA57073E4}" type="slidenum">
              <a:rPr lang="en-US" smtClean="0"/>
              <a:pPr/>
              <a:t>‹#›</a:t>
            </a:fld>
            <a:endParaRPr lang="en-US"/>
          </a:p>
        </p:txBody>
      </p:sp>
    </p:spTree>
    <p:extLst>
      <p:ext uri="{BB962C8B-B14F-4D97-AF65-F5344CB8AC3E}">
        <p14:creationId xmlns:p14="http://schemas.microsoft.com/office/powerpoint/2010/main" xmlns="" val="4118779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C63379-7691-4EE9-924D-D1A6E312F370}" type="datetimeFigureOut">
              <a:rPr lang="en-US" smtClean="0"/>
              <a:pPr/>
              <a:t>8/25/2019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8D3D8E-ACB6-4B41-9E13-D74CCB9419E3}" type="slidenum">
              <a:rPr lang="en-US" smtClean="0"/>
              <a:pPr/>
              <a:t>‹#›</a:t>
            </a:fld>
            <a:endParaRPr lang="en-US"/>
          </a:p>
        </p:txBody>
      </p:sp>
    </p:spTree>
    <p:extLst>
      <p:ext uri="{BB962C8B-B14F-4D97-AF65-F5344CB8AC3E}">
        <p14:creationId xmlns:p14="http://schemas.microsoft.com/office/powerpoint/2010/main" xmlns="" val="1719534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3474DE2-755E-4B49-8120-AAF32477406D}" type="datetimeFigureOut">
              <a:rPr lang="en-US" smtClean="0"/>
              <a:pPr/>
              <a:t>8/25/2019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B29D53D-A535-4A73-8985-C2B89A2CB25B}" type="slidenum">
              <a:rPr lang="en-US" smtClean="0"/>
              <a:pPr/>
              <a:t>‹#›</a:t>
            </a:fld>
            <a:endParaRPr lang="en-US"/>
          </a:p>
        </p:txBody>
      </p:sp>
    </p:spTree>
    <p:extLst>
      <p:ext uri="{BB962C8B-B14F-4D97-AF65-F5344CB8AC3E}">
        <p14:creationId xmlns:p14="http://schemas.microsoft.com/office/powerpoint/2010/main" xmlns="" val="3095868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3474DE2-755E-4B49-8120-AAF32477406D}" type="datetimeFigureOut">
              <a:rPr lang="en-US" smtClean="0"/>
              <a:pPr/>
              <a:t>8/25/2019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B29D53D-A535-4A73-8985-C2B89A2CB25B}" type="slidenum">
              <a:rPr lang="en-US" smtClean="0"/>
              <a:pPr/>
              <a:t>‹#›</a:t>
            </a:fld>
            <a:endParaRPr lang="en-US"/>
          </a:p>
        </p:txBody>
      </p:sp>
    </p:spTree>
    <p:extLst>
      <p:ext uri="{BB962C8B-B14F-4D97-AF65-F5344CB8AC3E}">
        <p14:creationId xmlns:p14="http://schemas.microsoft.com/office/powerpoint/2010/main" xmlns="" val="570206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3474DE2-755E-4B49-8120-AAF32477406D}" type="datetimeFigureOut">
              <a:rPr lang="en-US" smtClean="0"/>
              <a:pPr/>
              <a:t>8/25/2019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B29D53D-A535-4A73-8985-C2B89A2CB25B}" type="slidenum">
              <a:rPr lang="en-US" smtClean="0"/>
              <a:pPr/>
              <a:t>‹#›</a:t>
            </a:fld>
            <a:endParaRPr lang="en-US"/>
          </a:p>
        </p:txBody>
      </p:sp>
    </p:spTree>
    <p:extLst>
      <p:ext uri="{BB962C8B-B14F-4D97-AF65-F5344CB8AC3E}">
        <p14:creationId xmlns:p14="http://schemas.microsoft.com/office/powerpoint/2010/main" xmlns="" val="3578596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xmlns="" val="2199200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3474DE2-755E-4B49-8120-AAF32477406D}" type="datetimeFigureOut">
              <a:rPr lang="en-US" smtClean="0"/>
              <a:pPr/>
              <a:t>8/25/2019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B29D53D-A535-4A73-8985-C2B89A2CB25B}" type="slidenum">
              <a:rPr lang="en-US" smtClean="0"/>
              <a:pPr/>
              <a:t>‹#›</a:t>
            </a:fld>
            <a:endParaRPr lang="en-US"/>
          </a:p>
        </p:txBody>
      </p:sp>
    </p:spTree>
    <p:extLst>
      <p:ext uri="{BB962C8B-B14F-4D97-AF65-F5344CB8AC3E}">
        <p14:creationId xmlns:p14="http://schemas.microsoft.com/office/powerpoint/2010/main" xmlns="" val="1900950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3474DE2-755E-4B49-8120-AAF32477406D}" type="datetimeFigureOut">
              <a:rPr lang="en-US" smtClean="0"/>
              <a:pPr/>
              <a:t>8/25/2019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B29D53D-A535-4A73-8985-C2B89A2CB25B}" type="slidenum">
              <a:rPr lang="en-US" smtClean="0"/>
              <a:pPr/>
              <a:t>‹#›</a:t>
            </a:fld>
            <a:endParaRPr lang="en-US"/>
          </a:p>
        </p:txBody>
      </p:sp>
    </p:spTree>
    <p:extLst>
      <p:ext uri="{BB962C8B-B14F-4D97-AF65-F5344CB8AC3E}">
        <p14:creationId xmlns:p14="http://schemas.microsoft.com/office/powerpoint/2010/main" xmlns="" val="1608765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23474DE2-755E-4B49-8120-AAF32477406D}" type="datetimeFigureOut">
              <a:rPr lang="en-US" smtClean="0"/>
              <a:pPr/>
              <a:t>8/25/2019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9B29D53D-A535-4A73-8985-C2B89A2CB25B}" type="slidenum">
              <a:rPr lang="en-US" smtClean="0"/>
              <a:pPr/>
              <a:t>‹#›</a:t>
            </a:fld>
            <a:endParaRPr lang="en-US"/>
          </a:p>
        </p:txBody>
      </p:sp>
    </p:spTree>
    <p:extLst>
      <p:ext uri="{BB962C8B-B14F-4D97-AF65-F5344CB8AC3E}">
        <p14:creationId xmlns:p14="http://schemas.microsoft.com/office/powerpoint/2010/main" xmlns="" val="3224874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23474DE2-755E-4B49-8120-AAF32477406D}" type="datetimeFigureOut">
              <a:rPr lang="en-US" smtClean="0"/>
              <a:pPr/>
              <a:t>8/25/2019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9B29D53D-A535-4A73-8985-C2B89A2CB25B}" type="slidenum">
              <a:rPr lang="en-US" smtClean="0"/>
              <a:pPr/>
              <a:t>‹#›</a:t>
            </a:fld>
            <a:endParaRPr lang="en-US"/>
          </a:p>
        </p:txBody>
      </p:sp>
    </p:spTree>
    <p:extLst>
      <p:ext uri="{BB962C8B-B14F-4D97-AF65-F5344CB8AC3E}">
        <p14:creationId xmlns:p14="http://schemas.microsoft.com/office/powerpoint/2010/main" xmlns="" val="1476606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23474DE2-755E-4B49-8120-AAF32477406D}" type="datetimeFigureOut">
              <a:rPr lang="en-US" smtClean="0"/>
              <a:pPr/>
              <a:t>8/25/2019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9B29D53D-A535-4A73-8985-C2B89A2CB25B}" type="slidenum">
              <a:rPr lang="en-US" smtClean="0"/>
              <a:pPr/>
              <a:t>‹#›</a:t>
            </a:fld>
            <a:endParaRPr lang="en-US"/>
          </a:p>
        </p:txBody>
      </p:sp>
    </p:spTree>
    <p:extLst>
      <p:ext uri="{BB962C8B-B14F-4D97-AF65-F5344CB8AC3E}">
        <p14:creationId xmlns:p14="http://schemas.microsoft.com/office/powerpoint/2010/main" xmlns="" val="581038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3474DE2-755E-4B49-8120-AAF32477406D}" type="datetimeFigureOut">
              <a:rPr lang="en-US" smtClean="0"/>
              <a:pPr/>
              <a:t>8/25/2019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B29D53D-A535-4A73-8985-C2B89A2CB25B}" type="slidenum">
              <a:rPr lang="en-US" smtClean="0"/>
              <a:pPr/>
              <a:t>‹#›</a:t>
            </a:fld>
            <a:endParaRPr lang="en-US"/>
          </a:p>
        </p:txBody>
      </p:sp>
    </p:spTree>
    <p:extLst>
      <p:ext uri="{BB962C8B-B14F-4D97-AF65-F5344CB8AC3E}">
        <p14:creationId xmlns:p14="http://schemas.microsoft.com/office/powerpoint/2010/main" xmlns="" val="1793223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3474DE2-755E-4B49-8120-AAF32477406D}" type="datetimeFigureOut">
              <a:rPr lang="en-US" smtClean="0"/>
              <a:pPr/>
              <a:t>8/25/2019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B29D53D-A535-4A73-8985-C2B89A2CB25B}" type="slidenum">
              <a:rPr lang="en-US" smtClean="0"/>
              <a:pPr/>
              <a:t>‹#›</a:t>
            </a:fld>
            <a:endParaRPr lang="en-US"/>
          </a:p>
        </p:txBody>
      </p:sp>
    </p:spTree>
    <p:extLst>
      <p:ext uri="{BB962C8B-B14F-4D97-AF65-F5344CB8AC3E}">
        <p14:creationId xmlns:p14="http://schemas.microsoft.com/office/powerpoint/2010/main" xmlns="" val="2450704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13">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4" name="Rectangle 13"/>
          <p:cNvSpPr/>
          <p:nvPr userDrawn="1"/>
        </p:nvSpPr>
        <p:spPr>
          <a:xfrm>
            <a:off x="0" y="6629400"/>
            <a:ext cx="9144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userDrawn="1"/>
        </p:nvSpPr>
        <p:spPr>
          <a:xfrm>
            <a:off x="0" y="6609844"/>
            <a:ext cx="9144000" cy="276999"/>
          </a:xfrm>
          <a:prstGeom prst="rect">
            <a:avLst/>
          </a:prstGeom>
          <a:noFill/>
        </p:spPr>
        <p:txBody>
          <a:bodyPr wrap="square" rtlCol="0">
            <a:spAutoFit/>
          </a:bodyPr>
          <a:lstStyle/>
          <a:p>
            <a:pPr algn="ctr"/>
            <a:r>
              <a:rPr lang="en-US" sz="1200" b="1" dirty="0">
                <a:solidFill>
                  <a:schemeClr val="accent2">
                    <a:lumMod val="50000"/>
                  </a:schemeClr>
                </a:solidFill>
                <a:latin typeface="Times New Roman" pitchFamily="18" charset="0"/>
                <a:cs typeface="Times New Roman" pitchFamily="18" charset="0"/>
              </a:rPr>
              <a:t>503 STAT - </a:t>
            </a:r>
            <a:r>
              <a:rPr lang="en-US" sz="1200" b="1" kern="1200" dirty="0">
                <a:solidFill>
                  <a:schemeClr val="accent2">
                    <a:lumMod val="50000"/>
                  </a:schemeClr>
                </a:solidFill>
                <a:latin typeface="Times New Roman" pitchFamily="18" charset="0"/>
                <a:ea typeface="+mn-ea"/>
                <a:cs typeface="Times New Roman" pitchFamily="18" charset="0"/>
              </a:rPr>
              <a:t>Probability and Statistics for Engineers and Scientists – Dr. Mansour </a:t>
            </a:r>
            <a:r>
              <a:rPr lang="en-US" sz="1200" b="1" dirty="0" err="1">
                <a:solidFill>
                  <a:schemeClr val="accent2">
                    <a:lumMod val="50000"/>
                  </a:schemeClr>
                </a:solidFill>
                <a:latin typeface="Times New Roman" pitchFamily="18" charset="0"/>
                <a:cs typeface="Times New Roman" pitchFamily="18" charset="0"/>
              </a:rPr>
              <a:t>Shrahili</a:t>
            </a:r>
            <a:r>
              <a:rPr lang="en-US" sz="1200" b="1" dirty="0">
                <a:solidFill>
                  <a:schemeClr val="accent2">
                    <a:lumMod val="50000"/>
                  </a:schemeClr>
                </a:solidFill>
                <a:latin typeface="Times New Roman" pitchFamily="18" charset="0"/>
                <a:cs typeface="Times New Roman" pitchFamily="18" charset="0"/>
              </a:rPr>
              <a:t> </a:t>
            </a:r>
          </a:p>
        </p:txBody>
      </p:sp>
    </p:spTree>
    <p:extLst>
      <p:ext uri="{BB962C8B-B14F-4D97-AF65-F5344CB8AC3E}">
        <p14:creationId xmlns:p14="http://schemas.microsoft.com/office/powerpoint/2010/main" xmlns="" val="1172369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hyperlink" Target="http://www.google.com.sa/url?sa=i&amp;rct=j&amp;q=&amp;esrc=s&amp;source=images&amp;cd=&amp;cad=rja&amp;uact=8&amp;ved=0ahUKEwiI0t_tw77WAhVBNxQKHVufBw8QjRwIBw&amp;url=http://easilysolvemath.blogspot.com/2013/03/learning-examples-of-histograms.html&amp;psig=AFQjCNGa7J9ZEfC1DNsn9EnYsT-rOr1inw&amp;ust=1506366791094056"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629400"/>
          </a:xfrm>
        </p:spPr>
        <p:txBody>
          <a:bodyPr/>
          <a:lstStyle/>
          <a:p>
            <a:r>
              <a:rPr lang="en-US" sz="5400" b="1" dirty="0">
                <a:solidFill>
                  <a:srgbClr val="FF0000"/>
                </a:solidFill>
                <a:latin typeface="Times New Roman" panose="02020603050405020304" pitchFamily="18" charset="0"/>
                <a:cs typeface="Times New Roman" panose="02020603050405020304" pitchFamily="18" charset="0"/>
              </a:rPr>
              <a:t/>
            </a:r>
            <a:br>
              <a:rPr lang="en-US" sz="5400" b="1" dirty="0">
                <a:solidFill>
                  <a:srgbClr val="FF0000"/>
                </a:solidFill>
                <a:latin typeface="Times New Roman" panose="02020603050405020304" pitchFamily="18" charset="0"/>
                <a:cs typeface="Times New Roman" panose="02020603050405020304" pitchFamily="18" charset="0"/>
              </a:rPr>
            </a:br>
            <a:r>
              <a:rPr lang="en-US" sz="5400" b="1" dirty="0">
                <a:solidFill>
                  <a:srgbClr val="FF0000"/>
                </a:solidFill>
                <a:latin typeface="Times New Roman" panose="02020603050405020304" pitchFamily="18" charset="0"/>
                <a:cs typeface="Times New Roman" panose="02020603050405020304" pitchFamily="18" charset="0"/>
              </a:rPr>
              <a:t>503 STAT</a:t>
            </a:r>
            <a:br>
              <a:rPr lang="en-US" sz="5400" b="1" dirty="0">
                <a:solidFill>
                  <a:srgbClr val="FF0000"/>
                </a:solidFill>
                <a:latin typeface="Times New Roman" panose="02020603050405020304" pitchFamily="18" charset="0"/>
                <a:cs typeface="Times New Roman" panose="02020603050405020304" pitchFamily="18" charset="0"/>
              </a:rPr>
            </a:br>
            <a:r>
              <a:rPr lang="en-US" sz="5400" b="1" dirty="0"/>
              <a:t>Probability and Mathematical statistics </a:t>
            </a:r>
            <a:r>
              <a:rPr lang="en-US" dirty="0"/>
              <a:t/>
            </a:r>
            <a:br>
              <a:rPr lang="en-US" dirty="0"/>
            </a:br>
            <a:r>
              <a:rPr lang="en-US" dirty="0"/>
              <a:t/>
            </a:r>
            <a:br>
              <a:rPr lang="en-US" dirty="0"/>
            </a:br>
            <a:r>
              <a:rPr lang="en-US" b="1" u="sng" dirty="0">
                <a:solidFill>
                  <a:srgbClr val="FF0000"/>
                </a:solidFill>
                <a:latin typeface="Times New Roman" panose="02020603050405020304" pitchFamily="18" charset="0"/>
                <a:cs typeface="Times New Roman" panose="02020603050405020304" pitchFamily="18" charset="0"/>
              </a:rPr>
              <a:t>Text Book:</a:t>
            </a:r>
            <a:r>
              <a:rPr lang="en-US" b="1" dirty="0">
                <a:solidFill>
                  <a:srgbClr val="FF00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Probability and Statistics for Engineers and Scientists.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By: </a:t>
            </a:r>
            <a:r>
              <a:rPr lang="en-US" dirty="0" err="1">
                <a:latin typeface="Times New Roman" panose="02020603050405020304" pitchFamily="18" charset="0"/>
                <a:cs typeface="Times New Roman" panose="02020603050405020304" pitchFamily="18" charset="0"/>
              </a:rPr>
              <a:t>R.E.Walpole</a:t>
            </a:r>
            <a:r>
              <a:rPr lang="en-US" dirty="0">
                <a:latin typeface="Times New Roman" panose="02020603050405020304" pitchFamily="18" charset="0"/>
                <a:cs typeface="Times New Roman" panose="02020603050405020304" pitchFamily="18" charset="0"/>
              </a:rPr>
              <a:t>  and   </a:t>
            </a:r>
            <a:r>
              <a:rPr lang="en-US" dirty="0" err="1">
                <a:latin typeface="Times New Roman" panose="02020603050405020304" pitchFamily="18" charset="0"/>
                <a:cs typeface="Times New Roman" panose="02020603050405020304" pitchFamily="18" charset="0"/>
              </a:rPr>
              <a:t>R.H.Myers</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xmlns="" val="1052599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512" y="1237595"/>
            <a:ext cx="9067800" cy="4401205"/>
          </a:xfrm>
          <a:prstGeom prst="rect">
            <a:avLst/>
          </a:prstGeom>
        </p:spPr>
        <p:txBody>
          <a:bodyPr wrap="square">
            <a:spAutoFit/>
          </a:bodyPr>
          <a:lstStyle/>
          <a:p>
            <a:pPr algn="just"/>
            <a:r>
              <a:rPr lang="en-US" sz="4000" b="1" dirty="0">
                <a:solidFill>
                  <a:srgbClr val="C00000"/>
                </a:solidFill>
                <a:latin typeface="Times New Roman" panose="02020603050405020304" pitchFamily="18" charset="0"/>
                <a:cs typeface="Times New Roman" panose="02020603050405020304" pitchFamily="18" charset="0"/>
              </a:rPr>
              <a:t>Definition  (Parameter)</a:t>
            </a:r>
          </a:p>
          <a:p>
            <a:pPr algn="just"/>
            <a:r>
              <a:rPr lang="en-US" sz="4000" dirty="0">
                <a:latin typeface="Times New Roman" panose="02020603050405020304" pitchFamily="18" charset="0"/>
                <a:cs typeface="Times New Roman" panose="02020603050405020304" pitchFamily="18" charset="0"/>
              </a:rPr>
              <a:t>It is a numerical characteristics of a population that summarize the data for the entire population.</a:t>
            </a:r>
          </a:p>
          <a:p>
            <a:pPr algn="just"/>
            <a:r>
              <a:rPr lang="en-US" sz="4000" b="1" dirty="0">
                <a:solidFill>
                  <a:srgbClr val="C00000"/>
                </a:solidFill>
                <a:latin typeface="Times New Roman" panose="02020603050405020304" pitchFamily="18" charset="0"/>
                <a:cs typeface="Times New Roman" panose="02020603050405020304" pitchFamily="18" charset="0"/>
              </a:rPr>
              <a:t>Definition (Statistic)</a:t>
            </a:r>
          </a:p>
          <a:p>
            <a:pPr algn="just"/>
            <a:r>
              <a:rPr lang="en-US" sz="4000" dirty="0">
                <a:latin typeface="Times New Roman" panose="02020603050405020304" pitchFamily="18" charset="0"/>
                <a:cs typeface="Times New Roman" panose="02020603050405020304" pitchFamily="18" charset="0"/>
              </a:rPr>
              <a:t>It is a numerical characteristics of a sample.</a:t>
            </a:r>
          </a:p>
        </p:txBody>
      </p:sp>
    </p:spTree>
    <p:extLst>
      <p:ext uri="{BB962C8B-B14F-4D97-AF65-F5344CB8AC3E}">
        <p14:creationId xmlns:p14="http://schemas.microsoft.com/office/powerpoint/2010/main" xmlns="" val="1310490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371600"/>
            <a:ext cx="8991600" cy="3170099"/>
          </a:xfrm>
          <a:prstGeom prst="rect">
            <a:avLst/>
          </a:prstGeom>
        </p:spPr>
        <p:txBody>
          <a:bodyPr wrap="square">
            <a:spAutoFit/>
          </a:bodyPr>
          <a:lstStyle/>
          <a:p>
            <a:r>
              <a:rPr lang="en-US" sz="4000" b="1" dirty="0">
                <a:solidFill>
                  <a:srgbClr val="C00000"/>
                </a:solidFill>
                <a:latin typeface="Times New Roman" panose="02020603050405020304" pitchFamily="18" charset="0"/>
                <a:cs typeface="Times New Roman" panose="02020603050405020304" pitchFamily="18" charset="0"/>
              </a:rPr>
              <a:t>Definition (Variables)</a:t>
            </a:r>
          </a:p>
          <a:p>
            <a:endParaRPr lang="en-US" sz="4000" b="1" dirty="0">
              <a:solidFill>
                <a:srgbClr val="C00000"/>
              </a:solidFill>
              <a:latin typeface="Times New Roman" panose="02020603050405020304" pitchFamily="18" charset="0"/>
              <a:cs typeface="Times New Roman" panose="02020603050405020304" pitchFamily="18" charset="0"/>
            </a:endParaRPr>
          </a:p>
          <a:p>
            <a:pPr algn="just"/>
            <a:r>
              <a:rPr lang="en-US" sz="4000" dirty="0">
                <a:latin typeface="Times New Roman" panose="02020603050405020304" pitchFamily="18" charset="0"/>
                <a:cs typeface="Times New Roman" panose="02020603050405020304" pitchFamily="18" charset="0"/>
              </a:rPr>
              <a:t>A variable is a characteristic, feature or factor that varies from one individual to another in a population.</a:t>
            </a:r>
          </a:p>
        </p:txBody>
      </p:sp>
    </p:spTree>
    <p:extLst>
      <p:ext uri="{BB962C8B-B14F-4D97-AF65-F5344CB8AC3E}">
        <p14:creationId xmlns:p14="http://schemas.microsoft.com/office/powerpoint/2010/main" xmlns="" val="4214599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57200" y="76200"/>
            <a:ext cx="8610600" cy="6858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4400" b="1" dirty="0">
                <a:latin typeface="Times New Roman" panose="02020603050405020304" pitchFamily="18" charset="0"/>
                <a:cs typeface="Times New Roman" panose="02020603050405020304" pitchFamily="18" charset="0"/>
              </a:rPr>
              <a:t>Classification of Variables</a:t>
            </a:r>
            <a:endParaRPr lang="en-US" sz="4400" dirty="0">
              <a:latin typeface="Times New Roman" panose="02020603050405020304" pitchFamily="18" charset="0"/>
              <a:cs typeface="Times New Roman" panose="02020603050405020304" pitchFamily="18" charset="0"/>
            </a:endParaRPr>
          </a:p>
        </p:txBody>
      </p:sp>
      <p:graphicFrame>
        <p:nvGraphicFramePr>
          <p:cNvPr id="6" name="Diagram 5"/>
          <p:cNvGraphicFramePr/>
          <p:nvPr>
            <p:extLst>
              <p:ext uri="{D42A27DB-BD31-4B8C-83A1-F6EECF244321}">
                <p14:modId xmlns:p14="http://schemas.microsoft.com/office/powerpoint/2010/main" xmlns="" val="4293679897"/>
              </p:ext>
            </p:extLst>
          </p:nvPr>
        </p:nvGraphicFramePr>
        <p:xfrm>
          <a:off x="76200" y="1066800"/>
          <a:ext cx="90678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015116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57200" y="76200"/>
            <a:ext cx="8610600" cy="6858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200" b="1" dirty="0">
                <a:latin typeface="Times New Roman" panose="02020603050405020304" pitchFamily="18" charset="0"/>
                <a:cs typeface="Times New Roman" panose="02020603050405020304" pitchFamily="18" charset="0"/>
              </a:rPr>
              <a:t>Measures of Location (Central Tendency)</a:t>
            </a:r>
            <a:endParaRPr lang="en-US" sz="3200" dirty="0">
              <a:latin typeface="Times New Roman" panose="02020603050405020304" pitchFamily="18" charset="0"/>
              <a:cs typeface="Times New Roman" panose="02020603050405020304" pitchFamily="18" charset="0"/>
            </a:endParaRPr>
          </a:p>
        </p:txBody>
      </p:sp>
      <p:sp>
        <p:nvSpPr>
          <p:cNvPr id="6" name="Rectangle 5"/>
          <p:cNvSpPr/>
          <p:nvPr/>
        </p:nvSpPr>
        <p:spPr>
          <a:xfrm>
            <a:off x="533400" y="990600"/>
            <a:ext cx="8534400" cy="4801314"/>
          </a:xfrm>
          <a:prstGeom prst="rect">
            <a:avLst/>
          </a:prstGeom>
        </p:spPr>
        <p:txBody>
          <a:bodyPr wrap="square">
            <a:spAutoFit/>
          </a:bodyPr>
          <a:lstStyle/>
          <a:p>
            <a:endParaRPr lang="en-US" dirty="0"/>
          </a:p>
          <a:p>
            <a:pPr marL="457200" indent="-457200" algn="just">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The data (observations) often tend to be concentrated around the center of the data. </a:t>
            </a:r>
          </a:p>
          <a:p>
            <a:pPr marL="457200" indent="-457200" algn="just">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Some measures of location are: the mean, mode, and median. </a:t>
            </a:r>
          </a:p>
          <a:p>
            <a:pPr marL="457200" indent="-457200" algn="just">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These measures are considered as representatives (or typical values) of the data. They are designed to give some quantitative measures of where the center of the data is in the sample. </a:t>
            </a:r>
          </a:p>
        </p:txBody>
      </p:sp>
    </p:spTree>
    <p:extLst>
      <p:ext uri="{BB962C8B-B14F-4D97-AF65-F5344CB8AC3E}">
        <p14:creationId xmlns:p14="http://schemas.microsoft.com/office/powerpoint/2010/main" xmlns="" val="959250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04800" y="685800"/>
            <a:ext cx="8534400" cy="6096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200" b="1" dirty="0">
                <a:latin typeface="Times New Roman" panose="02020603050405020304" pitchFamily="18" charset="0"/>
                <a:cs typeface="Times New Roman" panose="02020603050405020304" pitchFamily="18" charset="0"/>
              </a:rPr>
              <a:t>The Sample mean of the observations </a:t>
            </a:r>
            <a:endParaRPr lang="en-US" sz="3200" dirty="0">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 y="2276474"/>
            <a:ext cx="9144000" cy="26765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Rectangle 1">
            <a:extLst>
              <a:ext uri="{FF2B5EF4-FFF2-40B4-BE49-F238E27FC236}">
                <a16:creationId xmlns:a16="http://schemas.microsoft.com/office/drawing/2014/main" xmlns="" id="{87527F4D-1226-44DA-B0F9-12AD9882CA8C}"/>
              </a:ext>
            </a:extLst>
          </p:cNvPr>
          <p:cNvSpPr/>
          <p:nvPr/>
        </p:nvSpPr>
        <p:spPr>
          <a:xfrm>
            <a:off x="6553200" y="3886200"/>
            <a:ext cx="982961" cy="523220"/>
          </a:xfrm>
          <a:prstGeom prst="rect">
            <a:avLst/>
          </a:prstGeom>
        </p:spPr>
        <p:txBody>
          <a:bodyPr wrap="none">
            <a:spAutoFit/>
          </a:bodyPr>
          <a:lstStyle/>
          <a:p>
            <a:r>
              <a:rPr lang="en-US" sz="2800" dirty="0">
                <a:latin typeface="Times New Roman" panose="02020603050405020304" pitchFamily="18" charset="0"/>
                <a:cs typeface="Times New Roman" panose="02020603050405020304" pitchFamily="18" charset="0"/>
              </a:rPr>
              <a:t>(unit)</a:t>
            </a:r>
          </a:p>
        </p:txBody>
      </p:sp>
    </p:spTree>
    <p:extLst>
      <p:ext uri="{BB962C8B-B14F-4D97-AF65-F5344CB8AC3E}">
        <p14:creationId xmlns:p14="http://schemas.microsoft.com/office/powerpoint/2010/main" xmlns="" val="2095996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a:solidFill>
                  <a:srgbClr val="C00000"/>
                </a:solidFill>
                <a:latin typeface="Times New Roman" panose="02020603050405020304" pitchFamily="18" charset="0"/>
                <a:cs typeface="Times New Roman" panose="02020603050405020304" pitchFamily="18" charset="0"/>
              </a:rPr>
              <a:t>Example:</a:t>
            </a:r>
          </a:p>
        </p:txBody>
      </p:sp>
      <mc:AlternateContent xmlns:mc="http://schemas.openxmlformats.org/markup-compatibility/2006">
        <mc:Choice xmlns:a14="http://schemas.microsoft.com/office/drawing/2010/main" xmlns="" Requires="a14">
          <p:sp>
            <p:nvSpPr>
              <p:cNvPr id="3" name="Content Placeholder 2"/>
              <p:cNvSpPr>
                <a:spLocks noGrp="1"/>
              </p:cNvSpPr>
              <p:nvPr>
                <p:ph idx="4294967295"/>
              </p:nvPr>
            </p:nvSpPr>
            <p:spPr>
              <a:xfrm>
                <a:off x="457200" y="1600200"/>
                <a:ext cx="8686800" cy="4525963"/>
              </a:xfrm>
              <a:prstGeom prst="rect">
                <a:avLst/>
              </a:prstGeom>
            </p:spPr>
            <p:txBody>
              <a:bodyPr/>
              <a:lstStyle/>
              <a:p>
                <a:pPr marL="0" indent="0">
                  <a:buNone/>
                </a:pPr>
                <a:r>
                  <a:rPr lang="en-US" sz="3600" dirty="0">
                    <a:latin typeface="Times New Roman" panose="02020603050405020304" pitchFamily="18" charset="0"/>
                    <a:cs typeface="Times New Roman" panose="02020603050405020304" pitchFamily="18" charset="0"/>
                  </a:rPr>
                  <a:t>Suppose that the following sample represents the ages (in year) of a sample of 3 men: </a:t>
                </a:r>
              </a:p>
              <a:p>
                <a:pPr marL="0" indent="0">
                  <a:buNone/>
                </a:pPr>
                <a:endParaRPr lang="en-US" sz="3600" i="1" dirty="0">
                  <a:latin typeface="Cambria Math"/>
                </a:endParaRPr>
              </a:p>
              <a:p>
                <a:pPr marL="0" indent="0">
                  <a:buNone/>
                </a:pPr>
                <a14:m>
                  <m:oMathPara xmlns:m="http://schemas.openxmlformats.org/officeDocument/2006/math">
                    <m:oMathParaPr>
                      <m:jc m:val="centerGroup"/>
                    </m:oMathParaPr>
                    <m:oMath xmlns:m="http://schemas.openxmlformats.org/officeDocument/2006/math">
                      <m:sSub>
                        <m:sSubPr>
                          <m:ctrlPr>
                            <a:rPr lang="en-US" sz="3600" i="1" smtClean="0">
                              <a:latin typeface="Cambria Math" panose="02040503050406030204" pitchFamily="18" charset="0"/>
                            </a:rPr>
                          </m:ctrlPr>
                        </m:sSubPr>
                        <m:e>
                          <m:r>
                            <a:rPr lang="en-US" sz="3600" b="0" i="1" smtClean="0">
                              <a:latin typeface="Cambria Math"/>
                            </a:rPr>
                            <m:t>𝑥</m:t>
                          </m:r>
                        </m:e>
                        <m:sub>
                          <m:r>
                            <a:rPr lang="en-US" sz="3600" b="0" i="1" smtClean="0">
                              <a:latin typeface="Cambria Math"/>
                            </a:rPr>
                            <m:t>1</m:t>
                          </m:r>
                        </m:sub>
                      </m:sSub>
                      <m:r>
                        <a:rPr lang="en-US" sz="3600" b="0" i="1" smtClean="0">
                          <a:latin typeface="Cambria Math"/>
                        </a:rPr>
                        <m:t>=</m:t>
                      </m:r>
                      <m:r>
                        <a:rPr lang="en-US" sz="3600" b="0" i="1" smtClean="0">
                          <a:latin typeface="Cambria Math"/>
                        </a:rPr>
                        <m:t>30</m:t>
                      </m:r>
                      <m:r>
                        <a:rPr lang="en-US" sz="3600" b="0" i="1" smtClean="0">
                          <a:latin typeface="Cambria Math"/>
                        </a:rPr>
                        <m:t>, </m:t>
                      </m:r>
                      <m:sSub>
                        <m:sSubPr>
                          <m:ctrlPr>
                            <a:rPr lang="en-US" sz="3600" b="0" i="1" smtClean="0">
                              <a:latin typeface="Cambria Math" panose="02040503050406030204" pitchFamily="18" charset="0"/>
                            </a:rPr>
                          </m:ctrlPr>
                        </m:sSubPr>
                        <m:e>
                          <m:r>
                            <a:rPr lang="en-US" sz="3600" b="0" i="1" smtClean="0">
                              <a:latin typeface="Cambria Math"/>
                            </a:rPr>
                            <m:t>𝑥</m:t>
                          </m:r>
                        </m:e>
                        <m:sub>
                          <m:r>
                            <a:rPr lang="en-US" sz="3600" b="0" i="1" smtClean="0">
                              <a:latin typeface="Cambria Math"/>
                            </a:rPr>
                            <m:t>2</m:t>
                          </m:r>
                        </m:sub>
                      </m:sSub>
                      <m:r>
                        <a:rPr lang="en-US" sz="3600" b="0" i="1" smtClean="0">
                          <a:latin typeface="Cambria Math"/>
                        </a:rPr>
                        <m:t>=</m:t>
                      </m:r>
                      <m:r>
                        <a:rPr lang="en-US" sz="3600" b="0" i="1" smtClean="0">
                          <a:latin typeface="Cambria Math"/>
                        </a:rPr>
                        <m:t>35</m:t>
                      </m:r>
                      <m:r>
                        <a:rPr lang="en-US" sz="3600" b="0" i="1" smtClean="0">
                          <a:latin typeface="Cambria Math"/>
                        </a:rPr>
                        <m:t>, </m:t>
                      </m:r>
                      <m:sSub>
                        <m:sSubPr>
                          <m:ctrlPr>
                            <a:rPr lang="en-US" sz="3600" b="0" i="1" smtClean="0">
                              <a:latin typeface="Cambria Math" panose="02040503050406030204" pitchFamily="18" charset="0"/>
                            </a:rPr>
                          </m:ctrlPr>
                        </m:sSubPr>
                        <m:e>
                          <m:r>
                            <a:rPr lang="en-US" sz="3600" b="0" i="1" smtClean="0">
                              <a:latin typeface="Cambria Math"/>
                            </a:rPr>
                            <m:t>𝑥</m:t>
                          </m:r>
                        </m:e>
                        <m:sub>
                          <m:r>
                            <a:rPr lang="en-US" sz="3600" b="0" i="1" smtClean="0">
                              <a:latin typeface="Cambria Math"/>
                            </a:rPr>
                            <m:t>3</m:t>
                          </m:r>
                        </m:sub>
                      </m:sSub>
                      <m:r>
                        <a:rPr lang="en-US" sz="3600" b="0" i="1" smtClean="0">
                          <a:latin typeface="Cambria Math"/>
                        </a:rPr>
                        <m:t>=</m:t>
                      </m:r>
                      <m:r>
                        <a:rPr lang="en-US" sz="3600" b="0" i="1" smtClean="0">
                          <a:latin typeface="Cambria Math"/>
                        </a:rPr>
                        <m:t>27</m:t>
                      </m:r>
                    </m:oMath>
                  </m:oMathPara>
                </a14:m>
                <a:endParaRPr lang="en-US" sz="3600"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rPr>
                  <a:t>Then, the sample mean is: </a:t>
                </a:r>
              </a:p>
              <a:p>
                <a:pPr marL="0" indent="0" algn="ctr">
                  <a:buNone/>
                </a:pPr>
                <a14:m>
                  <m:oMath xmlns:m="http://schemas.openxmlformats.org/officeDocument/2006/math">
                    <m:acc>
                      <m:accPr>
                        <m:chr m:val="̅"/>
                        <m:ctrlPr>
                          <a:rPr lang="en-US" sz="3600" i="1" smtClean="0">
                            <a:latin typeface="Cambria Math" panose="02040503050406030204" pitchFamily="18" charset="0"/>
                            <a:cs typeface="Times New Roman" panose="02020603050405020304" pitchFamily="18" charset="0"/>
                          </a:rPr>
                        </m:ctrlPr>
                      </m:accPr>
                      <m:e>
                        <m:r>
                          <a:rPr lang="en-US" sz="3600" b="0" i="1" smtClean="0">
                            <a:latin typeface="Cambria Math"/>
                            <a:cs typeface="Times New Roman" panose="02020603050405020304" pitchFamily="18" charset="0"/>
                          </a:rPr>
                          <m:t>𝑥</m:t>
                        </m:r>
                      </m:e>
                    </m:acc>
                    <m:r>
                      <a:rPr lang="en-US" sz="3600" b="0" i="1" smtClean="0">
                        <a:latin typeface="Cambria Math"/>
                        <a:cs typeface="Times New Roman" panose="02020603050405020304" pitchFamily="18" charset="0"/>
                      </a:rPr>
                      <m:t>=</m:t>
                    </m:r>
                    <m:f>
                      <m:fPr>
                        <m:ctrlPr>
                          <a:rPr lang="en-US" sz="3600" b="0" i="1" smtClean="0">
                            <a:latin typeface="Cambria Math" panose="02040503050406030204" pitchFamily="18" charset="0"/>
                            <a:cs typeface="Times New Roman" panose="02020603050405020304" pitchFamily="18" charset="0"/>
                          </a:rPr>
                        </m:ctrlPr>
                      </m:fPr>
                      <m:num>
                        <m:r>
                          <a:rPr lang="en-US" sz="3600" b="0" i="1" smtClean="0">
                            <a:latin typeface="Cambria Math"/>
                            <a:cs typeface="Times New Roman" panose="02020603050405020304" pitchFamily="18" charset="0"/>
                          </a:rPr>
                          <m:t>30</m:t>
                        </m:r>
                        <m:r>
                          <a:rPr lang="en-US" sz="3600" b="0" i="1" smtClean="0">
                            <a:latin typeface="Cambria Math"/>
                            <a:cs typeface="Times New Roman" panose="02020603050405020304" pitchFamily="18" charset="0"/>
                          </a:rPr>
                          <m:t>+</m:t>
                        </m:r>
                        <m:r>
                          <a:rPr lang="en-US" sz="3600" b="0" i="1" smtClean="0">
                            <a:latin typeface="Cambria Math"/>
                            <a:cs typeface="Times New Roman" panose="02020603050405020304" pitchFamily="18" charset="0"/>
                          </a:rPr>
                          <m:t>35</m:t>
                        </m:r>
                        <m:r>
                          <a:rPr lang="en-US" sz="3600" b="0" i="1" smtClean="0">
                            <a:latin typeface="Cambria Math"/>
                            <a:cs typeface="Times New Roman" panose="02020603050405020304" pitchFamily="18" charset="0"/>
                          </a:rPr>
                          <m:t>+</m:t>
                        </m:r>
                        <m:r>
                          <a:rPr lang="en-US" sz="3600" b="0" i="1" smtClean="0">
                            <a:latin typeface="Cambria Math"/>
                            <a:cs typeface="Times New Roman" panose="02020603050405020304" pitchFamily="18" charset="0"/>
                          </a:rPr>
                          <m:t>27</m:t>
                        </m:r>
                      </m:num>
                      <m:den>
                        <m:r>
                          <a:rPr lang="en-US" sz="3600" b="0" i="1" smtClean="0">
                            <a:latin typeface="Cambria Math"/>
                            <a:cs typeface="Times New Roman" panose="02020603050405020304" pitchFamily="18" charset="0"/>
                          </a:rPr>
                          <m:t>3</m:t>
                        </m:r>
                      </m:den>
                    </m:f>
                    <m:r>
                      <a:rPr lang="en-US" sz="3600" b="0" i="1" smtClean="0">
                        <a:latin typeface="Cambria Math"/>
                        <a:cs typeface="Times New Roman" panose="02020603050405020304" pitchFamily="18" charset="0"/>
                      </a:rPr>
                      <m:t>=</m:t>
                    </m:r>
                    <m:r>
                      <a:rPr lang="en-US" sz="3600" b="0" i="1" smtClean="0">
                        <a:latin typeface="Cambria Math"/>
                        <a:cs typeface="Times New Roman" panose="02020603050405020304" pitchFamily="18" charset="0"/>
                      </a:rPr>
                      <m:t>30</m:t>
                    </m:r>
                    <m:r>
                      <a:rPr lang="en-US" sz="3600" b="0" i="1" smtClean="0">
                        <a:latin typeface="Cambria Math"/>
                        <a:cs typeface="Times New Roman" panose="02020603050405020304" pitchFamily="18" charset="0"/>
                      </a:rPr>
                      <m:t>.</m:t>
                    </m:r>
                    <m:r>
                      <a:rPr lang="en-US" sz="3600" b="0" i="1" smtClean="0">
                        <a:latin typeface="Cambria Math"/>
                        <a:cs typeface="Times New Roman" panose="02020603050405020304" pitchFamily="18" charset="0"/>
                      </a:rPr>
                      <m:t>67</m:t>
                    </m:r>
                    <m:r>
                      <a:rPr lang="en-US" sz="3600" b="0" i="1" smtClean="0">
                        <a:latin typeface="Cambria Math"/>
                        <a:cs typeface="Times New Roman" panose="02020603050405020304" pitchFamily="18" charset="0"/>
                      </a:rPr>
                      <m:t> </m:t>
                    </m:r>
                  </m:oMath>
                </a14:m>
                <a:r>
                  <a:rPr lang="en-US" sz="3600" dirty="0">
                    <a:latin typeface="Times New Roman" panose="02020603050405020304" pitchFamily="18" charset="0"/>
                    <a:cs typeface="Times New Roman" panose="02020603050405020304" pitchFamily="18" charset="0"/>
                  </a:rPr>
                  <a:t>(years)</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600200"/>
                <a:ext cx="8686800" cy="4525963"/>
              </a:xfrm>
              <a:blipFill rotWithShape="1">
                <a:blip r:embed="rId2"/>
                <a:stretch>
                  <a:fillRect l="-2105" t="-2156" r="-982"/>
                </a:stretch>
              </a:blipFill>
            </p:spPr>
            <p:txBody>
              <a:bodyPr/>
              <a:lstStyle/>
              <a:p>
                <a:r>
                  <a:rPr lang="en-US">
                    <a:noFill/>
                  </a:rPr>
                  <a:t> </a:t>
                </a:r>
              </a:p>
            </p:txBody>
          </p:sp>
        </mc:Fallback>
      </mc:AlternateContent>
    </p:spTree>
    <p:extLst>
      <p:ext uri="{BB962C8B-B14F-4D97-AF65-F5344CB8AC3E}">
        <p14:creationId xmlns:p14="http://schemas.microsoft.com/office/powerpoint/2010/main" xmlns="" val="225728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gn="l"/>
            <a:r>
              <a:rPr lang="en-US" sz="6000" b="1" u="sng" dirty="0">
                <a:solidFill>
                  <a:srgbClr val="C00000"/>
                </a:solidFill>
                <a:latin typeface="Times New Roman" panose="02020603050405020304" pitchFamily="18" charset="0"/>
                <a:cs typeface="Times New Roman" panose="02020603050405020304" pitchFamily="18" charset="0"/>
              </a:rPr>
              <a:t>Note:</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252067" y="1600200"/>
            <a:ext cx="4758333" cy="210749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3" name="TextBox 2"/>
          <p:cNvSpPr txBox="1"/>
          <p:nvPr/>
        </p:nvSpPr>
        <p:spPr>
          <a:xfrm>
            <a:off x="457200" y="4419600"/>
            <a:ext cx="4876800" cy="707886"/>
          </a:xfrm>
          <a:prstGeom prst="rect">
            <a:avLst/>
          </a:prstGeom>
          <a:noFill/>
        </p:spPr>
        <p:txBody>
          <a:bodyPr wrap="square" rtlCol="0">
            <a:spAutoFit/>
          </a:bodyPr>
          <a:lstStyle/>
          <a:p>
            <a:r>
              <a:rPr lang="en-US" sz="4000" b="1" dirty="0">
                <a:solidFill>
                  <a:srgbClr val="C00000"/>
                </a:solidFill>
                <a:latin typeface="Times New Roman" panose="02020603050405020304" pitchFamily="18" charset="0"/>
                <a:cs typeface="Times New Roman" panose="02020603050405020304" pitchFamily="18" charset="0"/>
              </a:rPr>
              <a:t>Prove that?</a:t>
            </a:r>
          </a:p>
        </p:txBody>
      </p:sp>
    </p:spTree>
    <p:extLst>
      <p:ext uri="{BB962C8B-B14F-4D97-AF65-F5344CB8AC3E}">
        <p14:creationId xmlns:p14="http://schemas.microsoft.com/office/powerpoint/2010/main" xmlns="" val="3931363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04800" y="685800"/>
            <a:ext cx="8534400" cy="6096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200" b="1" dirty="0">
                <a:latin typeface="Times New Roman" panose="02020603050405020304" pitchFamily="18" charset="0"/>
                <a:cs typeface="Times New Roman" panose="02020603050405020304" pitchFamily="18" charset="0"/>
              </a:rPr>
              <a:t>Median</a:t>
            </a:r>
            <a:endParaRPr lang="en-US" sz="3200" dirty="0">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8100" y="2333625"/>
            <a:ext cx="9067800" cy="26955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Rectangle 1">
            <a:extLst>
              <a:ext uri="{FF2B5EF4-FFF2-40B4-BE49-F238E27FC236}">
                <a16:creationId xmlns:a16="http://schemas.microsoft.com/office/drawing/2014/main" xmlns="" id="{88175A2B-67E8-4A64-B48A-F66797134387}"/>
              </a:ext>
            </a:extLst>
          </p:cNvPr>
          <p:cNvSpPr/>
          <p:nvPr/>
        </p:nvSpPr>
        <p:spPr>
          <a:xfrm>
            <a:off x="6705600" y="3886200"/>
            <a:ext cx="982961" cy="523220"/>
          </a:xfrm>
          <a:prstGeom prst="rect">
            <a:avLst/>
          </a:prstGeom>
        </p:spPr>
        <p:txBody>
          <a:bodyPr wrap="none">
            <a:spAutoFit/>
          </a:bodyPr>
          <a:lstStyle/>
          <a:p>
            <a:r>
              <a:rPr lang="en-US" sz="2800" dirty="0">
                <a:latin typeface="Times New Roman" panose="02020603050405020304" pitchFamily="18" charset="0"/>
                <a:cs typeface="Times New Roman" panose="02020603050405020304" pitchFamily="18" charset="0"/>
              </a:rPr>
              <a:t>(unit)</a:t>
            </a:r>
          </a:p>
        </p:txBody>
      </p:sp>
    </p:spTree>
    <p:extLst>
      <p:ext uri="{BB962C8B-B14F-4D97-AF65-F5344CB8AC3E}">
        <p14:creationId xmlns:p14="http://schemas.microsoft.com/office/powerpoint/2010/main" xmlns="" val="2605538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838200"/>
            <a:ext cx="8763000" cy="2554545"/>
          </a:xfrm>
          <a:prstGeom prst="rect">
            <a:avLst/>
          </a:prstGeom>
        </p:spPr>
        <p:txBody>
          <a:bodyPr wrap="square">
            <a:spAutoFit/>
          </a:bodyPr>
          <a:lstStyle/>
          <a:p>
            <a:pPr algn="just"/>
            <a:r>
              <a:rPr lang="en-US" sz="4000" b="1" u="sng" dirty="0">
                <a:solidFill>
                  <a:srgbClr val="C00000"/>
                </a:solidFill>
                <a:latin typeface="Times New Roman" panose="02020603050405020304" pitchFamily="18" charset="0"/>
                <a:cs typeface="Times New Roman" panose="02020603050405020304" pitchFamily="18" charset="0"/>
              </a:rPr>
              <a:t>Example:</a:t>
            </a:r>
            <a:r>
              <a:rPr lang="en-US" sz="4000" b="1" dirty="0">
                <a:solidFill>
                  <a:srgbClr val="C00000"/>
                </a:solidFill>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suppose the data set is the following: 1.7, 2.2, 3.9, 3.11, and 14.7. The sample mean and median are, respectively,</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286000" y="4101981"/>
            <a:ext cx="4253865" cy="5334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010653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229600" cy="1143000"/>
          </a:xfrm>
        </p:spPr>
        <p:txBody>
          <a:bodyPr/>
          <a:lstStyle/>
          <a:p>
            <a:pPr algn="l"/>
            <a:r>
              <a:rPr lang="en-US" b="1" u="sng" dirty="0">
                <a:solidFill>
                  <a:srgbClr val="C00000"/>
                </a:solidFill>
                <a:latin typeface="Times New Roman" panose="02020603050405020304" pitchFamily="18" charset="0"/>
                <a:cs typeface="Times New Roman" panose="02020603050405020304" pitchFamily="18" charset="0"/>
              </a:rPr>
              <a:t>Note:</a:t>
            </a:r>
          </a:p>
        </p:txBody>
      </p:sp>
      <p:sp>
        <p:nvSpPr>
          <p:cNvPr id="3" name="Rectangle 2"/>
          <p:cNvSpPr/>
          <p:nvPr/>
        </p:nvSpPr>
        <p:spPr>
          <a:xfrm>
            <a:off x="76200" y="1676400"/>
            <a:ext cx="8991600" cy="2862322"/>
          </a:xfrm>
          <a:prstGeom prst="rect">
            <a:avLst/>
          </a:prstGeom>
        </p:spPr>
        <p:txBody>
          <a:bodyPr wrap="square">
            <a:spAutoFit/>
          </a:bodyPr>
          <a:lstStyle/>
          <a:p>
            <a:pPr algn="just"/>
            <a:r>
              <a:rPr lang="en-US" sz="3600" dirty="0">
                <a:latin typeface="Times New Roman" panose="02020603050405020304" pitchFamily="18" charset="0"/>
                <a:cs typeface="Times New Roman" panose="02020603050405020304" pitchFamily="18" charset="0"/>
              </a:rPr>
              <a:t>The </a:t>
            </a:r>
            <a:r>
              <a:rPr lang="en-US" sz="3600" u="sng" dirty="0">
                <a:latin typeface="Times New Roman" panose="02020603050405020304" pitchFamily="18" charset="0"/>
                <a:cs typeface="Times New Roman" panose="02020603050405020304" pitchFamily="18" charset="0"/>
              </a:rPr>
              <a:t>mean</a:t>
            </a:r>
            <a:r>
              <a:rPr lang="en-US" sz="3600" dirty="0">
                <a:latin typeface="Times New Roman" panose="02020603050405020304" pitchFamily="18" charset="0"/>
                <a:cs typeface="Times New Roman" panose="02020603050405020304" pitchFamily="18" charset="0"/>
              </a:rPr>
              <a:t> is influenced by the extreme observations, whereas the </a:t>
            </a:r>
            <a:r>
              <a:rPr lang="en-US" sz="3600" u="sng" dirty="0">
                <a:latin typeface="Times New Roman" panose="02020603050405020304" pitchFamily="18" charset="0"/>
                <a:cs typeface="Times New Roman" panose="02020603050405020304" pitchFamily="18" charset="0"/>
              </a:rPr>
              <a:t>median</a:t>
            </a:r>
            <a:r>
              <a:rPr lang="en-US" sz="3600" dirty="0">
                <a:latin typeface="Times New Roman" panose="02020603050405020304" pitchFamily="18" charset="0"/>
                <a:cs typeface="Times New Roman" panose="02020603050405020304" pitchFamily="18" charset="0"/>
              </a:rPr>
              <a:t> places emphasis on the true “center” of the data set.</a:t>
            </a:r>
          </a:p>
          <a:p>
            <a:pPr algn="just"/>
            <a:endParaRPr lang="en-US" sz="3600" dirty="0">
              <a:latin typeface="Times New Roman" panose="02020603050405020304" pitchFamily="18" charset="0"/>
              <a:cs typeface="Times New Roman" panose="02020603050405020304" pitchFamily="18" charset="0"/>
            </a:endParaRPr>
          </a:p>
          <a:p>
            <a:pPr algn="ctr"/>
            <a:r>
              <a:rPr lang="en-US" sz="3600" b="1" dirty="0">
                <a:solidFill>
                  <a:schemeClr val="bg2">
                    <a:lumMod val="50000"/>
                  </a:schemeClr>
                </a:solidFill>
                <a:latin typeface="Times New Roman" panose="02020603050405020304" pitchFamily="18" charset="0"/>
                <a:cs typeface="Times New Roman" panose="02020603050405020304" pitchFamily="18" charset="0"/>
              </a:rPr>
              <a:t>See previous Example</a:t>
            </a:r>
          </a:p>
        </p:txBody>
      </p:sp>
    </p:spTree>
    <p:extLst>
      <p:ext uri="{BB962C8B-B14F-4D97-AF65-F5344CB8AC3E}">
        <p14:creationId xmlns:p14="http://schemas.microsoft.com/office/powerpoint/2010/main" xmlns="" val="3650068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2757148959"/>
              </p:ext>
            </p:extLst>
          </p:nvPr>
        </p:nvGraphicFramePr>
        <p:xfrm>
          <a:off x="76200" y="76200"/>
          <a:ext cx="9067800" cy="6486379"/>
        </p:xfrm>
        <a:graphic>
          <a:graphicData uri="http://schemas.openxmlformats.org/drawingml/2006/table">
            <a:tbl>
              <a:tblPr firstRow="1" bandRow="1">
                <a:tableStyleId>{B301B821-A1FF-4177-AEE7-76D212191A09}</a:tableStyleId>
              </a:tblPr>
              <a:tblGrid>
                <a:gridCol w="1905000">
                  <a:extLst>
                    <a:ext uri="{9D8B030D-6E8A-4147-A177-3AD203B41FA5}">
                      <a16:colId xmlns:a16="http://schemas.microsoft.com/office/drawing/2014/main" xmlns="" val="20000"/>
                    </a:ext>
                  </a:extLst>
                </a:gridCol>
                <a:gridCol w="2209800">
                  <a:extLst>
                    <a:ext uri="{9D8B030D-6E8A-4147-A177-3AD203B41FA5}">
                      <a16:colId xmlns:a16="http://schemas.microsoft.com/office/drawing/2014/main" xmlns="" val="20001"/>
                    </a:ext>
                  </a:extLst>
                </a:gridCol>
                <a:gridCol w="2209800">
                  <a:extLst>
                    <a:ext uri="{9D8B030D-6E8A-4147-A177-3AD203B41FA5}">
                      <a16:colId xmlns:a16="http://schemas.microsoft.com/office/drawing/2014/main" xmlns="" val="20002"/>
                    </a:ext>
                  </a:extLst>
                </a:gridCol>
                <a:gridCol w="2743200">
                  <a:extLst>
                    <a:ext uri="{9D8B030D-6E8A-4147-A177-3AD203B41FA5}">
                      <a16:colId xmlns:a16="http://schemas.microsoft.com/office/drawing/2014/main" xmlns="" val="20003"/>
                    </a:ext>
                  </a:extLst>
                </a:gridCol>
              </a:tblGrid>
              <a:tr h="984739">
                <a:tc gridSpan="4">
                  <a:txBody>
                    <a:bodyPr/>
                    <a:lstStyle/>
                    <a:p>
                      <a:pPr marL="0" marR="0" algn="ctr" rtl="0">
                        <a:lnSpc>
                          <a:spcPct val="100000"/>
                        </a:lnSpc>
                        <a:spcBef>
                          <a:spcPts val="0"/>
                        </a:spcBef>
                        <a:spcAft>
                          <a:spcPts val="0"/>
                        </a:spcAft>
                      </a:pPr>
                      <a:r>
                        <a:rPr lang="en-US" sz="2800" dirty="0">
                          <a:effectLst/>
                        </a:rPr>
                        <a:t>Schedule of Assessment Tasks for Students During the Semester</a:t>
                      </a:r>
                      <a:endParaRPr lang="en-US" sz="2800" dirty="0">
                        <a:solidFill>
                          <a:srgbClr val="C00000"/>
                        </a:solidFill>
                        <a:effectLst/>
                        <a:latin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996461">
                <a:tc>
                  <a:txBody>
                    <a:bodyPr/>
                    <a:lstStyle/>
                    <a:p>
                      <a:pPr marL="0" marR="0" algn="ctr" rtl="0">
                        <a:lnSpc>
                          <a:spcPct val="100000"/>
                        </a:lnSpc>
                        <a:spcBef>
                          <a:spcPts val="0"/>
                        </a:spcBef>
                        <a:spcAft>
                          <a:spcPts val="0"/>
                        </a:spcAft>
                      </a:pPr>
                      <a:r>
                        <a:rPr lang="en-US" sz="2400" b="1" dirty="0">
                          <a:effectLst/>
                          <a:latin typeface="Times New Roman" panose="02020603050405020304" pitchFamily="18" charset="0"/>
                          <a:cs typeface="Times New Roman" panose="02020603050405020304" pitchFamily="18" charset="0"/>
                        </a:rPr>
                        <a:t>Assessment</a:t>
                      </a:r>
                      <a:endParaRPr lang="en-US" sz="240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marL="0" marR="0" algn="ctr" rtl="0">
                        <a:lnSpc>
                          <a:spcPct val="100000"/>
                        </a:lnSpc>
                        <a:spcBef>
                          <a:spcPts val="0"/>
                        </a:spcBef>
                        <a:spcAft>
                          <a:spcPts val="0"/>
                        </a:spcAft>
                      </a:pPr>
                      <a:r>
                        <a:rPr lang="en-US" sz="2400" b="1" dirty="0">
                          <a:effectLst/>
                          <a:latin typeface="Times New Roman" panose="02020603050405020304" pitchFamily="18" charset="0"/>
                          <a:cs typeface="Times New Roman" panose="02020603050405020304" pitchFamily="18" charset="0"/>
                        </a:rPr>
                        <a:t>Examination</a:t>
                      </a:r>
                      <a:endParaRPr lang="en-US" sz="240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marL="0" marR="0" algn="ctr" rtl="0">
                        <a:lnSpc>
                          <a:spcPct val="100000"/>
                        </a:lnSpc>
                        <a:spcBef>
                          <a:spcPts val="0"/>
                        </a:spcBef>
                        <a:spcAft>
                          <a:spcPts val="0"/>
                        </a:spcAft>
                      </a:pPr>
                      <a:r>
                        <a:rPr lang="en-US" sz="2400" b="1" dirty="0">
                          <a:effectLst/>
                          <a:latin typeface="Times New Roman" panose="02020603050405020304" pitchFamily="18" charset="0"/>
                          <a:cs typeface="Times New Roman" panose="02020603050405020304" pitchFamily="18" charset="0"/>
                        </a:rPr>
                        <a:t>Week due</a:t>
                      </a:r>
                      <a:endParaRPr lang="en-US" sz="240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marL="0" marR="0" algn="ctr" rtl="0">
                        <a:lnSpc>
                          <a:spcPct val="100000"/>
                        </a:lnSpc>
                        <a:spcBef>
                          <a:spcPts val="0"/>
                        </a:spcBef>
                        <a:spcAft>
                          <a:spcPts val="0"/>
                        </a:spcAft>
                      </a:pPr>
                      <a:r>
                        <a:rPr lang="en-US" sz="2400" b="1" dirty="0">
                          <a:effectLst/>
                          <a:latin typeface="Times New Roman" panose="02020603050405020304" pitchFamily="18" charset="0"/>
                          <a:cs typeface="Times New Roman" panose="02020603050405020304" pitchFamily="18" charset="0"/>
                        </a:rPr>
                        <a:t>Proportion of Final Assessment</a:t>
                      </a:r>
                      <a:endParaRPr lang="en-US" sz="240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extLst>
                  <a:ext uri="{0D108BD9-81ED-4DB2-BD59-A6C34878D82A}">
                    <a16:rowId xmlns:a16="http://schemas.microsoft.com/office/drawing/2014/main" xmlns="" val="10001"/>
                  </a:ext>
                </a:extLst>
              </a:tr>
              <a:tr h="1182859">
                <a:tc>
                  <a:txBody>
                    <a:bodyPr/>
                    <a:lstStyle/>
                    <a:p>
                      <a:pPr marL="0" marR="0" algn="ctr" rtl="0">
                        <a:lnSpc>
                          <a:spcPct val="100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1</a:t>
                      </a:r>
                      <a:endParaRPr lang="en-US" sz="240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marL="0" marR="0" algn="ctr" rtl="0">
                        <a:lnSpc>
                          <a:spcPct val="100000"/>
                        </a:lnSpc>
                        <a:spcBef>
                          <a:spcPts val="0"/>
                        </a:spcBef>
                        <a:spcAft>
                          <a:spcPts val="0"/>
                        </a:spcAft>
                      </a:pPr>
                      <a:endParaRPr lang="en-US" sz="2400" dirty="0">
                        <a:effectLst/>
                        <a:latin typeface="Times New Roman" panose="02020603050405020304" pitchFamily="18" charset="0"/>
                        <a:cs typeface="Times New Roman" panose="02020603050405020304" pitchFamily="18" charset="0"/>
                      </a:endParaRPr>
                    </a:p>
                    <a:p>
                      <a:pPr marL="0" marR="0" algn="ctr" rtl="0">
                        <a:lnSpc>
                          <a:spcPct val="100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Mid-term exam (1)</a:t>
                      </a:r>
                      <a:endParaRPr lang="en-US" sz="24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400" dirty="0">
                        <a:effectLst/>
                        <a:latin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a:effectLst/>
                          <a:latin typeface="Times New Roman" panose="02020603050405020304" pitchFamily="18" charset="0"/>
                          <a:cs typeface="Times New Roman" panose="02020603050405020304" pitchFamily="18" charset="0"/>
                        </a:rPr>
                        <a:t>5</a:t>
                      </a:r>
                      <a:r>
                        <a:rPr lang="en-US" sz="2400" baseline="30000" dirty="0">
                          <a:effectLst/>
                          <a:latin typeface="Times New Roman" panose="02020603050405020304" pitchFamily="18" charset="0"/>
                          <a:cs typeface="Times New Roman" panose="02020603050405020304" pitchFamily="18" charset="0"/>
                        </a:rPr>
                        <a:t>th </a:t>
                      </a:r>
                      <a:r>
                        <a:rPr lang="en-US" sz="2400" baseline="0" dirty="0">
                          <a:effectLst/>
                          <a:latin typeface="Times New Roman" panose="02020603050405020304" pitchFamily="18" charset="0"/>
                          <a:cs typeface="Times New Roman" panose="02020603050405020304" pitchFamily="18" charset="0"/>
                        </a:rPr>
                        <a:t>- 6</a:t>
                      </a:r>
                      <a:r>
                        <a:rPr lang="en-US" sz="2400" baseline="30000" dirty="0">
                          <a:effectLst/>
                          <a:latin typeface="Times New Roman" panose="02020603050405020304" pitchFamily="18" charset="0"/>
                          <a:cs typeface="Times New Roman" panose="02020603050405020304" pitchFamily="18" charset="0"/>
                        </a:rPr>
                        <a:t>th</a:t>
                      </a:r>
                      <a:endParaRPr lang="en-US" sz="24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rtl="0">
                        <a:lnSpc>
                          <a:spcPct val="100000"/>
                        </a:lnSpc>
                        <a:spcBef>
                          <a:spcPts val="0"/>
                        </a:spcBef>
                        <a:spcAft>
                          <a:spcPts val="0"/>
                        </a:spcAft>
                      </a:pPr>
                      <a:endParaRPr lang="en-US" sz="2400" dirty="0">
                        <a:effectLst/>
                        <a:latin typeface="Times New Roman" panose="02020603050405020304" pitchFamily="18" charset="0"/>
                        <a:cs typeface="Times New Roman" panose="02020603050405020304" pitchFamily="18" charset="0"/>
                      </a:endParaRPr>
                    </a:p>
                    <a:p>
                      <a:pPr marL="0" marR="0" algn="ctr" rtl="0">
                        <a:lnSpc>
                          <a:spcPct val="100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25</a:t>
                      </a:r>
                      <a:endParaRPr lang="en-US" sz="2400" dirty="0">
                        <a:effectLst/>
                        <a:latin typeface="Times New Roman" panose="02020603050405020304" pitchFamily="18" charset="0"/>
                        <a:ea typeface="Times New Roman"/>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1255541">
                <a:tc>
                  <a:txBody>
                    <a:bodyPr/>
                    <a:lstStyle/>
                    <a:p>
                      <a:pPr marL="0" marR="0" algn="ctr" rtl="0">
                        <a:lnSpc>
                          <a:spcPct val="100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2</a:t>
                      </a:r>
                      <a:endParaRPr lang="en-US" sz="240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marL="0" marR="0" algn="ctr" rtl="0">
                        <a:lnSpc>
                          <a:spcPct val="100000"/>
                        </a:lnSpc>
                        <a:spcBef>
                          <a:spcPts val="0"/>
                        </a:spcBef>
                        <a:spcAft>
                          <a:spcPts val="0"/>
                        </a:spcAft>
                      </a:pPr>
                      <a:endParaRPr lang="en-US" sz="2400" dirty="0">
                        <a:effectLst/>
                        <a:latin typeface="Times New Roman" panose="02020603050405020304" pitchFamily="18" charset="0"/>
                        <a:cs typeface="Times New Roman" panose="02020603050405020304" pitchFamily="18" charset="0"/>
                      </a:endParaRPr>
                    </a:p>
                    <a:p>
                      <a:pPr marL="0" marR="0" algn="ctr" rtl="0">
                        <a:lnSpc>
                          <a:spcPct val="100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Mid-term exam (2)</a:t>
                      </a:r>
                      <a:endParaRPr lang="en-US" sz="24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rtl="0">
                        <a:lnSpc>
                          <a:spcPct val="100000"/>
                        </a:lnSpc>
                        <a:spcBef>
                          <a:spcPts val="0"/>
                        </a:spcBef>
                        <a:spcAft>
                          <a:spcPts val="0"/>
                        </a:spcAft>
                      </a:pPr>
                      <a:endParaRPr lang="en-US" sz="2400" dirty="0">
                        <a:effectLst/>
                        <a:latin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a:effectLst/>
                          <a:latin typeface="Times New Roman" panose="02020603050405020304" pitchFamily="18" charset="0"/>
                          <a:cs typeface="Times New Roman" panose="02020603050405020304" pitchFamily="18" charset="0"/>
                        </a:rPr>
                        <a:t>9</a:t>
                      </a:r>
                      <a:r>
                        <a:rPr lang="en-US" sz="2400" baseline="30000" dirty="0">
                          <a:effectLst/>
                          <a:latin typeface="Times New Roman" panose="02020603050405020304" pitchFamily="18" charset="0"/>
                          <a:cs typeface="Times New Roman" panose="02020603050405020304" pitchFamily="18" charset="0"/>
                        </a:rPr>
                        <a:t>th </a:t>
                      </a:r>
                      <a:r>
                        <a:rPr lang="en-US" sz="2400" baseline="0" dirty="0">
                          <a:effectLst/>
                          <a:latin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cs typeface="Times New Roman" panose="02020603050405020304" pitchFamily="18" charset="0"/>
                        </a:rPr>
                        <a:t>10</a:t>
                      </a:r>
                      <a:r>
                        <a:rPr lang="en-US" sz="2400" baseline="30000" dirty="0">
                          <a:effectLst/>
                          <a:latin typeface="Times New Roman" panose="02020603050405020304" pitchFamily="18" charset="0"/>
                          <a:cs typeface="Times New Roman" panose="02020603050405020304" pitchFamily="18" charset="0"/>
                        </a:rPr>
                        <a:t>th</a:t>
                      </a:r>
                      <a:endParaRPr lang="en-US" sz="24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rtl="0">
                        <a:lnSpc>
                          <a:spcPct val="100000"/>
                        </a:lnSpc>
                        <a:spcBef>
                          <a:spcPts val="0"/>
                        </a:spcBef>
                        <a:spcAft>
                          <a:spcPts val="0"/>
                        </a:spcAft>
                      </a:pPr>
                      <a:endParaRPr lang="en-US" sz="2400" dirty="0">
                        <a:effectLst/>
                        <a:latin typeface="Times New Roman" panose="02020603050405020304" pitchFamily="18" charset="0"/>
                        <a:cs typeface="Times New Roman" panose="02020603050405020304" pitchFamily="18" charset="0"/>
                      </a:endParaRPr>
                    </a:p>
                    <a:p>
                      <a:pPr marL="0" marR="0" algn="ctr" rtl="0">
                        <a:lnSpc>
                          <a:spcPct val="100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25</a:t>
                      </a:r>
                      <a:endParaRPr lang="en-US" sz="2400" dirty="0">
                        <a:effectLst/>
                        <a:latin typeface="Times New Roman" panose="02020603050405020304" pitchFamily="18" charset="0"/>
                        <a:ea typeface="Times New Roman"/>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1082040">
                <a:tc>
                  <a:txBody>
                    <a:bodyPr/>
                    <a:lstStyle/>
                    <a:p>
                      <a:pPr marL="0" marR="0" algn="ctr" rtl="0">
                        <a:lnSpc>
                          <a:spcPct val="100000"/>
                        </a:lnSpc>
                        <a:spcBef>
                          <a:spcPts val="0"/>
                        </a:spcBef>
                        <a:spcAft>
                          <a:spcPts val="0"/>
                        </a:spcAft>
                      </a:pPr>
                      <a:r>
                        <a:rPr lang="en-US" sz="2400" b="0" dirty="0">
                          <a:effectLst/>
                          <a:latin typeface="Times New Roman" panose="02020603050405020304" pitchFamily="18" charset="0"/>
                          <a:ea typeface="Times New Roman"/>
                          <a:cs typeface="Times New Roman" panose="02020603050405020304" pitchFamily="18" charset="0"/>
                        </a:rPr>
                        <a:t>3</a:t>
                      </a:r>
                    </a:p>
                  </a:txBody>
                  <a:tcPr marL="68580" marR="68580" marT="0" marB="0" anchor="ctr"/>
                </a:tc>
                <a:tc>
                  <a:txBody>
                    <a:bodyPr/>
                    <a:lstStyle/>
                    <a:p>
                      <a:pPr marL="0" marR="0" algn="ctr" rtl="0">
                        <a:lnSpc>
                          <a:spcPct val="100000"/>
                        </a:lnSpc>
                        <a:spcBef>
                          <a:spcPts val="0"/>
                        </a:spcBef>
                        <a:spcAft>
                          <a:spcPts val="0"/>
                        </a:spcAft>
                      </a:pPr>
                      <a:r>
                        <a:rPr lang="en-US" sz="2400" dirty="0">
                          <a:effectLst/>
                          <a:latin typeface="Times New Roman" panose="02020603050405020304" pitchFamily="18" charset="0"/>
                          <a:ea typeface="Times New Roman"/>
                          <a:cs typeface="Times New Roman" panose="02020603050405020304" pitchFamily="18" charset="0"/>
                        </a:rPr>
                        <a:t>Assignment </a:t>
                      </a: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effectLst/>
                          <a:latin typeface="Times New Roman" panose="02020603050405020304" pitchFamily="18" charset="0"/>
                          <a:cs typeface="Times New Roman" panose="02020603050405020304" pitchFamily="18" charset="0"/>
                        </a:rPr>
                        <a:t>12</a:t>
                      </a:r>
                      <a:r>
                        <a:rPr lang="en-US" sz="2400" baseline="30000" dirty="0">
                          <a:effectLst/>
                          <a:latin typeface="Times New Roman" panose="02020603050405020304" pitchFamily="18" charset="0"/>
                          <a:cs typeface="Times New Roman" panose="02020603050405020304" pitchFamily="18" charset="0"/>
                        </a:rPr>
                        <a:t>th </a:t>
                      </a:r>
                      <a:r>
                        <a:rPr lang="en-US" sz="2400" baseline="0" dirty="0">
                          <a:effectLst/>
                          <a:latin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cs typeface="Times New Roman" panose="02020603050405020304" pitchFamily="18" charset="0"/>
                        </a:rPr>
                        <a:t>13</a:t>
                      </a:r>
                      <a:r>
                        <a:rPr lang="en-US" sz="2400" baseline="30000" dirty="0">
                          <a:effectLst/>
                          <a:latin typeface="Times New Roman" panose="02020603050405020304" pitchFamily="18" charset="0"/>
                          <a:cs typeface="Times New Roman" panose="02020603050405020304" pitchFamily="18" charset="0"/>
                        </a:rPr>
                        <a:t>th</a:t>
                      </a:r>
                      <a:endParaRPr lang="en-US" sz="2400" dirty="0">
                        <a:effectLst/>
                        <a:latin typeface="Times New Roman" panose="02020603050405020304" pitchFamily="18" charset="0"/>
                        <a:ea typeface="Times New Roman"/>
                        <a:cs typeface="Times New Roman" panose="02020603050405020304" pitchFamily="18" charset="0"/>
                      </a:endParaRPr>
                    </a:p>
                  </a:txBody>
                  <a:tcPr marL="68580" marR="68580" marT="0" marB="0" anchor="ctr" anchorCtr="1"/>
                </a:tc>
                <a:tc>
                  <a:txBody>
                    <a:bodyPr/>
                    <a:lstStyle/>
                    <a:p>
                      <a:pPr marL="0" marR="0" algn="ctr" rtl="0">
                        <a:lnSpc>
                          <a:spcPct val="100000"/>
                        </a:lnSpc>
                        <a:spcBef>
                          <a:spcPts val="0"/>
                        </a:spcBef>
                        <a:spcAft>
                          <a:spcPts val="0"/>
                        </a:spcAft>
                      </a:pPr>
                      <a:r>
                        <a:rPr lang="en-US" sz="2400" dirty="0">
                          <a:effectLst/>
                          <a:latin typeface="Times New Roman" panose="02020603050405020304" pitchFamily="18" charset="0"/>
                          <a:ea typeface="Times New Roman"/>
                          <a:cs typeface="Times New Roman" panose="02020603050405020304" pitchFamily="18" charset="0"/>
                        </a:rPr>
                        <a:t>10</a:t>
                      </a:r>
                    </a:p>
                  </a:txBody>
                  <a:tcPr marL="68580" marR="68580" marT="0" marB="0" anchor="ctr" anchorCtr="1"/>
                </a:tc>
                <a:extLst>
                  <a:ext uri="{0D108BD9-81ED-4DB2-BD59-A6C34878D82A}">
                    <a16:rowId xmlns:a16="http://schemas.microsoft.com/office/drawing/2014/main" xmlns="" val="2938882076"/>
                  </a:ext>
                </a:extLst>
              </a:tr>
              <a:tr h="984739">
                <a:tc>
                  <a:txBody>
                    <a:bodyPr/>
                    <a:lstStyle/>
                    <a:p>
                      <a:pPr marL="0" marR="0" algn="ctr" rtl="0">
                        <a:lnSpc>
                          <a:spcPct val="100000"/>
                        </a:lnSpc>
                        <a:spcBef>
                          <a:spcPts val="0"/>
                        </a:spcBef>
                        <a:spcAft>
                          <a:spcPts val="0"/>
                        </a:spcAft>
                      </a:pPr>
                      <a:r>
                        <a:rPr lang="en-US" sz="2400" b="0" dirty="0">
                          <a:effectLst/>
                          <a:latin typeface="Times New Roman" panose="02020603050405020304" pitchFamily="18" charset="0"/>
                          <a:ea typeface="Times New Roman"/>
                          <a:cs typeface="Times New Roman" panose="02020603050405020304" pitchFamily="18" charset="0"/>
                        </a:rPr>
                        <a:t>4</a:t>
                      </a:r>
                    </a:p>
                  </a:txBody>
                  <a:tcPr marL="68580" marR="68580" marT="0" marB="0" anchor="ctr"/>
                </a:tc>
                <a:tc>
                  <a:txBody>
                    <a:bodyPr/>
                    <a:lstStyle/>
                    <a:p>
                      <a:pPr marL="0" marR="0" algn="ctr" rtl="0">
                        <a:lnSpc>
                          <a:spcPct val="100000"/>
                        </a:lnSpc>
                        <a:spcBef>
                          <a:spcPts val="0"/>
                        </a:spcBef>
                        <a:spcAft>
                          <a:spcPts val="0"/>
                        </a:spcAft>
                      </a:pPr>
                      <a:endParaRPr lang="en-US" sz="2400" dirty="0">
                        <a:effectLst/>
                        <a:latin typeface="Times New Roman" panose="02020603050405020304" pitchFamily="18" charset="0"/>
                        <a:cs typeface="Times New Roman" panose="02020603050405020304" pitchFamily="18" charset="0"/>
                      </a:endParaRPr>
                    </a:p>
                    <a:p>
                      <a:pPr marL="0" marR="0" algn="ctr" rtl="0">
                        <a:lnSpc>
                          <a:spcPct val="100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Final exam</a:t>
                      </a:r>
                      <a:endParaRPr lang="en-US" sz="24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rtl="1">
                        <a:lnSpc>
                          <a:spcPct val="100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After 15</a:t>
                      </a:r>
                      <a:r>
                        <a:rPr lang="en-US" sz="2400" baseline="30000" dirty="0">
                          <a:effectLst/>
                          <a:latin typeface="Times New Roman" panose="02020603050405020304" pitchFamily="18" charset="0"/>
                          <a:cs typeface="Times New Roman" panose="02020603050405020304" pitchFamily="18" charset="0"/>
                        </a:rPr>
                        <a:t>th</a:t>
                      </a:r>
                      <a:r>
                        <a:rPr lang="en-US" sz="2400" dirty="0">
                          <a:effectLst/>
                          <a:latin typeface="Times New Roman" panose="02020603050405020304" pitchFamily="18" charset="0"/>
                          <a:cs typeface="Times New Roman" panose="02020603050405020304" pitchFamily="18" charset="0"/>
                        </a:rPr>
                        <a:t> Week</a:t>
                      </a:r>
                      <a:endParaRPr lang="en-US" sz="2400"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marL="0" marR="0" algn="ctr" rtl="0">
                        <a:lnSpc>
                          <a:spcPct val="100000"/>
                        </a:lnSpc>
                        <a:spcBef>
                          <a:spcPts val="0"/>
                        </a:spcBef>
                        <a:spcAft>
                          <a:spcPts val="0"/>
                        </a:spcAft>
                      </a:pPr>
                      <a:endParaRPr lang="en-US" sz="2400" dirty="0">
                        <a:effectLst/>
                        <a:latin typeface="Times New Roman" panose="02020603050405020304" pitchFamily="18" charset="0"/>
                        <a:cs typeface="Times New Roman" panose="02020603050405020304" pitchFamily="18" charset="0"/>
                      </a:endParaRPr>
                    </a:p>
                    <a:p>
                      <a:pPr marL="0" marR="0" algn="ctr" rtl="0">
                        <a:lnSpc>
                          <a:spcPct val="100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40</a:t>
                      </a:r>
                      <a:endParaRPr lang="en-US" sz="2400" dirty="0">
                        <a:effectLst/>
                        <a:latin typeface="Times New Roman" panose="02020603050405020304" pitchFamily="18" charset="0"/>
                        <a:ea typeface="Times New Roman"/>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37674132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9144000" cy="1143000"/>
          </a:xfrm>
        </p:spPr>
        <p:txBody>
          <a:bodyPr/>
          <a:lstStyle/>
          <a:p>
            <a:pPr algn="l"/>
            <a:r>
              <a:rPr lang="en-US" b="1" u="sng" dirty="0">
                <a:solidFill>
                  <a:srgbClr val="C00000"/>
                </a:solidFill>
                <a:latin typeface="Times New Roman" panose="02020603050405020304" pitchFamily="18" charset="0"/>
                <a:cs typeface="Times New Roman" panose="02020603050405020304" pitchFamily="18" charset="0"/>
              </a:rPr>
              <a:t>Example:</a:t>
            </a:r>
            <a:r>
              <a:rPr lang="en-US" b="1" dirty="0">
                <a:solidFill>
                  <a:srgbClr val="C000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suppose we have the following two data sets:</a:t>
            </a:r>
            <a:r>
              <a:rPr lang="en-US" b="1" dirty="0">
                <a:solidFill>
                  <a:srgbClr val="C00000"/>
                </a:solidFill>
                <a:latin typeface="Times New Roman" panose="02020603050405020304" pitchFamily="18" charset="0"/>
                <a:cs typeface="Times New Roman" panose="02020603050405020304" pitchFamily="18" charset="0"/>
              </a:rPr>
              <a:t/>
            </a:r>
            <a:br>
              <a:rPr lang="en-US" b="1" dirty="0">
                <a:solidFill>
                  <a:srgbClr val="C00000"/>
                </a:solidFill>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data 1:</a:t>
            </a:r>
            <a:r>
              <a:rPr lang="en-US" dirty="0">
                <a:solidFill>
                  <a:srgbClr val="C00000"/>
                </a:solidFill>
                <a:latin typeface="Times New Roman" panose="02020603050405020304" pitchFamily="18" charset="0"/>
                <a:cs typeface="Times New Roman" panose="02020603050405020304" pitchFamily="18" charset="0"/>
              </a:rPr>
              <a:t>      59,60,60,61</a:t>
            </a:r>
            <a:br>
              <a:rPr lang="en-US" dirty="0">
                <a:solidFill>
                  <a:srgbClr val="C00000"/>
                </a:solidFill>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data 2:</a:t>
            </a:r>
            <a:r>
              <a:rPr lang="en-US" dirty="0">
                <a:solidFill>
                  <a:srgbClr val="C00000"/>
                </a:solidFill>
                <a:latin typeface="Times New Roman" panose="02020603050405020304" pitchFamily="18" charset="0"/>
                <a:cs typeface="Times New Roman" panose="02020603050405020304" pitchFamily="18" charset="0"/>
              </a:rPr>
              <a:t>      50,60,60,70</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Calculate the Mean and the Median? What do you see?</a:t>
            </a:r>
            <a:endParaRPr lang="en-US"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219073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639762"/>
          </a:xfrm>
        </p:spPr>
        <p:txBody>
          <a:bodyPr/>
          <a:lstStyle/>
          <a:p>
            <a:r>
              <a:rPr lang="en-US" sz="3200" b="1" u="sng" dirty="0">
                <a:solidFill>
                  <a:srgbClr val="C00000"/>
                </a:solidFill>
                <a:latin typeface="Times New Roman" panose="02020603050405020304" pitchFamily="18" charset="0"/>
                <a:cs typeface="Times New Roman" panose="02020603050405020304" pitchFamily="18" charset="0"/>
              </a:rPr>
              <a:t>Measures of Variability (Dispersion or Variation) </a:t>
            </a:r>
            <a:endParaRPr lang="en-US" sz="3200" dirty="0">
              <a:solidFill>
                <a:srgbClr val="C00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381000" y="1066800"/>
            <a:ext cx="8763000" cy="3970318"/>
          </a:xfrm>
          <a:prstGeom prst="rect">
            <a:avLst/>
          </a:prstGeom>
        </p:spPr>
        <p:txBody>
          <a:bodyPr wrap="square">
            <a:spAutoFit/>
          </a:bodyPr>
          <a:lstStyle/>
          <a:p>
            <a:pPr marL="457200" indent="-457200"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variation or dispersion in a set of data refers to how spread out the observations are from each other. </a:t>
            </a:r>
          </a:p>
          <a:p>
            <a:pPr marL="457200" indent="-457200"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variation is small when the observations are close together. There is no variation if the observations are the same. </a:t>
            </a:r>
          </a:p>
          <a:p>
            <a:pPr marL="457200" indent="-457200"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Some measures of dispersion are range, variance, and standard deviation </a:t>
            </a:r>
          </a:p>
          <a:p>
            <a:pPr marL="457200" indent="-457200"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These measures are designed to give some quantitative measures of the variability in the data. </a:t>
            </a:r>
          </a:p>
        </p:txBody>
      </p:sp>
    </p:spTree>
    <p:extLst>
      <p:ext uri="{BB962C8B-B14F-4D97-AF65-F5344CB8AC3E}">
        <p14:creationId xmlns:p14="http://schemas.microsoft.com/office/powerpoint/2010/main" xmlns="" val="23605046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914400"/>
            <a:ext cx="8229600" cy="1143000"/>
          </a:xfrm>
        </p:spPr>
        <p:txBody>
          <a:bodyPr/>
          <a:lstStyle/>
          <a:p>
            <a:pPr algn="l"/>
            <a:r>
              <a:rPr lang="en-US" b="1" u="sng" dirty="0">
                <a:solidFill>
                  <a:srgbClr val="C00000"/>
                </a:solidFill>
                <a:latin typeface="Times New Roman" panose="02020603050405020304" pitchFamily="18" charset="0"/>
                <a:cs typeface="Times New Roman" panose="02020603050405020304" pitchFamily="18" charset="0"/>
              </a:rPr>
              <a:t>Range:</a:t>
            </a:r>
          </a:p>
        </p:txBody>
      </p:sp>
      <p:sp>
        <p:nvSpPr>
          <p:cNvPr id="3" name="Rectangle 2"/>
          <p:cNvSpPr/>
          <p:nvPr/>
        </p:nvSpPr>
        <p:spPr>
          <a:xfrm>
            <a:off x="76200" y="1905000"/>
            <a:ext cx="8988999" cy="584775"/>
          </a:xfrm>
          <a:prstGeom prst="rect">
            <a:avLst/>
          </a:prstGeom>
        </p:spPr>
        <p:txBody>
          <a:bodyPr wrap="none">
            <a:spAutoFit/>
          </a:bodyPr>
          <a:lstStyle/>
          <a:p>
            <a:r>
              <a:rPr lang="en-US" sz="3200" dirty="0">
                <a:latin typeface="Times New Roman" panose="02020603050405020304" pitchFamily="18" charset="0"/>
                <a:cs typeface="Times New Roman" panose="02020603050405020304" pitchFamily="18" charset="0"/>
              </a:rPr>
              <a:t>It is the simplest measure of variation and defined as</a:t>
            </a:r>
          </a:p>
        </p:txBody>
      </p:sp>
      <p:graphicFrame>
        <p:nvGraphicFramePr>
          <p:cNvPr id="4" name="Object 3"/>
          <p:cNvGraphicFramePr>
            <a:graphicFrameLocks noChangeAspect="1"/>
          </p:cNvGraphicFramePr>
          <p:nvPr>
            <p:extLst>
              <p:ext uri="{D42A27DB-BD31-4B8C-83A1-F6EECF244321}">
                <p14:modId xmlns:p14="http://schemas.microsoft.com/office/powerpoint/2010/main" xmlns="" val="779021914"/>
              </p:ext>
            </p:extLst>
          </p:nvPr>
        </p:nvGraphicFramePr>
        <p:xfrm>
          <a:off x="2438400" y="3276600"/>
          <a:ext cx="3817935" cy="763587"/>
        </p:xfrm>
        <a:graphic>
          <a:graphicData uri="http://schemas.openxmlformats.org/presentationml/2006/ole">
            <p:oleObj spid="_x0000_s1036" name="Equation" r:id="rId3" imgW="888840" imgH="177480" progId="">
              <p:embed/>
            </p:oleObj>
          </a:graphicData>
        </a:graphic>
      </p:graphicFrame>
      <p:sp>
        <p:nvSpPr>
          <p:cNvPr id="5" name="TextBox 4">
            <a:extLst>
              <a:ext uri="{FF2B5EF4-FFF2-40B4-BE49-F238E27FC236}">
                <a16:creationId xmlns:a16="http://schemas.microsoft.com/office/drawing/2014/main" xmlns="" id="{70226AF9-D198-48EE-A628-38DCB9D59665}"/>
              </a:ext>
            </a:extLst>
          </p:cNvPr>
          <p:cNvSpPr txBox="1"/>
          <p:nvPr/>
        </p:nvSpPr>
        <p:spPr>
          <a:xfrm>
            <a:off x="6256335" y="3276600"/>
            <a:ext cx="1524000" cy="64633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(unit)</a:t>
            </a:r>
          </a:p>
        </p:txBody>
      </p:sp>
    </p:spTree>
    <p:extLst>
      <p:ext uri="{BB962C8B-B14F-4D97-AF65-F5344CB8AC3E}">
        <p14:creationId xmlns:p14="http://schemas.microsoft.com/office/powerpoint/2010/main" xmlns="" val="8564714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38200"/>
            <a:ext cx="8229600" cy="1143000"/>
          </a:xfrm>
        </p:spPr>
        <p:txBody>
          <a:bodyPr/>
          <a:lstStyle/>
          <a:p>
            <a:pPr algn="l"/>
            <a:r>
              <a:rPr lang="en-US" b="1" dirty="0">
                <a:solidFill>
                  <a:srgbClr val="C00000"/>
                </a:solidFill>
              </a:rPr>
              <a:t>Example:</a:t>
            </a:r>
          </a:p>
        </p:txBody>
      </p:sp>
      <p:sp>
        <p:nvSpPr>
          <p:cNvPr id="3" name="TextBox 2"/>
          <p:cNvSpPr txBox="1"/>
          <p:nvPr/>
        </p:nvSpPr>
        <p:spPr>
          <a:xfrm>
            <a:off x="0" y="1828800"/>
            <a:ext cx="9067800" cy="1323439"/>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What is the range of the following data set</a:t>
            </a:r>
          </a:p>
          <a:p>
            <a:pPr algn="ctr"/>
            <a:r>
              <a:rPr lang="en-US" sz="4000" dirty="0">
                <a:latin typeface="Times New Roman" panose="02020603050405020304" pitchFamily="18" charset="0"/>
                <a:cs typeface="Times New Roman" panose="02020603050405020304" pitchFamily="18" charset="0"/>
              </a:rPr>
              <a:t>42,55,47,41,57,50 </a:t>
            </a:r>
          </a:p>
        </p:txBody>
      </p:sp>
    </p:spTree>
    <p:extLst>
      <p:ext uri="{BB962C8B-B14F-4D97-AF65-F5344CB8AC3E}">
        <p14:creationId xmlns:p14="http://schemas.microsoft.com/office/powerpoint/2010/main" xmlns="" val="35274031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8229600" cy="1143000"/>
          </a:xfrm>
        </p:spPr>
        <p:txBody>
          <a:bodyPr/>
          <a:lstStyle/>
          <a:p>
            <a:pPr algn="l"/>
            <a:r>
              <a:rPr lang="en-US" b="1" dirty="0">
                <a:solidFill>
                  <a:srgbClr val="C00000"/>
                </a:solidFill>
                <a:latin typeface="Times New Roman" panose="02020603050405020304" pitchFamily="18" charset="0"/>
                <a:cs typeface="Times New Roman" panose="02020603050405020304" pitchFamily="18" charset="0"/>
              </a:rPr>
              <a:t>Solution:</a:t>
            </a:r>
          </a:p>
        </p:txBody>
      </p:sp>
      <p:graphicFrame>
        <p:nvGraphicFramePr>
          <p:cNvPr id="3" name="Object 2"/>
          <p:cNvGraphicFramePr>
            <a:graphicFrameLocks noChangeAspect="1"/>
          </p:cNvGraphicFramePr>
          <p:nvPr>
            <p:extLst>
              <p:ext uri="{D42A27DB-BD31-4B8C-83A1-F6EECF244321}">
                <p14:modId xmlns:p14="http://schemas.microsoft.com/office/powerpoint/2010/main" xmlns="" val="3259145844"/>
              </p:ext>
            </p:extLst>
          </p:nvPr>
        </p:nvGraphicFramePr>
        <p:xfrm>
          <a:off x="838200" y="1854200"/>
          <a:ext cx="6288088" cy="3556000"/>
        </p:xfrm>
        <a:graphic>
          <a:graphicData uri="http://schemas.openxmlformats.org/presentationml/2006/ole">
            <p:oleObj spid="_x0000_s2059" name="Equation" r:id="rId3" imgW="1549080" imgH="876240" progId="">
              <p:embed/>
            </p:oleObj>
          </a:graphicData>
        </a:graphic>
      </p:graphicFrame>
    </p:spTree>
    <p:extLst>
      <p:ext uri="{BB962C8B-B14F-4D97-AF65-F5344CB8AC3E}">
        <p14:creationId xmlns:p14="http://schemas.microsoft.com/office/powerpoint/2010/main" xmlns="" val="4861453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2" name="Title 1"/>
              <p:cNvSpPr>
                <a:spLocks noGrp="1"/>
              </p:cNvSpPr>
              <p:nvPr>
                <p:ph type="title"/>
              </p:nvPr>
            </p:nvSpPr>
            <p:spPr>
              <a:xfrm>
                <a:off x="457200" y="76200"/>
                <a:ext cx="8229600" cy="1143000"/>
              </a:xfrm>
            </p:spPr>
            <p:txBody>
              <a:bodyPr/>
              <a:lstStyle/>
              <a:p>
                <a:r>
                  <a:rPr lang="en-US" sz="4800" b="1" dirty="0">
                    <a:solidFill>
                      <a:srgbClr val="C00000"/>
                    </a:solidFill>
                    <a:latin typeface="Times New Roman" panose="02020603050405020304" pitchFamily="18" charset="0"/>
                    <a:cs typeface="Times New Roman" panose="02020603050405020304" pitchFamily="18" charset="0"/>
                  </a:rPr>
                  <a:t>The Sample Variance </a:t>
                </a:r>
                <a14:m>
                  <m:oMath xmlns:m="http://schemas.openxmlformats.org/officeDocument/2006/math">
                    <m:d>
                      <m:dPr>
                        <m:ctrlPr>
                          <a:rPr lang="en-US" sz="4800" b="1" i="1" smtClean="0">
                            <a:solidFill>
                              <a:srgbClr val="C00000"/>
                            </a:solidFill>
                            <a:latin typeface="Cambria Math" panose="02040503050406030204" pitchFamily="18" charset="0"/>
                            <a:cs typeface="Times New Roman" panose="02020603050405020304" pitchFamily="18" charset="0"/>
                          </a:rPr>
                        </m:ctrlPr>
                      </m:dPr>
                      <m:e>
                        <m:sSup>
                          <m:sSupPr>
                            <m:ctrlPr>
                              <a:rPr lang="en-US" sz="4800" b="1" i="1" smtClean="0">
                                <a:solidFill>
                                  <a:srgbClr val="C00000"/>
                                </a:solidFill>
                                <a:latin typeface="Cambria Math" panose="02040503050406030204" pitchFamily="18" charset="0"/>
                                <a:cs typeface="Times New Roman" panose="02020603050405020304" pitchFamily="18" charset="0"/>
                              </a:rPr>
                            </m:ctrlPr>
                          </m:sSupPr>
                          <m:e>
                            <m:r>
                              <a:rPr lang="en-US" sz="4800" b="1" i="1" smtClean="0">
                                <a:solidFill>
                                  <a:srgbClr val="C00000"/>
                                </a:solidFill>
                                <a:latin typeface="Cambria Math"/>
                                <a:cs typeface="Times New Roman" panose="02020603050405020304" pitchFamily="18" charset="0"/>
                              </a:rPr>
                              <m:t>𝑺</m:t>
                            </m:r>
                          </m:e>
                          <m:sup>
                            <m:r>
                              <a:rPr lang="en-US" sz="4800" b="1" i="1" smtClean="0">
                                <a:solidFill>
                                  <a:srgbClr val="C00000"/>
                                </a:solidFill>
                                <a:latin typeface="Cambria Math"/>
                                <a:cs typeface="Times New Roman" panose="02020603050405020304" pitchFamily="18" charset="0"/>
                              </a:rPr>
                              <m:t>𝟐</m:t>
                            </m:r>
                          </m:sup>
                        </m:sSup>
                      </m:e>
                    </m:d>
                  </m:oMath>
                </a14:m>
                <a:r>
                  <a:rPr lang="en-US" sz="4800" b="1" dirty="0">
                    <a:solidFill>
                      <a:srgbClr val="C00000"/>
                    </a:solidFill>
                    <a:latin typeface="Times New Roman" panose="02020603050405020304" pitchFamily="18" charset="0"/>
                    <a:cs typeface="Times New Roman" panose="02020603050405020304" pitchFamily="18" charset="0"/>
                  </a:rPr>
                  <a:t/>
                </a:r>
                <a:endParaRPr lang="en-US" sz="4800" dirty="0">
                  <a:solidFill>
                    <a:srgbClr val="C00000"/>
                  </a:solidFill>
                  <a:latin typeface="Times New Roman" panose="02020603050405020304" pitchFamily="18" charset="0"/>
                  <a:cs typeface="Times New Roman" panose="02020603050405020304" pitchFamily="18" charset="0"/>
                </a:endParaRPr>
              </a:p>
            </p:txBody>
          </p:sp>
        </mc:Choice>
        <mc:Fallback>
          <p:sp>
            <p:nvSpPr>
              <p:cNvPr id="2" name="Title 1"/>
              <p:cNvSpPr>
                <a:spLocks noGrp="1" noRot="1" noChangeAspect="1" noMove="1" noResize="1" noEditPoints="1" noAdjustHandles="1" noChangeArrowheads="1" noChangeShapeType="1" noTextEdit="1"/>
              </p:cNvSpPr>
              <p:nvPr>
                <p:ph type="title"/>
              </p:nvPr>
            </p:nvSpPr>
            <p:spPr>
              <a:xfrm>
                <a:off x="457200" y="76200"/>
                <a:ext cx="8229600" cy="1143000"/>
              </a:xfrm>
              <a:blipFill rotWithShape="1">
                <a:blip r:embed="rId2"/>
                <a:stretch>
                  <a:fillRect t="-8021" b="-4278"/>
                </a:stretch>
              </a:blipFill>
            </p:spPr>
            <p:txBody>
              <a:bodyPr/>
              <a:lstStyle/>
              <a:p>
                <a:r>
                  <a:rPr lang="en-US">
                    <a:noFill/>
                  </a:rPr>
                  <a:t> </a:t>
                </a:r>
              </a:p>
            </p:txBody>
          </p:sp>
        </mc:Fallback>
      </mc:AlternateContent>
      <p:pic>
        <p:nvPicPr>
          <p:cNvPr id="5122"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6200" y="1071480"/>
            <a:ext cx="9067800" cy="532932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6969600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latin typeface="Times New Roman" panose="02020603050405020304" pitchFamily="18" charset="0"/>
                <a:cs typeface="Times New Roman" panose="02020603050405020304" pitchFamily="18" charset="0"/>
              </a:rPr>
              <a:t>The Standard Deviation (S) </a:t>
            </a:r>
            <a:endParaRPr lang="en-US" dirty="0">
              <a:solidFill>
                <a:srgbClr val="C00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533400" y="1295400"/>
            <a:ext cx="8458200" cy="1077218"/>
          </a:xfrm>
          <a:prstGeom prst="rect">
            <a:avLst/>
          </a:prstGeom>
        </p:spPr>
        <p:txBody>
          <a:bodyPr wrap="square">
            <a:spAutoFit/>
          </a:bodyPr>
          <a:lstStyle/>
          <a:p>
            <a:pPr algn="just"/>
            <a:r>
              <a:rPr lang="en-US" sz="3200" dirty="0">
                <a:latin typeface="Times New Roman" panose="02020603050405020304" pitchFamily="18" charset="0"/>
                <a:cs typeface="Times New Roman" panose="02020603050405020304" pitchFamily="18" charset="0"/>
              </a:rPr>
              <a:t>The standard deviation is another measure of variation. It is the square root of the variance </a:t>
            </a:r>
          </a:p>
        </p:txBody>
      </p:sp>
      <p:pic>
        <p:nvPicPr>
          <p:cNvPr id="6146" name="Picture 2"/>
          <p:cNvPicPr>
            <a:picLocks noChangeAspect="1" noChangeArrowheads="1"/>
          </p:cNvPicPr>
          <p:nvPr/>
        </p:nvPicPr>
        <p:blipFill rotWithShape="1">
          <a:blip r:embed="rId2">
            <a:extLst>
              <a:ext uri="{28A0092B-C50C-407E-A947-70E740481C1C}">
                <a14:useLocalDpi xmlns:a14="http://schemas.microsoft.com/office/drawing/2010/main" xmlns="" val="0"/>
              </a:ext>
            </a:extLst>
          </a:blip>
          <a:srcRect l="7301" t="5127" r="8388" b="10044"/>
          <a:stretch/>
        </p:blipFill>
        <p:spPr bwMode="auto">
          <a:xfrm>
            <a:off x="1863306" y="2938733"/>
            <a:ext cx="5348378" cy="178566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6624486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a:solidFill>
                  <a:srgbClr val="C00000"/>
                </a:solidFill>
                <a:latin typeface="Times New Roman" panose="02020603050405020304" pitchFamily="18" charset="0"/>
                <a:cs typeface="Times New Roman" panose="02020603050405020304" pitchFamily="18" charset="0"/>
              </a:rPr>
              <a:t>Example: </a:t>
            </a:r>
            <a:endParaRPr lang="en-US" u="sng" dirty="0">
              <a:solidFill>
                <a:srgbClr val="C00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457200" y="1371600"/>
            <a:ext cx="8534400" cy="1569660"/>
          </a:xfrm>
          <a:prstGeom prst="rect">
            <a:avLst/>
          </a:prstGeom>
        </p:spPr>
        <p:txBody>
          <a:bodyPr wrap="square">
            <a:spAutoFit/>
          </a:bodyPr>
          <a:lstStyle/>
          <a:p>
            <a:pPr algn="just"/>
            <a:r>
              <a:rPr lang="en-US" sz="3200" dirty="0">
                <a:latin typeface="Times New Roman" panose="02020603050405020304" pitchFamily="18" charset="0"/>
                <a:cs typeface="Times New Roman" panose="02020603050405020304" pitchFamily="18" charset="0"/>
              </a:rPr>
              <a:t>Compute the sample variance and standard deviation of the following observations (ages in year): 10, 21, 33, 53, 54. </a:t>
            </a:r>
          </a:p>
        </p:txBody>
      </p:sp>
    </p:spTree>
    <p:extLst>
      <p:ext uri="{BB962C8B-B14F-4D97-AF65-F5344CB8AC3E}">
        <p14:creationId xmlns:p14="http://schemas.microsoft.com/office/powerpoint/2010/main" xmlns="" val="32923735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a:solidFill>
                  <a:srgbClr val="C00000"/>
                </a:solidFill>
                <a:latin typeface="Times New Roman" panose="02020603050405020304" pitchFamily="18" charset="0"/>
                <a:cs typeface="Times New Roman" panose="02020603050405020304" pitchFamily="18" charset="0"/>
              </a:rPr>
              <a:t>Solution: </a:t>
            </a:r>
            <a:endParaRPr lang="en-US" u="sng" dirty="0">
              <a:solidFill>
                <a:srgbClr val="C00000"/>
              </a:solidFill>
              <a:latin typeface="Times New Roman" panose="02020603050405020304" pitchFamily="18" charset="0"/>
              <a:cs typeface="Times New Roman" panose="02020603050405020304" pitchFamily="18"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04800" y="1066800"/>
            <a:ext cx="8686800" cy="21240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04800" y="3124200"/>
            <a:ext cx="8665932" cy="34385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4980566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1440359"/>
            <a:ext cx="8291052" cy="769441"/>
          </a:xfrm>
          <a:prstGeom prst="rect">
            <a:avLst/>
          </a:prstGeom>
        </p:spPr>
        <p:txBody>
          <a:bodyPr wrap="none">
            <a:spAutoFit/>
          </a:bodyPr>
          <a:lstStyle/>
          <a:p>
            <a:r>
              <a:rPr lang="en-US" sz="4400" b="1" dirty="0">
                <a:solidFill>
                  <a:srgbClr val="C00000"/>
                </a:solidFill>
                <a:latin typeface="Times New Roman" panose="02020603050405020304" pitchFamily="18" charset="0"/>
                <a:cs typeface="Times New Roman" panose="02020603050405020304" pitchFamily="18" charset="0"/>
              </a:rPr>
              <a:t>The sample standard deviation is </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524000" y="3267075"/>
            <a:ext cx="6619875" cy="7715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095167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0"/>
            <a:ext cx="9144000" cy="76200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2800" b="1" u="sng" dirty="0">
                <a:latin typeface="Times New Roman" panose="02020603050405020304" pitchFamily="18" charset="0"/>
                <a:cs typeface="Times New Roman" panose="02020603050405020304" pitchFamily="18" charset="0"/>
              </a:rPr>
              <a:t>Chapter 1: Introduction to Statistics and Data Analysis </a:t>
            </a:r>
            <a:endParaRPr lang="en-US" sz="28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408373" y="2151727"/>
            <a:ext cx="8153400" cy="2554545"/>
          </a:xfrm>
          <a:prstGeom prst="rect">
            <a:avLst/>
          </a:prstGeom>
          <a:noFill/>
        </p:spPr>
        <p:txBody>
          <a:bodyPr wrap="square" rtlCol="0">
            <a:spAutoFit/>
          </a:bodyPr>
          <a:lstStyle/>
          <a:p>
            <a:pPr algn="just"/>
            <a:r>
              <a:rPr lang="en-US" sz="3200" dirty="0">
                <a:latin typeface="Times New Roman" panose="02020603050405020304" pitchFamily="18" charset="0"/>
                <a:cs typeface="Times New Roman" panose="02020603050405020304" pitchFamily="18" charset="0"/>
              </a:rPr>
              <a:t>Statistics is a collection of methods for </a:t>
            </a:r>
            <a:r>
              <a:rPr lang="en-US" sz="3200" u="sng" dirty="0">
                <a:latin typeface="Times New Roman" panose="02020603050405020304" pitchFamily="18" charset="0"/>
                <a:cs typeface="Times New Roman" panose="02020603050405020304" pitchFamily="18" charset="0"/>
              </a:rPr>
              <a:t>planning experiments</a:t>
            </a:r>
            <a:r>
              <a:rPr lang="en-US" sz="3200" dirty="0">
                <a:latin typeface="Times New Roman" panose="02020603050405020304" pitchFamily="18" charset="0"/>
                <a:cs typeface="Times New Roman" panose="02020603050405020304" pitchFamily="18" charset="0"/>
              </a:rPr>
              <a:t>, </a:t>
            </a:r>
            <a:r>
              <a:rPr lang="en-US" sz="3200" u="sng" dirty="0">
                <a:latin typeface="Times New Roman" panose="02020603050405020304" pitchFamily="18" charset="0"/>
                <a:cs typeface="Times New Roman" panose="02020603050405020304" pitchFamily="18" charset="0"/>
              </a:rPr>
              <a:t>obtaining data</a:t>
            </a:r>
            <a:r>
              <a:rPr lang="en-US" sz="3200" dirty="0">
                <a:latin typeface="Times New Roman" panose="02020603050405020304" pitchFamily="18" charset="0"/>
                <a:cs typeface="Times New Roman" panose="02020603050405020304" pitchFamily="18" charset="0"/>
              </a:rPr>
              <a:t>, and then </a:t>
            </a:r>
            <a:r>
              <a:rPr lang="en-US" sz="3200" u="sng" dirty="0">
                <a:latin typeface="Times New Roman" panose="02020603050405020304" pitchFamily="18" charset="0"/>
                <a:cs typeface="Times New Roman" panose="02020603050405020304" pitchFamily="18" charset="0"/>
              </a:rPr>
              <a:t>organizing</a:t>
            </a:r>
            <a:r>
              <a:rPr lang="en-US" sz="3200" dirty="0">
                <a:latin typeface="Times New Roman" panose="02020603050405020304" pitchFamily="18" charset="0"/>
                <a:cs typeface="Times New Roman" panose="02020603050405020304" pitchFamily="18" charset="0"/>
              </a:rPr>
              <a:t>, </a:t>
            </a:r>
            <a:r>
              <a:rPr lang="en-US" sz="3200" u="sng" dirty="0">
                <a:latin typeface="Times New Roman" panose="02020603050405020304" pitchFamily="18" charset="0"/>
                <a:cs typeface="Times New Roman" panose="02020603050405020304" pitchFamily="18" charset="0"/>
              </a:rPr>
              <a:t>summarizing</a:t>
            </a:r>
            <a:r>
              <a:rPr lang="en-US" sz="3200" dirty="0">
                <a:latin typeface="Times New Roman" panose="02020603050405020304" pitchFamily="18" charset="0"/>
                <a:cs typeface="Times New Roman" panose="02020603050405020304" pitchFamily="18" charset="0"/>
              </a:rPr>
              <a:t>, </a:t>
            </a:r>
            <a:r>
              <a:rPr lang="en-US" sz="3200" u="sng" dirty="0">
                <a:latin typeface="Times New Roman" panose="02020603050405020304" pitchFamily="18" charset="0"/>
                <a:cs typeface="Times New Roman" panose="02020603050405020304" pitchFamily="18" charset="0"/>
              </a:rPr>
              <a:t>presenting, analyzing</a:t>
            </a:r>
            <a:r>
              <a:rPr lang="en-US" sz="3200" dirty="0">
                <a:latin typeface="Times New Roman" panose="02020603050405020304" pitchFamily="18" charset="0"/>
                <a:cs typeface="Times New Roman" panose="02020603050405020304" pitchFamily="18" charset="0"/>
              </a:rPr>
              <a:t>, </a:t>
            </a:r>
            <a:r>
              <a:rPr lang="en-US" sz="3200" u="sng" dirty="0">
                <a:latin typeface="Times New Roman" panose="02020603050405020304" pitchFamily="18" charset="0"/>
                <a:cs typeface="Times New Roman" panose="02020603050405020304" pitchFamily="18" charset="0"/>
              </a:rPr>
              <a:t>interpreting and drawing conclusions </a:t>
            </a:r>
            <a:r>
              <a:rPr lang="en-US" sz="3200" dirty="0">
                <a:latin typeface="Times New Roman" panose="02020603050405020304" pitchFamily="18" charset="0"/>
                <a:cs typeface="Times New Roman" panose="02020603050405020304" pitchFamily="18" charset="0"/>
              </a:rPr>
              <a:t>based on that data.</a:t>
            </a:r>
          </a:p>
        </p:txBody>
      </p:sp>
      <p:sp>
        <p:nvSpPr>
          <p:cNvPr id="8" name="TextBox 7"/>
          <p:cNvSpPr txBox="1"/>
          <p:nvPr/>
        </p:nvSpPr>
        <p:spPr>
          <a:xfrm>
            <a:off x="152400" y="1219200"/>
            <a:ext cx="7848600" cy="646331"/>
          </a:xfrm>
          <a:prstGeom prst="rect">
            <a:avLst/>
          </a:prstGeom>
          <a:noFill/>
        </p:spPr>
        <p:txBody>
          <a:bodyPr wrap="square" rtlCol="0">
            <a:spAutoFit/>
          </a:bodyPr>
          <a:lstStyle/>
          <a:p>
            <a:r>
              <a:rPr lang="en-US" sz="3600" b="1" u="sng" dirty="0">
                <a:solidFill>
                  <a:schemeClr val="accent1"/>
                </a:solidFill>
                <a:latin typeface="Times New Roman" panose="02020603050405020304" pitchFamily="18" charset="0"/>
                <a:cs typeface="Times New Roman" panose="02020603050405020304" pitchFamily="18" charset="0"/>
              </a:rPr>
              <a:t>Definition: Statistics</a:t>
            </a:r>
            <a:endParaRPr lang="en-US" sz="3600" u="sng"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6378832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000" b="1" u="sng" dirty="0">
                <a:solidFill>
                  <a:srgbClr val="C00000"/>
                </a:solidFill>
                <a:latin typeface="Times New Roman" panose="02020603050405020304" pitchFamily="18" charset="0"/>
                <a:cs typeface="Times New Roman" panose="02020603050405020304" pitchFamily="18" charset="0"/>
              </a:rPr>
              <a:t>Another Formula for Calculating </a:t>
            </a:r>
            <a:r>
              <a:rPr lang="en-US" sz="4000" u="sng" dirty="0">
                <a:solidFill>
                  <a:srgbClr val="C00000"/>
                </a:solidFill>
                <a:latin typeface="Times New Roman" panose="02020603050405020304" pitchFamily="18" charset="0"/>
                <a:cs typeface="Times New Roman" panose="02020603050405020304" pitchFamily="18" charset="0"/>
              </a:rPr>
              <a:t>S</a:t>
            </a:r>
            <a:r>
              <a:rPr lang="en-US" sz="4000" u="sng" baseline="30000" dirty="0">
                <a:solidFill>
                  <a:srgbClr val="C00000"/>
                </a:solidFill>
                <a:latin typeface="Times New Roman" panose="02020603050405020304" pitchFamily="18" charset="0"/>
                <a:cs typeface="Times New Roman" panose="02020603050405020304" pitchFamily="18" charset="0"/>
              </a:rPr>
              <a:t>2</a:t>
            </a:r>
            <a:r>
              <a:rPr lang="en-US" sz="4000" b="1" u="sng" dirty="0">
                <a:solidFill>
                  <a:srgbClr val="C00000"/>
                </a:solidFill>
                <a:latin typeface="Times New Roman" panose="02020603050405020304" pitchFamily="18" charset="0"/>
                <a:cs typeface="Times New Roman" panose="02020603050405020304" pitchFamily="18" charset="0"/>
              </a:rPr>
              <a:t>: </a:t>
            </a:r>
            <a:endParaRPr lang="en-US" sz="4000" u="sng" dirty="0">
              <a:solidFill>
                <a:srgbClr val="C00000"/>
              </a:solidFill>
              <a:latin typeface="Times New Roman" panose="02020603050405020304" pitchFamily="18" charset="0"/>
              <a:cs typeface="Times New Roman" panose="02020603050405020304" pitchFamily="18"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828800" y="1924050"/>
            <a:ext cx="5061043" cy="27241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2829069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a:solidFill>
                  <a:srgbClr val="C00000"/>
                </a:solidFill>
                <a:latin typeface="Times New Roman" panose="02020603050405020304" pitchFamily="18" charset="0"/>
                <a:cs typeface="Times New Roman" panose="02020603050405020304" pitchFamily="18" charset="0"/>
              </a:rPr>
              <a:t>Note: </a:t>
            </a:r>
            <a:br>
              <a:rPr lang="en-US" b="1" u="sng" dirty="0">
                <a:solidFill>
                  <a:srgbClr val="C00000"/>
                </a:solidFill>
                <a:latin typeface="Times New Roman" panose="02020603050405020304" pitchFamily="18" charset="0"/>
                <a:cs typeface="Times New Roman" panose="02020603050405020304" pitchFamily="18" charset="0"/>
              </a:rPr>
            </a:br>
            <a:endParaRPr lang="en-US" b="1" u="sng" dirty="0">
              <a:solidFill>
                <a:srgbClr val="C0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xmlns="" Requires="a14">
          <p:sp>
            <p:nvSpPr>
              <p:cNvPr id="3" name="Content Placeholder 2"/>
              <p:cNvSpPr>
                <a:spLocks noGrp="1"/>
              </p:cNvSpPr>
              <p:nvPr>
                <p:ph idx="4294967295"/>
              </p:nvPr>
            </p:nvSpPr>
            <p:spPr>
              <a:xfrm>
                <a:off x="457200" y="1600200"/>
                <a:ext cx="8229600" cy="4525963"/>
              </a:xfrm>
              <a:prstGeom prst="rect">
                <a:avLst/>
              </a:prstGeom>
            </p:spPr>
            <p:txBody>
              <a:bodyPr/>
              <a:lstStyle/>
              <a:p>
                <a:pPr marL="0" indent="0">
                  <a:buNone/>
                </a:pPr>
                <a:r>
                  <a:rPr lang="en-US" sz="3600" dirty="0">
                    <a:solidFill>
                      <a:srgbClr val="0070C0"/>
                    </a:solidFill>
                    <a:latin typeface="Times New Roman" panose="02020603050405020304" pitchFamily="18" charset="0"/>
                    <a:cs typeface="Times New Roman" panose="02020603050405020304" pitchFamily="18" charset="0"/>
                  </a:rPr>
                  <a:t>To calculate S</a:t>
                </a:r>
                <a:r>
                  <a:rPr lang="en-US" sz="3600" baseline="30000" dirty="0">
                    <a:solidFill>
                      <a:srgbClr val="0070C0"/>
                    </a:solidFill>
                    <a:latin typeface="Times New Roman" panose="02020603050405020304" pitchFamily="18" charset="0"/>
                    <a:cs typeface="Times New Roman" panose="02020603050405020304" pitchFamily="18" charset="0"/>
                  </a:rPr>
                  <a:t>2 </a:t>
                </a:r>
                <a:r>
                  <a:rPr lang="en-US" sz="3600" dirty="0">
                    <a:solidFill>
                      <a:srgbClr val="0070C0"/>
                    </a:solidFill>
                    <a:latin typeface="Times New Roman" panose="02020603050405020304" pitchFamily="18" charset="0"/>
                    <a:cs typeface="Times New Roman" panose="02020603050405020304" pitchFamily="18" charset="0"/>
                  </a:rPr>
                  <a:t>we need: </a:t>
                </a:r>
              </a:p>
              <a:p>
                <a:r>
                  <a:rPr lang="en-US" sz="3600" dirty="0">
                    <a:latin typeface="Times New Roman" panose="02020603050405020304" pitchFamily="18" charset="0"/>
                    <a:cs typeface="Times New Roman" panose="02020603050405020304" pitchFamily="18" charset="0"/>
                  </a:rPr>
                  <a:t/>
                </a:r>
                <a14:m>
                  <m:oMath xmlns:m="http://schemas.openxmlformats.org/officeDocument/2006/math">
                    <m:r>
                      <a:rPr lang="en-US" sz="3600" i="1" dirty="0" smtClean="0">
                        <a:latin typeface="Cambria Math"/>
                      </a:rPr>
                      <m:t>𝑛</m:t>
                    </m:r>
                  </m:oMath>
                </a14:m>
                <a:r>
                  <a:rPr lang="en-US" sz="3600" i="1" dirty="0">
                    <a:latin typeface="Times New Roman" panose="02020603050405020304" pitchFamily="18" charset="0"/>
                    <a:cs typeface="Times New Roman" panose="02020603050405020304" pitchFamily="18" charset="0"/>
                  </a:rPr>
                  <a:t/>
                </a:r>
                <a:r>
                  <a:rPr lang="en-US" sz="3600" dirty="0">
                    <a:latin typeface="Times New Roman" panose="02020603050405020304" pitchFamily="18" charset="0"/>
                    <a:cs typeface="Times New Roman" panose="02020603050405020304" pitchFamily="18" charset="0"/>
                  </a:rPr>
                  <a:t>= sample size </a:t>
                </a:r>
              </a:p>
              <a:p>
                <a14:m>
                  <m:oMath xmlns:m="http://schemas.openxmlformats.org/officeDocument/2006/math">
                    <m:nary>
                      <m:naryPr>
                        <m:chr m:val="∑"/>
                        <m:subHide m:val="on"/>
                        <m:supHide m:val="on"/>
                        <m:ctrlPr>
                          <a:rPr lang="en-US" sz="3600" i="1" smtClean="0">
                            <a:latin typeface="Cambria Math" panose="02040503050406030204" pitchFamily="18" charset="0"/>
                          </a:rPr>
                        </m:ctrlPr>
                      </m:naryPr>
                      <m:sub/>
                      <m:sup/>
                      <m:e>
                        <m:sSub>
                          <m:sSubPr>
                            <m:ctrlPr>
                              <a:rPr lang="en-US" sz="3600" i="1" smtClean="0">
                                <a:latin typeface="Cambria Math" panose="02040503050406030204" pitchFamily="18" charset="0"/>
                              </a:rPr>
                            </m:ctrlPr>
                          </m:sSubPr>
                          <m:e>
                            <m:r>
                              <a:rPr lang="en-US" sz="3600" b="0" i="1" smtClean="0">
                                <a:latin typeface="Cambria Math"/>
                              </a:rPr>
                              <m:t>𝑥</m:t>
                            </m:r>
                          </m:e>
                          <m:sub>
                            <m:r>
                              <a:rPr lang="en-US" sz="3600" b="0" i="1" smtClean="0">
                                <a:latin typeface="Cambria Math"/>
                              </a:rPr>
                              <m:t>𝑖</m:t>
                            </m:r>
                          </m:sub>
                        </m:sSub>
                        <m:r>
                          <a:rPr lang="en-US" sz="3600" b="0" i="1" smtClean="0">
                            <a:latin typeface="Cambria Math"/>
                          </a:rPr>
                          <m:t>=</m:t>
                        </m:r>
                      </m:e>
                    </m:nary>
                  </m:oMath>
                </a14:m>
                <a:r>
                  <a:rPr lang="en-US" sz="3600" dirty="0">
                    <a:latin typeface="Times New Roman" panose="02020603050405020304" pitchFamily="18" charset="0"/>
                    <a:cs typeface="Times New Roman" panose="02020603050405020304" pitchFamily="18" charset="0"/>
                  </a:rPr>
                  <a:t>The sum of the values </a:t>
                </a:r>
              </a:p>
              <a:p>
                <a14:m>
                  <m:oMath xmlns:m="http://schemas.openxmlformats.org/officeDocument/2006/math">
                    <m:nary>
                      <m:naryPr>
                        <m:chr m:val="∑"/>
                        <m:subHide m:val="on"/>
                        <m:supHide m:val="on"/>
                        <m:ctrlPr>
                          <a:rPr lang="en-US" sz="3600" i="1" smtClean="0">
                            <a:latin typeface="Cambria Math" panose="02040503050406030204" pitchFamily="18" charset="0"/>
                          </a:rPr>
                        </m:ctrlPr>
                      </m:naryPr>
                      <m:sub/>
                      <m:sup/>
                      <m:e>
                        <m:sSub>
                          <m:sSubPr>
                            <m:ctrlPr>
                              <a:rPr lang="en-US" sz="3600" i="1" smtClean="0">
                                <a:latin typeface="Cambria Math" panose="02040503050406030204" pitchFamily="18" charset="0"/>
                              </a:rPr>
                            </m:ctrlPr>
                          </m:sSubPr>
                          <m:e>
                            <m:sSup>
                              <m:sSupPr>
                                <m:ctrlPr>
                                  <a:rPr lang="en-US" sz="3600" i="1" smtClean="0">
                                    <a:latin typeface="Cambria Math" panose="02040503050406030204" pitchFamily="18" charset="0"/>
                                  </a:rPr>
                                </m:ctrlPr>
                              </m:sSupPr>
                              <m:e>
                                <m:r>
                                  <a:rPr lang="en-US" sz="3600" i="1" smtClean="0">
                                    <a:latin typeface="Cambria Math"/>
                                  </a:rPr>
                                  <m:t>𝑥</m:t>
                                </m:r>
                              </m:e>
                              <m:sup>
                                <m:r>
                                  <a:rPr lang="en-US" sz="3600" i="1" smtClean="0">
                                    <a:latin typeface="Cambria Math"/>
                                  </a:rPr>
                                  <m:t>2</m:t>
                                </m:r>
                              </m:sup>
                            </m:sSup>
                          </m:e>
                          <m:sub>
                            <m:r>
                              <a:rPr lang="en-US" sz="3600" b="0" i="1" smtClean="0">
                                <a:latin typeface="Cambria Math"/>
                              </a:rPr>
                              <m:t>𝑖</m:t>
                            </m:r>
                          </m:sub>
                        </m:sSub>
                      </m:e>
                    </m:nary>
                  </m:oMath>
                </a14:m>
                <a:r>
                  <a:rPr lang="en-US" sz="3600" dirty="0">
                    <a:latin typeface="Times New Roman" panose="02020603050405020304" pitchFamily="18" charset="0"/>
                    <a:cs typeface="Times New Roman" panose="02020603050405020304" pitchFamily="18" charset="0"/>
                  </a:rPr>
                  <a:t>=The sum of the squared values </a:t>
                </a:r>
              </a:p>
              <a:p>
                <a:pPr marL="0" indent="0">
                  <a:buNone/>
                </a:pPr>
                <a:endParaRPr lang="en-US" sz="3600" dirty="0">
                  <a:latin typeface="Times New Roman" panose="02020603050405020304" pitchFamily="18" charset="0"/>
                  <a:cs typeface="Times New Roman" panose="02020603050405020304" pitchFamily="18" charset="0"/>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2222" t="-2156"/>
                </a:stretch>
              </a:blipFill>
            </p:spPr>
            <p:txBody>
              <a:bodyPr/>
              <a:lstStyle/>
              <a:p>
                <a:r>
                  <a:rPr lang="en-US">
                    <a:noFill/>
                  </a:rPr>
                  <a:t> </a:t>
                </a:r>
              </a:p>
            </p:txBody>
          </p:sp>
        </mc:Fallback>
      </mc:AlternateContent>
    </p:spTree>
    <p:extLst>
      <p:ext uri="{BB962C8B-B14F-4D97-AF65-F5344CB8AC3E}">
        <p14:creationId xmlns:p14="http://schemas.microsoft.com/office/powerpoint/2010/main" xmlns="" val="40176203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C00000"/>
                </a:solidFill>
                <a:latin typeface="Times New Roman" panose="02020603050405020304" pitchFamily="18" charset="0"/>
                <a:cs typeface="Times New Roman" panose="02020603050405020304" pitchFamily="18" charset="0"/>
              </a:rPr>
              <a:t>For the above example:</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04800" y="1143000"/>
            <a:ext cx="8534400" cy="1600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9219"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57200" y="3267075"/>
            <a:ext cx="8582025" cy="21431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3807394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143000"/>
            <a:ext cx="8229600" cy="1143000"/>
          </a:xfrm>
        </p:spPr>
        <p:txBody>
          <a:bodyPr/>
          <a:lstStyle/>
          <a:p>
            <a:r>
              <a:rPr lang="en-US" b="1" i="1" u="sng" dirty="0">
                <a:solidFill>
                  <a:srgbClr val="C00000"/>
                </a:solidFill>
                <a:latin typeface="Times New Roman" panose="02020603050405020304" pitchFamily="18" charset="0"/>
                <a:cs typeface="Times New Roman" panose="02020603050405020304" pitchFamily="18" charset="0"/>
              </a:rPr>
              <a:t>Exercises</a:t>
            </a:r>
            <a:endParaRPr lang="en-US" b="1" u="sng" dirty="0">
              <a:solidFill>
                <a:srgbClr val="C0000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533400" y="2721114"/>
            <a:ext cx="8305800" cy="1323439"/>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Numbers 1.7 and 1.8 on page 17</a:t>
            </a:r>
          </a:p>
          <a:p>
            <a:r>
              <a:rPr lang="en-US" sz="4000" dirty="0">
                <a:latin typeface="Times New Roman" panose="02020603050405020304" pitchFamily="18" charset="0"/>
                <a:cs typeface="Times New Roman" panose="02020603050405020304" pitchFamily="18" charset="0"/>
              </a:rPr>
              <a:t>Number 1.21 on page 31</a:t>
            </a:r>
          </a:p>
        </p:txBody>
      </p:sp>
    </p:spTree>
    <p:extLst>
      <p:ext uri="{BB962C8B-B14F-4D97-AF65-F5344CB8AC3E}">
        <p14:creationId xmlns:p14="http://schemas.microsoft.com/office/powerpoint/2010/main" xmlns="" val="15756632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b="1" dirty="0">
                <a:solidFill>
                  <a:srgbClr val="00B050"/>
                </a:solidFill>
              </a:rPr>
              <a:t>GRAPHICAL REPRESENTATIONS</a:t>
            </a:r>
            <a:endParaRPr lang="en-US" dirty="0">
              <a:solidFill>
                <a:srgbClr val="00B050"/>
              </a:solidFill>
            </a:endParaRPr>
          </a:p>
        </p:txBody>
      </p:sp>
      <p:sp>
        <p:nvSpPr>
          <p:cNvPr id="3" name="Rectangle 2"/>
          <p:cNvSpPr/>
          <p:nvPr/>
        </p:nvSpPr>
        <p:spPr>
          <a:xfrm>
            <a:off x="0" y="2492276"/>
            <a:ext cx="9144000" cy="2308324"/>
          </a:xfrm>
          <a:prstGeom prst="rect">
            <a:avLst/>
          </a:prstGeom>
        </p:spPr>
        <p:txBody>
          <a:bodyPr wrap="square">
            <a:spAutoFit/>
          </a:bodyPr>
          <a:lstStyle/>
          <a:p>
            <a:pPr algn="just"/>
            <a:r>
              <a:rPr lang="en-US" sz="3600" b="1" u="sng" dirty="0">
                <a:solidFill>
                  <a:srgbClr val="C00000"/>
                </a:solidFill>
                <a:latin typeface="Times New Roman" panose="02020603050405020304" pitchFamily="18" charset="0"/>
                <a:cs typeface="Times New Roman" panose="02020603050405020304" pitchFamily="18" charset="0"/>
              </a:rPr>
              <a:t>(1) Bar Charts:</a:t>
            </a:r>
            <a:r>
              <a:rPr lang="en-US" sz="3600" b="1" dirty="0">
                <a:solidFill>
                  <a:srgbClr val="C00000"/>
                </a:solidFill>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In a bar chart, the frequency of each class is represented by a bar. The height of the bar corresponds to the frequency of the class. The width of the bar doesn’t matter.</a:t>
            </a:r>
          </a:p>
        </p:txBody>
      </p:sp>
    </p:spTree>
    <p:extLst>
      <p:ext uri="{BB962C8B-B14F-4D97-AF65-F5344CB8AC3E}">
        <p14:creationId xmlns:p14="http://schemas.microsoft.com/office/powerpoint/2010/main" xmlns="" val="40587516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66800"/>
            <a:ext cx="8839200" cy="1143000"/>
          </a:xfrm>
        </p:spPr>
        <p:txBody>
          <a:bodyPr/>
          <a:lstStyle/>
          <a:p>
            <a:pPr algn="l"/>
            <a:r>
              <a:rPr lang="en-US" b="1" dirty="0">
                <a:solidFill>
                  <a:srgbClr val="C00000"/>
                </a:solidFill>
                <a:latin typeface="Times New Roman" panose="02020603050405020304" pitchFamily="18" charset="0"/>
                <a:cs typeface="Times New Roman" panose="02020603050405020304" pitchFamily="18" charset="0"/>
              </a:rPr>
              <a:t>Example: </a:t>
            </a:r>
            <a:r>
              <a:rPr lang="en-US" dirty="0">
                <a:latin typeface="Times New Roman" panose="02020603050405020304" pitchFamily="18" charset="0"/>
                <a:cs typeface="Times New Roman" panose="02020603050405020304" pitchFamily="18" charset="0"/>
              </a:rPr>
              <a:t>Draw the bar chart for the following data</a:t>
            </a:r>
          </a:p>
        </p:txBody>
      </p:sp>
      <p:graphicFrame>
        <p:nvGraphicFramePr>
          <p:cNvPr id="12" name="Table 11"/>
          <p:cNvGraphicFramePr>
            <a:graphicFrameLocks noGrp="1"/>
          </p:cNvGraphicFramePr>
          <p:nvPr>
            <p:extLst>
              <p:ext uri="{D42A27DB-BD31-4B8C-83A1-F6EECF244321}">
                <p14:modId xmlns:p14="http://schemas.microsoft.com/office/powerpoint/2010/main" xmlns="" val="2028423643"/>
              </p:ext>
            </p:extLst>
          </p:nvPr>
        </p:nvGraphicFramePr>
        <p:xfrm>
          <a:off x="1066800" y="2819400"/>
          <a:ext cx="6096000" cy="3474720"/>
        </p:xfrm>
        <a:graphic>
          <a:graphicData uri="http://schemas.openxmlformats.org/drawingml/2006/table">
            <a:tbl>
              <a:tblPr firstRow="1" bandRow="1">
                <a:tableStyleId>{F5AB1C69-6EDB-4FF4-983F-18BD219EF322}</a:tableStyleId>
              </a:tblPr>
              <a:tblGrid>
                <a:gridCol w="3048000">
                  <a:extLst>
                    <a:ext uri="{9D8B030D-6E8A-4147-A177-3AD203B41FA5}">
                      <a16:colId xmlns:a16="http://schemas.microsoft.com/office/drawing/2014/main" xmlns="" val="20000"/>
                    </a:ext>
                  </a:extLst>
                </a:gridCol>
                <a:gridCol w="3048000">
                  <a:extLst>
                    <a:ext uri="{9D8B030D-6E8A-4147-A177-3AD203B41FA5}">
                      <a16:colId xmlns:a16="http://schemas.microsoft.com/office/drawing/2014/main" xmlns="" val="20001"/>
                    </a:ext>
                  </a:extLst>
                </a:gridCol>
              </a:tblGrid>
              <a:tr h="370840">
                <a:tc>
                  <a:txBody>
                    <a:bodyPr/>
                    <a:lstStyle/>
                    <a:p>
                      <a:pPr algn="ctr"/>
                      <a:r>
                        <a:rPr lang="en-US" sz="3200" dirty="0">
                          <a:latin typeface="Times New Roman" panose="02020603050405020304" pitchFamily="18" charset="0"/>
                          <a:cs typeface="Times New Roman" panose="02020603050405020304" pitchFamily="18" charset="0"/>
                        </a:rPr>
                        <a:t>Blood group</a:t>
                      </a:r>
                    </a:p>
                  </a:txBody>
                  <a:tcPr/>
                </a:tc>
                <a:tc>
                  <a:txBody>
                    <a:bodyPr/>
                    <a:lstStyle/>
                    <a:p>
                      <a:pPr algn="ctr"/>
                      <a:r>
                        <a:rPr lang="en-US" sz="3200" dirty="0">
                          <a:latin typeface="Times New Roman" panose="02020603050405020304" pitchFamily="18" charset="0"/>
                          <a:cs typeface="Times New Roman" panose="02020603050405020304" pitchFamily="18" charset="0"/>
                        </a:rPr>
                        <a:t>Frequency</a:t>
                      </a:r>
                    </a:p>
                  </a:txBody>
                  <a:tcPr/>
                </a:tc>
                <a:extLst>
                  <a:ext uri="{0D108BD9-81ED-4DB2-BD59-A6C34878D82A}">
                    <a16:rowId xmlns:a16="http://schemas.microsoft.com/office/drawing/2014/main" xmlns="" val="10000"/>
                  </a:ext>
                </a:extLst>
              </a:tr>
              <a:tr h="370840">
                <a:tc>
                  <a:txBody>
                    <a:bodyPr/>
                    <a:lstStyle/>
                    <a:p>
                      <a:pPr algn="ctr"/>
                      <a:r>
                        <a:rPr lang="en-US" sz="3200" dirty="0">
                          <a:latin typeface="Times New Roman" panose="02020603050405020304" pitchFamily="18" charset="0"/>
                          <a:cs typeface="Times New Roman" panose="02020603050405020304" pitchFamily="18" charset="0"/>
                        </a:rPr>
                        <a:t>O</a:t>
                      </a:r>
                    </a:p>
                  </a:txBody>
                  <a:tcPr/>
                </a:tc>
                <a:tc>
                  <a:txBody>
                    <a:bodyPr/>
                    <a:lstStyle/>
                    <a:p>
                      <a:pPr algn="ctr"/>
                      <a:r>
                        <a:rPr lang="en-US" sz="3200" dirty="0">
                          <a:latin typeface="Times New Roman" panose="02020603050405020304" pitchFamily="18" charset="0"/>
                          <a:cs typeface="Times New Roman" panose="02020603050405020304" pitchFamily="18" charset="0"/>
                        </a:rPr>
                        <a:t>16</a:t>
                      </a:r>
                    </a:p>
                  </a:txBody>
                  <a:tcPr/>
                </a:tc>
                <a:extLst>
                  <a:ext uri="{0D108BD9-81ED-4DB2-BD59-A6C34878D82A}">
                    <a16:rowId xmlns:a16="http://schemas.microsoft.com/office/drawing/2014/main" xmlns="" val="10001"/>
                  </a:ext>
                </a:extLst>
              </a:tr>
              <a:tr h="370840">
                <a:tc>
                  <a:txBody>
                    <a:bodyPr/>
                    <a:lstStyle/>
                    <a:p>
                      <a:pPr algn="ctr"/>
                      <a:r>
                        <a:rPr lang="en-US" sz="3200" dirty="0">
                          <a:latin typeface="Times New Roman" panose="02020603050405020304" pitchFamily="18" charset="0"/>
                          <a:cs typeface="Times New Roman" panose="02020603050405020304" pitchFamily="18" charset="0"/>
                        </a:rPr>
                        <a:t>A</a:t>
                      </a:r>
                    </a:p>
                  </a:txBody>
                  <a:tcPr/>
                </a:tc>
                <a:tc>
                  <a:txBody>
                    <a:bodyPr/>
                    <a:lstStyle/>
                    <a:p>
                      <a:pPr algn="ctr"/>
                      <a:r>
                        <a:rPr lang="en-US" sz="3200" dirty="0">
                          <a:latin typeface="Times New Roman" panose="02020603050405020304" pitchFamily="18" charset="0"/>
                          <a:cs typeface="Times New Roman" panose="02020603050405020304" pitchFamily="18" charset="0"/>
                        </a:rPr>
                        <a:t>18</a:t>
                      </a:r>
                    </a:p>
                  </a:txBody>
                  <a:tcPr/>
                </a:tc>
                <a:extLst>
                  <a:ext uri="{0D108BD9-81ED-4DB2-BD59-A6C34878D82A}">
                    <a16:rowId xmlns:a16="http://schemas.microsoft.com/office/drawing/2014/main" xmlns="" val="10002"/>
                  </a:ext>
                </a:extLst>
              </a:tr>
              <a:tr h="370840">
                <a:tc>
                  <a:txBody>
                    <a:bodyPr/>
                    <a:lstStyle/>
                    <a:p>
                      <a:pPr algn="ctr"/>
                      <a:r>
                        <a:rPr lang="en-US" sz="3200" dirty="0">
                          <a:latin typeface="Times New Roman" panose="02020603050405020304" pitchFamily="18" charset="0"/>
                          <a:cs typeface="Times New Roman" panose="02020603050405020304" pitchFamily="18" charset="0"/>
                        </a:rPr>
                        <a:t>B</a:t>
                      </a:r>
                    </a:p>
                  </a:txBody>
                  <a:tcPr/>
                </a:tc>
                <a:tc>
                  <a:txBody>
                    <a:bodyPr/>
                    <a:lstStyle/>
                    <a:p>
                      <a:pPr algn="ctr"/>
                      <a:r>
                        <a:rPr lang="en-US" sz="3200" dirty="0">
                          <a:latin typeface="Times New Roman" panose="02020603050405020304" pitchFamily="18" charset="0"/>
                          <a:cs typeface="Times New Roman" panose="02020603050405020304" pitchFamily="18" charset="0"/>
                        </a:rPr>
                        <a:t>4</a:t>
                      </a:r>
                    </a:p>
                  </a:txBody>
                  <a:tcPr/>
                </a:tc>
                <a:extLst>
                  <a:ext uri="{0D108BD9-81ED-4DB2-BD59-A6C34878D82A}">
                    <a16:rowId xmlns:a16="http://schemas.microsoft.com/office/drawing/2014/main" xmlns="" val="10003"/>
                  </a:ext>
                </a:extLst>
              </a:tr>
              <a:tr h="370840">
                <a:tc>
                  <a:txBody>
                    <a:bodyPr/>
                    <a:lstStyle/>
                    <a:p>
                      <a:pPr algn="ctr"/>
                      <a:r>
                        <a:rPr lang="en-US" sz="3200" dirty="0">
                          <a:latin typeface="Times New Roman" panose="02020603050405020304" pitchFamily="18" charset="0"/>
                          <a:cs typeface="Times New Roman" panose="02020603050405020304" pitchFamily="18" charset="0"/>
                        </a:rPr>
                        <a:t>AB</a:t>
                      </a:r>
                    </a:p>
                  </a:txBody>
                  <a:tcPr/>
                </a:tc>
                <a:tc>
                  <a:txBody>
                    <a:bodyPr/>
                    <a:lstStyle/>
                    <a:p>
                      <a:pPr algn="ctr"/>
                      <a:r>
                        <a:rPr lang="en-US" sz="3200" dirty="0">
                          <a:latin typeface="Times New Roman" panose="02020603050405020304" pitchFamily="18" charset="0"/>
                          <a:cs typeface="Times New Roman" panose="02020603050405020304" pitchFamily="18" charset="0"/>
                        </a:rPr>
                        <a:t>2</a:t>
                      </a:r>
                    </a:p>
                  </a:txBody>
                  <a:tcPr/>
                </a:tc>
                <a:extLst>
                  <a:ext uri="{0D108BD9-81ED-4DB2-BD59-A6C34878D82A}">
                    <a16:rowId xmlns:a16="http://schemas.microsoft.com/office/drawing/2014/main" xmlns="" val="10004"/>
                  </a:ext>
                </a:extLst>
              </a:tr>
              <a:tr h="370840">
                <a:tc>
                  <a:txBody>
                    <a:bodyPr/>
                    <a:lstStyle/>
                    <a:p>
                      <a:pPr algn="ctr"/>
                      <a:r>
                        <a:rPr lang="en-US" sz="3200" dirty="0">
                          <a:latin typeface="Times New Roman" panose="02020603050405020304" pitchFamily="18" charset="0"/>
                          <a:cs typeface="Times New Roman" panose="02020603050405020304" pitchFamily="18" charset="0"/>
                        </a:rPr>
                        <a:t>Total</a:t>
                      </a:r>
                    </a:p>
                  </a:txBody>
                  <a:tcPr/>
                </a:tc>
                <a:tc>
                  <a:txBody>
                    <a:bodyPr/>
                    <a:lstStyle/>
                    <a:p>
                      <a:pPr algn="ctr"/>
                      <a:r>
                        <a:rPr lang="en-US" sz="3200" dirty="0">
                          <a:latin typeface="Times New Roman" panose="02020603050405020304" pitchFamily="18" charset="0"/>
                          <a:cs typeface="Times New Roman" panose="02020603050405020304" pitchFamily="18" charset="0"/>
                        </a:rPr>
                        <a:t>40</a:t>
                      </a: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12558554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a:solidFill>
                  <a:srgbClr val="C00000"/>
                </a:solidFill>
                <a:latin typeface="Times New Roman" panose="02020603050405020304" pitchFamily="18" charset="0"/>
                <a:cs typeface="Times New Roman" panose="02020603050405020304" pitchFamily="18" charset="0"/>
              </a:rPr>
              <a:t>Answer:</a:t>
            </a:r>
          </a:p>
        </p:txBody>
      </p:sp>
      <p:pic>
        <p:nvPicPr>
          <p:cNvPr id="3" name="Picture 2"/>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47800" y="1676400"/>
            <a:ext cx="6248400" cy="4114800"/>
          </a:xfrm>
          <a:prstGeom prst="rect">
            <a:avLst/>
          </a:prstGeom>
          <a:noFill/>
          <a:ln>
            <a:noFill/>
          </a:ln>
        </p:spPr>
      </p:pic>
    </p:spTree>
    <p:extLst>
      <p:ext uri="{BB962C8B-B14F-4D97-AF65-F5344CB8AC3E}">
        <p14:creationId xmlns:p14="http://schemas.microsoft.com/office/powerpoint/2010/main" xmlns="" val="5663111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a:solidFill>
                  <a:srgbClr val="C00000"/>
                </a:solidFill>
                <a:latin typeface="Times New Roman" panose="02020603050405020304" pitchFamily="18" charset="0"/>
                <a:cs typeface="Times New Roman" panose="02020603050405020304" pitchFamily="18" charset="0"/>
              </a:rPr>
              <a:t>Other presentation</a:t>
            </a:r>
          </a:p>
        </p:txBody>
      </p:sp>
      <p:pic>
        <p:nvPicPr>
          <p:cNvPr id="3" name="Picture 2"/>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66800" y="1447800"/>
            <a:ext cx="6781800" cy="4343400"/>
          </a:xfrm>
          <a:prstGeom prst="rect">
            <a:avLst/>
          </a:prstGeom>
          <a:noFill/>
          <a:ln>
            <a:noFill/>
          </a:ln>
        </p:spPr>
      </p:pic>
    </p:spTree>
    <p:extLst>
      <p:ext uri="{BB962C8B-B14F-4D97-AF65-F5344CB8AC3E}">
        <p14:creationId xmlns:p14="http://schemas.microsoft.com/office/powerpoint/2010/main" xmlns="" val="24021507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1447800"/>
            <a:ext cx="8610600" cy="3416320"/>
          </a:xfrm>
          <a:prstGeom prst="rect">
            <a:avLst/>
          </a:prstGeom>
        </p:spPr>
        <p:txBody>
          <a:bodyPr wrap="square">
            <a:spAutoFit/>
          </a:bodyPr>
          <a:lstStyle/>
          <a:p>
            <a:pPr algn="just"/>
            <a:r>
              <a:rPr lang="en-US" sz="3600" b="1" u="sng" dirty="0">
                <a:solidFill>
                  <a:srgbClr val="C00000"/>
                </a:solidFill>
                <a:latin typeface="Times New Roman" panose="02020603050405020304" pitchFamily="18" charset="0"/>
                <a:cs typeface="Times New Roman" panose="02020603050405020304" pitchFamily="18" charset="0"/>
              </a:rPr>
              <a:t>(2) Histogram:</a:t>
            </a:r>
            <a:r>
              <a:rPr lang="en-US" sz="3600" b="1" dirty="0">
                <a:solidFill>
                  <a:srgbClr val="C00000"/>
                </a:solidFill>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is similar to bar chart but they both have a basic difference that is in histograms, classes of the variable are adjacent to each other and the rectangular bars must touch each other. Histograms are generally used to represent quantitative data. </a:t>
            </a:r>
          </a:p>
        </p:txBody>
      </p:sp>
    </p:spTree>
    <p:extLst>
      <p:ext uri="{BB962C8B-B14F-4D97-AF65-F5344CB8AC3E}">
        <p14:creationId xmlns:p14="http://schemas.microsoft.com/office/powerpoint/2010/main" xmlns="" val="16696252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 y="1066800"/>
            <a:ext cx="9011057" cy="769441"/>
          </a:xfrm>
          <a:prstGeom prst="rect">
            <a:avLst/>
          </a:prstGeom>
        </p:spPr>
        <p:txBody>
          <a:bodyPr wrap="none">
            <a:spAutoFit/>
          </a:bodyPr>
          <a:lstStyle/>
          <a:p>
            <a:r>
              <a:rPr lang="en-US" sz="4400" b="1" u="sng" dirty="0">
                <a:solidFill>
                  <a:srgbClr val="C00000"/>
                </a:solidFill>
              </a:rPr>
              <a:t>Example :</a:t>
            </a:r>
            <a:r>
              <a:rPr lang="en-US" sz="4400" b="1" dirty="0">
                <a:solidFill>
                  <a:srgbClr val="C00000"/>
                </a:solidFill>
              </a:rPr>
              <a:t> </a:t>
            </a:r>
            <a:r>
              <a:rPr lang="en-US" sz="4400" dirty="0"/>
              <a:t>Consider the following data </a:t>
            </a:r>
          </a:p>
        </p:txBody>
      </p:sp>
      <p:graphicFrame>
        <p:nvGraphicFramePr>
          <p:cNvPr id="4" name="Table 3"/>
          <p:cNvGraphicFramePr>
            <a:graphicFrameLocks noGrp="1"/>
          </p:cNvGraphicFramePr>
          <p:nvPr>
            <p:extLst>
              <p:ext uri="{D42A27DB-BD31-4B8C-83A1-F6EECF244321}">
                <p14:modId xmlns:p14="http://schemas.microsoft.com/office/powerpoint/2010/main" xmlns="" val="1290097940"/>
              </p:ext>
            </p:extLst>
          </p:nvPr>
        </p:nvGraphicFramePr>
        <p:xfrm>
          <a:off x="1066800" y="1981200"/>
          <a:ext cx="7010400" cy="4280222"/>
        </p:xfrm>
        <a:graphic>
          <a:graphicData uri="http://schemas.openxmlformats.org/drawingml/2006/table">
            <a:tbl>
              <a:tblPr firstRow="1" bandRow="1">
                <a:tableStyleId>{F5AB1C69-6EDB-4FF4-983F-18BD219EF322}</a:tableStyleId>
              </a:tblPr>
              <a:tblGrid>
                <a:gridCol w="3505200">
                  <a:extLst>
                    <a:ext uri="{9D8B030D-6E8A-4147-A177-3AD203B41FA5}">
                      <a16:colId xmlns:a16="http://schemas.microsoft.com/office/drawing/2014/main" xmlns="" val="20000"/>
                    </a:ext>
                  </a:extLst>
                </a:gridCol>
                <a:gridCol w="3505200">
                  <a:extLst>
                    <a:ext uri="{9D8B030D-6E8A-4147-A177-3AD203B41FA5}">
                      <a16:colId xmlns:a16="http://schemas.microsoft.com/office/drawing/2014/main" xmlns="" val="20001"/>
                    </a:ext>
                  </a:extLst>
                </a:gridCol>
              </a:tblGrid>
              <a:tr h="1145723">
                <a:tc>
                  <a:txBody>
                    <a:bodyPr/>
                    <a:lstStyle/>
                    <a:p>
                      <a:pPr marL="0" marR="0" algn="ctr">
                        <a:lnSpc>
                          <a:spcPct val="107000"/>
                        </a:lnSpc>
                        <a:spcBef>
                          <a:spcPts val="0"/>
                        </a:spcBef>
                        <a:spcAft>
                          <a:spcPts val="0"/>
                        </a:spcAft>
                      </a:pPr>
                      <a:r>
                        <a:rPr lang="en-US" sz="3200" dirty="0">
                          <a:effectLst/>
                        </a:rPr>
                        <a:t>Continuous Classes</a:t>
                      </a:r>
                      <a:endParaRPr lang="en-US" sz="2800" dirty="0">
                        <a:effectLst/>
                        <a:latin typeface="Calibri"/>
                        <a:ea typeface="Calibri"/>
                        <a:cs typeface="Arial"/>
                      </a:endParaRPr>
                    </a:p>
                  </a:txBody>
                  <a:tcPr marL="68580" marR="68580" marT="0" marB="0" anchor="ctr"/>
                </a:tc>
                <a:tc>
                  <a:txBody>
                    <a:bodyPr/>
                    <a:lstStyle/>
                    <a:p>
                      <a:pPr marL="0" marR="0" algn="ctr">
                        <a:lnSpc>
                          <a:spcPct val="107000"/>
                        </a:lnSpc>
                        <a:spcBef>
                          <a:spcPts val="0"/>
                        </a:spcBef>
                        <a:spcAft>
                          <a:spcPts val="0"/>
                        </a:spcAft>
                      </a:pPr>
                      <a:r>
                        <a:rPr lang="en-US" sz="3200">
                          <a:effectLst/>
                        </a:rPr>
                        <a:t>Frequency</a:t>
                      </a:r>
                      <a:endParaRPr lang="en-US" sz="2800">
                        <a:effectLst/>
                        <a:latin typeface="Calibri"/>
                        <a:ea typeface="Calibri"/>
                        <a:cs typeface="Arial"/>
                      </a:endParaRPr>
                    </a:p>
                  </a:txBody>
                  <a:tcPr marL="68580" marR="68580" marT="0" marB="0" anchor="ctr"/>
                </a:tc>
                <a:extLst>
                  <a:ext uri="{0D108BD9-81ED-4DB2-BD59-A6C34878D82A}">
                    <a16:rowId xmlns:a16="http://schemas.microsoft.com/office/drawing/2014/main" xmlns="" val="10000"/>
                  </a:ext>
                </a:extLst>
              </a:tr>
              <a:tr h="511757">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0-10</a:t>
                      </a:r>
                      <a:endParaRPr lang="en-US" sz="2800" dirty="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1</a:t>
                      </a:r>
                      <a:endParaRPr lang="en-US" sz="2800" dirty="0">
                        <a:effectLst/>
                        <a:latin typeface="Times New Roman" panose="02020603050405020304" pitchFamily="18" charset="0"/>
                        <a:ea typeface="Calibri"/>
                        <a:cs typeface="Times New Roman" panose="02020603050405020304" pitchFamily="18" charset="0"/>
                      </a:endParaRPr>
                    </a:p>
                  </a:txBody>
                  <a:tcPr marL="68580" marR="68580" marT="0" marB="0" anchor="ctr"/>
                </a:tc>
                <a:extLst>
                  <a:ext uri="{0D108BD9-81ED-4DB2-BD59-A6C34878D82A}">
                    <a16:rowId xmlns:a16="http://schemas.microsoft.com/office/drawing/2014/main" xmlns="" val="10001"/>
                  </a:ext>
                </a:extLst>
              </a:tr>
              <a:tr h="511757">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10-20</a:t>
                      </a:r>
                      <a:endParaRPr lang="en-US" sz="2800" dirty="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ea typeface="+mn-ea"/>
                          <a:cs typeface="Times New Roman" panose="02020603050405020304" pitchFamily="18" charset="0"/>
                        </a:rPr>
                        <a:t>3</a:t>
                      </a:r>
                      <a:endParaRPr lang="en-US" sz="2800" dirty="0">
                        <a:effectLst/>
                        <a:latin typeface="Times New Roman" panose="02020603050405020304" pitchFamily="18" charset="0"/>
                        <a:ea typeface="Calibri"/>
                        <a:cs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r h="511757">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20-30</a:t>
                      </a:r>
                      <a:endParaRPr lang="en-US" sz="2800" dirty="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ea typeface="+mn-ea"/>
                          <a:cs typeface="Times New Roman" panose="02020603050405020304" pitchFamily="18" charset="0"/>
                        </a:rPr>
                        <a:t>6</a:t>
                      </a:r>
                      <a:endParaRPr lang="en-US" sz="2800" dirty="0">
                        <a:effectLst/>
                        <a:latin typeface="Times New Roman" panose="02020603050405020304" pitchFamily="18" charset="0"/>
                        <a:ea typeface="Calibri"/>
                        <a:cs typeface="Times New Roman" panose="02020603050405020304" pitchFamily="18" charset="0"/>
                      </a:endParaRPr>
                    </a:p>
                  </a:txBody>
                  <a:tcPr marL="68580" marR="68580" marT="0" marB="0" anchor="ctr"/>
                </a:tc>
                <a:extLst>
                  <a:ext uri="{0D108BD9-81ED-4DB2-BD59-A6C34878D82A}">
                    <a16:rowId xmlns:a16="http://schemas.microsoft.com/office/drawing/2014/main" xmlns="" val="10003"/>
                  </a:ext>
                </a:extLst>
              </a:tr>
              <a:tr h="511757">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30-40</a:t>
                      </a:r>
                      <a:endParaRPr lang="en-US" sz="2800" dirty="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4</a:t>
                      </a:r>
                      <a:endParaRPr lang="en-US" sz="2800" dirty="0">
                        <a:effectLst/>
                        <a:latin typeface="Times New Roman" panose="02020603050405020304" pitchFamily="18" charset="0"/>
                        <a:ea typeface="Calibri"/>
                        <a:cs typeface="Times New Roman" panose="02020603050405020304" pitchFamily="18" charset="0"/>
                      </a:endParaRPr>
                    </a:p>
                  </a:txBody>
                  <a:tcPr marL="68580" marR="68580" marT="0" marB="0" anchor="ctr"/>
                </a:tc>
                <a:extLst>
                  <a:ext uri="{0D108BD9-81ED-4DB2-BD59-A6C34878D82A}">
                    <a16:rowId xmlns:a16="http://schemas.microsoft.com/office/drawing/2014/main" xmlns="" val="10004"/>
                  </a:ext>
                </a:extLst>
              </a:tr>
              <a:tr h="415669">
                <a:tc>
                  <a:txBody>
                    <a:bodyPr/>
                    <a:lstStyle/>
                    <a:p>
                      <a:pPr marL="0" marR="0" algn="ctr">
                        <a:lnSpc>
                          <a:spcPct val="107000"/>
                        </a:lnSpc>
                        <a:spcBef>
                          <a:spcPts val="0"/>
                        </a:spcBef>
                        <a:spcAft>
                          <a:spcPts val="0"/>
                        </a:spcAft>
                      </a:pPr>
                      <a:r>
                        <a:rPr lang="en-US" sz="2800" kern="1200" dirty="0">
                          <a:solidFill>
                            <a:schemeClr val="dk1"/>
                          </a:solidFill>
                          <a:effectLst/>
                          <a:latin typeface="Times New Roman" panose="02020603050405020304" pitchFamily="18" charset="0"/>
                          <a:ea typeface="+mn-ea"/>
                          <a:cs typeface="Times New Roman" panose="02020603050405020304" pitchFamily="18" charset="0"/>
                        </a:rPr>
                        <a:t>40-50</a:t>
                      </a:r>
                      <a:endParaRPr lang="en-US" sz="2800" kern="1200" dirty="0">
                        <a:solidFill>
                          <a:schemeClr val="dk1"/>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2</a:t>
                      </a:r>
                      <a:endParaRPr lang="en-US" sz="2800" dirty="0">
                        <a:effectLst/>
                        <a:latin typeface="Times New Roman" panose="02020603050405020304" pitchFamily="18" charset="0"/>
                        <a:ea typeface="Calibri"/>
                        <a:cs typeface="Times New Roman" panose="02020603050405020304" pitchFamily="18" charset="0"/>
                      </a:endParaRPr>
                    </a:p>
                  </a:txBody>
                  <a:tcPr marL="68580" marR="68580" marT="0" marB="0"/>
                </a:tc>
                <a:extLst>
                  <a:ext uri="{0D108BD9-81ED-4DB2-BD59-A6C34878D82A}">
                    <a16:rowId xmlns:a16="http://schemas.microsoft.com/office/drawing/2014/main" xmlns="" val="10005"/>
                  </a:ext>
                </a:extLst>
              </a:tr>
              <a:tr h="630906">
                <a:tc>
                  <a:txBody>
                    <a:bodyPr/>
                    <a:lstStyle/>
                    <a:p>
                      <a:pPr marL="0" marR="0" algn="ctr">
                        <a:lnSpc>
                          <a:spcPct val="107000"/>
                        </a:lnSpc>
                        <a:spcBef>
                          <a:spcPts val="0"/>
                        </a:spcBef>
                        <a:spcAft>
                          <a:spcPts val="0"/>
                        </a:spcAft>
                      </a:pPr>
                      <a:r>
                        <a:rPr lang="en-US" sz="3200" dirty="0">
                          <a:effectLst/>
                        </a:rPr>
                        <a:t>Total</a:t>
                      </a:r>
                      <a:endParaRPr lang="en-US" sz="2800" dirty="0">
                        <a:effectLst/>
                        <a:latin typeface="Calibri"/>
                        <a:ea typeface="Calibri"/>
                        <a:cs typeface="Arial"/>
                      </a:endParaRPr>
                    </a:p>
                  </a:txBody>
                  <a:tcPr marL="68580" marR="68580" marT="0" marB="0" anchor="ctr"/>
                </a:tc>
                <a:tc>
                  <a:txBody>
                    <a:bodyPr/>
                    <a:lstStyle/>
                    <a:p>
                      <a:pPr marL="0" marR="0" algn="ctr">
                        <a:lnSpc>
                          <a:spcPct val="107000"/>
                        </a:lnSpc>
                        <a:spcBef>
                          <a:spcPts val="0"/>
                        </a:spcBef>
                        <a:spcAft>
                          <a:spcPts val="0"/>
                        </a:spcAft>
                      </a:pPr>
                      <a:r>
                        <a:rPr lang="en-US" sz="3600" dirty="0">
                          <a:effectLst/>
                        </a:rPr>
                        <a:t>16</a:t>
                      </a:r>
                      <a:endParaRPr lang="en-US" sz="2800" dirty="0">
                        <a:effectLst/>
                        <a:latin typeface="Calibri"/>
                        <a:ea typeface="Calibri"/>
                        <a:cs typeface="Arial"/>
                      </a:endParaRPr>
                    </a:p>
                  </a:txBody>
                  <a:tcPr marL="68580" marR="68580" marT="0" marB="0"/>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xmlns="" val="3619278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6200" y="1143000"/>
            <a:ext cx="8991600" cy="5334000"/>
          </a:xfrm>
          <a:prstGeom prst="rect">
            <a:avLst/>
          </a:prstGeom>
        </p:spPr>
        <p:txBody>
          <a:bodyPr/>
          <a:lstStyle/>
          <a:p>
            <a:pPr marL="0" indent="0" algn="just">
              <a:buNone/>
            </a:pPr>
            <a:r>
              <a:rPr lang="en-US" b="1" u="sng" dirty="0">
                <a:solidFill>
                  <a:schemeClr val="accent1"/>
                </a:solidFill>
                <a:latin typeface="Times New Roman" panose="02020603050405020304" pitchFamily="18" charset="0"/>
                <a:cs typeface="Times New Roman" panose="02020603050405020304" pitchFamily="18" charset="0"/>
              </a:rPr>
              <a:t>1- Descriptive Statistics</a:t>
            </a:r>
          </a:p>
          <a:p>
            <a:pPr marL="0" indent="0" algn="just">
              <a:buNone/>
            </a:pPr>
            <a:r>
              <a:rPr lang="en-US" dirty="0">
                <a:latin typeface="Times New Roman" panose="02020603050405020304" pitchFamily="18" charset="0"/>
                <a:cs typeface="Times New Roman" panose="02020603050405020304" pitchFamily="18" charset="0"/>
              </a:rPr>
              <a:t>Descriptive Statistics are used to summarize or  describe the important characteristics of a known set of data.</a:t>
            </a:r>
          </a:p>
          <a:p>
            <a:pPr marL="0" indent="0" algn="just">
              <a:buNone/>
            </a:pPr>
            <a:r>
              <a:rPr lang="en-US" b="1" dirty="0">
                <a:solidFill>
                  <a:schemeClr val="accent1"/>
                </a:solidFill>
                <a:latin typeface="Times New Roman" panose="02020603050405020304" pitchFamily="18" charset="0"/>
                <a:cs typeface="Times New Roman" panose="02020603050405020304" pitchFamily="18" charset="0"/>
              </a:rPr>
              <a:t>For example: </a:t>
            </a:r>
            <a:r>
              <a:rPr lang="en-US" dirty="0">
                <a:latin typeface="Times New Roman" panose="02020603050405020304" pitchFamily="18" charset="0"/>
                <a:cs typeface="Times New Roman" panose="02020603050405020304" pitchFamily="18" charset="0"/>
              </a:rPr>
              <a:t>Let us consider everyone in this room. Each one of us is a source of data. A characteristic of this data may be degree program, age, height, sex, marital status.</a:t>
            </a:r>
          </a:p>
        </p:txBody>
      </p:sp>
      <p:sp>
        <p:nvSpPr>
          <p:cNvPr id="5" name="Rounded Rectangle 4"/>
          <p:cNvSpPr/>
          <p:nvPr/>
        </p:nvSpPr>
        <p:spPr>
          <a:xfrm>
            <a:off x="0" y="0"/>
            <a:ext cx="9144000" cy="76200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4400" dirty="0">
                <a:latin typeface="Times New Roman" panose="02020603050405020304" pitchFamily="18" charset="0"/>
                <a:cs typeface="Times New Roman" panose="02020603050405020304" pitchFamily="18" charset="0"/>
              </a:rPr>
              <a:t>Types of Statistics</a:t>
            </a:r>
          </a:p>
        </p:txBody>
      </p:sp>
    </p:spTree>
    <p:extLst>
      <p:ext uri="{BB962C8B-B14F-4D97-AF65-F5344CB8AC3E}">
        <p14:creationId xmlns:p14="http://schemas.microsoft.com/office/powerpoint/2010/main" xmlns="" val="27134858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a:solidFill>
                  <a:srgbClr val="C00000"/>
                </a:solidFill>
              </a:rPr>
              <a:t>Answer:</a:t>
            </a:r>
          </a:p>
        </p:txBody>
      </p:sp>
      <p:pic>
        <p:nvPicPr>
          <p:cNvPr id="4098" name="Picture 2" descr="Image result for example of histogram">
            <a:hlinkClick r:id="rId2"/>
          </p:cNvPr>
          <p:cNvPicPr>
            <a:picLocks noChangeAspect="1" noChangeArrowheads="1"/>
          </p:cNvPicPr>
          <p:nvPr/>
        </p:nvPicPr>
        <p:blipFill rotWithShape="1">
          <a:blip r:embed="rId3">
            <a:extLst>
              <a:ext uri="{28A0092B-C50C-407E-A947-70E740481C1C}">
                <a14:useLocalDpi xmlns:a14="http://schemas.microsoft.com/office/drawing/2010/main" xmlns="" val="0"/>
              </a:ext>
            </a:extLst>
          </a:blip>
          <a:srcRect l="9506" t="5292" r="3451" b="15046"/>
          <a:stretch/>
        </p:blipFill>
        <p:spPr bwMode="auto">
          <a:xfrm>
            <a:off x="1066800" y="1219200"/>
            <a:ext cx="6532251" cy="4294261"/>
          </a:xfrm>
          <a:prstGeom prst="rect">
            <a:avLst/>
          </a:prstGeom>
          <a:noFill/>
          <a:extLst>
            <a:ext uri="{909E8E84-426E-40DD-AFC4-6F175D3DCCD1}">
              <a14:hiddenFill xmlns:a14="http://schemas.microsoft.com/office/drawing/2010/main" xmlns="">
                <a:solidFill>
                  <a:srgbClr val="FFFFFF"/>
                </a:solidFill>
              </a14:hiddenFill>
            </a:ext>
          </a:extLst>
        </p:spPr>
      </p:pic>
      <p:sp>
        <p:nvSpPr>
          <p:cNvPr id="15" name="TextBox 14"/>
          <p:cNvSpPr txBox="1"/>
          <p:nvPr/>
        </p:nvSpPr>
        <p:spPr>
          <a:xfrm>
            <a:off x="2438400" y="5537674"/>
            <a:ext cx="4648200" cy="769441"/>
          </a:xfrm>
          <a:prstGeom prst="rect">
            <a:avLst/>
          </a:prstGeom>
          <a:noFill/>
        </p:spPr>
        <p:txBody>
          <a:bodyPr wrap="square" rtlCol="0">
            <a:spAutoFit/>
          </a:bodyPr>
          <a:lstStyle/>
          <a:p>
            <a:pPr algn="ctr"/>
            <a:r>
              <a:rPr lang="en-US" sz="4400" b="1" dirty="0">
                <a:solidFill>
                  <a:srgbClr val="C00000"/>
                </a:solidFill>
                <a:latin typeface="Times New Roman" panose="02020603050405020304" pitchFamily="18" charset="0"/>
                <a:cs typeface="Times New Roman" panose="02020603050405020304" pitchFamily="18" charset="0"/>
              </a:rPr>
              <a:t>classes</a:t>
            </a:r>
            <a:endParaRPr lang="en-US" b="1" dirty="0">
              <a:solidFill>
                <a:srgbClr val="C0000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228600" y="1905000"/>
            <a:ext cx="677108" cy="2308324"/>
          </a:xfrm>
          <a:prstGeom prst="rect">
            <a:avLst/>
          </a:prstGeom>
          <a:noFill/>
        </p:spPr>
        <p:txBody>
          <a:bodyPr vert="vert270" wrap="square" rtlCol="0">
            <a:spAutoFit/>
          </a:bodyPr>
          <a:lstStyle/>
          <a:p>
            <a:r>
              <a:rPr lang="en-US" sz="3200" b="1" dirty="0">
                <a:solidFill>
                  <a:srgbClr val="C00000"/>
                </a:solidFill>
                <a:latin typeface="Times New Roman" panose="02020603050405020304" pitchFamily="18" charset="0"/>
                <a:cs typeface="Times New Roman" panose="02020603050405020304" pitchFamily="18" charset="0"/>
              </a:rPr>
              <a:t>Frequency</a:t>
            </a:r>
          </a:p>
        </p:txBody>
      </p:sp>
    </p:spTree>
    <p:extLst>
      <p:ext uri="{BB962C8B-B14F-4D97-AF65-F5344CB8AC3E}">
        <p14:creationId xmlns:p14="http://schemas.microsoft.com/office/powerpoint/2010/main" xmlns="" val="25822187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latin typeface="Times New Roman" panose="02020603050405020304" pitchFamily="18" charset="0"/>
                <a:cs typeface="Times New Roman" panose="02020603050405020304" pitchFamily="18" charset="0"/>
              </a:rPr>
              <a:t>Distribution Types and Averages</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752600" y="1219200"/>
            <a:ext cx="5638800" cy="482355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6736040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219200" y="914400"/>
            <a:ext cx="6477000" cy="529370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69348830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295400" y="838199"/>
            <a:ext cx="6477000" cy="515644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193405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6200" y="1143000"/>
            <a:ext cx="8991600" cy="5334000"/>
          </a:xfrm>
          <a:prstGeom prst="rect">
            <a:avLst/>
          </a:prstGeom>
        </p:spPr>
        <p:txBody>
          <a:bodyPr/>
          <a:lstStyle/>
          <a:p>
            <a:pPr marL="0" indent="0" algn="just">
              <a:buNone/>
            </a:pPr>
            <a:r>
              <a:rPr lang="en-US" b="1" u="sng" dirty="0">
                <a:solidFill>
                  <a:schemeClr val="accent1"/>
                </a:solidFill>
                <a:latin typeface="Times New Roman" panose="02020603050405020304" pitchFamily="18" charset="0"/>
                <a:cs typeface="Times New Roman" panose="02020603050405020304" pitchFamily="18" charset="0"/>
              </a:rPr>
              <a:t>2- Inferential Statistics</a:t>
            </a:r>
          </a:p>
          <a:p>
            <a:pPr marL="0" indent="0" algn="just">
              <a:buNone/>
            </a:pPr>
            <a:r>
              <a:rPr lang="en-US" dirty="0">
                <a:latin typeface="Times New Roman" panose="02020603050405020304" pitchFamily="18" charset="0"/>
                <a:cs typeface="Times New Roman" panose="02020603050405020304" pitchFamily="18" charset="0"/>
              </a:rPr>
              <a:t>Inferential Statistics goes beyond the description. It involves the use of sample data to make inferences about a larger set of data from which the sample was chosen.</a:t>
            </a:r>
          </a:p>
          <a:p>
            <a:pPr marL="0" indent="0" algn="just">
              <a:buNone/>
            </a:pPr>
            <a:r>
              <a:rPr lang="en-US" b="1" dirty="0">
                <a:solidFill>
                  <a:schemeClr val="accent1"/>
                </a:solidFill>
                <a:latin typeface="Times New Roman" panose="02020603050405020304" pitchFamily="18" charset="0"/>
                <a:cs typeface="Times New Roman" panose="02020603050405020304" pitchFamily="18" charset="0"/>
              </a:rPr>
              <a:t>For example: </a:t>
            </a:r>
            <a:r>
              <a:rPr lang="en-US" dirty="0">
                <a:latin typeface="Times New Roman" panose="02020603050405020304" pitchFamily="18" charset="0"/>
                <a:cs typeface="Times New Roman" panose="02020603050405020304" pitchFamily="18" charset="0"/>
              </a:rPr>
              <a:t>If we consider this class as a sample of KSU students and calculated the average age of the class. We could then infer that the average age of all KSU students is the same as our sample.</a:t>
            </a:r>
          </a:p>
        </p:txBody>
      </p:sp>
      <p:sp>
        <p:nvSpPr>
          <p:cNvPr id="5" name="Rounded Rectangle 4"/>
          <p:cNvSpPr/>
          <p:nvPr/>
        </p:nvSpPr>
        <p:spPr>
          <a:xfrm>
            <a:off x="0" y="0"/>
            <a:ext cx="9144000" cy="76200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4400" dirty="0">
                <a:latin typeface="Times New Roman" panose="02020603050405020304" pitchFamily="18" charset="0"/>
                <a:cs typeface="Times New Roman" panose="02020603050405020304" pitchFamily="18" charset="0"/>
              </a:rPr>
              <a:t>Types of Statistics</a:t>
            </a:r>
          </a:p>
        </p:txBody>
      </p:sp>
    </p:spTree>
    <p:extLst>
      <p:ext uri="{BB962C8B-B14F-4D97-AF65-F5344CB8AC3E}">
        <p14:creationId xmlns:p14="http://schemas.microsoft.com/office/powerpoint/2010/main" xmlns="" val="2576767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0"/>
            <a:ext cx="9144000" cy="76200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4000" b="1" u="sng" dirty="0">
                <a:latin typeface="Times New Roman" panose="02020603050405020304" pitchFamily="18" charset="0"/>
                <a:cs typeface="Times New Roman" panose="02020603050405020304" pitchFamily="18" charset="0"/>
              </a:rPr>
              <a:t>Population and Sample</a:t>
            </a:r>
            <a:endParaRPr lang="en-US" sz="4000" dirty="0">
              <a:latin typeface="Times New Roman" panose="02020603050405020304" pitchFamily="18" charset="0"/>
              <a:cs typeface="Times New Roman" panose="02020603050405020304" pitchFamily="18" charset="0"/>
            </a:endParaRPr>
          </a:p>
        </p:txBody>
      </p:sp>
      <p:sp>
        <p:nvSpPr>
          <p:cNvPr id="5" name="Rectangle 4"/>
          <p:cNvSpPr/>
          <p:nvPr/>
        </p:nvSpPr>
        <p:spPr>
          <a:xfrm>
            <a:off x="76200" y="762000"/>
            <a:ext cx="8991600" cy="4647426"/>
          </a:xfrm>
          <a:prstGeom prst="rect">
            <a:avLst/>
          </a:prstGeom>
        </p:spPr>
        <p:txBody>
          <a:bodyPr wrap="square">
            <a:spAutoFit/>
          </a:bodyPr>
          <a:lstStyle/>
          <a:p>
            <a:r>
              <a:rPr lang="en-US" sz="4000" b="1" u="sng" dirty="0">
                <a:solidFill>
                  <a:schemeClr val="accent1"/>
                </a:solidFill>
                <a:latin typeface="Times New Roman" panose="02020603050405020304" pitchFamily="18" charset="0"/>
                <a:cs typeface="Times New Roman" panose="02020603050405020304" pitchFamily="18" charset="0"/>
              </a:rPr>
              <a:t>Definition:</a:t>
            </a:r>
          </a:p>
          <a:p>
            <a:r>
              <a:rPr lang="en-US" sz="4000" b="1" u="sng" dirty="0">
                <a:solidFill>
                  <a:schemeClr val="accent1"/>
                </a:solidFill>
                <a:latin typeface="Times New Roman" panose="02020603050405020304" pitchFamily="18" charset="0"/>
                <a:cs typeface="Times New Roman" panose="02020603050405020304" pitchFamily="18" charset="0"/>
              </a:rPr>
              <a:t> </a:t>
            </a:r>
          </a:p>
          <a:p>
            <a:pPr algn="just"/>
            <a:r>
              <a:rPr lang="en-US" sz="3600" dirty="0">
                <a:latin typeface="Times New Roman" panose="02020603050405020304" pitchFamily="18" charset="0"/>
                <a:cs typeface="Times New Roman" panose="02020603050405020304" pitchFamily="18" charset="0"/>
              </a:rPr>
              <a:t>A </a:t>
            </a:r>
            <a:r>
              <a:rPr lang="en-US" sz="3600" b="1" dirty="0">
                <a:solidFill>
                  <a:srgbClr val="C00000"/>
                </a:solidFill>
                <a:latin typeface="Times New Roman" panose="02020603050405020304" pitchFamily="18" charset="0"/>
                <a:cs typeface="Times New Roman" panose="02020603050405020304" pitchFamily="18" charset="0"/>
              </a:rPr>
              <a:t>population</a:t>
            </a:r>
            <a:r>
              <a:rPr lang="en-US" sz="3600" dirty="0">
                <a:latin typeface="Times New Roman" panose="02020603050405020304" pitchFamily="18" charset="0"/>
                <a:cs typeface="Times New Roman" panose="02020603050405020304" pitchFamily="18" charset="0"/>
              </a:rPr>
              <a:t> is the complete collection of elements (scores, people, measurements) to be studied.</a:t>
            </a:r>
          </a:p>
          <a:p>
            <a:pPr algn="just"/>
            <a:endParaRPr lang="en-US" sz="3600" dirty="0">
              <a:latin typeface="Times New Roman" panose="02020603050405020304" pitchFamily="18" charset="0"/>
              <a:cs typeface="Times New Roman" panose="02020603050405020304" pitchFamily="18" charset="0"/>
            </a:endParaRPr>
          </a:p>
          <a:p>
            <a:pPr algn="just"/>
            <a:r>
              <a:rPr lang="en-US" sz="3600" dirty="0">
                <a:latin typeface="Times New Roman" panose="02020603050405020304" pitchFamily="18" charset="0"/>
                <a:cs typeface="Times New Roman" panose="02020603050405020304" pitchFamily="18" charset="0"/>
              </a:rPr>
              <a:t>A </a:t>
            </a:r>
            <a:r>
              <a:rPr lang="en-US" sz="3600" b="1" dirty="0">
                <a:solidFill>
                  <a:srgbClr val="C00000"/>
                </a:solidFill>
                <a:latin typeface="Times New Roman" panose="02020603050405020304" pitchFamily="18" charset="0"/>
                <a:cs typeface="Times New Roman" panose="02020603050405020304" pitchFamily="18" charset="0"/>
              </a:rPr>
              <a:t>sample</a:t>
            </a:r>
            <a:r>
              <a:rPr lang="en-US" sz="3600" dirty="0">
                <a:solidFill>
                  <a:srgbClr val="C00000"/>
                </a:solidFill>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is a subcollection of elements drawn from the population.</a:t>
            </a:r>
          </a:p>
        </p:txBody>
      </p:sp>
    </p:spTree>
    <p:extLst>
      <p:ext uri="{BB962C8B-B14F-4D97-AF65-F5344CB8AC3E}">
        <p14:creationId xmlns:p14="http://schemas.microsoft.com/office/powerpoint/2010/main" xmlns="" val="3640621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DDA39FF2-3363-4B47-AA31-D8C4E95B4DF1}" type="slidenum">
              <a:rPr lang="en-US" smtClean="0"/>
              <a:pPr/>
              <a:t>7</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438400" y="1143000"/>
            <a:ext cx="4267200" cy="207869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285134" y="4572000"/>
            <a:ext cx="4496666" cy="20574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7" name="Straight Arrow Connector 6"/>
          <p:cNvCxnSpPr/>
          <p:nvPr/>
        </p:nvCxnSpPr>
        <p:spPr>
          <a:xfrm>
            <a:off x="4572000" y="3276600"/>
            <a:ext cx="0" cy="11430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8" name="Rounded Rectangle 7"/>
          <p:cNvSpPr/>
          <p:nvPr/>
        </p:nvSpPr>
        <p:spPr>
          <a:xfrm>
            <a:off x="0" y="0"/>
            <a:ext cx="9144000" cy="76200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4000" b="1" u="sng" dirty="0">
                <a:latin typeface="Times New Roman" panose="02020603050405020304" pitchFamily="18" charset="0"/>
                <a:cs typeface="Times New Roman" panose="02020603050405020304" pitchFamily="18" charset="0"/>
              </a:rPr>
              <a:t>Population and Sample</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655216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609600" y="152400"/>
            <a:ext cx="2209800" cy="13716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4000" dirty="0">
                <a:latin typeface="Times New Roman" panose="02020603050405020304" pitchFamily="18" charset="0"/>
                <a:cs typeface="Times New Roman" panose="02020603050405020304" pitchFamily="18" charset="0"/>
              </a:rPr>
              <a:t>Notes:</a:t>
            </a:r>
            <a:endParaRPr lang="en-US" dirty="0">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52400" y="1600200"/>
            <a:ext cx="8691904" cy="4572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319193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6200" y="152400"/>
            <a:ext cx="8991600" cy="2971800"/>
          </a:xfrm>
          <a:prstGeom prst="rect">
            <a:avLst/>
          </a:prstGeom>
        </p:spPr>
        <p:txBody>
          <a:bodyPr/>
          <a:lstStyle/>
          <a:p>
            <a:pPr marL="0" indent="0" algn="just">
              <a:buNone/>
            </a:pPr>
            <a:r>
              <a:rPr lang="en-US" sz="4800" b="1" dirty="0">
                <a:latin typeface="Times New Roman" panose="02020603050405020304" pitchFamily="18" charset="0"/>
                <a:cs typeface="Times New Roman" panose="02020603050405020304" pitchFamily="18" charset="0"/>
              </a:rPr>
              <a:t>Why do we study and analyze </a:t>
            </a:r>
            <a:r>
              <a:rPr lang="en-US" sz="4800" b="1" dirty="0" err="1">
                <a:latin typeface="Times New Roman" panose="02020603050405020304" pitchFamily="18" charset="0"/>
                <a:cs typeface="Times New Roman" panose="02020603050405020304" pitchFamily="18" charset="0"/>
              </a:rPr>
              <a:t>subcollections</a:t>
            </a:r>
            <a:r>
              <a:rPr lang="en-US" sz="4800" b="1" dirty="0">
                <a:latin typeface="Times New Roman" panose="02020603050405020304" pitchFamily="18" charset="0"/>
                <a:cs typeface="Times New Roman" panose="02020603050405020304" pitchFamily="18" charset="0"/>
              </a:rPr>
              <a:t> (samples) of a population</a:t>
            </a:r>
            <a:endParaRPr lang="en-US" sz="4800" dirty="0">
              <a:latin typeface="Times New Roman" panose="02020603050405020304" pitchFamily="18" charset="0"/>
              <a:cs typeface="Times New Roman" panose="02020603050405020304" pitchFamily="18" charset="0"/>
            </a:endParaRPr>
          </a:p>
        </p:txBody>
      </p:sp>
      <p:pic>
        <p:nvPicPr>
          <p:cNvPr id="1027" name="Picture 3" descr="C:\Users\User\Desktop\animated-question-mark-for-powerpoint-questionmark.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104457" y="2252708"/>
            <a:ext cx="2935085" cy="386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116489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473</TotalTime>
  <Words>898</Words>
  <Application>Microsoft Office PowerPoint</Application>
  <PresentationFormat>On-screen Show (4:3)</PresentationFormat>
  <Paragraphs>147</Paragraphs>
  <Slides>43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5" baseType="lpstr">
      <vt:lpstr>Office Theme</vt:lpstr>
      <vt:lpstr>Equation</vt:lpstr>
      <vt:lpstr> 503 STAT Probability and Mathematical statistics   Text Book: Probability and Statistics for Engineers and Scientists.  By: R.E.Walpole  and   R.H.Myers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Example:</vt:lpstr>
      <vt:lpstr>Note:</vt:lpstr>
      <vt:lpstr>Slide 17</vt:lpstr>
      <vt:lpstr>Slide 18</vt:lpstr>
      <vt:lpstr>Note:</vt:lpstr>
      <vt:lpstr>Example: suppose we have the following two data sets: data 1:      59,60,60,61 data 2:      50,60,60,70  Calculate the Mean and the Median? What do you see?</vt:lpstr>
      <vt:lpstr>Measures of Variability (Dispersion or Variation) </vt:lpstr>
      <vt:lpstr>Range:</vt:lpstr>
      <vt:lpstr>Example:</vt:lpstr>
      <vt:lpstr>Solution:</vt:lpstr>
      <vt:lpstr> </vt:lpstr>
      <vt:lpstr>The Standard Deviation (S) </vt:lpstr>
      <vt:lpstr>Example: </vt:lpstr>
      <vt:lpstr>Solution: </vt:lpstr>
      <vt:lpstr>Slide 29</vt:lpstr>
      <vt:lpstr>Another Formula for Calculating S2: </vt:lpstr>
      <vt:lpstr>Note:  </vt:lpstr>
      <vt:lpstr>For the above example:</vt:lpstr>
      <vt:lpstr>Exercises</vt:lpstr>
      <vt:lpstr>GRAPHICAL REPRESENTATIONS</vt:lpstr>
      <vt:lpstr>Example: Draw the bar chart for the following data</vt:lpstr>
      <vt:lpstr>Answer:</vt:lpstr>
      <vt:lpstr>Other presentation</vt:lpstr>
      <vt:lpstr>Slide 38</vt:lpstr>
      <vt:lpstr>Slide 39</vt:lpstr>
      <vt:lpstr>Answer:</vt:lpstr>
      <vt:lpstr>Distribution Types and Averages</vt:lpstr>
      <vt:lpstr>Slide 42</vt:lpstr>
      <vt:lpstr>Slide 43</vt:lpstr>
    </vt:vector>
  </TitlesOfParts>
  <Company>King Saud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ytashkandi</cp:lastModifiedBy>
  <cp:revision>53</cp:revision>
  <dcterms:created xsi:type="dcterms:W3CDTF">2017-08-03T09:55:05Z</dcterms:created>
  <dcterms:modified xsi:type="dcterms:W3CDTF">2019-08-25T10:12:57Z</dcterms:modified>
</cp:coreProperties>
</file>