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1" r:id="rId3"/>
    <p:sldId id="352" r:id="rId4"/>
    <p:sldId id="354" r:id="rId5"/>
    <p:sldId id="358" r:id="rId6"/>
    <p:sldId id="359" r:id="rId7"/>
    <p:sldId id="360" r:id="rId8"/>
    <p:sldId id="361" r:id="rId9"/>
    <p:sldId id="379" r:id="rId10"/>
    <p:sldId id="353" r:id="rId11"/>
    <p:sldId id="357" r:id="rId12"/>
    <p:sldId id="278" r:id="rId13"/>
    <p:sldId id="279" r:id="rId14"/>
    <p:sldId id="290" r:id="rId15"/>
    <p:sldId id="291" r:id="rId16"/>
    <p:sldId id="293" r:id="rId17"/>
    <p:sldId id="376" r:id="rId18"/>
    <p:sldId id="377" r:id="rId19"/>
    <p:sldId id="378" r:id="rId20"/>
    <p:sldId id="356" r:id="rId21"/>
    <p:sldId id="280" r:id="rId22"/>
    <p:sldId id="362" r:id="rId23"/>
    <p:sldId id="309" r:id="rId24"/>
    <p:sldId id="363" r:id="rId25"/>
    <p:sldId id="364" r:id="rId26"/>
    <p:sldId id="366" r:id="rId27"/>
    <p:sldId id="367" r:id="rId28"/>
    <p:sldId id="368" r:id="rId29"/>
    <p:sldId id="369" r:id="rId30"/>
    <p:sldId id="382" r:id="rId31"/>
    <p:sldId id="371" r:id="rId32"/>
    <p:sldId id="372" r:id="rId33"/>
    <p:sldId id="373" r:id="rId34"/>
    <p:sldId id="374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81" autoAdjust="0"/>
  </p:normalViewPr>
  <p:slideViewPr>
    <p:cSldViewPr>
      <p:cViewPr varScale="1">
        <p:scale>
          <a:sx n="62" d="100"/>
          <a:sy n="62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0AA64BD-4301-4859-94DD-851DF0974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7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4B12D0A-EF1B-4CC9-AF52-9A4443773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777B0-C8C3-431D-9A0B-4B9CF5275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80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A4993-2AE7-40BA-9AE9-CD886E0E2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9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E109C-D714-4628-968C-98C4E7586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9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D834-CD47-44C9-A29B-4F7252108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3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F7444-414F-4E34-B669-DB4B3A204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6B41F-E80A-4CDF-8634-0F39FE87A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70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413A1-1185-4D1A-B46B-C7036DF0D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1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27634-D330-4574-A74E-CBBDFE23F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82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653-FD05-45D0-B348-5AD15444C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2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CC381-4511-4D6A-9A5F-86B940CEA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1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C2FEE-1088-4E91-BDBB-D6BEFDAE9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3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6204D-5385-4BD6-8AC7-FA4A96521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1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521872-CD73-460A-823C-E60D40054B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4ACC381-4511-4D6A-9A5F-86B940CEAC63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-76200" y="533400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PHYS 663 </a:t>
            </a:r>
            <a:r>
              <a:rPr lang="en-US" sz="3600" b="1" dirty="0"/>
              <a:t>Advanced Particles </a:t>
            </a:r>
            <a:r>
              <a:rPr lang="en-US" sz="3600" b="1" dirty="0" smtClean="0"/>
              <a:t>Physics</a:t>
            </a:r>
          </a:p>
          <a:p>
            <a:pPr algn="ctr"/>
            <a:r>
              <a:rPr lang="en-US" sz="3600" b="1" dirty="0" smtClean="0"/>
              <a:t> </a:t>
            </a:r>
            <a:endParaRPr lang="en-US" sz="3600" dirty="0" smtClean="0"/>
          </a:p>
          <a:p>
            <a:pPr algn="ctr"/>
            <a:r>
              <a:rPr lang="en-US" sz="3600" b="1" dirty="0" smtClean="0"/>
              <a:t>Recommended Book:</a:t>
            </a:r>
            <a:endParaRPr lang="en-US" sz="4000" dirty="0"/>
          </a:p>
          <a:p>
            <a:pPr algn="ctr"/>
            <a:r>
              <a:rPr lang="en-US" sz="4000" dirty="0" smtClean="0"/>
              <a:t>Particle Physics</a:t>
            </a:r>
          </a:p>
          <a:p>
            <a:pPr algn="ctr"/>
            <a:r>
              <a:rPr lang="en-US" sz="4000" dirty="0" smtClean="0"/>
              <a:t>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Edition</a:t>
            </a:r>
          </a:p>
          <a:p>
            <a:pPr algn="ctr"/>
            <a:r>
              <a:rPr lang="en-US" sz="4000" dirty="0" smtClean="0"/>
              <a:t>B.R. Martin and G. Shaw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b="1" u="sng" dirty="0" smtClean="0"/>
              <a:t>Syllabus:</a:t>
            </a:r>
          </a:p>
          <a:p>
            <a:pPr algn="just"/>
            <a:r>
              <a:rPr lang="en-US" sz="2000" dirty="0"/>
              <a:t>Quark model of hadrons, solutions, bag models. Gluon exchange, </a:t>
            </a:r>
            <a:r>
              <a:rPr lang="en-US" sz="2000" dirty="0" smtClean="0"/>
              <a:t>mass formulae</a:t>
            </a:r>
            <a:r>
              <a:rPr lang="en-US" sz="2000" dirty="0"/>
              <a:t>, quark masses, heavy quarks. Quark-</a:t>
            </a:r>
            <a:r>
              <a:rPr lang="en-US" sz="2000" dirty="0" err="1"/>
              <a:t>parton</a:t>
            </a:r>
            <a:r>
              <a:rPr lang="en-US" sz="2000" dirty="0"/>
              <a:t> model, deep </a:t>
            </a:r>
            <a:r>
              <a:rPr lang="en-US" sz="2000" dirty="0" smtClean="0"/>
              <a:t>inelastic electron-nucleon </a:t>
            </a:r>
            <a:r>
              <a:rPr lang="en-US" sz="2000" dirty="0"/>
              <a:t>scattering, scaling, corrections to scaling </a:t>
            </a:r>
            <a:r>
              <a:rPr lang="en-US" sz="2000" dirty="0" err="1"/>
              <a:t>behaviour</a:t>
            </a:r>
            <a:r>
              <a:rPr lang="en-US" sz="2000" dirty="0"/>
              <a:t>, </a:t>
            </a:r>
            <a:r>
              <a:rPr lang="en-US" sz="2000" dirty="0" smtClean="0"/>
              <a:t>jets. Chiral </a:t>
            </a:r>
            <a:r>
              <a:rPr lang="en-US" sz="2000" dirty="0"/>
              <a:t>symmetry, chiral symmetry breaking, quark masses.</a:t>
            </a:r>
          </a:p>
          <a:p>
            <a:pPr algn="just"/>
            <a:endParaRPr lang="en-US" sz="2000" dirty="0"/>
          </a:p>
          <a:p>
            <a:pPr algn="just"/>
            <a:endParaRPr lang="en-US" sz="1600" dirty="0" smtClean="0"/>
          </a:p>
          <a:p>
            <a:pPr algn="ctr"/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kern="0" smtClean="0"/>
              <a:t>What are Leptons and Quarks?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altLang="en-US" kern="0" dirty="0" smtClean="0">
                <a:latin typeface="Palatino-Roman" charset="0"/>
              </a:rPr>
              <a:t>They are sub-atomic particles.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kern="0" dirty="0" smtClean="0">
                <a:latin typeface="Palatino-Roman" charset="0"/>
              </a:rPr>
              <a:t>They are fundamental particles incapable of being subdivided into smaller particles.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eriod"/>
            </a:pPr>
            <a:r>
              <a:rPr lang="en-US" altLang="en-US" kern="0" dirty="0" smtClean="0">
                <a:latin typeface="Palatino-Roman" charset="0"/>
              </a:rPr>
              <a:t>There are 6 Leptons and 6 Quarks.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eriod"/>
            </a:pPr>
            <a:r>
              <a:rPr lang="en-US" altLang="en-US" kern="0" dirty="0" smtClean="0">
                <a:latin typeface="Palatino-Roman" charset="0"/>
              </a:rPr>
              <a:t>The nucleus is a combination of quarks which manifest themselves as protons and neutrons.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eriod"/>
            </a:pPr>
            <a:r>
              <a:rPr lang="en-US" altLang="en-US" kern="0" dirty="0" smtClean="0">
                <a:latin typeface="Palatino-Roman" charset="0"/>
              </a:rPr>
              <a:t>Each elementary particle has a corresponding antiparticle.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374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kern="0" smtClean="0">
                <a:solidFill>
                  <a:schemeClr val="tx1"/>
                </a:solidFill>
              </a:rPr>
              <a:t>Baryons, Mesons, &amp; Leptons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1676400"/>
            <a:ext cx="80438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3200"/>
              <a:t>  These three types of particles were originally     categorized by their masses</a:t>
            </a:r>
          </a:p>
          <a:p>
            <a:pPr lvl="1">
              <a:buFontTx/>
              <a:buChar char="•"/>
            </a:pPr>
            <a:r>
              <a:rPr lang="en-US" altLang="en-US" sz="3200"/>
              <a:t> Baryons from the Greek for heavy</a:t>
            </a:r>
          </a:p>
          <a:p>
            <a:pPr lvl="1">
              <a:buFontTx/>
              <a:buChar char="•"/>
            </a:pPr>
            <a:r>
              <a:rPr lang="en-US" altLang="en-US" sz="3200"/>
              <a:t> Mesons from the Greek for intermediate</a:t>
            </a:r>
          </a:p>
          <a:p>
            <a:pPr lvl="1">
              <a:buFontTx/>
              <a:buChar char="•"/>
            </a:pPr>
            <a:r>
              <a:rPr lang="en-US" altLang="en-US" sz="3200"/>
              <a:t> Leptons from the Greek for light</a:t>
            </a:r>
          </a:p>
          <a:p>
            <a:pPr>
              <a:buFontTx/>
              <a:buChar char="•"/>
            </a:pPr>
            <a:r>
              <a:rPr lang="en-US" altLang="en-US" sz="3200"/>
              <a:t>  Now they are classified by internal structure</a:t>
            </a:r>
          </a:p>
          <a:p>
            <a:pPr lvl="1">
              <a:buFontTx/>
              <a:buChar char="•"/>
            </a:pPr>
            <a:r>
              <a:rPr lang="en-US" altLang="en-US" sz="3200"/>
              <a:t> Leptons are elementary particles</a:t>
            </a:r>
          </a:p>
          <a:p>
            <a:pPr lvl="1">
              <a:buFontTx/>
              <a:buChar char="•"/>
            </a:pPr>
            <a:r>
              <a:rPr lang="en-US" altLang="en-US" sz="3200"/>
              <a:t> Mesons are made of a quark and anti-quark</a:t>
            </a:r>
          </a:p>
          <a:p>
            <a:pPr lvl="1">
              <a:buFontTx/>
              <a:buChar char="•"/>
            </a:pPr>
            <a:r>
              <a:rPr lang="en-US" altLang="en-US" sz="3200"/>
              <a:t> Baryons consist of three quarks</a:t>
            </a:r>
          </a:p>
        </p:txBody>
      </p:sp>
    </p:spTree>
    <p:extLst>
      <p:ext uri="{BB962C8B-B14F-4D97-AF65-F5344CB8AC3E}">
        <p14:creationId xmlns:p14="http://schemas.microsoft.com/office/powerpoint/2010/main" val="20491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6BDE92-0893-4D45-B2FF-31DBD7A857A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Quark Model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By the early 60’s there was a large zoo of particle found in bubble chamber experiments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5905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C9BD44-B9B4-4435-8B58-90EE9F62311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Sorting them out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could classify them by various quantum numbers</a:t>
            </a:r>
          </a:p>
          <a:p>
            <a:pPr lvl="1" eaLnBrk="1" hangingPunct="1"/>
            <a:r>
              <a:rPr lang="en-US" altLang="en-US" dirty="0" smtClean="0"/>
              <a:t>Mass</a:t>
            </a:r>
          </a:p>
          <a:p>
            <a:pPr lvl="1" eaLnBrk="1" hangingPunct="1"/>
            <a:r>
              <a:rPr lang="en-US" altLang="en-US" dirty="0" smtClean="0"/>
              <a:t>Spin</a:t>
            </a:r>
          </a:p>
          <a:p>
            <a:pPr lvl="1" eaLnBrk="1" hangingPunct="1"/>
            <a:r>
              <a:rPr lang="en-US" altLang="en-US" dirty="0" smtClean="0"/>
              <a:t>Parity</a:t>
            </a:r>
          </a:p>
          <a:p>
            <a:pPr lvl="1" eaLnBrk="1" hangingPunct="1"/>
            <a:r>
              <a:rPr lang="en-US" altLang="en-US" dirty="0" smtClean="0"/>
              <a:t>C parity</a:t>
            </a:r>
          </a:p>
          <a:p>
            <a:pPr lvl="1" eaLnBrk="1" hangingPunct="1"/>
            <a:r>
              <a:rPr lang="en-US" altLang="en-US" dirty="0" smtClean="0"/>
              <a:t>Isospin</a:t>
            </a:r>
          </a:p>
          <a:p>
            <a:pPr lvl="1" eaLnBrk="1" hangingPunct="1"/>
            <a:r>
              <a:rPr lang="en-US" altLang="en-US" dirty="0" smtClean="0"/>
              <a:t>Strangeness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7A63D8-E3C7-48D0-B9AE-0E241450F64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9845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accent2"/>
                </a:solidFill>
              </a:rPr>
              <a:t>First steps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611563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3400" y="1295400"/>
            <a:ext cx="769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was realized that even these new particles fit certain patterns:</a:t>
            </a:r>
          </a:p>
          <a:p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	pions: 	</a:t>
            </a:r>
            <a:r>
              <a:rPr lang="en-US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latin typeface="Geneva" charset="0"/>
                <a:cs typeface="Times New Roman" panose="02020603050405020304" pitchFamily="18" charset="0"/>
              </a:rPr>
              <a:t>+</a:t>
            </a:r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(140 MeV)		</a:t>
            </a:r>
            <a:r>
              <a:rPr lang="en-US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latin typeface="Geneva" charset="0"/>
                <a:cs typeface="Times New Roman" panose="02020603050405020304" pitchFamily="18" charset="0"/>
              </a:rPr>
              <a:t>-</a:t>
            </a:r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(140 MeV)	</a:t>
            </a:r>
            <a:r>
              <a:rPr lang="en-US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latin typeface="Geneva" charset="0"/>
                <a:cs typeface="Times New Roman" panose="02020603050405020304" pitchFamily="18" charset="0"/>
              </a:rPr>
              <a:t>o</a:t>
            </a:r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(135 MeV)</a:t>
            </a:r>
            <a:endParaRPr lang="en-US" altLang="en-US" sz="2000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	kaons:	k</a:t>
            </a:r>
            <a:r>
              <a:rPr lang="en-US" altLang="en-US" sz="2000" baseline="30000">
                <a:latin typeface="Geneva" charset="0"/>
                <a:cs typeface="Times New Roman" panose="02020603050405020304" pitchFamily="18" charset="0"/>
              </a:rPr>
              <a:t>+</a:t>
            </a:r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(496 MeV)		k</a:t>
            </a:r>
            <a:r>
              <a:rPr lang="en-US" altLang="en-US" sz="2000" baseline="30000">
                <a:latin typeface="Geneva" charset="0"/>
                <a:cs typeface="Times New Roman" panose="02020603050405020304" pitchFamily="18" charset="0"/>
              </a:rPr>
              <a:t>-</a:t>
            </a:r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(496 MeV)		k</a:t>
            </a:r>
            <a:r>
              <a:rPr lang="en-US" altLang="en-US" sz="2000" baseline="30000">
                <a:latin typeface="Geneva" charset="0"/>
                <a:cs typeface="Times New Roman" panose="02020603050405020304" pitchFamily="18" charset="0"/>
              </a:rPr>
              <a:t>o</a:t>
            </a:r>
            <a:r>
              <a:rPr lang="en-US" altLang="en-US" sz="2000">
                <a:latin typeface="Geneva" charset="0"/>
                <a:cs typeface="Times New Roman" panose="02020603050405020304" pitchFamily="18" charset="0"/>
              </a:rPr>
              <a:t>(498 MeV)	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9600" y="2743200"/>
            <a:ext cx="739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Þ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		</a:t>
            </a:r>
            <a:r>
              <a:rPr lang="en-US" altLang="en-US" sz="2000" dirty="0" err="1">
                <a:latin typeface="Geneva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Geneva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 &gt; </a:t>
            </a:r>
            <a:r>
              <a:rPr lang="en-US" altLang="en-US" sz="2000" dirty="0" err="1">
                <a:latin typeface="Geneva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Geneva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 err="1">
                <a:latin typeface="Geneva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Geneva" charset="0"/>
                <a:cs typeface="Times New Roman" panose="02020603050405020304" pitchFamily="18" charset="0"/>
              </a:rPr>
              <a:t>k</a:t>
            </a:r>
            <a:r>
              <a:rPr lang="en-US" altLang="en-US" sz="1400" dirty="0" err="1">
                <a:latin typeface="Geneva" charset="0"/>
                <a:cs typeface="Times New Roman" panose="02020603050405020304" pitchFamily="18" charset="0"/>
              </a:rPr>
              <a:t>o</a:t>
            </a:r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 &gt; M</a:t>
            </a:r>
            <a:r>
              <a:rPr lang="en-US" altLang="en-US" sz="2000" baseline="-25000" dirty="0">
                <a:latin typeface="Geneva" charset="0"/>
                <a:cs typeface="Times New Roman" panose="02020603050405020304" pitchFamily="18" charset="0"/>
              </a:rPr>
              <a:t>k</a:t>
            </a:r>
            <a:r>
              <a:rPr lang="en-US" altLang="en-US" sz="1400" dirty="0">
                <a:latin typeface="Geneva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New York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CC0000"/>
                </a:solidFill>
                <a:latin typeface="Geneva" charset="0"/>
                <a:cs typeface="Times New Roman" panose="02020603050405020304" pitchFamily="18" charset="0"/>
              </a:rPr>
              <a:t>but</a:t>
            </a:r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Geneva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1400" dirty="0">
                <a:latin typeface="Geneva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Geneva" charset="0"/>
                <a:cs typeface="Times New Roman" panose="02020603050405020304" pitchFamily="18" charset="0"/>
              </a:rPr>
              <a:t> &gt; </a:t>
            </a:r>
            <a:r>
              <a:rPr lang="en-US" altLang="en-US" sz="2000" dirty="0" err="1">
                <a:latin typeface="Geneva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1400" dirty="0" err="1">
                <a:latin typeface="Geneva" charset="0"/>
                <a:cs typeface="Times New Roman" panose="02020603050405020304" pitchFamily="18" charset="0"/>
              </a:rPr>
              <a:t>o</a:t>
            </a:r>
            <a:endParaRPr lang="en-US" altLang="en-US" sz="1400" dirty="0">
              <a:latin typeface="Geneva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3884712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models concocted to try to explain why these particles exist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Þ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of Fermi and Yang (late 1940’s-early 50’s): 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pion is composed of nucleons and anti-nucleons (used SU(2) symmetry)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478213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130982"/>
              </p:ext>
            </p:extLst>
          </p:nvPr>
        </p:nvGraphicFramePr>
        <p:xfrm>
          <a:off x="1143000" y="5605854"/>
          <a:ext cx="4514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Picture" r:id="rId3" imgW="1310640" imgH="106680" progId="Word.Picture.8">
                  <p:embed/>
                </p:oleObj>
              </mc:Choice>
              <mc:Fallback>
                <p:oleObj name="Picture" r:id="rId3" imgW="1310640" imgH="10668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05854"/>
                        <a:ext cx="4514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096000" y="5483280"/>
            <a:ext cx="2743200" cy="5397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Geneva" charset="0"/>
                <a:cs typeface="Times New Roman" panose="02020603050405020304" pitchFamily="18" charset="0"/>
              </a:rPr>
              <a:t>note this model was proposed </a:t>
            </a:r>
          </a:p>
          <a:p>
            <a:pPr eaLnBrk="1" hangingPunct="1"/>
            <a:r>
              <a:rPr lang="en-US" altLang="en-US" sz="1400">
                <a:latin typeface="Geneva" charset="0"/>
                <a:cs typeface="Times New Roman" panose="02020603050405020304" pitchFamily="18" charset="0"/>
              </a:rPr>
              <a:t>before discovery of anti-proton !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37F52E-8BA6-42A5-89C5-67B9B68FB4D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graphicFrame>
        <p:nvGraphicFramePr>
          <p:cNvPr id="7171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4419600" y="2819400"/>
          <a:ext cx="3962400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Photo Editor Photo" r:id="rId3" imgW="4885714" imgH="4409524" progId="MSPhotoEd.3">
                  <p:embed/>
                </p:oleObj>
              </mc:Choice>
              <mc:Fallback>
                <p:oleObj name="Photo Editor Photo" r:id="rId3" imgW="4885714" imgH="4409524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19400"/>
                        <a:ext cx="3962400" cy="357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accent2"/>
                </a:solidFill>
              </a:rPr>
              <a:t>First steps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533400" y="1905000"/>
            <a:ext cx="838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Gell-Mann, Nakano, Nishijima realized that electric charge (Q) of all particles could be related to isospin (3rd component), Baryon number (B) and Strangeness (S):</a:t>
            </a: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 Q = I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+(S + B)/2= I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sz="2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r>
              <a:rPr lang="en-US" altLang="en-US" sz="20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hypercharge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 =  (</a:t>
            </a:r>
            <a:r>
              <a:rPr lang="en-US" altLang="en-US" sz="2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S+B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33375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Interesting patterns started to emerge when I</a:t>
            </a:r>
            <a:r>
              <a:rPr lang="en-US" altLang="en-US" sz="2000" baseline="-25000">
                <a:latin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</a:rPr>
              <a:t> was plotted vs. Y</a:t>
            </a:r>
          </a:p>
          <a:p>
            <a:pPr eaLnBrk="1" hangingPunct="1"/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3716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81940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533400" y="990600"/>
            <a:ext cx="6400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With the discovery of new unstable particles (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k) a new quantum number was invented: 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Þ </a:t>
            </a:r>
            <a:r>
              <a:rPr lang="en-US" altLang="en-US" sz="2400">
                <a:solidFill>
                  <a:srgbClr val="CC0000"/>
                </a:solidFill>
                <a:latin typeface="Geneva" charset="0"/>
                <a:cs typeface="Times New Roman" panose="02020603050405020304" pitchFamily="18" charset="0"/>
              </a:rPr>
              <a:t>strangeness</a:t>
            </a:r>
          </a:p>
        </p:txBody>
      </p:sp>
      <p:sp>
        <p:nvSpPr>
          <p:cNvPr id="7179" name="Line 18"/>
          <p:cNvSpPr>
            <a:spLocks noChangeShapeType="1"/>
          </p:cNvSpPr>
          <p:nvPr/>
        </p:nvSpPr>
        <p:spPr bwMode="auto">
          <a:xfrm flipV="1">
            <a:off x="3124200" y="5181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9"/>
          <p:cNvSpPr>
            <a:spLocks noChangeShapeType="1"/>
          </p:cNvSpPr>
          <p:nvPr/>
        </p:nvSpPr>
        <p:spPr bwMode="auto">
          <a:xfrm>
            <a:off x="3124200" y="6019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2879725" y="5181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3962400" y="6172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</a:t>
            </a:r>
            <a:r>
              <a:rPr lang="en-US" altLang="en-US" baseline="-25000"/>
              <a:t>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ED15FA-C6AC-4574-A097-3622AF6E91D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2"/>
                </a:solidFill>
              </a:rPr>
              <a:t>Constitution of Hadrons &amp; Original Quark Model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52400" y="10668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1964 The model was proposed independently by Gell-Mann and Zweig </a:t>
            </a: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Three fundamental building blocks 1960’s (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i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Þ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1970’s (u,d,s)</a:t>
            </a: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mesons</a:t>
            </a:r>
            <a:r>
              <a:rPr lang="en-US" altLang="en-US" sz="20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bound states of a of quark and anti-quark:</a:t>
            </a: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Can make up "wave functions" by combing quarks: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773363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838200" y="2514600"/>
          <a:ext cx="5699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Picture" r:id="rId3" imgW="2156460" imgH="190500" progId="Word.Picture.8">
                  <p:embed/>
                </p:oleObj>
              </mc:Choice>
              <mc:Fallback>
                <p:oleObj name="Picture" r:id="rId3" imgW="2156460" imgH="1905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56991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52400" y="3200400"/>
            <a:ext cx="7981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baryons</a:t>
            </a:r>
            <a:r>
              <a:rPr lang="en-US" altLang="en-US" sz="20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bound state of 3 quarks:</a:t>
            </a: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proton = (uud), neutron = (udd), </a:t>
            </a:r>
            <a:r>
              <a:rPr lang="en-US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(uds)</a:t>
            </a:r>
          </a:p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anti-baryons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are bound states of 3 anti-quarks: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630613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201" name="Object 8"/>
          <p:cNvGraphicFramePr>
            <a:graphicFrameLocks noChangeAspect="1"/>
          </p:cNvGraphicFramePr>
          <p:nvPr/>
        </p:nvGraphicFramePr>
        <p:xfrm>
          <a:off x="914400" y="4267200"/>
          <a:ext cx="32305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5" imgW="1127760" imgH="121920" progId="Equation.3">
                  <p:embed/>
                </p:oleObj>
              </mc:Choice>
              <mc:Fallback>
                <p:oleObj name="Equation" r:id="rId5" imgW="1127760" imgH="121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32305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 descr="quarksinba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4384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meson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40250"/>
            <a:ext cx="23622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705600" y="5791200"/>
            <a:ext cx="165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800" i="1">
                <a:latin typeface="NSimSun" panose="02010609030101010101" pitchFamily="49" charset="-122"/>
                <a:ea typeface="NSimSun" panose="02010609030101010101" pitchFamily="49" charset="-122"/>
              </a:rPr>
              <a:t>Λ</a:t>
            </a:r>
            <a:r>
              <a:rPr lang="en-US" altLang="en-US" sz="2800"/>
              <a:t>= (uds)</a:t>
            </a:r>
          </a:p>
        </p:txBody>
      </p:sp>
      <p:graphicFrame>
        <p:nvGraphicFramePr>
          <p:cNvPr id="8205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1295400" y="5943600"/>
          <a:ext cx="1600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9" imgW="647700" imgH="228600" progId="Equation.3">
                  <p:embed/>
                </p:oleObj>
              </mc:Choice>
              <mc:Fallback>
                <p:oleObj name="Equation" r:id="rId9" imgW="6477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943600"/>
                        <a:ext cx="1600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E897425-4894-42E8-9AA4-F402125A152A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52400"/>
            <a:ext cx="7832725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kern="0" smtClean="0">
                <a:solidFill>
                  <a:schemeClr val="accent2"/>
                </a:solidFill>
              </a:rPr>
              <a:t>Early 1960’s Quarks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762000"/>
            <a:ext cx="8153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514600" algn="l"/>
                <a:tab pos="2984500" algn="l"/>
                <a:tab pos="3556000" algn="l"/>
                <a:tab pos="4114800" algn="l"/>
                <a:tab pos="46863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1960’s Quark Model: 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Classify all known (in the early 1960’s) particles in terms of 3 building blocks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predict new particles (e.g. </a:t>
            </a:r>
            <a:r>
              <a:rPr lang="en-US" alt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explain why certain particles don’t exist  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explain mass splitting between meson and baryons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explain/predict magnetic moments of mesons and baryons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explain/predict scattering cross sections (e.g. </a:t>
            </a:r>
            <a:r>
              <a:rPr lang="en-US" altLang="en-US" sz="2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2/3)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1960's model: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evidence for free quarks (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up by QCD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Pauli principle violated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by color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What holds quarks together in a proton ? (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gluons!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How many different types of quarks  exist ? (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F02ADF0-DE5B-4668-AE41-B49870BD7558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 smtClean="0"/>
              <a:t>Additions to the Original Quark Model – Charm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800" kern="0" smtClean="0"/>
              <a:t>Another quark was needed to account for some discrepancies between predictions of the model and experimental results</a:t>
            </a:r>
          </a:p>
          <a:p>
            <a:pPr eaLnBrk="1" hangingPunct="1"/>
            <a:r>
              <a:rPr lang="en-US" altLang="en-US" sz="2800" kern="0" smtClean="0">
                <a:solidFill>
                  <a:srgbClr val="FF0000"/>
                </a:solidFill>
              </a:rPr>
              <a:t>Charm</a:t>
            </a:r>
            <a:r>
              <a:rPr lang="en-US" altLang="en-US" sz="2800" kern="0" smtClean="0"/>
              <a:t> would be conserved in strong and electromagnetic interactions, but not in weak interactions</a:t>
            </a:r>
          </a:p>
          <a:p>
            <a:pPr eaLnBrk="1" hangingPunct="1"/>
            <a:r>
              <a:rPr lang="en-US" altLang="en-US" sz="2800" kern="0" smtClean="0"/>
              <a:t>In 1974, a new meson, the </a:t>
            </a:r>
            <a:r>
              <a:rPr lang="en-US" altLang="en-US" sz="2800" i="1" kern="0" smtClean="0"/>
              <a:t>J</a:t>
            </a:r>
            <a:r>
              <a:rPr lang="en-US" altLang="en-US" sz="2800" kern="0" smtClean="0"/>
              <a:t>/</a:t>
            </a:r>
            <a:r>
              <a:rPr lang="en-US" altLang="en-US" sz="2800" i="1" kern="0" smtClean="0"/>
              <a:t>Ψ</a:t>
            </a:r>
            <a:r>
              <a:rPr lang="en-US" altLang="en-US" sz="2800" kern="0" smtClean="0"/>
              <a:t> was discovered that was shown to be a charm quark and charm antiquark pair</a:t>
            </a:r>
          </a:p>
        </p:txBody>
      </p:sp>
    </p:spTree>
    <p:extLst>
      <p:ext uri="{BB962C8B-B14F-4D97-AF65-F5344CB8AC3E}">
        <p14:creationId xmlns:p14="http://schemas.microsoft.com/office/powerpoint/2010/main" val="12691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CAA38A15-24A8-4D7D-B5FE-D8EC1CD842CD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 smtClean="0"/>
              <a:t>More Additions – Top and Bottom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kern="0" smtClean="0"/>
              <a:t>Discovery led to the need for a more elaborate quark 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kern="0" smtClean="0"/>
              <a:t>This need led to the proposal of two new quarks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kern="0" smtClean="0">
                <a:solidFill>
                  <a:srgbClr val="FF0000"/>
                </a:solidFill>
              </a:rPr>
              <a:t>t</a:t>
            </a:r>
            <a:r>
              <a:rPr lang="en-US" altLang="en-US" sz="2400" kern="0" smtClean="0"/>
              <a:t> – </a:t>
            </a:r>
            <a:r>
              <a:rPr lang="en-US" altLang="en-US" sz="2400" kern="0" smtClean="0">
                <a:solidFill>
                  <a:srgbClr val="008000"/>
                </a:solidFill>
              </a:rPr>
              <a:t>top</a:t>
            </a:r>
            <a:r>
              <a:rPr lang="en-US" altLang="en-US" sz="2400" kern="0" smtClean="0"/>
              <a:t> (or truth)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kern="0" smtClean="0">
                <a:solidFill>
                  <a:srgbClr val="FF0000"/>
                </a:solidFill>
              </a:rPr>
              <a:t>b</a:t>
            </a:r>
            <a:r>
              <a:rPr lang="en-US" altLang="en-US" sz="2400" kern="0" smtClean="0"/>
              <a:t> – </a:t>
            </a:r>
            <a:r>
              <a:rPr lang="en-US" altLang="en-US" sz="2400" kern="0" smtClean="0">
                <a:solidFill>
                  <a:srgbClr val="008000"/>
                </a:solidFill>
              </a:rPr>
              <a:t>bottom</a:t>
            </a:r>
            <a:r>
              <a:rPr lang="en-US" altLang="en-US" sz="2400" kern="0" smtClean="0"/>
              <a:t> (or beauty)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kern="0" smtClean="0"/>
              <a:t>Added quantum numbers of topness and bottomness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kern="0" smtClean="0"/>
              <a:t>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kern="0" smtClean="0"/>
              <a:t>b quark was found in a </a:t>
            </a:r>
            <a:r>
              <a:rPr lang="en-US" altLang="en-US" sz="2400" i="1" kern="0" smtClean="0">
                <a:sym typeface="Symbol" panose="05050102010706020507" pitchFamily="18" charset="2"/>
              </a:rPr>
              <a:t></a:t>
            </a:r>
            <a:r>
              <a:rPr lang="en-US" altLang="en-US" sz="2400" kern="0" smtClean="0"/>
              <a:t> meson in 1977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kern="0" smtClean="0"/>
              <a:t>t quark was found in 1995 at Fermilab</a:t>
            </a:r>
          </a:p>
        </p:txBody>
      </p:sp>
    </p:spTree>
    <p:extLst>
      <p:ext uri="{BB962C8B-B14F-4D97-AF65-F5344CB8AC3E}">
        <p14:creationId xmlns:p14="http://schemas.microsoft.com/office/powerpoint/2010/main" val="3622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76201"/>
            <a:ext cx="7848600" cy="1115198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chemeClr val="bg1"/>
                </a:solidFill>
              </a:rPr>
              <a:t>The Quark Model of Hadrons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324600" y="795736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7FD8D795-3642-4B2F-B539-2DE116E2021C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54622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 smtClean="0"/>
              <a:t>Outline</a:t>
            </a:r>
            <a:endParaRPr lang="en-US" altLang="en-US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7922" y="23320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Building Block of the Universe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/>
              <a:t>Classification of Matters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/>
              <a:t>Hadrons, Baryons, Mesons &amp; Leptons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/>
              <a:t>The Quark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kern="0" dirty="0" smtClean="0">
                <a:ea typeface="Gulim" panose="020B0600000101010101" pitchFamily="34" charset="-127"/>
              </a:rPr>
              <a:t>Constitution of Hadrons &amp; Original Quark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kern="0" dirty="0" smtClean="0">
                <a:ea typeface="Gulim" panose="020B0600000101010101" pitchFamily="34" charset="-127"/>
              </a:rPr>
              <a:t>Addition to the Original Quark Model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ko-KR" altLang="ko-KR" sz="1800" kern="0" dirty="0" smtClean="0"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General Properties of Quarks &amp; Hadron’s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kern="0" dirty="0" smtClean="0"/>
              <a:t>Generation of Matters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kern="0" dirty="0" smtClean="0"/>
              <a:t>Quantum Numbers &amp; Flavors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kern="0" dirty="0" smtClean="0"/>
              <a:t>Particle Interactions &amp; Hadron’s Life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kern="0" dirty="0" smtClean="0"/>
              <a:t>Hadron’s Discoveries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kern="0" dirty="0" smtClean="0"/>
              <a:t>Strange Meson &amp; Baryon</a:t>
            </a:r>
            <a:endParaRPr lang="en-US" alt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0994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48502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b="1" kern="0" dirty="0" smtClean="0">
                <a:solidFill>
                  <a:schemeClr val="tx1"/>
                </a:solidFill>
              </a:rPr>
              <a:t>Quarks &amp; their Properties</a:t>
            </a:r>
            <a:endParaRPr lang="en-US" altLang="en-US" kern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1500" y="945676"/>
            <a:ext cx="8153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3000" b="1" kern="0" dirty="0" smtClean="0"/>
              <a:t>Each quark has an anti-particle</a:t>
            </a:r>
          </a:p>
          <a:p>
            <a:r>
              <a:rPr lang="en-US" altLang="en-US" sz="3000" b="1" kern="0" dirty="0" smtClean="0"/>
              <a:t>Quarks have a physical property called color, it could be </a:t>
            </a:r>
            <a:r>
              <a:rPr lang="en-US" altLang="en-US" sz="3000" b="1" kern="0" dirty="0" smtClean="0">
                <a:solidFill>
                  <a:srgbClr val="0000FF"/>
                </a:solidFill>
              </a:rPr>
              <a:t>blue</a:t>
            </a:r>
            <a:r>
              <a:rPr lang="en-US" altLang="en-US" sz="3000" b="1" kern="0" dirty="0" smtClean="0">
                <a:solidFill>
                  <a:srgbClr val="FFFF00"/>
                </a:solidFill>
              </a:rPr>
              <a:t>, </a:t>
            </a:r>
            <a:r>
              <a:rPr lang="en-US" altLang="en-US" sz="3000" b="1" kern="0" dirty="0" smtClean="0">
                <a:solidFill>
                  <a:srgbClr val="00FF00"/>
                </a:solidFill>
              </a:rPr>
              <a:t>green</a:t>
            </a:r>
            <a:r>
              <a:rPr lang="en-US" altLang="en-US" sz="3000" b="1" kern="0" dirty="0" smtClean="0">
                <a:solidFill>
                  <a:srgbClr val="FFFF00"/>
                </a:solidFill>
              </a:rPr>
              <a:t> or </a:t>
            </a:r>
            <a:r>
              <a:rPr lang="en-US" altLang="en-US" sz="3000" b="1" kern="0" dirty="0" smtClean="0">
                <a:solidFill>
                  <a:srgbClr val="FF0000"/>
                </a:solidFill>
              </a:rPr>
              <a:t>red</a:t>
            </a:r>
            <a:endParaRPr lang="en-US" altLang="en-US" sz="3000" b="1" kern="0" dirty="0" smtClean="0">
              <a:solidFill>
                <a:srgbClr val="FFFF00"/>
              </a:solidFill>
            </a:endParaRPr>
          </a:p>
          <a:p>
            <a:r>
              <a:rPr lang="en-US" altLang="en-US" sz="3000" b="1" kern="0" dirty="0" smtClean="0"/>
              <a:t>Each color also has an anti-color</a:t>
            </a:r>
          </a:p>
          <a:p>
            <a:r>
              <a:rPr lang="en-US" altLang="en-US" sz="3000" b="1" kern="0" dirty="0" smtClean="0"/>
              <a:t>They are not really different colors, it is a property, like charge</a:t>
            </a:r>
          </a:p>
          <a:p>
            <a:r>
              <a:rPr lang="en-US" altLang="en-US" sz="3000" b="1" kern="0" dirty="0" smtClean="0"/>
              <a:t>Quarks cannot exist individually because the </a:t>
            </a:r>
            <a:r>
              <a:rPr lang="en-US" altLang="en-US" sz="3000" b="1" kern="0" dirty="0" smtClean="0">
                <a:solidFill>
                  <a:srgbClr val="FF0000"/>
                </a:solidFill>
              </a:rPr>
              <a:t>color force </a:t>
            </a:r>
            <a:r>
              <a:rPr lang="en-US" altLang="en-US" sz="3000" b="1" kern="0" dirty="0" smtClean="0"/>
              <a:t>increases as they are</a:t>
            </a:r>
            <a:r>
              <a:rPr lang="en-US" altLang="en-US" sz="3000" b="1" kern="0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kern="0" dirty="0" smtClean="0"/>
              <a:t>pulled apart</a:t>
            </a:r>
            <a:r>
              <a:rPr lang="en-US" altLang="en-US" sz="3000" b="1" kern="0" dirty="0" smtClean="0">
                <a:solidFill>
                  <a:srgbClr val="FFFF00"/>
                </a:solidFill>
              </a:rPr>
              <a:t>.</a:t>
            </a:r>
            <a:endParaRPr lang="en-US" altLang="en-US" b="1" kern="0" dirty="0" smtClean="0"/>
          </a:p>
        </p:txBody>
      </p:sp>
      <p:pic>
        <p:nvPicPr>
          <p:cNvPr id="5" name="Picture 4" descr="color_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11800"/>
            <a:ext cx="481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80427C-D9F6-41C6-9FA3-4271B9E4E2E8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Quark Properties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304800" y="1600200"/>
            <a:ext cx="8458200" cy="450215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6889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quark objects are: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point like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spin 1/2 fermions 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parity = +1 (-1 for anti-quarks)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two quarks are in isospin doublet (u and d), s is an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-singlet (=0)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Obey Q =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+1/2(S+B) =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+Y/2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Group Structure is SU(3)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every quark there is an anti-quark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anti-quark has opposite charge, baryon number and strangeness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mass, electric charge,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kern="0" dirty="0" smtClean="0">
                <a:solidFill>
                  <a:srgbClr val="0000FF"/>
                </a:solidFill>
              </a:rPr>
              <a:t>Generations of Matter</a:t>
            </a:r>
            <a:endParaRPr lang="en-US" altLang="en-US" kern="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19600" y="1524000"/>
            <a:ext cx="426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smtClean="0">
                <a:solidFill>
                  <a:srgbClr val="FF0000"/>
                </a:solidFill>
              </a:rPr>
              <a:t>Mass increases from 1 generation to the next</a:t>
            </a:r>
          </a:p>
          <a:p>
            <a:r>
              <a:rPr lang="en-US" altLang="en-US" kern="0" smtClean="0">
                <a:solidFill>
                  <a:srgbClr val="FF0000"/>
                </a:solidFill>
              </a:rPr>
              <a:t>Going down in each generation, the charges are:</a:t>
            </a:r>
          </a:p>
          <a:p>
            <a:pPr>
              <a:buFontTx/>
              <a:buNone/>
            </a:pPr>
            <a:r>
              <a:rPr lang="en-US" altLang="en-US" kern="0" smtClean="0">
                <a:solidFill>
                  <a:srgbClr val="FF0000"/>
                </a:solidFill>
              </a:rPr>
              <a:t>        +2/3, -1/3, 0, -1</a:t>
            </a:r>
          </a:p>
          <a:p>
            <a:r>
              <a:rPr lang="en-US" altLang="en-US" kern="0" smtClean="0">
                <a:solidFill>
                  <a:srgbClr val="FF0000"/>
                </a:solidFill>
              </a:rPr>
              <a:t>These are all in multiples of the elementary charge</a:t>
            </a:r>
            <a:endParaRPr lang="en-US" altLang="en-US" kern="0" smtClean="0"/>
          </a:p>
        </p:txBody>
      </p:sp>
      <p:pic>
        <p:nvPicPr>
          <p:cNvPr id="5" name="Picture 4" descr="gene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03638" cy="464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267200" y="2286000"/>
            <a:ext cx="0" cy="3352800"/>
          </a:xfrm>
          <a:prstGeom prst="line">
            <a:avLst/>
          </a:prstGeom>
          <a:noFill/>
          <a:ln w="57150">
            <a:pattFill prst="wdUpDiag">
              <a:fgClr>
                <a:srgbClr val="0000FF"/>
              </a:fgClr>
              <a:bgClr>
                <a:srgbClr val="CC0099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54764D-E89F-40BA-839D-87168010BF86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Number of particles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14400" y="3276600"/>
            <a:ext cx="75168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2514600" algn="l"/>
                <a:tab pos="2984500" algn="l"/>
                <a:tab pos="3079750" algn="l"/>
                <a:tab pos="3654425" algn="l"/>
                <a:tab pos="4121150" algn="l"/>
                <a:tab pos="46339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The </a:t>
            </a:r>
            <a:r>
              <a:rPr lang="en-US" altLang="en-US" u="sng">
                <a:latin typeface="Geneva" charset="0"/>
                <a:cs typeface="Times New Roman" panose="02020603050405020304" pitchFamily="18" charset="0"/>
              </a:rPr>
              <a:t>additive</a:t>
            </a:r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 quark quantum numbers are given below: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 b="1">
                <a:latin typeface="Geneva" charset="0"/>
                <a:cs typeface="Times New Roman" panose="02020603050405020304" pitchFamily="18" charset="0"/>
              </a:rPr>
              <a:t>Quantum #	u	d		s	</a:t>
            </a:r>
            <a:r>
              <a:rPr lang="en-US" altLang="en-US" b="1">
                <a:solidFill>
                  <a:srgbClr val="FF00FF"/>
                </a:solidFill>
                <a:latin typeface="Geneva" charset="0"/>
                <a:cs typeface="Times New Roman" panose="02020603050405020304" pitchFamily="18" charset="0"/>
              </a:rPr>
              <a:t>c	b	t</a:t>
            </a:r>
            <a:endParaRPr lang="en-US" altLang="en-US">
              <a:solidFill>
                <a:srgbClr val="FF00FF"/>
              </a:solidFill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electric charge	2/3	-1/3		-1/3	2/3	-1/3	2/3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I</a:t>
            </a:r>
            <a:r>
              <a:rPr lang="en-US" altLang="en-US" baseline="-25000">
                <a:latin typeface="Geneva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	1/2	-1/2		0	0	0	0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Strangeness	0	0		-1	0	0	0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Charm	0	0		0	1	0	0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bottom	0	0		0	0	-1	0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top	0	0		0	0	0	1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Baryon number	1/3	1/3	 	1/3	1/3	 1/3	1/3</a:t>
            </a:r>
            <a:endParaRPr lang="en-US" altLang="en-US">
              <a:latin typeface="New York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Geneva" charset="0"/>
                <a:cs typeface="Times New Roman" panose="02020603050405020304" pitchFamily="18" charset="0"/>
              </a:rPr>
              <a:t>Lepton number	0	0		0	0	0	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4341" name="Picture 5" descr="ferm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7467600" cy="501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14338" y="-26988"/>
            <a:ext cx="8745537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altLang="en-US" b="1" kern="0" smtClean="0">
                <a:latin typeface="Arial" panose="020B0604020202020204" pitchFamily="34" charset="0"/>
              </a:rPr>
              <a:t>Quantum Numbers and flavours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244600"/>
            <a:ext cx="67341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566863" y="5516563"/>
            <a:ext cx="792162" cy="433387"/>
          </a:xfrm>
          <a:prstGeom prst="rect">
            <a:avLst/>
          </a:prstGeom>
          <a:solidFill>
            <a:srgbClr val="DE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Picture 2" descr="img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2072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514600"/>
            <a:ext cx="91711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Strangeness is defined so that S=-1 for s-quark and S =1 for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anti s-quark. Further, C=1 for c-quark, B=-1 for b-quark and T=1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 smtClean="0"/>
              <a:t>t-quark</a:t>
            </a: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>
                <a:solidFill>
                  <a:srgbClr val="FF0000"/>
                </a:solidFill>
              </a:rPr>
              <a:t>Since t-quark is a very short living one, there are no hadrons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>
                <a:solidFill>
                  <a:srgbClr val="FF0000"/>
                </a:solidFill>
              </a:rPr>
              <a:t>containg top, i,e, T=0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Quark numbers for up and down quarks have no name, but just like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any other flavour, they are conserved in strong and em interactions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Baryons are assigned own quantum number </a:t>
            </a:r>
            <a:r>
              <a:rPr lang="it-IT" altLang="en-US" sz="2200" i="1" dirty="0"/>
              <a:t>B</a:t>
            </a:r>
            <a:r>
              <a:rPr lang="it-IT" altLang="en-US" sz="2200" dirty="0"/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i="1" dirty="0"/>
              <a:t>B</a:t>
            </a:r>
            <a:r>
              <a:rPr lang="it-IT" altLang="en-US" sz="2200" dirty="0"/>
              <a:t>=1 for baryons, </a:t>
            </a:r>
            <a:r>
              <a:rPr lang="it-IT" altLang="en-US" sz="2200" i="1" dirty="0"/>
              <a:t>B</a:t>
            </a:r>
            <a:r>
              <a:rPr lang="it-IT" altLang="en-US" sz="2200" dirty="0"/>
              <a:t>=-1 for antibaryons, </a:t>
            </a:r>
            <a:r>
              <a:rPr lang="it-IT" altLang="en-US" sz="2200" i="1" dirty="0"/>
              <a:t>B</a:t>
            </a:r>
            <a:r>
              <a:rPr lang="it-IT" altLang="en-US" sz="2200" dirty="0"/>
              <a:t>=0 for mesons</a:t>
            </a:r>
            <a:endParaRPr lang="en-GB" altLang="en-US" sz="220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5638800"/>
            <a:ext cx="98266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it-IT" altLang="en-US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en-US" sz="2200" dirty="0"/>
              <a:t> </a:t>
            </a:r>
            <a:r>
              <a:rPr lang="it-IT" altLang="en-US" sz="2200" dirty="0">
                <a:solidFill>
                  <a:srgbClr val="FF0000"/>
                </a:solidFill>
              </a:rPr>
              <a:t>In strong interactions the flavour quantum number is </a:t>
            </a:r>
            <a:r>
              <a:rPr lang="it-IT" altLang="en-US" sz="2200" dirty="0" smtClean="0">
                <a:solidFill>
                  <a:srgbClr val="FF0000"/>
                </a:solidFill>
              </a:rPr>
              <a:t>conserved</a:t>
            </a:r>
            <a:endParaRPr lang="it-IT" altLang="en-US" sz="22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2200" dirty="0">
                <a:solidFill>
                  <a:srgbClr val="FF0000"/>
                </a:solidFill>
              </a:rPr>
              <a:t>Quarks can change flavours in weak interactions (</a:t>
            </a:r>
            <a:r>
              <a:rPr lang="it-IT" alt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altLang="en-US" sz="2200" dirty="0">
                <a:solidFill>
                  <a:srgbClr val="FF0000"/>
                </a:solidFill>
              </a:rPr>
              <a:t>S =</a:t>
            </a:r>
            <a:r>
              <a:rPr lang="it-IT" alt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1, </a:t>
            </a:r>
            <a:r>
              <a:rPr lang="it-IT" alt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altLang="en-US" sz="2200" dirty="0">
                <a:solidFill>
                  <a:srgbClr val="FF0000"/>
                </a:solidFill>
              </a:rPr>
              <a:t>C =</a:t>
            </a:r>
            <a:r>
              <a:rPr lang="it-IT" alt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1)</a:t>
            </a:r>
            <a:endParaRPr lang="en-GB" altLang="en-US" sz="22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11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42950" y="-26988"/>
            <a:ext cx="8416925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altLang="en-US" b="1" kern="0" smtClean="0">
                <a:latin typeface="Arial" panose="020B0604020202020204" pitchFamily="34" charset="0"/>
              </a:rPr>
              <a:t>Particles and Interactions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41438"/>
            <a:ext cx="7416800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42950" y="-26988"/>
            <a:ext cx="8416925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altLang="en-US" b="1" kern="0" smtClean="0">
                <a:latin typeface="Arial" panose="020B0604020202020204" pitchFamily="34" charset="0"/>
              </a:rPr>
              <a:t>Hadrons and lifetime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557338"/>
            <a:ext cx="67532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88976"/>
            <a:ext cx="782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typical Lifetime ranges corresponding to each interaction </a:t>
            </a:r>
          </a:p>
          <a:p>
            <a:r>
              <a:rPr lang="en-US" sz="2000" b="1" dirty="0" smtClean="0"/>
              <a:t>is shown here: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48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3" name="Picture 2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52400"/>
            <a:ext cx="89154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563" y="3676650"/>
            <a:ext cx="921277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 sz="2400" b="1" dirty="0">
                <a:latin typeface="Times New Roman" panose="02020603050405020304" pitchFamily="18" charset="0"/>
              </a:rPr>
              <a:t> </a:t>
            </a:r>
            <a:r>
              <a:rPr lang="it-IT" altLang="en-US" sz="2200" dirty="0"/>
              <a:t>Majority of hadrons are unstable and tend  to decay by the strong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interaction to the state with the lowest possible mass (</a:t>
            </a:r>
            <a:r>
              <a:rPr lang="it-IT" altLang="en-US" sz="2200" dirty="0">
                <a:latin typeface="Symbol" panose="05050102010706020507" pitchFamily="18" charset="2"/>
              </a:rPr>
              <a:t>t</a:t>
            </a:r>
            <a:r>
              <a:rPr lang="it-IT" altLang="en-US" sz="2200" dirty="0"/>
              <a:t> ~ 10</a:t>
            </a:r>
            <a:r>
              <a:rPr lang="it-IT" altLang="en-US" sz="2200" baseline="30000" dirty="0"/>
              <a:t>-23</a:t>
            </a:r>
            <a:r>
              <a:rPr lang="it-IT" altLang="en-US" sz="2200" dirty="0"/>
              <a:t> 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 eaLnBrk="1" hangingPunct="1">
              <a:spcBef>
                <a:spcPct val="0"/>
              </a:spcBef>
            </a:pPr>
            <a:r>
              <a:rPr lang="it-IT" altLang="en-US" sz="2200" dirty="0"/>
              <a:t> Hadrons with the lowest possible mass for each quark number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(S, C, etc.) may live much more before decaying weekly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/>
              <a:t>(</a:t>
            </a:r>
            <a:r>
              <a:rPr lang="it-IT" altLang="en-US" sz="2200" dirty="0">
                <a:latin typeface="Symbol" panose="05050102010706020507" pitchFamily="18" charset="2"/>
              </a:rPr>
              <a:t>t</a:t>
            </a:r>
            <a:r>
              <a:rPr lang="it-IT" altLang="en-US" sz="2200" dirty="0"/>
              <a:t> ~ 10</a:t>
            </a:r>
            <a:r>
              <a:rPr lang="it-IT" altLang="en-US" sz="2200" baseline="30000" dirty="0"/>
              <a:t>-7- </a:t>
            </a:r>
            <a:r>
              <a:rPr lang="it-IT" altLang="en-US" sz="2200" dirty="0"/>
              <a:t>10</a:t>
            </a:r>
            <a:r>
              <a:rPr lang="it-IT" altLang="en-US" sz="2200" baseline="30000" dirty="0"/>
              <a:t>-13</a:t>
            </a:r>
            <a:r>
              <a:rPr lang="it-IT" altLang="en-US" sz="2200" dirty="0"/>
              <a:t> s) or electromagnetically (mesons, </a:t>
            </a:r>
            <a:r>
              <a:rPr lang="it-IT" altLang="en-US" sz="2200" dirty="0">
                <a:latin typeface="Symbol" panose="05050102010706020507" pitchFamily="18" charset="2"/>
              </a:rPr>
              <a:t>t</a:t>
            </a:r>
            <a:r>
              <a:rPr lang="it-IT" altLang="en-US" sz="2200" dirty="0"/>
              <a:t>~10</a:t>
            </a:r>
            <a:r>
              <a:rPr lang="it-IT" altLang="en-US" sz="2200" baseline="30000" dirty="0"/>
              <a:t>-16- </a:t>
            </a:r>
            <a:r>
              <a:rPr lang="it-IT" altLang="en-US" sz="2200" dirty="0"/>
              <a:t>10</a:t>
            </a:r>
            <a:r>
              <a:rPr lang="it-IT" altLang="en-US" sz="2200" baseline="30000" dirty="0"/>
              <a:t>-21</a:t>
            </a:r>
            <a:r>
              <a:rPr lang="it-IT" altLang="en-US" sz="2200" dirty="0"/>
              <a:t> 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>
                <a:solidFill>
                  <a:srgbClr val="FF0000"/>
                </a:solidFill>
              </a:rPr>
              <a:t>Such hadrons are called stable particles  </a:t>
            </a:r>
            <a:endParaRPr lang="en-GB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438" y="-26988"/>
            <a:ext cx="9463087" cy="9144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nl-NL" altLang="en-US" b="1" kern="0" dirty="0">
                <a:latin typeface="Arial" panose="020B0604020202020204" pitchFamily="34" charset="0"/>
              </a:rPr>
              <a:t>H</a:t>
            </a:r>
            <a:r>
              <a:rPr lang="nl-NL" altLang="en-US" b="1" kern="0" dirty="0" smtClean="0">
                <a:latin typeface="Arial" panose="020B0604020202020204" pitchFamily="34" charset="0"/>
              </a:rPr>
              <a:t>adron discoveries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896" y="916453"/>
            <a:ext cx="9750425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 sz="2400" dirty="0"/>
              <a:t> First known hadrons were proton and neutron</a:t>
            </a:r>
          </a:p>
          <a:p>
            <a:pPr eaLnBrk="1" hangingPunct="1">
              <a:spcBef>
                <a:spcPct val="0"/>
              </a:spcBef>
            </a:pPr>
            <a:endParaRPr lang="it-IT" altLang="en-US" sz="2400" dirty="0"/>
          </a:p>
          <a:p>
            <a:pPr eaLnBrk="1" hangingPunct="1">
              <a:spcBef>
                <a:spcPct val="0"/>
              </a:spcBef>
            </a:pPr>
            <a:r>
              <a:rPr lang="it-IT" altLang="en-US" sz="2400" dirty="0"/>
              <a:t> The lightest </a:t>
            </a:r>
            <a:r>
              <a:rPr lang="it-IT" altLang="en-US" sz="2400" dirty="0" smtClean="0"/>
              <a:t>most mesons are </a:t>
            </a:r>
            <a:r>
              <a:rPr lang="it-IT" altLang="en-US" sz="2400" dirty="0"/>
              <a:t>pions </a:t>
            </a:r>
            <a:r>
              <a:rPr lang="it-IT" altLang="en-US" sz="2400" dirty="0">
                <a:latin typeface="Symbol" panose="05050102010706020507" pitchFamily="18" charset="2"/>
              </a:rPr>
              <a:t>p</a:t>
            </a:r>
            <a:r>
              <a:rPr lang="it-IT" altLang="en-US" sz="2400" dirty="0"/>
              <a:t>. There are charged </a:t>
            </a: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it-IT" altLang="en-US" sz="2400" dirty="0" smtClean="0"/>
              <a:t>pions </a:t>
            </a:r>
            <a:r>
              <a:rPr lang="it-IT" altLang="en-US" sz="2400" dirty="0">
                <a:latin typeface="Symbol" panose="05050102010706020507" pitchFamily="18" charset="2"/>
              </a:rPr>
              <a:t>p</a:t>
            </a:r>
            <a:r>
              <a:rPr lang="it-IT" altLang="en-US" sz="2400" dirty="0"/>
              <a:t>+, </a:t>
            </a:r>
            <a:r>
              <a:rPr lang="it-IT" altLang="en-US" sz="2400" dirty="0">
                <a:latin typeface="Symbol" panose="05050102010706020507" pitchFamily="18" charset="2"/>
              </a:rPr>
              <a:t>p</a:t>
            </a:r>
            <a:r>
              <a:rPr lang="it-IT" altLang="en-US" sz="2400" dirty="0"/>
              <a:t>-, with mass of 0.140 GeV/c</a:t>
            </a:r>
            <a:r>
              <a:rPr lang="it-IT" altLang="en-US" sz="2400" baseline="30000" dirty="0"/>
              <a:t>2</a:t>
            </a:r>
            <a:r>
              <a:rPr lang="it-IT" altLang="en-US" sz="2400" dirty="0"/>
              <a:t>, and neutral ones </a:t>
            </a:r>
            <a:r>
              <a:rPr lang="it-IT" altLang="en-US" sz="2400" dirty="0">
                <a:latin typeface="Symbol" panose="05050102010706020507" pitchFamily="18" charset="2"/>
              </a:rPr>
              <a:t>p</a:t>
            </a:r>
            <a:r>
              <a:rPr lang="it-IT" altLang="en-US" sz="2400" baseline="30000" dirty="0"/>
              <a:t>0</a:t>
            </a:r>
            <a:r>
              <a:rPr lang="it-IT" altLang="en-US" sz="2400" dirty="0"/>
              <a:t>, </a:t>
            </a: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it-IT" altLang="en-US" sz="2400" dirty="0" smtClean="0"/>
              <a:t>with </a:t>
            </a:r>
            <a:r>
              <a:rPr lang="it-IT" altLang="en-US" sz="2400" dirty="0"/>
              <a:t>mass of 0.135 GeV/c</a:t>
            </a:r>
            <a:r>
              <a:rPr lang="it-IT" altLang="en-US" sz="2400" baseline="30000" dirty="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baseline="30000" dirty="0"/>
          </a:p>
          <a:p>
            <a:pPr eaLnBrk="1" hangingPunct="1">
              <a:spcBef>
                <a:spcPct val="0"/>
              </a:spcBef>
            </a:pPr>
            <a:r>
              <a:rPr lang="it-IT" altLang="en-US" sz="2400" dirty="0"/>
              <a:t> </a:t>
            </a:r>
            <a:r>
              <a:rPr lang="it-IT" altLang="en-US" sz="2200" dirty="0" smtClean="0"/>
              <a:t>This paritcles are produced copiously in many hadronic reactions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en-US" sz="2200" dirty="0"/>
              <a:t>t</a:t>
            </a:r>
            <a:r>
              <a:rPr lang="it-IT" altLang="en-US" sz="2200" dirty="0" smtClean="0"/>
              <a:t>hat conservs both charge &amp; baryon numbers:</a:t>
            </a: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dirty="0" smtClean="0"/>
              <a:t>An example is proton-proton collission:</a:t>
            </a: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15616"/>
              </p:ext>
            </p:extLst>
          </p:nvPr>
        </p:nvGraphicFramePr>
        <p:xfrm>
          <a:off x="1600200" y="4603431"/>
          <a:ext cx="52504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3" imgW="1688760" imgH="977760" progId="Equation.3">
                  <p:embed/>
                </p:oleObj>
              </mc:Choice>
              <mc:Fallback>
                <p:oleObj name="Equation" r:id="rId3" imgW="168876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03431"/>
                        <a:ext cx="5250404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76200" y="381000"/>
            <a:ext cx="9220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buFontTx/>
              <a:buNone/>
            </a:pPr>
            <a:r>
              <a:rPr lang="en-US" altLang="en-US" b="1" kern="0" dirty="0" smtClean="0"/>
              <a:t>What is all the matter in the Universe made of? </a:t>
            </a:r>
          </a:p>
          <a:p>
            <a:pPr marL="609600" indent="-609600" algn="ctr">
              <a:buFontTx/>
              <a:buNone/>
            </a:pPr>
            <a:r>
              <a:rPr lang="en-US" altLang="en-US" b="1" kern="0" dirty="0" smtClean="0"/>
              <a:t>and </a:t>
            </a:r>
          </a:p>
          <a:p>
            <a:pPr marL="609600" indent="-609600" algn="ctr">
              <a:buFontTx/>
              <a:buNone/>
            </a:pPr>
            <a:r>
              <a:rPr lang="en-US" altLang="en-US" b="1" kern="0" dirty="0" smtClean="0"/>
              <a:t>What holds it together?</a:t>
            </a:r>
          </a:p>
          <a:p>
            <a:pPr marL="609600" indent="-609600"/>
            <a:endParaRPr lang="en-US" altLang="en-US" kern="0" dirty="0" smtClean="0"/>
          </a:p>
          <a:p>
            <a:pPr marL="609600" indent="-609600">
              <a:buFontTx/>
              <a:buAutoNum type="arabicPeriod"/>
            </a:pPr>
            <a:r>
              <a:rPr lang="en-US" altLang="en-US" sz="2400" b="1" kern="0" dirty="0" smtClean="0"/>
              <a:t>All matter is comprised of </a:t>
            </a:r>
            <a:r>
              <a:rPr lang="en-US" altLang="en-US" sz="2400" b="1" kern="0" dirty="0" smtClean="0">
                <a:solidFill>
                  <a:srgbClr val="009900"/>
                </a:solidFill>
              </a:rPr>
              <a:t>Leptons</a:t>
            </a:r>
            <a:r>
              <a:rPr lang="en-US" altLang="en-US" sz="2400" b="1" kern="0" dirty="0" smtClean="0"/>
              <a:t> and </a:t>
            </a:r>
            <a:r>
              <a:rPr lang="en-US" altLang="en-US" sz="2400" b="1" kern="0" dirty="0" smtClean="0">
                <a:solidFill>
                  <a:srgbClr val="0000FF"/>
                </a:solidFill>
              </a:rPr>
              <a:t>Quarks</a:t>
            </a:r>
          </a:p>
          <a:p>
            <a:pPr marL="0" indent="0">
              <a:buNone/>
            </a:pPr>
            <a:endParaRPr lang="en-US" altLang="en-US" sz="2400" b="1" kern="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2400" b="1" kern="0" dirty="0" smtClean="0"/>
              <a:t>2.    Force carrier particles hold all matter together.</a:t>
            </a:r>
          </a:p>
          <a:p>
            <a:pPr marL="0" indent="0">
              <a:buNone/>
            </a:pPr>
            <a:endParaRPr lang="en-US" altLang="en-US" sz="2400" b="1" kern="0" dirty="0" smtClean="0"/>
          </a:p>
          <a:p>
            <a:pPr marL="990600" lvl="1" indent="-533400"/>
            <a:r>
              <a:rPr lang="en-US" altLang="en-US" sz="2400" b="1" kern="0" dirty="0" smtClean="0">
                <a:solidFill>
                  <a:srgbClr val="CC0000"/>
                </a:solidFill>
              </a:rPr>
              <a:t>(There are 4 fundamental forces – Strong, Weak, Electromagnetic, Gravity).</a:t>
            </a:r>
          </a:p>
          <a:p>
            <a:pPr marL="990600" lvl="1" indent="-533400"/>
            <a:r>
              <a:rPr lang="en-US" altLang="en-US" sz="2400" b="1" kern="0" dirty="0" smtClean="0">
                <a:solidFill>
                  <a:srgbClr val="CC0000"/>
                </a:solidFill>
              </a:rPr>
              <a:t>Force Carriers are: Gluon, W</a:t>
            </a:r>
            <a:r>
              <a:rPr lang="en-US" altLang="en-US" sz="2400" b="1" kern="0" baseline="30000" dirty="0" smtClean="0">
                <a:solidFill>
                  <a:srgbClr val="CC0000"/>
                </a:solidFill>
              </a:rPr>
              <a:t>±</a:t>
            </a:r>
            <a:r>
              <a:rPr lang="en-US" altLang="en-US" sz="2400" b="1" kern="0" dirty="0" smtClean="0">
                <a:solidFill>
                  <a:srgbClr val="CC0000"/>
                </a:solidFill>
              </a:rPr>
              <a:t> &amp; Z, Gamma, Graviton</a:t>
            </a:r>
          </a:p>
        </p:txBody>
      </p:sp>
    </p:spTree>
    <p:extLst>
      <p:ext uri="{BB962C8B-B14F-4D97-AF65-F5344CB8AC3E}">
        <p14:creationId xmlns:p14="http://schemas.microsoft.com/office/powerpoint/2010/main" val="15543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9525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>
              <a:defRPr/>
            </a:pPr>
            <a:r>
              <a:rPr lang="en-US" altLang="en-US" dirty="0" smtClean="0"/>
              <a:t>How does a particle decay?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6858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defRPr/>
            </a:pPr>
            <a:r>
              <a:rPr lang="en-US" altLang="en-US" sz="2400" dirty="0" smtClean="0"/>
              <a:t>Due to unstable Nucleus</a:t>
            </a:r>
          </a:p>
          <a:p>
            <a:pPr>
              <a:defRPr/>
            </a:pPr>
            <a:r>
              <a:rPr lang="en-US" altLang="en-US" sz="2400" dirty="0" smtClean="0"/>
              <a:t>Here the end products are totally new particles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Missing Mass: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Total mass of the new                particles &lt; the original                          nucleus. This missing mass                                gives KE to the new particles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</p:txBody>
      </p:sp>
      <p:pic>
        <p:nvPicPr>
          <p:cNvPr id="5" name="Picture 3" descr="C:\My Documents\ATLAS\dec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765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My Documents\ATLAS\StdMod1\deca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438900" y="43434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6" descr="C:\My Documents\ATLAS\StdMod2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476500"/>
            <a:ext cx="24098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149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42950" y="-26988"/>
            <a:ext cx="8416925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altLang="en-US" b="1" kern="0" dirty="0" smtClean="0">
                <a:latin typeface="Arial" panose="020B0604020202020204" pitchFamily="34" charset="0"/>
              </a:rPr>
              <a:t>Pion discovery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96975"/>
            <a:ext cx="71913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025" y="76200"/>
            <a:ext cx="98298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en-US" sz="2400" b="1" dirty="0">
                <a:solidFill>
                  <a:srgbClr val="FF0000"/>
                </a:solidFill>
              </a:rPr>
              <a:t> </a:t>
            </a:r>
            <a:r>
              <a:rPr lang="it-IT" altLang="en-US" sz="2400" b="1" dirty="0" smtClean="0">
                <a:solidFill>
                  <a:srgbClr val="FF0000"/>
                </a:solidFill>
              </a:rPr>
              <a:t>                         </a:t>
            </a:r>
            <a:r>
              <a:rPr lang="it-IT" altLang="en-US" sz="3600" b="1" kern="0" dirty="0" smtClean="0">
                <a:latin typeface="Arial" panose="020B0604020202020204" pitchFamily="34" charset="0"/>
              </a:rPr>
              <a:t>Pion </a:t>
            </a:r>
            <a:r>
              <a:rPr lang="it-IT" altLang="en-US" sz="3600" b="1" kern="0" dirty="0">
                <a:latin typeface="Arial" panose="020B0604020202020204" pitchFamily="34" charset="0"/>
              </a:rPr>
              <a:t>discovery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 smtClean="0">
                <a:solidFill>
                  <a:srgbClr val="FF0000"/>
                </a:solidFill>
              </a:rPr>
              <a:t>Charged </a:t>
            </a:r>
            <a:r>
              <a:rPr lang="it-IT" altLang="en-US" sz="2400" b="1" dirty="0">
                <a:solidFill>
                  <a:srgbClr val="FF0000"/>
                </a:solidFill>
              </a:rPr>
              <a:t>pions</a:t>
            </a:r>
            <a:r>
              <a:rPr lang="it-IT" altLang="en-US" sz="2400" dirty="0"/>
              <a:t> decay mainly to the muon-neutrino pair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  (BR ~99.99%) having lifetimes of </a:t>
            </a:r>
            <a:r>
              <a:rPr lang="it-IT" altLang="en-US" sz="2400" b="1" dirty="0"/>
              <a:t>2.6x10</a:t>
            </a:r>
            <a:r>
              <a:rPr lang="it-IT" altLang="en-US" sz="2400" b="1" baseline="30000" dirty="0"/>
              <a:t>-8</a:t>
            </a:r>
            <a:r>
              <a:rPr lang="it-IT" altLang="en-US" sz="2400" b="1" dirty="0"/>
              <a:t> s</a:t>
            </a:r>
            <a:r>
              <a:rPr lang="it-IT" altLang="en-US" sz="2400" b="1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In </a:t>
            </a:r>
            <a:r>
              <a:rPr lang="it-IT" altLang="en-US" sz="2400" dirty="0"/>
              <a:t>quark terms: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FF0000"/>
                </a:solidFill>
              </a:rPr>
              <a:t> Neutral pions</a:t>
            </a:r>
            <a:r>
              <a:rPr lang="it-IT" altLang="en-US" sz="2400" dirty="0"/>
              <a:t> decay mostly by the electro- magnetic </a:t>
            </a: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interaction</a:t>
            </a:r>
            <a:r>
              <a:rPr lang="it-IT" altLang="en-US" sz="2400" dirty="0"/>
              <a:t>, having shorter lifetime of </a:t>
            </a:r>
            <a:r>
              <a:rPr lang="it-IT" altLang="en-US" sz="2400" b="1" dirty="0"/>
              <a:t>0.8x10</a:t>
            </a:r>
            <a:r>
              <a:rPr lang="it-IT" altLang="en-US" sz="2400" b="1" baseline="30000" dirty="0"/>
              <a:t>-16</a:t>
            </a:r>
            <a:r>
              <a:rPr lang="it-IT" altLang="en-US" sz="2400" dirty="0"/>
              <a:t> </a:t>
            </a:r>
            <a:r>
              <a:rPr lang="it-IT" altLang="en-US" sz="2400" b="1" dirty="0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At </a:t>
            </a:r>
            <a:r>
              <a:rPr lang="it-IT" altLang="en-US" sz="2400" dirty="0"/>
              <a:t>the beginning discovered pions were believed to be </a:t>
            </a: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responsible </a:t>
            </a:r>
            <a:r>
              <a:rPr lang="it-IT" altLang="en-US" sz="2400" dirty="0"/>
              <a:t>for the nuclear forces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 However, </a:t>
            </a:r>
            <a:r>
              <a:rPr lang="it-IT" altLang="en-US" sz="2400" dirty="0" smtClean="0"/>
              <a:t>later on </a:t>
            </a:r>
            <a:r>
              <a:rPr lang="it-IT" altLang="en-US" sz="2400" dirty="0"/>
              <a:t>this </a:t>
            </a:r>
            <a:r>
              <a:rPr lang="it-IT" altLang="en-US" sz="2400" dirty="0" smtClean="0"/>
              <a:t>idea </a:t>
            </a:r>
            <a:r>
              <a:rPr lang="it-IT" altLang="en-US" sz="2400" dirty="0"/>
              <a:t>fails.</a:t>
            </a:r>
            <a:endParaRPr lang="en-GB" alt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909520"/>
              </p:ext>
            </p:extLst>
          </p:nvPr>
        </p:nvGraphicFramePr>
        <p:xfrm>
          <a:off x="3276600" y="1981200"/>
          <a:ext cx="18589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Equation" r:id="rId3" imgW="1892300" imgH="444500" progId="Equation.3">
                  <p:embed/>
                </p:oleObj>
              </mc:Choice>
              <mc:Fallback>
                <p:oleObj name="Equation" r:id="rId3" imgW="1892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1200"/>
                        <a:ext cx="18589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76600" y="3733800"/>
          <a:ext cx="1600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Equation" r:id="rId5" imgW="1396394" imgH="393529" progId="Equation.3">
                  <p:embed/>
                </p:oleObj>
              </mc:Choice>
              <mc:Fallback>
                <p:oleObj name="Equation" r:id="rId5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1600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4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03263" y="44450"/>
            <a:ext cx="8212137" cy="461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nl-NL" altLang="en-US" sz="3200" b="1" kern="0" dirty="0" smtClean="0">
                <a:latin typeface="Arial" panose="020B0604020202020204" pitchFamily="34" charset="0"/>
              </a:rPr>
              <a:t>Strange mesons and baryons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12566"/>
            <a:ext cx="98266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Were called so because, being produced in strong interactions, </a:t>
            </a: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had </a:t>
            </a:r>
            <a:r>
              <a:rPr lang="it-IT" altLang="en-US" sz="2400" dirty="0"/>
              <a:t>quite long lifetimes and decayed weakly rather than </a:t>
            </a:r>
            <a:endParaRPr lang="it-IT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strongly</a:t>
            </a:r>
            <a:endParaRPr lang="it-IT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The most light particles containing s-quark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en-US" sz="2400" dirty="0"/>
              <a:t> mesons K</a:t>
            </a:r>
            <a:r>
              <a:rPr lang="it-IT" altLang="en-US" sz="2400" baseline="30000" dirty="0"/>
              <a:t>+</a:t>
            </a:r>
            <a:r>
              <a:rPr lang="it-IT" altLang="en-US" sz="2400" dirty="0"/>
              <a:t>, K</a:t>
            </a:r>
            <a:r>
              <a:rPr lang="it-IT" altLang="en-US" sz="2400" baseline="30000" dirty="0"/>
              <a:t>-</a:t>
            </a:r>
            <a:r>
              <a:rPr lang="it-IT" altLang="en-US" sz="2400" dirty="0"/>
              <a:t> and 	      : Kaons,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400" dirty="0"/>
              <a:t>    lifetime of K</a:t>
            </a:r>
            <a:r>
              <a:rPr lang="it-IT" altLang="en-US" sz="2400" baseline="30000" dirty="0"/>
              <a:t>+</a:t>
            </a:r>
            <a:r>
              <a:rPr lang="it-IT" altLang="en-US" sz="2400" dirty="0"/>
              <a:t> = 1.2x10</a:t>
            </a:r>
            <a:r>
              <a:rPr lang="it-IT" altLang="en-US" sz="2400" baseline="30000" dirty="0"/>
              <a:t>-8</a:t>
            </a:r>
            <a:r>
              <a:rPr lang="it-IT" altLang="en-US" sz="2400" dirty="0"/>
              <a:t> </a:t>
            </a:r>
            <a:r>
              <a:rPr lang="it-IT" altLang="en-US" sz="2400" dirty="0" smtClean="0"/>
              <a:t>s</a:t>
            </a:r>
            <a:endParaRPr lang="it-IT" altLang="en-US" sz="2400" dirty="0"/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it-IT" altLang="en-US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400" dirty="0"/>
              <a:t>Principal decay modes of strange hadrons: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en-US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en-US" sz="2400" dirty="0"/>
              <a:t>	</a:t>
            </a:r>
            <a:endParaRPr lang="en-GB" alt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50493"/>
              </p:ext>
            </p:extLst>
          </p:nvPr>
        </p:nvGraphicFramePr>
        <p:xfrm>
          <a:off x="3429000" y="2875158"/>
          <a:ext cx="7620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75158"/>
                        <a:ext cx="7620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00069"/>
              </p:ext>
            </p:extLst>
          </p:nvPr>
        </p:nvGraphicFramePr>
        <p:xfrm>
          <a:off x="3787775" y="4671894"/>
          <a:ext cx="2765425" cy="195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tion" r:id="rId5" imgW="1218960" imgH="965160" progId="Equation.3">
                  <p:embed/>
                </p:oleObj>
              </mc:Choice>
              <mc:Fallback>
                <p:oleObj name="Equation" r:id="rId5" imgW="1218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671894"/>
                        <a:ext cx="2765425" cy="1957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0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76200" y="53974"/>
            <a:ext cx="9145587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altLang="en-US" b="1" kern="0" dirty="0" smtClean="0">
                <a:latin typeface="Arial" panose="020B0604020202020204" pitchFamily="34" charset="0"/>
              </a:rPr>
              <a:t>Strange particles: kaon discovery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96975"/>
            <a:ext cx="68675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2400" y="5516563"/>
            <a:ext cx="433388" cy="433387"/>
          </a:xfrm>
          <a:prstGeom prst="rect">
            <a:avLst/>
          </a:prstGeom>
          <a:solidFill>
            <a:srgbClr val="DE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55788" y="5805488"/>
            <a:ext cx="574675" cy="144462"/>
          </a:xfrm>
          <a:prstGeom prst="rect">
            <a:avLst/>
          </a:prstGeom>
          <a:solidFill>
            <a:srgbClr val="DE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5926" r="57451" b="29495"/>
          <a:stretch>
            <a:fillRect/>
          </a:stretch>
        </p:blipFill>
        <p:spPr bwMode="auto">
          <a:xfrm>
            <a:off x="1524000" y="381000"/>
            <a:ext cx="5892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772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b="1" kern="0" dirty="0" smtClean="0">
                <a:solidFill>
                  <a:schemeClr val="tx1"/>
                </a:solidFill>
              </a:rPr>
              <a:t>Hadrons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856509"/>
            <a:ext cx="9067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dirty="0"/>
              <a:t>Consist of particles that interact through the strong force.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dirty="0"/>
              <a:t> Hadrons are set apart from leptons  because they are composed of other, smaller particles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dirty="0"/>
              <a:t> Separated into two categories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en-US" sz="3200" b="1" dirty="0"/>
              <a:t>Baryons	&amp;	Mesons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dirty="0"/>
              <a:t>These are distinguished by their internal </a:t>
            </a:r>
            <a:r>
              <a:rPr lang="en-US" altLang="en-US" sz="3200" b="1" dirty="0" smtClean="0"/>
              <a:t>structure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84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b="1" kern="0" dirty="0" smtClean="0">
                <a:solidFill>
                  <a:schemeClr val="tx1"/>
                </a:solidFill>
              </a:rPr>
              <a:t>Baryons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Baryons are composed of three quarks</a:t>
            </a:r>
            <a:endParaRPr lang="en-US" altLang="en-US" i="1" kern="0" dirty="0" smtClean="0"/>
          </a:p>
          <a:p>
            <a:r>
              <a:rPr lang="en-US" altLang="en-US" kern="0" dirty="0" smtClean="0"/>
              <a:t>All but two baryons are very unstable, they are:</a:t>
            </a:r>
          </a:p>
          <a:p>
            <a:pPr lvl="1"/>
            <a:r>
              <a:rPr lang="en-US" altLang="en-US" kern="0" dirty="0" smtClean="0"/>
              <a:t>The proton and neutron!!</a:t>
            </a:r>
          </a:p>
          <a:p>
            <a:r>
              <a:rPr lang="en-US" altLang="en-US" kern="0" dirty="0" smtClean="0"/>
              <a:t>Most baryons are excited states of protons and neutrons</a:t>
            </a:r>
            <a:endParaRPr lang="en-US" altLang="en-US" i="1" kern="0" dirty="0" smtClean="0"/>
          </a:p>
          <a:p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51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b="1" kern="0" smtClean="0">
                <a:solidFill>
                  <a:schemeClr val="tx1"/>
                </a:solidFill>
              </a:rPr>
              <a:t>Protons &amp; Neutrons</a:t>
            </a:r>
            <a:endParaRPr lang="en-US" altLang="en-US" kern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smtClean="0"/>
              <a:t>Protons are made of three quarks, two up quarks and a down quark</a:t>
            </a:r>
          </a:p>
          <a:p>
            <a:pPr lvl="1"/>
            <a:r>
              <a:rPr lang="en-US" altLang="en-US" kern="0" smtClean="0"/>
              <a:t>This is written as </a:t>
            </a:r>
            <a:r>
              <a:rPr lang="en-US" altLang="en-US" sz="4800" kern="0" smtClean="0"/>
              <a:t>uud</a:t>
            </a:r>
            <a:endParaRPr lang="en-US" altLang="en-US" kern="0" smtClean="0"/>
          </a:p>
          <a:p>
            <a:r>
              <a:rPr lang="en-US" altLang="en-US" kern="0" smtClean="0"/>
              <a:t>Neutrons are also made up of three quarks, one up quark and two down quarks</a:t>
            </a:r>
          </a:p>
          <a:p>
            <a:pPr lvl="1"/>
            <a:r>
              <a:rPr lang="en-US" altLang="en-US" kern="0" smtClean="0"/>
              <a:t>This is written as </a:t>
            </a:r>
            <a:r>
              <a:rPr lang="en-US" altLang="en-US" sz="4800" kern="0" smtClean="0"/>
              <a:t>udd</a:t>
            </a:r>
            <a:endParaRPr lang="en-US" altLang="en-US" kern="0" smtClean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62964"/>
              </p:ext>
            </p:extLst>
          </p:nvPr>
        </p:nvGraphicFramePr>
        <p:xfrm>
          <a:off x="228600" y="228600"/>
          <a:ext cx="14097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Clip" r:id="rId3" imgW="718914" imgH="738097" progId="MS_ClipArt_Gallery.2">
                  <p:embed/>
                </p:oleObj>
              </mc:Choice>
              <mc:Fallback>
                <p:oleObj name="Clip" r:id="rId3" imgW="718914" imgH="73809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14097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kern="0" smtClean="0">
                <a:solidFill>
                  <a:schemeClr val="tx1"/>
                </a:solidFill>
              </a:rPr>
              <a:t>Mesons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Composed of a quark and anti-quark</a:t>
            </a:r>
          </a:p>
          <a:p>
            <a:r>
              <a:rPr lang="en-US" altLang="en-US" kern="0" dirty="0" smtClean="0"/>
              <a:t>All are very unstable</a:t>
            </a:r>
          </a:p>
          <a:p>
            <a:r>
              <a:rPr lang="en-US" altLang="en-US" kern="0" dirty="0" smtClean="0"/>
              <a:t>They are not part of everyday matter</a:t>
            </a:r>
          </a:p>
          <a:p>
            <a:r>
              <a:rPr lang="en-US" altLang="en-US" kern="0" dirty="0" smtClean="0"/>
              <a:t>Have a mass between that of the electron and the proton</a:t>
            </a:r>
          </a:p>
          <a:p>
            <a:r>
              <a:rPr lang="en-US" altLang="en-US" kern="0" dirty="0" smtClean="0"/>
              <a:t>All decay into electrons, positrons, neutrinos and photons etc.</a:t>
            </a:r>
          </a:p>
        </p:txBody>
      </p:sp>
    </p:spTree>
    <p:extLst>
      <p:ext uri="{BB962C8B-B14F-4D97-AF65-F5344CB8AC3E}">
        <p14:creationId xmlns:p14="http://schemas.microsoft.com/office/powerpoint/2010/main" val="35044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381-4511-4D6A-9A5F-86B940CEAC6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3EA96C5A-1FF7-4E94-8971-7E663CD3CE5A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 smtClean="0"/>
              <a:t>Numbers of Particles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6438" y="2259013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3600" kern="0" smtClean="0"/>
              <a:t>At the present, physicists believe the “building blocks” of matter are complete</a:t>
            </a:r>
          </a:p>
          <a:p>
            <a:pPr lvl="1" eaLnBrk="1" hangingPunct="1"/>
            <a:r>
              <a:rPr lang="en-US" altLang="en-US" sz="3200" kern="0" smtClean="0">
                <a:solidFill>
                  <a:srgbClr val="FF0000"/>
                </a:solidFill>
              </a:rPr>
              <a:t>Six quarks with their antiparticles</a:t>
            </a:r>
          </a:p>
          <a:p>
            <a:pPr lvl="1" eaLnBrk="1" hangingPunct="1"/>
            <a:r>
              <a:rPr lang="en-US" altLang="en-US" sz="3200" kern="0" smtClean="0">
                <a:solidFill>
                  <a:srgbClr val="FF0000"/>
                </a:solidFill>
              </a:rPr>
              <a:t>Six leptons with their antiparticles</a:t>
            </a:r>
          </a:p>
          <a:p>
            <a:pPr eaLnBrk="1" hangingPunct="1"/>
            <a:endParaRPr lang="en-US" altLang="en-US" kern="0" smtClean="0"/>
          </a:p>
          <a:p>
            <a:pPr eaLnBrk="1" hangingPunct="1"/>
            <a:endParaRPr lang="en-US" altLang="en-US" kern="0" smtClean="0"/>
          </a:p>
        </p:txBody>
      </p:sp>
    </p:spTree>
    <p:extLst>
      <p:ext uri="{BB962C8B-B14F-4D97-AF65-F5344CB8AC3E}">
        <p14:creationId xmlns:p14="http://schemas.microsoft.com/office/powerpoint/2010/main" val="40163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1896</TotalTime>
  <Words>1406</Words>
  <Application>Microsoft Office PowerPoint</Application>
  <PresentationFormat>On-screen Show (4:3)</PresentationFormat>
  <Paragraphs>299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NSimSun</vt:lpstr>
      <vt:lpstr>Arial</vt:lpstr>
      <vt:lpstr>Comic Sans MS</vt:lpstr>
      <vt:lpstr>Geneva</vt:lpstr>
      <vt:lpstr>Gill Sans MT</vt:lpstr>
      <vt:lpstr>Gulim</vt:lpstr>
      <vt:lpstr>New York</vt:lpstr>
      <vt:lpstr>Palatino-Roman</vt:lpstr>
      <vt:lpstr>Symbol</vt:lpstr>
      <vt:lpstr>Times New Roman</vt:lpstr>
      <vt:lpstr>Wingdings</vt:lpstr>
      <vt:lpstr>Wingdings 2</vt:lpstr>
      <vt:lpstr>Default Design</vt:lpstr>
      <vt:lpstr>Clip</vt:lpstr>
      <vt:lpstr>Picture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Quark Model</vt:lpstr>
      <vt:lpstr>Sorting them out</vt:lpstr>
      <vt:lpstr>First steps</vt:lpstr>
      <vt:lpstr>First steps</vt:lpstr>
      <vt:lpstr>Constitution of Hadrons &amp; Original Quark Model</vt:lpstr>
      <vt:lpstr>PowerPoint Presentation</vt:lpstr>
      <vt:lpstr>PowerPoint Presentation</vt:lpstr>
      <vt:lpstr>PowerPoint Presentation</vt:lpstr>
      <vt:lpstr>PowerPoint Presentation</vt:lpstr>
      <vt:lpstr>Quark Properties</vt:lpstr>
      <vt:lpstr>PowerPoint Presentation</vt:lpstr>
      <vt:lpstr>Number of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Kernfysisch Versneller Instituut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Quark &amp; Bag Models</dc:title>
  <dc:creator>Software Group</dc:creator>
  <cp:lastModifiedBy>User</cp:lastModifiedBy>
  <cp:revision>129</cp:revision>
  <dcterms:created xsi:type="dcterms:W3CDTF">2008-09-11T09:08:47Z</dcterms:created>
  <dcterms:modified xsi:type="dcterms:W3CDTF">2018-09-19T05:43:26Z</dcterms:modified>
</cp:coreProperties>
</file>