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9" r:id="rId2"/>
    <p:sldId id="270" r:id="rId3"/>
    <p:sldId id="256" r:id="rId4"/>
    <p:sldId id="257" r:id="rId5"/>
    <p:sldId id="272" r:id="rId6"/>
    <p:sldId id="267" r:id="rId7"/>
    <p:sldId id="258" r:id="rId8"/>
    <p:sldId id="266" r:id="rId9"/>
    <p:sldId id="259" r:id="rId10"/>
    <p:sldId id="264" r:id="rId11"/>
    <p:sldId id="265" r:id="rId12"/>
    <p:sldId id="260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5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237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08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7179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05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1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30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1994-3F13-4F39-AEE7-CF5FDA4ADA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0905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1" y="2362200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01" y="4300539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6C2DC-D4DB-CA44-B972-0C429AE253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404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7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0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B716-553F-624F-8ABD-C5B60893969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865714-7B64-FF42-A296-D7D3E2B3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27" y="533400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Human </a:t>
            </a:r>
            <a:r>
              <a:rPr lang="en-US" dirty="0" smtClean="0"/>
              <a:t>Genetics (458 Zoo)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Image result for human ge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62" y="156148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7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410" y="2357992"/>
            <a:ext cx="4959569" cy="3907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4099" y="1769714"/>
            <a:ext cx="585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Karyotype of normal person ( taken from blood male)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8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62" y="1973537"/>
            <a:ext cx="5715000" cy="429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5262" y="1315904"/>
            <a:ext cx="5952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Abnormal Karyotype indicating an extra chromosome 21 (trisomy,21).Down syndrome.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8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A- Position of centromere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24297" cy="43513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1-Metacentric chromosome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entromere is in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the center,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the two arms are equal of length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 Human chromosome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1-3, 16, 19 and 20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are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metacentric.</a:t>
            </a:r>
          </a:p>
          <a:p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2-Submetacentric chromosome.</a:t>
            </a: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centromere is a little away from the center. Two arms are unequal.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Human chromosomes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4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-12 , 17, 18 and X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are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submetacentric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49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51" y="1053114"/>
            <a:ext cx="10040007" cy="213152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3-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Acrocentric chromosome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centromere is away from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the center leading to one very long and one </a:t>
            </a: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very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short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arm.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Human chromosomes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13, 14, 15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, 21,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22 and Y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are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acrocentric.</a:t>
            </a: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000" dirty="0" smtClean="0">
                <a:latin typeface="Calibri" charset="0"/>
                <a:ea typeface="Calibri" charset="0"/>
                <a:cs typeface="Calibri" charset="0"/>
              </a:rPr>
            </a:b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6283" y="3184634"/>
            <a:ext cx="7299434" cy="35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0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434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B- Denver system: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4993" y="2774731"/>
            <a:ext cx="4861178" cy="3011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199" y="1690688"/>
            <a:ext cx="586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Carrying out Karyotype process led to group chromosome into 7 group according to their length.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24045"/>
              </p:ext>
            </p:extLst>
          </p:nvPr>
        </p:nvGraphicFramePr>
        <p:xfrm>
          <a:off x="838200" y="3016251"/>
          <a:ext cx="4952124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7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Chromosome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Chromosome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6-12 and 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13-15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16-18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19-20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21-22 and 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48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609137"/>
              </p:ext>
            </p:extLst>
          </p:nvPr>
        </p:nvGraphicFramePr>
        <p:xfrm>
          <a:off x="2063751" y="1125539"/>
          <a:ext cx="6761163" cy="5098662"/>
        </p:xfrm>
        <a:graphic>
          <a:graphicData uri="http://schemas.openxmlformats.org/drawingml/2006/table">
            <a:tbl>
              <a:tblPr/>
              <a:tblGrid>
                <a:gridCol w="1641475">
                  <a:extLst>
                    <a:ext uri="{9D8B030D-6E8A-4147-A177-3AD203B41FA5}">
                      <a16:colId xmlns:a16="http://schemas.microsoft.com/office/drawing/2014/main" val="2993217359"/>
                    </a:ext>
                  </a:extLst>
                </a:gridCol>
                <a:gridCol w="5119688">
                  <a:extLst>
                    <a:ext uri="{9D8B030D-6E8A-4147-A177-3AD203B41FA5}">
                      <a16:colId xmlns:a16="http://schemas.microsoft.com/office/drawing/2014/main" val="2938867711"/>
                    </a:ext>
                  </a:extLst>
                </a:gridCol>
              </a:tblGrid>
              <a:tr h="3158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Week’s Number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Calibri" panose="020F0502020204030204" pitchFamily="34" charset="0"/>
                      </a:endParaRP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Lecture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Calibri" panose="020F0502020204030204" pitchFamily="34" charset="0"/>
                      </a:endParaRP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61746"/>
                  </a:ext>
                </a:extLst>
              </a:tr>
              <a:tr h="3158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141" marR="6314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Introduction of human chromosomes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Calibri" panose="020F0502020204030204" pitchFamily="34" charset="0"/>
                      </a:endParaRP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077"/>
                  </a:ext>
                </a:extLst>
              </a:tr>
              <a:tr h="3158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141" marR="6314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Linkage, crossing over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Calibri" panose="020F0502020204030204" pitchFamily="34" charset="0"/>
                      </a:endParaRP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74594"/>
                  </a:ext>
                </a:extLst>
              </a:tr>
              <a:tr h="3154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141" marR="6314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Calibri" panose="020F0502020204030204" pitchFamily="34" charset="0"/>
                        </a:rPr>
                        <a:t>Chromosome mapping</a:t>
                      </a: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579848"/>
                  </a:ext>
                </a:extLst>
              </a:tr>
              <a:tr h="315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141" marR="6314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onstantia" panose="02030602050306030303" pitchFamily="18" charset="0"/>
                          <a:ea typeface="Calibri" charset="0"/>
                          <a:cs typeface="Calibri" charset="0"/>
                        </a:rPr>
                        <a:t>Sex determination systems and sex-linked inheritance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Calibri" panose="020F0502020204030204" pitchFamily="34" charset="0"/>
                      </a:endParaRP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175112"/>
                  </a:ext>
                </a:extLst>
              </a:tr>
              <a:tr h="3158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141" marR="6314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 smtClean="0">
                          <a:latin typeface="Constantia" panose="02030602050306030303" pitchFamily="18" charset="0"/>
                        </a:rPr>
                        <a:t>Pedigree Analysis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Calibri" panose="020F0502020204030204" pitchFamily="34" charset="0"/>
                      </a:endParaRP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93951"/>
                  </a:ext>
                </a:extLst>
              </a:tr>
              <a:tr h="3158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141" marR="6314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nstantia" panose="02030602050306030303" pitchFamily="18" charset="0"/>
                        </a:rPr>
                        <a:t>Pedigree Analysis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Calibri" panose="020F0502020204030204" pitchFamily="34" charset="0"/>
                      </a:endParaRP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950367"/>
                  </a:ext>
                </a:extLst>
              </a:tr>
              <a:tr h="1579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3141" marR="6314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Calibri" panose="020F0502020204030204" pitchFamily="34" charset="0"/>
                        </a:rPr>
                        <a:t>Exam2</a:t>
                      </a: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962789"/>
                  </a:ext>
                </a:extLst>
              </a:tr>
              <a:tr h="157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3141" marR="6314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Genetics disorders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Calibri" panose="020F0502020204030204" pitchFamily="34" charset="0"/>
                      </a:endParaRP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279133"/>
                  </a:ext>
                </a:extLst>
              </a:tr>
              <a:tr h="3158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141" marR="6314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Genetics disorders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Calibri" panose="020F0502020204030204" pitchFamily="34" charset="0"/>
                      </a:endParaRP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71307"/>
                  </a:ext>
                </a:extLst>
              </a:tr>
              <a:tr h="3158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141" marR="6314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Genetics disorders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Calibri" panose="020F0502020204030204" pitchFamily="34" charset="0"/>
                      </a:endParaRP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53140"/>
                  </a:ext>
                </a:extLst>
              </a:tr>
              <a:tr h="3158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141" marR="6314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Calibri" panose="020F0502020204030204" pitchFamily="34" charset="0"/>
                        </a:rPr>
                        <a:t>DNA in forensics</a:t>
                      </a: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906887"/>
                  </a:ext>
                </a:extLst>
              </a:tr>
              <a:tr h="3158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141" marR="6314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Calibri" panose="020F0502020204030204" pitchFamily="34" charset="0"/>
                        </a:rPr>
                        <a:t>Epigenetics</a:t>
                      </a: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748213"/>
                  </a:ext>
                </a:extLst>
              </a:tr>
              <a:tr h="3634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63141" marR="6314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Calibri" panose="020F0502020204030204" pitchFamily="34" charset="0"/>
                        </a:rPr>
                        <a:t>Exam2</a:t>
                      </a:r>
                    </a:p>
                  </a:txBody>
                  <a:tcPr marL="67094" marR="670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552702"/>
                  </a:ext>
                </a:extLst>
              </a:tr>
            </a:tbl>
          </a:graphicData>
        </a:graphic>
      </p:graphicFrame>
      <p:sp>
        <p:nvSpPr>
          <p:cNvPr id="7200" name="Rectangle 3"/>
          <p:cNvSpPr>
            <a:spLocks noChangeArrowheads="1"/>
          </p:cNvSpPr>
          <p:nvPr/>
        </p:nvSpPr>
        <p:spPr bwMode="auto">
          <a:xfrm>
            <a:off x="1231900" y="404813"/>
            <a:ext cx="84248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latin typeface="+mj-lt"/>
                <a:ea typeface="Calibri Light" charset="0"/>
                <a:cs typeface="Calibri Light" charset="0"/>
              </a:rPr>
              <a:t>Syllabus of </a:t>
            </a:r>
            <a:r>
              <a:rPr lang="en-US" altLang="en-US" sz="3200" b="1" dirty="0" smtClean="0">
                <a:latin typeface="+mj-lt"/>
                <a:ea typeface="Calibri Light" charset="0"/>
                <a:cs typeface="Calibri Light" charset="0"/>
              </a:rPr>
              <a:t>Human Genetics</a:t>
            </a:r>
            <a:endParaRPr lang="en-US" altLang="en-US" sz="3200" b="1" dirty="0">
              <a:latin typeface="+mj-lt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human chromosomes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0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04" y="348198"/>
            <a:ext cx="8596668" cy="85699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What is chromosome?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96" y="1133373"/>
            <a:ext cx="6286128" cy="4351338"/>
          </a:xfr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chromosome is made up of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DNA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tightly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wrapped many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times around proteins called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histones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to support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its structure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.(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DNA (negatively charged) + Histone (positively charged) = Nucleosome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r>
              <a:rPr lang="en-US" dirty="0"/>
              <a:t>DNA molecules would </a:t>
            </a:r>
            <a:r>
              <a:rPr lang="en-US" dirty="0">
                <a:solidFill>
                  <a:srgbClr val="FF0000"/>
                </a:solidFill>
              </a:rPr>
              <a:t>be too long to fit inside cells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all of the DNA molecules in a single human cell were unwound from their histones and placed end-to-end, they would stretch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feet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Chromosome is observed during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Cell Division </a:t>
            </a:r>
            <a:r>
              <a:rPr lang="en-US" sz="2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(not visible when cells not dividing) and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it is the key part to ensure that DNA is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copied and evenly distributed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during cell division.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Each chromosome has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centromere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which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splits the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chromosome into two sections, or “arms.” </a:t>
            </a: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short arm of the chromosome is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 arm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.” The long arm of the chromosome is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q arm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389856"/>
            <a:ext cx="52578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9179" y="6023788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Nucleosome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101138" y="5933956"/>
            <a:ext cx="187534" cy="274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7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19286" y="270120"/>
            <a:ext cx="5515954" cy="25188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T</a:t>
            </a:r>
            <a:r>
              <a:rPr lang="en-US" sz="2000" dirty="0" smtClean="0"/>
              <a:t>elomeres tend to </a:t>
            </a:r>
            <a:r>
              <a:rPr lang="en-US" sz="2000" dirty="0" smtClean="0">
                <a:solidFill>
                  <a:srgbClr val="FF0000"/>
                </a:solidFill>
              </a:rPr>
              <a:t>lose </a:t>
            </a:r>
            <a:r>
              <a:rPr lang="en-US" sz="2000" dirty="0"/>
              <a:t>a bit of their DNA </a:t>
            </a:r>
            <a:r>
              <a:rPr lang="en-US" sz="2000" dirty="0">
                <a:solidFill>
                  <a:srgbClr val="FF0000"/>
                </a:solidFill>
              </a:rPr>
              <a:t>every time a cell divides</a:t>
            </a:r>
            <a:r>
              <a:rPr lang="en-US" sz="2000" dirty="0"/>
              <a:t>. Eventually, </a:t>
            </a:r>
            <a:r>
              <a:rPr lang="en-US" sz="2000" dirty="0" smtClean="0"/>
              <a:t>when </a:t>
            </a:r>
            <a:r>
              <a:rPr lang="en-US" sz="2000" dirty="0"/>
              <a:t>all of the telomere DNA is gone, the cell </a:t>
            </a:r>
            <a:r>
              <a:rPr lang="en-US" sz="2000" dirty="0">
                <a:solidFill>
                  <a:srgbClr val="FF0000"/>
                </a:solidFill>
              </a:rPr>
              <a:t>cannot replicate and dies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333333"/>
                </a:solidFill>
                <a:latin typeface="Lucida Grande" charset="0"/>
              </a:rPr>
              <a:t>Human telomeres, range in size </a:t>
            </a:r>
            <a:r>
              <a:rPr lang="en-US" sz="2000" dirty="0">
                <a:solidFill>
                  <a:srgbClr val="FF0000"/>
                </a:solidFill>
                <a:latin typeface="Lucida Grande" charset="0"/>
              </a:rPr>
              <a:t>from 2-50 </a:t>
            </a:r>
            <a:r>
              <a:rPr lang="en-US" sz="2000" dirty="0" err="1">
                <a:solidFill>
                  <a:srgbClr val="FF0000"/>
                </a:solidFill>
                <a:latin typeface="Lucida Grande" charset="0"/>
              </a:rPr>
              <a:t>kilobases</a:t>
            </a:r>
            <a:r>
              <a:rPr lang="en-US" sz="2000" dirty="0">
                <a:solidFill>
                  <a:srgbClr val="FF0000"/>
                </a:solidFill>
                <a:latin typeface="Lucida Grande" charset="0"/>
              </a:rPr>
              <a:t> and consist of approximately 300-8,000</a:t>
            </a:r>
            <a:r>
              <a:rPr lang="en-US" sz="2000" dirty="0">
                <a:solidFill>
                  <a:srgbClr val="333333"/>
                </a:solidFill>
                <a:latin typeface="Lucida Grande" charset="0"/>
              </a:rPr>
              <a:t> precise repeats of the sequence CCCTAA/TTAGGG. 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White blood cells and other cell types with the capacity to divide very frequently have </a:t>
            </a:r>
            <a:r>
              <a:rPr lang="en-US" sz="2000" dirty="0">
                <a:solidFill>
                  <a:srgbClr val="FF0000"/>
                </a:solidFill>
              </a:rPr>
              <a:t>a special </a:t>
            </a:r>
            <a:r>
              <a:rPr lang="en-US" sz="2000" dirty="0" smtClean="0">
                <a:solidFill>
                  <a:srgbClr val="FF0000"/>
                </a:solidFill>
              </a:rPr>
              <a:t>enzyme (telomerase) </a:t>
            </a:r>
            <a:r>
              <a:rPr lang="en-US" sz="2000" dirty="0">
                <a:solidFill>
                  <a:srgbClr val="FF0000"/>
                </a:solidFill>
              </a:rPr>
              <a:t>that prevents their chromosomes from losing their telomeres.</a:t>
            </a:r>
            <a:r>
              <a:rPr lang="en-US" sz="2000" dirty="0"/>
              <a:t> Because they retain their telomeres, such cells generally live longer than other cells.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FF0000"/>
                </a:solidFill>
              </a:rPr>
              <a:t>Telomeres also play a role in cancer</a:t>
            </a:r>
            <a:r>
              <a:rPr lang="en-US" sz="2000" dirty="0"/>
              <a:t>. The chromosomes of malignant cells usually do not lose their </a:t>
            </a:r>
            <a:r>
              <a:rPr lang="en-US" sz="2000" dirty="0" smtClean="0"/>
              <a:t>telomeres. ( roughly 90% of cancer  cells over expressed telomerase).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277" y="1529542"/>
            <a:ext cx="3380510" cy="3438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937885" y="2614889"/>
            <a:ext cx="58349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libri" charset="0"/>
                <a:ea typeface="Calibri" charset="0"/>
                <a:cs typeface="Calibri" charset="0"/>
              </a:rPr>
              <a:t>Telomeres</a:t>
            </a:r>
          </a:p>
          <a:p>
            <a:pPr algn="ctr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is a region of repetitive nucleotide sequences at each end of </a:t>
            </a:r>
            <a:r>
              <a:rPr lang="en-US" altLang="en-US" sz="200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altLang="en-US" sz="2000" smtClean="0">
                <a:latin typeface="Calibri" charset="0"/>
                <a:ea typeface="Calibri" charset="0"/>
                <a:cs typeface="Calibri" charset="0"/>
              </a:rPr>
              <a:t>chromatid.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9158288" y="4429125"/>
            <a:ext cx="514350" cy="1057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510140" y="5486400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Calibri" charset="0"/>
                <a:ea typeface="Calibri" charset="0"/>
                <a:cs typeface="Calibri" charset="0"/>
              </a:rPr>
              <a:t>Telomeres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3640" y="1152416"/>
            <a:ext cx="89011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Chromatin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DNA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and 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histone proteins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chromatid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 is one of two identical copies of a replicated 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chromosome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It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exists only during 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cell</a:t>
            </a:r>
            <a:r>
              <a:rPr 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division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.(After S-phase).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931" y="2632841"/>
            <a:ext cx="6747642" cy="3468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640" y="394138"/>
            <a:ext cx="555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chromatin </a:t>
            </a: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and Chromatid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855" y="6213202"/>
            <a:ext cx="14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chromosome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63917" y="6213202"/>
            <a:ext cx="230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Sister chromatids</a:t>
            </a:r>
          </a:p>
          <a:p>
            <a:r>
              <a:rPr lang="en-US" dirty="0" smtClean="0"/>
              <a:t>(two chromosomes)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4676" y="6213202"/>
            <a:ext cx="148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chromosome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6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168462" cy="7226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Human chromosome: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77063" cy="440812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8000" dirty="0" smtClean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In typical body, There </a:t>
            </a:r>
            <a:r>
              <a:rPr lang="en-US" sz="80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are </a:t>
            </a:r>
            <a:r>
              <a:rPr lang="en-US" sz="8000" dirty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46 </a:t>
            </a:r>
            <a:r>
              <a:rPr lang="en-US" sz="80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chromosomes </a:t>
            </a:r>
            <a:r>
              <a:rPr lang="en-US" sz="8000" dirty="0" smtClean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in somatic cells </a:t>
            </a:r>
            <a:r>
              <a:rPr lang="en-US" sz="8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(diploid) 2n, </a:t>
            </a:r>
            <a:r>
              <a:rPr lang="en-US" sz="8000" dirty="0" smtClean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theses chromosomes are organized into </a:t>
            </a:r>
            <a:r>
              <a:rPr lang="en-US" sz="8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23 pairs</a:t>
            </a:r>
            <a:r>
              <a:rPr lang="en-US" sz="8000" dirty="0" smtClean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. </a:t>
            </a:r>
            <a:r>
              <a:rPr lang="en-US" sz="8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22 pairs </a:t>
            </a:r>
            <a:r>
              <a:rPr lang="en-US" sz="8000" dirty="0" smtClean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(</a:t>
            </a:r>
            <a:r>
              <a:rPr lang="en-US" sz="8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autosome</a:t>
            </a:r>
            <a:r>
              <a:rPr lang="en-US" sz="8000" dirty="0" smtClean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) and </a:t>
            </a:r>
            <a:r>
              <a:rPr lang="en-US" sz="8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1 </a:t>
            </a:r>
            <a:r>
              <a:rPr lang="en-US" sz="8000" dirty="0" smtClean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pair (</a:t>
            </a:r>
            <a:r>
              <a:rPr lang="en-US" sz="8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sex</a:t>
            </a:r>
            <a:r>
              <a:rPr lang="en-US" sz="8000" dirty="0" smtClean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chromosomes).</a:t>
            </a:r>
          </a:p>
          <a:p>
            <a:pPr algn="just"/>
            <a:r>
              <a:rPr lang="en-US" sz="8000" dirty="0" smtClean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However</a:t>
            </a:r>
            <a:r>
              <a:rPr lang="en-US" sz="8000" dirty="0" smtClean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, in sex cells (</a:t>
            </a:r>
            <a:r>
              <a:rPr lang="en-US" sz="8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sperm and egg</a:t>
            </a:r>
            <a:r>
              <a:rPr lang="en-US" sz="8000" dirty="0" smtClean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) just </a:t>
            </a:r>
            <a:r>
              <a:rPr lang="en-US" sz="8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23</a:t>
            </a:r>
            <a:r>
              <a:rPr lang="en-US" sz="8000" dirty="0" smtClean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chromosome </a:t>
            </a:r>
            <a:r>
              <a:rPr lang="en-US" sz="8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haploid</a:t>
            </a:r>
            <a:r>
              <a:rPr lang="en-US" sz="8000" dirty="0" smtClean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1n.</a:t>
            </a:r>
          </a:p>
          <a:p>
            <a:pPr algn="just"/>
            <a:r>
              <a:rPr lang="en-US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Changes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in the number or structure of chromosomes in new cells </a:t>
            </a:r>
            <a:r>
              <a:rPr lang="en-US" sz="8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lead to serious problems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. For example, in humans, one type of leukemia and some other cancers are </a:t>
            </a:r>
            <a:r>
              <a:rPr lang="en-US" sz="8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caused by defective chromosomes made up of joined pieces of broken chromosomes.</a:t>
            </a:r>
          </a:p>
          <a:p>
            <a:pPr algn="just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It is also crucial that reproductive cells, such as eggs and sperm, contain the </a:t>
            </a:r>
            <a:r>
              <a:rPr lang="en-US" sz="8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number of chromosomes and that those chromosomes have the correct structure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. If not, the resulting offspring may </a:t>
            </a:r>
            <a:r>
              <a:rPr lang="en-US" sz="8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 to develop properly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. For example, people with Down syndrome </a:t>
            </a:r>
            <a:r>
              <a:rPr lang="en-US" sz="8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three copies of chromosome 21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 instead of the two copies found in other people.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0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9008" y="2005999"/>
            <a:ext cx="3767958" cy="3803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5840" y="1343217"/>
            <a:ext cx="1398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homologues </a:t>
            </a:r>
          </a:p>
          <a:p>
            <a:pPr algn="ctr"/>
            <a:r>
              <a:rPr lang="en-US" dirty="0" smtClean="0"/>
              <a:t>pair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39959" y="2005999"/>
            <a:ext cx="3468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35421" y="2721868"/>
            <a:ext cx="42199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Chromosomes that matched known as (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homologues pair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Homologues-chromosome:  chromosomes have the same size and shape and carry the same type of genes. (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With exception of X,Y chromosome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).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421" y="789219"/>
            <a:ext cx="5055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Homologues chromosome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Chromosome classification: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8684172" cy="43513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Best stage to study a chromosome is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meta phase during mitosis division.</a:t>
            </a:r>
          </a:p>
          <a:p>
            <a:endParaRPr lang="en-US" sz="200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Chromosome analysis or karyotyping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is a test that evaluates the number and structure of a person's 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chromosomes.</a:t>
            </a:r>
            <a:endParaRPr lang="en-US" sz="2000" u="sng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29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</TotalTime>
  <Words>691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Constantia</vt:lpstr>
      <vt:lpstr>Lucida Grande</vt:lpstr>
      <vt:lpstr>Tahoma</vt:lpstr>
      <vt:lpstr>Trebuchet MS</vt:lpstr>
      <vt:lpstr>Wingdings 3</vt:lpstr>
      <vt:lpstr>Facet</vt:lpstr>
      <vt:lpstr>Human Genetics (458 Zoo)  </vt:lpstr>
      <vt:lpstr>PowerPoint Presentation</vt:lpstr>
      <vt:lpstr>Introduction of human chromosomes</vt:lpstr>
      <vt:lpstr>What is chromosome?</vt:lpstr>
      <vt:lpstr>PowerPoint Presentation</vt:lpstr>
      <vt:lpstr>PowerPoint Presentation</vt:lpstr>
      <vt:lpstr>Human chromosome:</vt:lpstr>
      <vt:lpstr>PowerPoint Presentation</vt:lpstr>
      <vt:lpstr>Chromosome classification:</vt:lpstr>
      <vt:lpstr>PowerPoint Presentation</vt:lpstr>
      <vt:lpstr>PowerPoint Presentation</vt:lpstr>
      <vt:lpstr>A- Position of centromere</vt:lpstr>
      <vt:lpstr>PowerPoint Presentation</vt:lpstr>
      <vt:lpstr>B- Denver system: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human chromosomes</dc:title>
  <dc:creator>Microsoft Office User</dc:creator>
  <cp:lastModifiedBy>Bader O. Almotairi</cp:lastModifiedBy>
  <cp:revision>42</cp:revision>
  <dcterms:created xsi:type="dcterms:W3CDTF">2018-09-12T10:22:40Z</dcterms:created>
  <dcterms:modified xsi:type="dcterms:W3CDTF">2019-09-17T10:17:05Z</dcterms:modified>
</cp:coreProperties>
</file>