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sldIdLst>
    <p:sldId id="384" r:id="rId2"/>
    <p:sldId id="256" r:id="rId3"/>
    <p:sldId id="383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88" r:id="rId12"/>
    <p:sldId id="385" r:id="rId13"/>
    <p:sldId id="280" r:id="rId14"/>
    <p:sldId id="387" r:id="rId15"/>
    <p:sldId id="281" r:id="rId16"/>
    <p:sldId id="389" r:id="rId17"/>
    <p:sldId id="382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FFFF00"/>
    <a:srgbClr val="CC0066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9510" autoAdjust="0"/>
  </p:normalViewPr>
  <p:slideViewPr>
    <p:cSldViewPr>
      <p:cViewPr varScale="1">
        <p:scale>
          <a:sx n="101" d="100"/>
          <a:sy n="101" d="100"/>
        </p:scale>
        <p:origin x="1219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2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1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9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7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2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2.xml"/><Relationship Id="rId7" Type="http://schemas.openxmlformats.org/officeDocument/2006/relationships/image" Target="../media/image1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2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58.xml"/><Relationship Id="rId7" Type="http://schemas.microsoft.com/office/2007/relationships/hdphoto" Target="../media/hdphoto2.wdp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61.xml"/><Relationship Id="rId7" Type="http://schemas.openxmlformats.org/officeDocument/2006/relationships/image" Target="../media/image11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10" Type="http://schemas.microsoft.com/office/2007/relationships/hdphoto" Target="../media/hdphoto2.wdp"/><Relationship Id="rId4" Type="http://schemas.openxmlformats.org/officeDocument/2006/relationships/tags" Target="../tags/tag65.xm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6.xml"/><Relationship Id="rId7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microsoft.com/office/2007/relationships/hdphoto" Target="../media/hdphoto2.wdp"/><Relationship Id="rId2" Type="http://schemas.openxmlformats.org/officeDocument/2006/relationships/tags" Target="../tags/tag19.xml"/><Relationship Id="rId16" Type="http://schemas.openxmlformats.org/officeDocument/2006/relationships/image" Target="../media/image12.jpe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11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33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7" name="Group 16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20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6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538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and structure of lipids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311275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311275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46697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235075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747963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493963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782763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479675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0544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3112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819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382861" y="4800600"/>
            <a:ext cx="6130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16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07370" y="183189"/>
            <a:ext cx="596135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Fats: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molecule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3ECFAF0F-80A2-498D-A9BC-CD2F8CDBF1D4}"/>
              </a:ext>
            </a:extLst>
          </p:cNvPr>
          <p:cNvSpPr txBox="1">
            <a:spLocks/>
          </p:cNvSpPr>
          <p:nvPr/>
        </p:nvSpPr>
        <p:spPr>
          <a:xfrm>
            <a:off x="121640" y="5410200"/>
            <a:ext cx="8686800" cy="662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Thus, the fat molecule is constructed from two kinds of smaller molecules: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glycerol</a:t>
            </a:r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and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fatty acids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</a:t>
            </a:r>
            <a:r>
              <a:rPr lang="en-US" altLang="en-US" sz="1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so, it is not a true polymer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en-US" altLang="en-US" sz="16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46108" y="6005029"/>
            <a:ext cx="838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WarnockPro-Regular"/>
                <a:cs typeface="+mj-cs"/>
              </a:rPr>
              <a:t>Hence, lipids </a:t>
            </a:r>
            <a:r>
              <a:rPr lang="en-US" b="1" dirty="0">
                <a:latin typeface="WarnockPro-Regular"/>
                <a:cs typeface="+mj-cs"/>
              </a:rPr>
              <a:t>are the one class of large biological molecules </a:t>
            </a:r>
            <a:r>
              <a:rPr lang="en-US" b="1" dirty="0" smtClean="0">
                <a:latin typeface="WarnockPro-Regular"/>
                <a:cs typeface="+mj-cs"/>
              </a:rPr>
              <a:t>that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does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not include true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polymers</a:t>
            </a:r>
            <a:r>
              <a:rPr lang="en-US" b="1" dirty="0">
                <a:solidFill>
                  <a:srgbClr val="0000FF"/>
                </a:solidFill>
                <a:latin typeface="WarnockPro-Regular"/>
                <a:cs typeface="+mj-cs"/>
              </a:rPr>
              <a:t>.</a:t>
            </a:r>
            <a:endParaRPr lang="en-US" b="1" dirty="0">
              <a:solidFill>
                <a:srgbClr val="0000FF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67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13116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30DBB904-ACA7-43BB-8598-1AA2D48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17754-F796-4A48-A217-2F4E8561966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3AA6723-5E6D-4C55-A3AB-A956CEE066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6366" b="3750"/>
          <a:stretch/>
        </p:blipFill>
        <p:spPr bwMode="auto">
          <a:xfrm>
            <a:off x="183502" y="9906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141708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125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444029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liquid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one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 more double bonds between carbons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 allows for “</a:t>
            </a: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 components are saturated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(i.e. there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 double bonds between 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carbons (all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H)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have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 single C-C bonds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fatty acids.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solid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9" y="1171574"/>
            <a:ext cx="8533141" cy="55641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45D83-FA29-4E90-BBF5-BC2EAF598E9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1295400"/>
            <a:ext cx="8089712" cy="53773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28800" y="1676400"/>
            <a:ext cx="5257800" cy="2438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897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glycerol molecule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components of cell membranes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009650" y="152400"/>
            <a:ext cx="6915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Other lipids: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 structural, hormonal, or protective functions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" y="4741784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e.g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Cholesterol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are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ome of them are forming hormones (</a:t>
            </a:r>
            <a:r>
              <a:rPr lang="en-GB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876092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waterproofing (protection).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85800" y="2665917"/>
            <a:ext cx="4648200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fatty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phosphate group and its attachments form a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9062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AMPHIPATHIC: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regions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25611" grpId="0"/>
      <p:bldP spid="11" grpId="0"/>
      <p:bldP spid="135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15004" y="1314136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6513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6513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154608" y="3603417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50323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50292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140976" y="2372380"/>
            <a:ext cx="2247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268685"/>
            <a:ext cx="2209800" cy="128451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3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846427" y="3549973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4781801" y="39169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248400" y="3532393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sp>
        <p:nvSpPr>
          <p:cNvPr id="13326" name="Text Box 3"/>
          <p:cNvSpPr txBox="1">
            <a:spLocks noChangeArrowheads="1"/>
          </p:cNvSpPr>
          <p:nvPr/>
        </p:nvSpPr>
        <p:spPr bwMode="auto">
          <a:xfrm>
            <a:off x="2884488" y="1694289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 dirty="0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2808288" y="2124502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1905000" y="2895599"/>
            <a:ext cx="48006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1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2"/>
          <p:cNvSpPr>
            <a:spLocks noChangeShapeType="1"/>
          </p:cNvSpPr>
          <p:nvPr/>
        </p:nvSpPr>
        <p:spPr bwMode="auto">
          <a:xfrm>
            <a:off x="5334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3"/>
          <p:cNvSpPr>
            <a:spLocks noChangeShapeType="1"/>
          </p:cNvSpPr>
          <p:nvPr/>
        </p:nvSpPr>
        <p:spPr bwMode="auto">
          <a:xfrm>
            <a:off x="3875088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6701406" y="2891406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838ADC-FF62-49EE-A1C0-6B55CD3EBA54}"/>
              </a:ext>
            </a:extLst>
          </p:cNvPr>
          <p:cNvSpPr/>
          <p:nvPr/>
        </p:nvSpPr>
        <p:spPr>
          <a:xfrm>
            <a:off x="1333504" y="3505200"/>
            <a:ext cx="1142991" cy="40819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6A8862DE-1D3C-4390-B951-6B3987F15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197351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BD51B7B4-DF55-4AA6-9167-3DFBB458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495" y="4222297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E4A5A5A2-6998-4041-970A-4327144F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95" y="4197350"/>
            <a:ext cx="1504950" cy="428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47B51599-EE6D-4F81-8226-BA3C192BE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35407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60688" y="397517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 of the cell </a:t>
            </a: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243328" y="212450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65921" y="2133600"/>
            <a:ext cx="780552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>
            <a:extLst>
              <a:ext uri="{FF2B5EF4-FFF2-40B4-BE49-F238E27FC236}">
                <a16:creationId xmlns:a16="http://schemas.microsoft.com/office/drawing/2014/main" id="{550EB41A-F6D1-4A8C-9E80-BA4F2CC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32" y="152400"/>
            <a:ext cx="4419600" cy="715962"/>
          </a:xfrm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98E330D-46BB-47F8-993F-B570518A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3" y="1527577"/>
            <a:ext cx="8343900" cy="4883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Proteins (Polypeptides)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proteins.</a:t>
            </a: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amino acids.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eptide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Bond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structure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 molecule.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types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A732C75-0C70-4449-BFCD-C029EF4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E8B59-146F-4095-978A-5F3D2A968D44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916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amino acids (constructed from 20 amino acids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3487737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963737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039937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2286853"/>
            <a:ext cx="29718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1811337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085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- Differences in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groups produce the 20 different amino acids.</a:t>
            </a: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368925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343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Tyapes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Amino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00300" y="25781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peptide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bond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the other. The resulting covalent bond is called “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bond”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1346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895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1219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99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1538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2057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962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3071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132637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e692dd3-c167-414e-a3e9-52383a420f6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099286-d:\ashraf\d\faculty file\e-larning\1433-1434\المحتوى الرقمي\109-lectures\lms-2\lecture-2 macromolecules\lecture-2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671e9f4ce4fe086304e93385f26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27.1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TIMELINE" val="47.30/118.40/121.60/124.50/127.40/162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63cf75ab3743728b5e86fb25e965a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90.7"/>
  <p:tag name="ANNOTATION_COUNT" val="0"/>
  <p:tag name="TIMELINE" val="62.90/133.6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7ab54316e4906a159f1e85616a9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4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1a69319e9430e8dc08d89d87792b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2fbe2ca2a140da8973d406013a34c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096551e2d743978f90d791c88f7da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4f74a28b6a4425aa0c9ba24adea3b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0daf412423466b9ee7d3ec3929d2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b80e8e25c4035a7fd90e455456b4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9bf1bd30294b82870d72de8a3a9b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4716e4cd324ec1b81dad50494f836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041699b464b919ffad570c04ace8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31051ddc44a2582fbd6858fa2d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0.30/93.10/107.20/123.80/135.4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1f9483b44543d79a8442c22ac4721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6a9a20e3e4b5c80196537edc2061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3cbff3e15043d1a0e63038d15799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5.80/15.50/18.00/23.40/25.80/32.20/47.30/80.60"/>
  <p:tag name="ELAPSEDTIME" val="166.76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110.55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TIMELINE" val="114.20/145.50"/>
  <p:tag name="ELAPSEDTIME" val="220.65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ce24eeb52448c699b5feb8ed53aad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74e7fc3e37496da33776737e1e38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TIMELINE" val="86.50/91.50"/>
  <p:tag name="ELAPSEDTIME" val="374.17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0974e788034e2e84ebddc8fd97547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027536567942fab669dc85b7677af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4c5303b2264ca4aa75c8e0cc58cb4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9f40a3cfa4156a7bb73c1b5427fa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2a245c9644ee3850fef93dbed4be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e954e6c49947c3adc7372e597422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ANNOTATION_TYPE_1" val="2"/>
  <p:tag name="ANNOTATION_START_1" val="9.3"/>
  <p:tag name="ANNOTATION_END_1" val="9.3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3"/>
  <p:tag name="ANNOTATION_END_2" val="14.7"/>
  <p:tag name="ANNOTATION_TOP_2" val="105"/>
  <p:tag name="ANNOTATION_LEFT_2" val="36"/>
  <p:tag name="ANNOTATION_WIDTH_2" val="152"/>
  <p:tag name="ANNOTATION_HEIGHT_2" val="49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4.7"/>
  <p:tag name="ANNOTATION_END_3" val="14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7"/>
  <p:tag name="ANNOTATION_END_4" val="19.0"/>
  <p:tag name="ANNOTATION_TOP_4" val="86"/>
  <p:tag name="ANNOTATION_LEFT_4" val="173"/>
  <p:tag name="ANNOTATION_WIDTH_4" val="753"/>
  <p:tag name="ANNOTATION_HEIGHT_4" val="19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0"/>
  <p:tag name="ANNOTATION_END_5" val="19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9.0"/>
  <p:tag name="ANNOTATION_END_6" val="22.8"/>
  <p:tag name="ANNOTATION_TOP_6" val="279"/>
  <p:tag name="ANNOTATION_LEFT_6" val="164"/>
  <p:tag name="ANNOTATION_WIDTH_6" val="667"/>
  <p:tag name="ANNOTATION_HEIGHT_6" val="15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2.8"/>
  <p:tag name="ANNOTATION_END_7" val="22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2.8"/>
  <p:tag name="ANNOTATION_END_8" val="27.5"/>
  <p:tag name="ANNOTATION_TOP_8" val="428"/>
  <p:tag name="ANNOTATION_LEFT_8" val="152"/>
  <p:tag name="ANNOTATION_WIDTH_8" val="741"/>
  <p:tag name="ANNOTATION_HEIGHT_8" val="16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5"/>
  <p:tag name="ANNOTATION_END_9" val="27.5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7.5"/>
  <p:tag name="ANNOTATION_END_10" val="36.2"/>
  <p:tag name="ANNOTATION_TOP_10" val="49"/>
  <p:tag name="ANNOTATION_LEFT_10" val="23"/>
  <p:tag name="ANNOTATION_WIDTH_10" val="893"/>
  <p:tag name="ANNOTATION_HEIGHT_10" val="58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36.2"/>
  <p:tag name="ANNOTATION_END_11" val="38.5"/>
  <p:tag name="ANNOTATION_TOP_11" val="26"/>
  <p:tag name="ANNOTATION_LEFT_11" val="61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5"/>
  <p:tag name="ANNOTATION_END_12" val="39.6"/>
  <p:tag name="ANNOTATION_TOP_12" val="187"/>
  <p:tag name="ANNOTATION_LEFT_12" val="36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6"/>
  <p:tag name="ANNOTATION_END_13" val="40.8"/>
  <p:tag name="ANNOTATION_TOP_13" val="356"/>
  <p:tag name="ANNOTATION_LEFT_13" val="36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8"/>
  <p:tag name="ANNOTATION_TOP_14" val="494"/>
  <p:tag name="ANNOTATION_LEFT_14" val="41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COUNT" val="14"/>
  <p:tag name="ELAPSEDTIME" val="70.11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TIMELINE" val="22.40/107.70/125.70/156.80/199.40/233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TIMELINE" val="60.20/117.10/332.90/381.5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f0afad10264d9bbd716df49b796ba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3369b37fc24369bee797adc1db542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97.1"/>
  <p:tag name="ANNOTATION_TYPE_1" val="0"/>
  <p:tag name="ANNOTATION_START_1" val="5.2"/>
  <p:tag name="ANNOTATION_END_1" val="7.1"/>
  <p:tag name="ANNOTATION_TOP_1" val="58"/>
  <p:tag name="ANNOTATION_LEFT_1" val="3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1"/>
  <p:tag name="ANNOTATION_END_2" val="10.6"/>
  <p:tag name="ANNOTATION_TOP_2" val="196"/>
  <p:tag name="ANNOTATION_LEFT_2" val="337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9"/>
  <p:tag name="ANNOTATION_TOP_3" val="368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9"/>
  <p:tag name="ANNOTATION_END_4" val="13.0"/>
  <p:tag name="ANNOTATION_TOP_4" val="375"/>
  <p:tag name="ANNOTATION_LEFT_4" val="39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4.1"/>
  <p:tag name="ANNOTATION_TOP_5" val="376"/>
  <p:tag name="ANNOTATION_LEFT_5" val="60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1"/>
  <p:tag name="ANNOTATION_END_6" val="21.3"/>
  <p:tag name="ANNOTATION_TOP_6" val="383"/>
  <p:tag name="ANNOTATION_LEFT_6" val="7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3"/>
  <p:tag name="ANNOTATION_END_7" val="39.6"/>
  <p:tag name="ANNOTATION_TOP_7" val="417"/>
  <p:tag name="ANNOTATION_LEFT_7" val="42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6"/>
  <p:tag name="ANNOTATION_END_8" val="46.6"/>
  <p:tag name="ANNOTATION_TOP_8" val="417"/>
  <p:tag name="ANNOTATION_LEFT_8" val="60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51.6"/>
  <p:tag name="ANNOTATION_TOP_9" val="390"/>
  <p:tag name="ANNOTATION_LEFT_9" val="770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6"/>
  <p:tag name="ANNOTATION_END_10" val="55.3"/>
  <p:tag name="ANNOTATION_TOP_10" val="368"/>
  <p:tag name="ANNOTATION_LEFT_10" val="12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3"/>
  <p:tag name="ANNOTATION_END_11" val="59.5"/>
  <p:tag name="ANNOTATION_TOP_11" val="486"/>
  <p:tag name="ANNOTATION_LEFT_11" val="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5"/>
  <p:tag name="ANNOTATION_END_12" val="61.9"/>
  <p:tag name="ANNOTATION_TOP_12" val="523"/>
  <p:tag name="ANNOTATION_LEFT_12" val="5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9"/>
  <p:tag name="ANNOTATION_END_13" val="64.0"/>
  <p:tag name="ANNOTATION_TOP_13" val="492"/>
  <p:tag name="ANNOTATION_LEFT_13" val="19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76.5"/>
  <p:tag name="ANNOTATION_TOP_14" val="520"/>
  <p:tag name="ANNOTATION_LEFT_14" val="20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76.5"/>
  <p:tag name="ANNOTATION_END_15" val="76.5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6.5"/>
  <p:tag name="ANNOTATION_END_16" val="91.4"/>
  <p:tag name="ANNOTATION_TOP_16" val="538"/>
  <p:tag name="ANNOTATION_LEFT_16" val="48"/>
  <p:tag name="ANNOTATION_WIDTH_16" val="364"/>
  <p:tag name="ANNOTATION_HEIGHT_16" val="15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3dd0f0ffbe463eb388741a16dd493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7a3fb24e914d138b8239398fb9417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1d402e22f34f0b8a9879c7fb9c005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472f015e4b4e7c9658f8dd05712d0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ANNOTATION_TYPE_1" val="0"/>
  <p:tag name="ANNOTATION_START_1" val="2.5"/>
  <p:tag name="ANNOTATION_END_1" val="12.7"/>
  <p:tag name="ANNOTATION_TOP_1" val="60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21.7"/>
  <p:tag name="ANNOTATION_TOP_2" val="180"/>
  <p:tag name="ANNOTATION_LEFT_2" val="5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1.7"/>
  <p:tag name="ANNOTATION_END_3" val="21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1.7"/>
  <p:tag name="ANNOTATION_END_4" val="32.2"/>
  <p:tag name="ANNOTATION_TOP_4" val="164"/>
  <p:tag name="ANNOTATION_LEFT_4" val="285"/>
  <p:tag name="ANNOTATION_WIDTH_4" val="299"/>
  <p:tag name="ANNOTATION_HEIGHT_4" val="7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3.8"/>
  <p:tag name="ANNOTATION_TOP_5" val="247"/>
  <p:tag name="ANNOTATION_LEFT_5" val="64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8"/>
  <p:tag name="ANNOTATION_END_6" val="41.2"/>
  <p:tag name="ANNOTATION_TOP_6" val="246"/>
  <p:tag name="ANNOTATION_LEFT_6" val="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2"/>
  <p:tag name="ANNOTATION_END_7" val="45.6"/>
  <p:tag name="ANNOTATION_TOP_7" val="291"/>
  <p:tag name="ANNOTATION_LEFT_7" val="8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6"/>
  <p:tag name="ANNOTATION_END_8" val="69.9"/>
  <p:tag name="ANNOTATION_TOP_8" val="351"/>
  <p:tag name="ANNOTATION_LEFT_8" val="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9.9"/>
  <p:tag name="ANNOTATION_END_9" val="73.9"/>
  <p:tag name="ANNOTATION_TOP_9" val="466"/>
  <p:tag name="ANNOTATION_LEFT_9" val="5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9"/>
  <p:tag name="ANNOTATION_END_10" val="76.0"/>
  <p:tag name="ANNOTATION_TOP_10" val="517"/>
  <p:tag name="ANNOTATION_LEFT_10" val="8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0"/>
  <p:tag name="ANNOTATION_END_11" val="77.5"/>
  <p:tag name="ANNOTATION_TOP_11" val="573"/>
  <p:tag name="ANNOTATION_LEFT_11" val="8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5"/>
  <p:tag name="ANNOTATION_TOP_12" val="640"/>
  <p:tag name="ANNOTATION_LEFT_12" val="7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ELAPSEDTIME" val="92.26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e243573704a93a43dc1671aeb280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4267</TotalTime>
  <Words>1063</Words>
  <Application>Microsoft Office PowerPoint</Application>
  <PresentationFormat>On-screen Show (4:3)</PresentationFormat>
  <Paragraphs>217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Comic Sans MS</vt:lpstr>
      <vt:lpstr>Impact</vt:lpstr>
      <vt:lpstr>WarnockPro-Regular</vt:lpstr>
      <vt:lpstr>Wingdings</vt:lpstr>
      <vt:lpstr>Default Design</vt:lpstr>
      <vt:lpstr>PowerPoint Presentation</vt:lpstr>
      <vt:lpstr>PowerPoint Presentation</vt:lpstr>
      <vt:lpstr>Objectives 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PowerPoint Presentation</vt:lpstr>
      <vt:lpstr>1- Phospholipids:  are the major components of cell membranes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747</cp:revision>
  <dcterms:created xsi:type="dcterms:W3CDTF">2005-10-11T05:28:58Z</dcterms:created>
  <dcterms:modified xsi:type="dcterms:W3CDTF">2020-08-01T07:34:50Z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106E6231-C214-43A3-9C4A-CCC3B9639A06</vt:lpwstr>
  </property>
  <property fmtid="{D5CDD505-2E9C-101B-9397-08002B2CF9AE}" pid="6" name="ArticulateProjectFull">
    <vt:lpwstr>C:\Users\hp\Desktop\Lectures\Lecture-2-Macromolecules-II.ppta</vt:lpwstr>
  </property>
</Properties>
</file>