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5172-A9FB-4EAE-B36D-B4C2EDD6BA0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2D12-9B83-4A71-9263-DF0AD4C9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2D12-9B83-4A71-9263-DF0AD4C935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2D12-9B83-4A71-9263-DF0AD4C935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2D12-9B83-4A71-9263-DF0AD4C935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2D12-9B83-4A71-9263-DF0AD4C935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2D12-9B83-4A71-9263-DF0AD4C935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77D3C-89B2-4C3E-AB25-736B1752E233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7CFB62-C513-4C88-BE32-F302FF507F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 الدهون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cs typeface="+mj-cs"/>
              </a:rPr>
              <a:t>حساب الطاقة والأجسام </a:t>
            </a:r>
            <a:r>
              <a:rPr lang="ar-SA" dirty="0" err="1" smtClean="0">
                <a:cs typeface="+mj-cs"/>
              </a:rPr>
              <a:t>الكيتونية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SA" sz="3100" dirty="0" smtClean="0">
                <a:cs typeface="+mj-cs"/>
              </a:rPr>
              <a:t>أكسدة بيتا تتأكسد الأحماض </a:t>
            </a:r>
            <a:r>
              <a:rPr lang="ar-SA" sz="3100" dirty="0" err="1" smtClean="0">
                <a:cs typeface="+mj-cs"/>
              </a:rPr>
              <a:t>الدهنية</a:t>
            </a:r>
            <a:r>
              <a:rPr lang="ar-SA" sz="3100" dirty="0" smtClean="0">
                <a:cs typeface="+mj-cs"/>
              </a:rPr>
              <a:t> بالإزاحة المتتالية </a:t>
            </a:r>
            <a:r>
              <a:rPr lang="ar-SA" sz="3100" dirty="0" err="1" smtClean="0">
                <a:cs typeface="+mj-cs"/>
              </a:rPr>
              <a:t>لذرات</a:t>
            </a:r>
            <a:r>
              <a:rPr lang="ar-SA" sz="3100" dirty="0" smtClean="0">
                <a:cs typeface="+mj-cs"/>
              </a:rPr>
              <a:t> من الكربون على صورة </a:t>
            </a:r>
            <a:r>
              <a:rPr lang="ar-SA" sz="3100" dirty="0" err="1" smtClean="0">
                <a:cs typeface="+mj-cs"/>
              </a:rPr>
              <a:t>أسيتل</a:t>
            </a:r>
            <a:r>
              <a:rPr lang="ar-SA" sz="3100" dirty="0" smtClean="0">
                <a:cs typeface="+mj-cs"/>
              </a:rPr>
              <a:t> مساعد الأنزيم </a:t>
            </a:r>
            <a:r>
              <a:rPr lang="en-US" sz="3100" dirty="0" smtClean="0">
                <a:cs typeface="+mj-cs"/>
              </a:rPr>
              <a:t>A</a:t>
            </a:r>
            <a:r>
              <a:rPr lang="ar-SA" sz="3100" dirty="0" smtClean="0">
                <a:cs typeface="+mj-cs"/>
              </a:rPr>
              <a:t>.</a:t>
            </a:r>
          </a:p>
          <a:p>
            <a:pPr algn="r" rtl="1"/>
            <a:r>
              <a:rPr lang="ar-SA" sz="3100" dirty="0" err="1" smtClean="0">
                <a:cs typeface="+mj-cs"/>
              </a:rPr>
              <a:t>أسيتل</a:t>
            </a:r>
            <a:r>
              <a:rPr lang="ar-SA" sz="3100" dirty="0" smtClean="0">
                <a:cs typeface="+mj-cs"/>
              </a:rPr>
              <a:t> مساعد الأنزيم </a:t>
            </a:r>
            <a:r>
              <a:rPr lang="en-US" sz="3100" dirty="0" smtClean="0">
                <a:cs typeface="+mj-cs"/>
              </a:rPr>
              <a:t>A</a:t>
            </a:r>
            <a:r>
              <a:rPr lang="ar-SA" sz="3100" dirty="0" smtClean="0">
                <a:cs typeface="+mj-cs"/>
              </a:rPr>
              <a:t> الناتج سوف يدخل بعد ذلك إلى دورة </a:t>
            </a:r>
            <a:r>
              <a:rPr lang="ar-SA" sz="3100" dirty="0" err="1" smtClean="0">
                <a:cs typeface="+mj-cs"/>
              </a:rPr>
              <a:t>كربس</a:t>
            </a:r>
            <a:r>
              <a:rPr lang="ar-SA" sz="3100" dirty="0" smtClean="0">
                <a:cs typeface="+mj-cs"/>
              </a:rPr>
              <a:t>.</a:t>
            </a:r>
          </a:p>
          <a:p>
            <a:pPr algn="r" rtl="1"/>
            <a:r>
              <a:rPr lang="ar-SA" sz="3100" dirty="0" smtClean="0">
                <a:cs typeface="+mj-cs"/>
              </a:rPr>
              <a:t>في كل دورة من أكسدة بيتا يتم إنتاج:</a:t>
            </a:r>
          </a:p>
          <a:p>
            <a:pPr lvl="1" algn="r" rtl="1"/>
            <a:r>
              <a:rPr lang="ar-SA" sz="2600" dirty="0" smtClean="0">
                <a:cs typeface="+mj-cs"/>
              </a:rPr>
              <a:t>جزيء  واحد من </a:t>
            </a:r>
            <a:r>
              <a:rPr lang="en-US" sz="2600" dirty="0" smtClean="0">
                <a:cs typeface="+mj-cs"/>
              </a:rPr>
              <a:t>NADH</a:t>
            </a:r>
            <a:r>
              <a:rPr lang="ar-SA" sz="2600" dirty="0" smtClean="0">
                <a:cs typeface="+mj-cs"/>
              </a:rPr>
              <a:t> (تعطي 3 </a:t>
            </a:r>
            <a:r>
              <a:rPr lang="en-US" sz="2600" dirty="0" smtClean="0">
                <a:cs typeface="+mj-cs"/>
              </a:rPr>
              <a:t>ATP</a:t>
            </a:r>
            <a:r>
              <a:rPr lang="ar-SA" sz="2600" dirty="0" smtClean="0">
                <a:cs typeface="+mj-cs"/>
              </a:rPr>
              <a:t> في سلسلة الإلكترونات)</a:t>
            </a:r>
          </a:p>
          <a:p>
            <a:pPr lvl="1" algn="r" rtl="1"/>
            <a:r>
              <a:rPr lang="ar-SA" sz="2600" dirty="0" smtClean="0">
                <a:cs typeface="+mj-cs"/>
              </a:rPr>
              <a:t>جزيء  واحد من </a:t>
            </a:r>
            <a:r>
              <a:rPr lang="en-US" sz="2600" dirty="0" smtClean="0">
                <a:cs typeface="+mj-cs"/>
              </a:rPr>
              <a:t>FADH2</a:t>
            </a:r>
            <a:r>
              <a:rPr lang="ar-SA" sz="2600" dirty="0" smtClean="0">
                <a:cs typeface="+mj-cs"/>
              </a:rPr>
              <a:t> (تعطي 2 </a:t>
            </a:r>
            <a:r>
              <a:rPr lang="en-US" sz="2600" dirty="0" smtClean="0">
                <a:cs typeface="+mj-cs"/>
              </a:rPr>
              <a:t>ATP</a:t>
            </a:r>
            <a:r>
              <a:rPr lang="ar-SA" sz="2600" dirty="0" smtClean="0">
                <a:cs typeface="+mj-cs"/>
              </a:rPr>
              <a:t>)</a:t>
            </a:r>
          </a:p>
          <a:p>
            <a:pPr lvl="1" algn="r" rtl="1"/>
            <a:r>
              <a:rPr lang="ar-SA" sz="2600" dirty="0" smtClean="0">
                <a:cs typeface="+mj-cs"/>
              </a:rPr>
              <a:t>يكون الناتج النهائي 5جزيئات من </a:t>
            </a:r>
            <a:r>
              <a:rPr lang="en-US" sz="2600" dirty="0" smtClean="0">
                <a:cs typeface="+mj-cs"/>
              </a:rPr>
              <a:t>ATP</a:t>
            </a:r>
            <a:endParaRPr lang="ar-SA" sz="2600" dirty="0" smtClean="0">
              <a:cs typeface="+mj-cs"/>
            </a:endParaRPr>
          </a:p>
          <a:p>
            <a:pPr algn="r" rtl="1"/>
            <a:r>
              <a:rPr lang="ar-SA" sz="3100" b="1" dirty="0" smtClean="0">
                <a:cs typeface="+mj-cs"/>
              </a:rPr>
              <a:t>مثال لحساب الطاقة:</a:t>
            </a:r>
          </a:p>
          <a:p>
            <a:pPr lvl="1" algn="r" rtl="1"/>
            <a:r>
              <a:rPr lang="ar-SA" sz="2600" dirty="0" smtClean="0">
                <a:cs typeface="+mj-cs"/>
              </a:rPr>
              <a:t>أكسدة حامض </a:t>
            </a:r>
            <a:r>
              <a:rPr lang="ar-SA" sz="2600" dirty="0" err="1" smtClean="0">
                <a:cs typeface="+mj-cs"/>
              </a:rPr>
              <a:t>البالمتيك</a:t>
            </a:r>
            <a:r>
              <a:rPr lang="ar-SA" sz="2600" dirty="0" smtClean="0">
                <a:cs typeface="+mj-cs"/>
              </a:rPr>
              <a:t> (16 ذرة كربون) ينتج منها 8 جزيئات من </a:t>
            </a:r>
            <a:r>
              <a:rPr lang="ar-SA" sz="2600" dirty="0" err="1" smtClean="0">
                <a:cs typeface="+mj-cs"/>
              </a:rPr>
              <a:t>أسيتل</a:t>
            </a:r>
            <a:r>
              <a:rPr lang="ar-SA" sz="2600" dirty="0" smtClean="0">
                <a:cs typeface="+mj-cs"/>
              </a:rPr>
              <a:t> مساعد الأنزيم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 من خلال 7 دورات بأكسدة بيتا.</a:t>
            </a:r>
          </a:p>
          <a:p>
            <a:pPr lvl="1" algn="r" rtl="1"/>
            <a:r>
              <a:rPr lang="ar-SA" sz="2600" dirty="0" smtClean="0">
                <a:cs typeface="+mj-cs"/>
              </a:rPr>
              <a:t>يعني في خلال 7 دورات تتكون: 5 (من </a:t>
            </a:r>
            <a:r>
              <a:rPr lang="en-US" sz="2600" dirty="0" smtClean="0">
                <a:cs typeface="+mj-cs"/>
              </a:rPr>
              <a:t>ATP</a:t>
            </a:r>
            <a:r>
              <a:rPr lang="ar-SA" sz="2600" dirty="0" smtClean="0">
                <a:cs typeface="+mj-cs"/>
              </a:rPr>
              <a:t> في دورة واحدة) </a:t>
            </a:r>
            <a:r>
              <a:rPr lang="ar-SA" sz="2600" dirty="0" smtClean="0">
                <a:latin typeface="Traditional Arabic"/>
                <a:cs typeface="+mj-cs"/>
              </a:rPr>
              <a:t>×</a:t>
            </a:r>
            <a:r>
              <a:rPr lang="ar-SA" sz="2600" dirty="0" smtClean="0">
                <a:cs typeface="+mj-cs"/>
              </a:rPr>
              <a:t> 7 = 35 جزيء من </a:t>
            </a:r>
            <a:r>
              <a:rPr lang="en-US" sz="2600" dirty="0" smtClean="0">
                <a:cs typeface="+mj-cs"/>
              </a:rPr>
              <a:t>ATP</a:t>
            </a:r>
            <a:endParaRPr lang="ar-SA" sz="2600" dirty="0" smtClean="0">
              <a:cs typeface="+mj-cs"/>
            </a:endParaRPr>
          </a:p>
          <a:p>
            <a:pPr lvl="1" algn="r" rtl="1"/>
            <a:r>
              <a:rPr lang="ar-SA" sz="2600" dirty="0" err="1" smtClean="0">
                <a:cs typeface="+mj-cs"/>
              </a:rPr>
              <a:t>الـ</a:t>
            </a:r>
            <a:r>
              <a:rPr lang="ar-SA" sz="2600" dirty="0" smtClean="0">
                <a:cs typeface="+mj-cs"/>
              </a:rPr>
              <a:t> 8 جزيئات من </a:t>
            </a:r>
            <a:r>
              <a:rPr lang="ar-SA" sz="2600" dirty="0" err="1" smtClean="0">
                <a:cs typeface="+mj-cs"/>
              </a:rPr>
              <a:t>ال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أسيتل</a:t>
            </a:r>
            <a:r>
              <a:rPr lang="ar-SA" sz="2600" dirty="0" smtClean="0">
                <a:cs typeface="+mj-cs"/>
              </a:rPr>
              <a:t> مساعد الأنزيم </a:t>
            </a:r>
            <a:r>
              <a:rPr lang="en-US" sz="2600" dirty="0" smtClean="0">
                <a:cs typeface="+mj-cs"/>
              </a:rPr>
              <a:t>A</a:t>
            </a:r>
            <a:r>
              <a:rPr lang="ar-SA" sz="2600" dirty="0" smtClean="0">
                <a:cs typeface="+mj-cs"/>
              </a:rPr>
              <a:t> سوف تدخل دورة </a:t>
            </a:r>
            <a:r>
              <a:rPr lang="ar-SA" sz="2600" dirty="0" err="1" smtClean="0">
                <a:cs typeface="+mj-cs"/>
              </a:rPr>
              <a:t>كربس</a:t>
            </a:r>
            <a:r>
              <a:rPr lang="ar-SA" sz="2600" dirty="0" smtClean="0">
                <a:cs typeface="+mj-cs"/>
              </a:rPr>
              <a:t> ، في كل دورة تعطي 12 جزيء من </a:t>
            </a:r>
            <a:r>
              <a:rPr lang="ar-SA" sz="2600" dirty="0" err="1" smtClean="0">
                <a:cs typeface="+mj-cs"/>
              </a:rPr>
              <a:t>ال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ATP</a:t>
            </a:r>
            <a:r>
              <a:rPr lang="ar-SA" sz="2600" dirty="0" smtClean="0">
                <a:cs typeface="+mj-cs"/>
              </a:rPr>
              <a:t> ، يعني </a:t>
            </a:r>
            <a:r>
              <a:rPr lang="ar-SA" sz="2600" dirty="0" err="1" smtClean="0">
                <a:cs typeface="+mj-cs"/>
              </a:rPr>
              <a:t>ال</a:t>
            </a:r>
            <a:r>
              <a:rPr lang="ar-SA" sz="2600" dirty="0" smtClean="0">
                <a:cs typeface="+mj-cs"/>
              </a:rPr>
              <a:t> 8 جزيئات سوف تعطي: 8 </a:t>
            </a:r>
            <a:r>
              <a:rPr lang="ar-SA" sz="2600" dirty="0" smtClean="0">
                <a:latin typeface="Traditional Arabic"/>
                <a:cs typeface="+mj-cs"/>
              </a:rPr>
              <a:t>×</a:t>
            </a:r>
            <a:r>
              <a:rPr lang="ar-SA" sz="2600" dirty="0" smtClean="0">
                <a:cs typeface="+mj-cs"/>
              </a:rPr>
              <a:t> 12 = 96 جزيء من </a:t>
            </a:r>
            <a:r>
              <a:rPr lang="en-US" sz="2600" dirty="0" smtClean="0">
                <a:cs typeface="+mj-cs"/>
              </a:rPr>
              <a:t>ATP</a:t>
            </a:r>
            <a:endParaRPr lang="ar-SA" sz="2600" dirty="0" smtClean="0">
              <a:cs typeface="+mj-cs"/>
            </a:endParaRPr>
          </a:p>
          <a:p>
            <a:pPr lvl="1" algn="r" rtl="1"/>
            <a:r>
              <a:rPr lang="ar-SA" sz="2600" dirty="0" smtClean="0">
                <a:cs typeface="+mj-cs"/>
              </a:rPr>
              <a:t>الناتج النهائي للطاقة: 35 + 96 = 131 جزيء من </a:t>
            </a:r>
            <a:r>
              <a:rPr lang="en-US" sz="2600" dirty="0" smtClean="0">
                <a:cs typeface="+mj-cs"/>
              </a:rPr>
              <a:t>ATP</a:t>
            </a:r>
            <a:r>
              <a:rPr lang="ar-SA" sz="2600" dirty="0" smtClean="0">
                <a:cs typeface="+mj-cs"/>
              </a:rPr>
              <a:t> نطرح من جزيئين من </a:t>
            </a:r>
            <a:r>
              <a:rPr lang="ar-SA" sz="2600" dirty="0" err="1" smtClean="0">
                <a:cs typeface="+mj-cs"/>
              </a:rPr>
              <a:t>ال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ATP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استخدمة</a:t>
            </a:r>
            <a:r>
              <a:rPr lang="ar-SA" sz="2600" dirty="0" smtClean="0">
                <a:cs typeface="+mj-cs"/>
              </a:rPr>
              <a:t> لتنشيط الأحماض </a:t>
            </a:r>
            <a:r>
              <a:rPr lang="ar-SA" sz="2600" dirty="0" err="1" smtClean="0">
                <a:cs typeface="+mj-cs"/>
              </a:rPr>
              <a:t>الدهنية</a:t>
            </a:r>
            <a:r>
              <a:rPr lang="ar-SA" sz="2600" dirty="0" smtClean="0">
                <a:cs typeface="+mj-cs"/>
              </a:rPr>
              <a:t> ، 131 – 2 = 129 جزيء من ال </a:t>
            </a:r>
            <a:r>
              <a:rPr lang="en-US" sz="2600" dirty="0" smtClean="0">
                <a:cs typeface="+mj-cs"/>
              </a:rPr>
              <a:t>ATP</a:t>
            </a:r>
            <a:endParaRPr lang="en-US" sz="2600" dirty="0"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أكسدة الدهون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الناتج </a:t>
            </a:r>
            <a:r>
              <a:rPr lang="ar-SA" dirty="0" err="1" smtClean="0">
                <a:cs typeface="+mj-cs"/>
              </a:rPr>
              <a:t>أسيتل</a:t>
            </a:r>
            <a:r>
              <a:rPr lang="ar-SA" dirty="0" smtClean="0">
                <a:cs typeface="+mj-cs"/>
              </a:rPr>
              <a:t> 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الناتج من أكسدة بيتا يتكون خارج كبد أما إذا تمت أكسدته في الكبد فيتم تحويله إلى أجسام </a:t>
            </a:r>
            <a:r>
              <a:rPr lang="ar-SA" dirty="0" err="1" smtClean="0">
                <a:cs typeface="+mj-cs"/>
              </a:rPr>
              <a:t>كيتونية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أكسدة بيتا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الأجسام </a:t>
            </a:r>
            <a:r>
              <a:rPr lang="ar-SA" dirty="0" err="1" smtClean="0"/>
              <a:t>الكيتونية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يوجد ثلاثة أنواع من الأجسام </a:t>
            </a:r>
            <a:r>
              <a:rPr lang="ar-SA" dirty="0" err="1" smtClean="0">
                <a:cs typeface="+mj-cs"/>
              </a:rPr>
              <a:t>الكيتونية</a:t>
            </a:r>
            <a:r>
              <a:rPr lang="ar-SA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1- الأسيتون</a:t>
            </a:r>
          </a:p>
          <a:p>
            <a:pPr lvl="1" algn="r" rtl="1"/>
            <a:r>
              <a:rPr lang="ar-SA" dirty="0" smtClean="0">
                <a:cs typeface="+mj-cs"/>
              </a:rPr>
              <a:t>2- بيتا 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بيوتريت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3- </a:t>
            </a:r>
            <a:r>
              <a:rPr lang="ar-SA" dirty="0" err="1" smtClean="0">
                <a:cs typeface="+mj-cs"/>
              </a:rPr>
              <a:t>الأسيتو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اسيتك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اسيد</a:t>
            </a:r>
            <a:r>
              <a:rPr lang="ar-SA" dirty="0" smtClean="0">
                <a:cs typeface="+mj-cs"/>
              </a:rPr>
              <a:t> (حامض)</a:t>
            </a:r>
          </a:p>
          <a:p>
            <a:pPr algn="r" rtl="1"/>
            <a:r>
              <a:rPr lang="ar-SA" dirty="0" err="1" smtClean="0">
                <a:cs typeface="+mj-cs"/>
              </a:rPr>
              <a:t>الكيتوجنيسس</a:t>
            </a:r>
            <a:r>
              <a:rPr lang="ar-SA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هي عملية تكوين الأجسام </a:t>
            </a:r>
            <a:r>
              <a:rPr lang="ar-SA" dirty="0" err="1" smtClean="0">
                <a:cs typeface="+mj-cs"/>
              </a:rPr>
              <a:t>الكيتونية</a:t>
            </a:r>
            <a:r>
              <a:rPr lang="ar-SA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وتحدث </a:t>
            </a:r>
            <a:r>
              <a:rPr lang="ar-SA" dirty="0" smtClean="0">
                <a:cs typeface="+mj-cs"/>
              </a:rPr>
              <a:t>في </a:t>
            </a:r>
            <a:r>
              <a:rPr lang="ar-SA" dirty="0" err="1" smtClean="0">
                <a:cs typeface="+mj-cs"/>
              </a:rPr>
              <a:t>ميتوكندريا</a:t>
            </a:r>
            <a:r>
              <a:rPr lang="ar-SA" dirty="0" smtClean="0">
                <a:cs typeface="+mj-cs"/>
              </a:rPr>
              <a:t> خلايا الكبد عندما يتم تكوين </a:t>
            </a:r>
            <a:r>
              <a:rPr lang="ar-SA" dirty="0" err="1" smtClean="0">
                <a:cs typeface="+mj-cs"/>
              </a:rPr>
              <a:t>الأسيتل</a:t>
            </a:r>
            <a:r>
              <a:rPr lang="ar-SA" dirty="0" smtClean="0">
                <a:cs typeface="+mj-cs"/>
              </a:rPr>
              <a:t> 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بكميات زائدة.</a:t>
            </a:r>
          </a:p>
          <a:p>
            <a:pPr algn="r" rtl="1"/>
            <a:r>
              <a:rPr lang="ar-SA" dirty="0" err="1" smtClean="0">
                <a:cs typeface="+mj-cs"/>
              </a:rPr>
              <a:t>البيتا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بيوتريت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والأسيتو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اسيتك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اسيد</a:t>
            </a:r>
            <a:r>
              <a:rPr lang="ar-SA" dirty="0" smtClean="0">
                <a:cs typeface="+mj-cs"/>
              </a:rPr>
              <a:t> المصنعين في الكبد ينقلان إلى الأنسجة المجاورة حيث يمكن أن تتأكسد بواسطة دورة </a:t>
            </a:r>
            <a:r>
              <a:rPr lang="ar-SA" dirty="0" err="1" smtClean="0">
                <a:cs typeface="+mj-cs"/>
              </a:rPr>
              <a:t>كربس</a:t>
            </a:r>
            <a:r>
              <a:rPr lang="ar-SA" dirty="0" smtClean="0">
                <a:cs typeface="+mj-cs"/>
              </a:rPr>
              <a:t> ، عن طريق أكسدة </a:t>
            </a:r>
            <a:r>
              <a:rPr lang="ar-SA" dirty="0" err="1" smtClean="0">
                <a:cs typeface="+mj-cs"/>
              </a:rPr>
              <a:t>البيتا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بيوتريت</a:t>
            </a:r>
            <a:r>
              <a:rPr lang="ar-SA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إلى </a:t>
            </a:r>
            <a:r>
              <a:rPr lang="ar-SA" dirty="0" err="1" smtClean="0">
                <a:cs typeface="+mj-cs"/>
              </a:rPr>
              <a:t>الأسيتو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أسيتك</a:t>
            </a:r>
            <a:r>
              <a:rPr lang="ar-SA" dirty="0" smtClean="0">
                <a:cs typeface="+mj-cs"/>
              </a:rPr>
              <a:t> أسيد الذي يتحول خلال تفاعلين إلى </a:t>
            </a:r>
            <a:r>
              <a:rPr lang="ar-SA" dirty="0" err="1" smtClean="0">
                <a:cs typeface="+mj-cs"/>
              </a:rPr>
              <a:t>أسيتل</a:t>
            </a:r>
            <a:r>
              <a:rPr lang="ar-SA" dirty="0" smtClean="0">
                <a:cs typeface="+mj-cs"/>
              </a:rPr>
              <a:t> مساعد الأنزيم </a:t>
            </a:r>
            <a:r>
              <a:rPr lang="en-US" dirty="0" smtClean="0">
                <a:cs typeface="+mj-cs"/>
              </a:rPr>
              <a:t>A</a:t>
            </a:r>
            <a:r>
              <a:rPr lang="ar-SA" dirty="0" smtClean="0">
                <a:cs typeface="+mj-cs"/>
              </a:rPr>
              <a:t> الذي بدوره يدخل إلى دورة </a:t>
            </a:r>
            <a:r>
              <a:rPr lang="ar-SA" dirty="0" err="1" smtClean="0">
                <a:cs typeface="+mj-cs"/>
              </a:rPr>
              <a:t>كربس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الأجسام </a:t>
            </a:r>
            <a:r>
              <a:rPr lang="ar-SA" dirty="0" err="1" smtClean="0"/>
              <a:t>الكيتونية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err="1" smtClean="0">
                <a:cs typeface="+mj-cs"/>
              </a:rPr>
              <a:t>الكيتوليسس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هي عملية أكسدة الأجسام </a:t>
            </a:r>
            <a:r>
              <a:rPr lang="ar-SA" dirty="0" err="1" smtClean="0">
                <a:cs typeface="+mj-cs"/>
              </a:rPr>
              <a:t>الكيتونية</a:t>
            </a:r>
            <a:r>
              <a:rPr lang="ar-SA" dirty="0" smtClean="0">
                <a:cs typeface="+mj-cs"/>
              </a:rPr>
              <a:t> إلى ثاني أكسيد الكربون وماء في </a:t>
            </a:r>
            <a:r>
              <a:rPr lang="ar-SA" dirty="0" err="1" smtClean="0">
                <a:cs typeface="+mj-cs"/>
              </a:rPr>
              <a:t>الميتوكندريا</a:t>
            </a:r>
            <a:r>
              <a:rPr lang="ar-SA" dirty="0" smtClean="0">
                <a:cs typeface="+mj-cs"/>
              </a:rPr>
              <a:t> للأنسجة الغير كبدية </a:t>
            </a:r>
            <a:r>
              <a:rPr lang="ar-SA" dirty="0" err="1" smtClean="0">
                <a:cs typeface="+mj-cs"/>
              </a:rPr>
              <a:t>لإحتوائها</a:t>
            </a:r>
            <a:r>
              <a:rPr lang="ar-SA" dirty="0" smtClean="0">
                <a:cs typeface="+mj-cs"/>
              </a:rPr>
              <a:t> على الأنزيمات اللازمة لهذه العملية.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تركيز الأجسام </a:t>
            </a:r>
            <a:r>
              <a:rPr lang="ar-SA" dirty="0" err="1" smtClean="0">
                <a:cs typeface="+mj-cs"/>
              </a:rPr>
              <a:t>الكيتونية</a:t>
            </a:r>
            <a:r>
              <a:rPr lang="ar-SA" dirty="0" smtClean="0">
                <a:cs typeface="+mj-cs"/>
              </a:rPr>
              <a:t> في الدم يكون قليل طبيعياً.</a:t>
            </a:r>
          </a:p>
          <a:p>
            <a:pPr algn="r" rtl="1"/>
            <a:r>
              <a:rPr lang="ar-SA" dirty="0" smtClean="0">
                <a:cs typeface="+mj-cs"/>
              </a:rPr>
              <a:t>توجد حالة غير طبيعية بحيث يكون تركيز الأجسام </a:t>
            </a:r>
            <a:r>
              <a:rPr lang="ar-SA" dirty="0" err="1" smtClean="0">
                <a:cs typeface="+mj-cs"/>
              </a:rPr>
              <a:t>الكيتونية</a:t>
            </a:r>
            <a:r>
              <a:rPr lang="ar-SA" dirty="0" smtClean="0">
                <a:cs typeface="+mj-cs"/>
              </a:rPr>
              <a:t> مرتفع وذلك في حالة الامتناع عن الأكل أو الإصابة بداء السكر.</a:t>
            </a:r>
          </a:p>
          <a:p>
            <a:pPr algn="r" rtl="1"/>
            <a:r>
              <a:rPr lang="ar-SA" dirty="0" smtClean="0">
                <a:cs typeface="+mj-cs"/>
              </a:rPr>
              <a:t>يمكن أن يصل تركيزها إلى أعلى المستويات إلى حد التسمم وتسمى في هذه الحالة </a:t>
            </a:r>
            <a:r>
              <a:rPr lang="ar-SA" dirty="0" err="1" smtClean="0">
                <a:cs typeface="+mj-cs"/>
              </a:rPr>
              <a:t>الكيتوسس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ketosis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تظهر هذه الحالة عندما تكون نسبة </a:t>
            </a:r>
            <a:r>
              <a:rPr lang="ar-SA" dirty="0" err="1" smtClean="0">
                <a:cs typeface="+mj-cs"/>
              </a:rPr>
              <a:t>الكيتون</a:t>
            </a:r>
            <a:r>
              <a:rPr lang="ar-SA" dirty="0" smtClean="0">
                <a:cs typeface="+mj-cs"/>
              </a:rPr>
              <a:t> المتكون أكثر بكثير من تكسيرها في </a:t>
            </a:r>
            <a:r>
              <a:rPr lang="ar-SA" dirty="0" err="1" smtClean="0">
                <a:cs typeface="+mj-cs"/>
              </a:rPr>
              <a:t>النسجة</a:t>
            </a:r>
            <a:r>
              <a:rPr lang="ar-SA" dirty="0" smtClean="0">
                <a:cs typeface="+mj-cs"/>
              </a:rPr>
              <a:t> الأخرى.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408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تابع الدهون</vt:lpstr>
      <vt:lpstr>أكسدة الدهون</vt:lpstr>
      <vt:lpstr>تابع أكسدة بيتا</vt:lpstr>
      <vt:lpstr>الأجسام الكيتونية</vt:lpstr>
      <vt:lpstr>تابع الأجسام الكيتونية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الدهون</dc:title>
  <dc:creator>Nojood</dc:creator>
  <cp:lastModifiedBy>Nojood</cp:lastModifiedBy>
  <cp:revision>5</cp:revision>
  <dcterms:created xsi:type="dcterms:W3CDTF">2009-01-01T18:47:47Z</dcterms:created>
  <dcterms:modified xsi:type="dcterms:W3CDTF">2009-12-28T07:32:44Z</dcterms:modified>
</cp:coreProperties>
</file>