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activeX/activeX1.xml" ContentType="application/vnd.ms-office.activeX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activeX/activeX2.xml" ContentType="application/vnd.ms-office.activeX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57" r:id="rId3"/>
    <p:sldId id="305" r:id="rId4"/>
    <p:sldId id="299" r:id="rId5"/>
    <p:sldId id="266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277" r:id="rId14"/>
    <p:sldId id="279" r:id="rId15"/>
    <p:sldId id="272" r:id="rId16"/>
    <p:sldId id="276" r:id="rId17"/>
    <p:sldId id="298" r:id="rId18"/>
    <p:sldId id="273" r:id="rId19"/>
    <p:sldId id="301" r:id="rId20"/>
    <p:sldId id="303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9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2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8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tags" Target="../tags/tag34.xml"/><Relationship Id="rId7" Type="http://schemas.openxmlformats.org/officeDocument/2006/relationships/image" Target="../media/image2.jpeg"/><Relationship Id="rId12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35.xml"/><Relationship Id="rId9" Type="http://schemas.openxmlformats.org/officeDocument/2006/relationships/image" Target="../media/image13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8.xml"/><Relationship Id="rId7" Type="http://schemas.openxmlformats.org/officeDocument/2006/relationships/image" Target="../media/image21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tags" Target="../tags/tag39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3.xml"/><Relationship Id="rId7" Type="http://schemas.openxmlformats.org/officeDocument/2006/relationships/image" Target="../media/image2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" Target="slide2.xml"/><Relationship Id="rId5" Type="http://schemas.openxmlformats.org/officeDocument/2006/relationships/notesSlide" Target="../notesSlides/notesSlide1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6.xml"/><Relationship Id="rId7" Type="http://schemas.openxmlformats.org/officeDocument/2006/relationships/image" Target="../media/image21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tags" Target="../tags/tag57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0.xml"/><Relationship Id="rId7" Type="http://schemas.openxmlformats.org/officeDocument/2006/relationships/image" Target="../media/image2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61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wmf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31.png"/><Relationship Id="rId5" Type="http://schemas.openxmlformats.org/officeDocument/2006/relationships/tags" Target="../tags/tag66.xml"/><Relationship Id="rId10" Type="http://schemas.openxmlformats.org/officeDocument/2006/relationships/image" Target="../media/image30.png"/><Relationship Id="rId4" Type="http://schemas.openxmlformats.org/officeDocument/2006/relationships/tags" Target="../tags/tag65.xml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5.wmf"/><Relationship Id="rId5" Type="http://schemas.openxmlformats.org/officeDocument/2006/relationships/tags" Target="../tags/tag22.xml"/><Relationship Id="rId10" Type="http://schemas.microsoft.com/office/2007/relationships/hdphoto" Target="../media/hdphoto1.wdp"/><Relationship Id="rId4" Type="http://schemas.openxmlformats.org/officeDocument/2006/relationships/tags" Target="../tags/tag21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7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800" b="1" dirty="0" smtClean="0">
                <a:cs typeface="Times" charset="0"/>
              </a:rPr>
              <a:t>الهرمونات المحف</a:t>
            </a:r>
            <a:r>
              <a:rPr lang="ar-SA" altLang="en-US" sz="1800" b="1" dirty="0" smtClean="0">
                <a:cs typeface="Times" charset="0"/>
              </a:rPr>
              <a:t>ذ</a:t>
            </a:r>
            <a:r>
              <a:rPr lang="ar-EG" altLang="en-US" sz="1800" b="1" dirty="0" smtClean="0">
                <a:cs typeface="Times" charset="0"/>
              </a:rPr>
              <a:t>ة (المنبهة)</a:t>
            </a:r>
            <a:r>
              <a:rPr lang="en-US" altLang="en-US" sz="2000" b="1" dirty="0" smtClean="0"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epinephrine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parathyroid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glands respectively.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                                            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49400"/>
            <a:ext cx="3886200" cy="469900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</a:t>
            </a:r>
            <a:endParaRPr lang="en-GB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الهرمون المنبه للغدد</a:t>
            </a:r>
            <a:r>
              <a:rPr lang="en-GB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</a:t>
            </a:r>
          </a:p>
          <a:p>
            <a:pPr eaLnBrk="1" hangingPunct="1"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GB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arget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other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glands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are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important to understanding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chemical coordination.</a:t>
            </a:r>
          </a:p>
          <a:p>
            <a:pPr eaLnBrk="1" hangingPunct="1">
              <a:lnSpc>
                <a:spcPct val="165000"/>
              </a:lnSpc>
              <a:buClr>
                <a:srgbClr val="339933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5791200" cy="5513817"/>
          </a:xfrm>
        </p:spPr>
        <p:txBody>
          <a:bodyPr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for 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anterior and posterior, and stores and releases hormones produced by the hypothalamus</a:t>
            </a: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The hypothalamus produce hormones that function as: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stimulate the anterior pituitary (</a:t>
            </a:r>
            <a:r>
              <a:rPr lang="en-US" alt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adenohypophysis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anterior pituitary from secreting hormones.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the vertebrate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7912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83067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dwarfism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deficiency.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795338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PRL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milk production and secretion from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اللبنية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This 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للمناسل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FSH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ذ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لتكوين الجسم الأصفر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581150" lvl="3" indent="-20955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06513"/>
            <a:ext cx="8686800" cy="5399087"/>
          </a:xfrm>
        </p:spPr>
        <p:txBody>
          <a:bodyPr>
            <a:spAutoFit/>
          </a:bodyPr>
          <a:lstStyle/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thyroid gland.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1352550" lvl="2" indent="-268288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1352550" lvl="2" indent="-4953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1352550" lvl="2" indent="-4953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035050" lvl="1" indent="-577850" eaLnBrk="1" hangingPunct="1">
              <a:buClr>
                <a:srgbClr val="0000FF"/>
              </a:buClr>
              <a:buFontTx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52550" lvl="2" indent="-2047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1352550" lvl="2" indent="-2047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60260" y="268609"/>
            <a:ext cx="492154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Anterior </a:t>
            </a: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Pituitary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  (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Kidney tubules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343400" y="2209800"/>
            <a:ext cx="4800600" cy="4495800"/>
            <a:chOff x="1920" y="368"/>
            <a:chExt cx="3840" cy="3578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3"/>
            <a:stretch>
              <a:fillRect/>
            </a:stretch>
          </p:blipFill>
          <p:spPr bwMode="auto">
            <a:xfrm>
              <a:off x="1920" y="368"/>
              <a:ext cx="3840" cy="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Hormones Secreted by the Pituitary Gland</a:t>
            </a:r>
          </a:p>
        </p:txBody>
      </p:sp>
      <p:sp>
        <p:nvSpPr>
          <p:cNvPr id="1433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1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3" name="Picture 7" descr="p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 bwMode="auto">
          <a:xfrm>
            <a:off x="152400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694E-C923-4A12-9937-32B7FAC660F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17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Endocrinology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8694E-C923-4A12-9937-32B7FAC660F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5689559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715000" cy="5105400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that act to regulate the activity of other cells in the 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+mj-lt"/>
              <a:buAutoNum type="alphaLcParenR"/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ductless organs that secret hormones 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either into the bloodstream or the fluid around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085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can be found through out the body and are collectively known as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0850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0850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glands, such as the pancreas, can also be exocrine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-45720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secrete substances through ducts to specific locations inside and outside the body.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animal hormone-secreting cells constitute the endocrine system.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 cell: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endocrine gland that secrets hormone into blood stream and regulates communicating messages within the body.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cell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is reached by the hormone to which it responds.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(e.g. metamorphosis in insects).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 are [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H., Amino acid derivatives H or Steroid H.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Hormones can be grouped into two types based on their structure. Hormones can either be amino acid-based hormones or steroid hormones.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hormones) are made of amino acids, either a single modified amino acid or a protein made of 3-200 amino acids, and are water soluble.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are lipid hormones that body makes from cholesterol and are fat soluble. </a:t>
            </a:r>
          </a:p>
          <a:p>
            <a:pPr marL="1143000" lvl="2" indent="-228600" eaLnBrk="0" hangingPunct="0">
              <a:buFontTx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Similar to steroid hormones are thyroid hormones.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0" name="s3f49571065048a7b14d84163776c43b" r:id="rId3" imgW="4191120" imgH="3143160"/>
        </mc:Choice>
        <mc:Fallback>
          <p:control name="s3f49571065048a7b14d84163776c43b" r:id="rId3" imgW="4191120" imgH="3143160">
            <p:pic>
              <p:nvPicPr>
                <p:cNvPr id="2" name="s3f49571065048a7b14d84163776c43b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514600" y="1885950"/>
                  <a:ext cx="4191000" cy="3143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(for triggering mRNA transcription for synthesizing a specific protein).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2895600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52400" y="52578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Estrogen, progesterone, vitamin D and NO.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734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1" name="sba592e38d584a36b0f7a55676737a6f" r:id="rId3" imgW="6039000" imgH="6095880"/>
        </mc:Choice>
        <mc:Fallback>
          <p:control name="sba592e38d584a36b0f7a55676737a6f" r:id="rId3" imgW="6039000" imgH="6095880">
            <p:pic>
              <p:nvPicPr>
                <p:cNvPr id="2" name="sba592e38d584a36b0f7a55676737a6f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52550" y="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0"/>
  <p:tag name="TAG_BACKING_FORM_KEY" val="1904256-c:\users\amahmedkeele\desktop\lectures\lecture-25 endocrine\lecture 25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3f199b54344dd1bee5ecea5b3f63f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9b3bd56895649509a6010170c49da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33.1/49.1/69.7/97.8/132.7/163.4"/>
  <p:tag name="ELAPSEDTIME" val="212.5"/>
  <p:tag name="ANNOTATION_TYPE_1" val="0"/>
  <p:tag name="ANNOTATION_START_1" val="2.6"/>
  <p:tag name="ANNOTATION_END_1" val="34.9"/>
  <p:tag name="ANNOTATION_TOP_1" val="169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9"/>
  <p:tag name="ANNOTATION_END_2" val="50.8"/>
  <p:tag name="ANNOTATION_TOP_2" val="239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8"/>
  <p:tag name="ANNOTATION_END_3" val="54.6"/>
  <p:tag name="ANNOTATION_TOP_3" val="322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6"/>
  <p:tag name="ANNOTATION_END_4" val="58.9"/>
  <p:tag name="ANNOTATION_TOP_4" val="313"/>
  <p:tag name="ANNOTATION_LEFT_4" val="5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9"/>
  <p:tag name="ANNOTATION_END_5" val="61.3"/>
  <p:tag name="ANNOTATION_TOP_5" val="352"/>
  <p:tag name="ANNOTATION_LEFT_5" val="31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73.4"/>
  <p:tag name="ANNOTATION_TOP_6" val="378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4"/>
  <p:tag name="ANNOTATION_END_7" val="78.1"/>
  <p:tag name="ANNOTATION_TOP_7" val="435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99.5"/>
  <p:tag name="ANNOTATION_TOP_8" val="462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5"/>
  <p:tag name="ANNOTATION_END_9" val="134.9"/>
  <p:tag name="ANNOTATION_TOP_9" val="507"/>
  <p:tag name="ANNOTATION_LEFT_9" val="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4.9"/>
  <p:tag name="ANNOTATION_END_10" val="164.6"/>
  <p:tag name="ANNOTATION_TOP_10" val="586"/>
  <p:tag name="ANNOTATION_LEFT_10" val="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4.6"/>
  <p:tag name="ANNOTATION_END_11" val="167.5"/>
  <p:tag name="ANNOTATION_TOP_11" val="659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7.5"/>
  <p:tag name="ANNOTATION_END_12" val="168.9"/>
  <p:tag name="ANNOTATION_TOP_12" val="664"/>
  <p:tag name="ANNOTATION_LEFT_12" val="3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8.9"/>
  <p:tag name="ANNOTATION_END_13" val="171.4"/>
  <p:tag name="ANNOTATION_TOP_13" val="656"/>
  <p:tag name="ANNOTATION_LEFT_13" val="6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4"/>
  <p:tag name="ANNOTATION_TOP_14" val="693"/>
  <p:tag name="ANNOTATION_LEFT_14" val="10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715c5cb68f44f196377af43c9871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56728528544c02a7f377da8b0b46f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a1ab1447894aababba012763459a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3e3538538341c3b101a9b3ba4e44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68ee67d7-e67e-4e2f-b4fc-402994f2a8e7"/>
  <p:tag name="VIDEO_SOURCE_TYPE" val="local"/>
  <p:tag name="VIDEO_TITLE" val="Protein Hormone.MOV"/>
  <p:tag name="OVERRIDE_SWF" val="YES"/>
  <p:tag name="THUMBNAIL_IS_PLACEHOLDER" val="False"/>
  <p:tag name="SWF_MOVIE_PATH" val="6l4trp9NwYA.mp4"/>
  <p:tag name="SWF_MOVIE_PATH_ORIGINAL" val="6l4trp9NwYA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227adf08-5301-4e30-8ba2-39737746c24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9b3ac5c3d74db8b2063071664f8db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0b13193fda44d8b0affcec781e5af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8a03c9949f4415baf9a43693886b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8034b71bde4b4a8e7c3b9686403d6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d267d18-0f49-455c-9059-862233f7060f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2b903a88-a3fb-4f87-ae5a-0eb88761ff9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4bf9bebf564f609306382817dd66d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9b841fd8084f2b9e11a6ef2a6964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2d6e99fc2594ae485a53e811bf4dc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e93d1de37e4a22b4ed0de8fb9541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8daf6229324f31939681f50f33047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c9ce6f33ed4aa7bd6655e6fc02851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8fd4ec16bb4264b608a855a15640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AUDIO_RECORDED" val="1"/>
  <p:tag name="ELAPSEDTIME" val="485.1"/>
  <p:tag name="ANNOTATION_TYPE_1" val="0"/>
  <p:tag name="ANNOTATION_START_1" val="19.4"/>
  <p:tag name="ANNOTATION_END_1" val="22.9"/>
  <p:tag name="ANNOTATION_TOP_1" val="4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9"/>
  <p:tag name="ANNOTATION_END_2" val="37.1"/>
  <p:tag name="ANNOTATION_TOP_2" val="49"/>
  <p:tag name="ANNOTATION_LEFT_2" val="5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1"/>
  <p:tag name="ANNOTATION_END_3" val="39.3"/>
  <p:tag name="ANNOTATION_TOP_3" val="42"/>
  <p:tag name="ANNOTATION_LEFT_3" val="6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3"/>
  <p:tag name="ANNOTATION_END_4" val="41.5"/>
  <p:tag name="ANNOTATION_TOP_4" val="74"/>
  <p:tag name="ANNOTATION_LEFT_4" val="2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5"/>
  <p:tag name="ANNOTATION_END_5" val="44.1"/>
  <p:tag name="ANNOTATION_TOP_5" val="78"/>
  <p:tag name="ANNOTATION_LEFT_5" val="4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1"/>
  <p:tag name="ANNOTATION_END_6" val="54.2"/>
  <p:tag name="ANNOTATION_TOP_6" val="74"/>
  <p:tag name="ANNOTATION_LEFT_6" val="63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2"/>
  <p:tag name="ANNOTATION_END_7" val="54.8"/>
  <p:tag name="ANNOTATION_TOP_7" val="152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8"/>
  <p:tag name="ANNOTATION_END_8" val="63.9"/>
  <p:tag name="ANNOTATION_TOP_8" val="153"/>
  <p:tag name="ANNOTATION_LEFT_8" val="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9"/>
  <p:tag name="ANNOTATION_END_9" val="81.9"/>
  <p:tag name="ANNOTATION_TOP_9" val="188"/>
  <p:tag name="ANNOTATION_LEFT_9" val="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9"/>
  <p:tag name="ANNOTATION_END_10" val="84.9"/>
  <p:tag name="ANNOTATION_TOP_10" val="188"/>
  <p:tag name="ANNOTATION_LEFT_10" val="40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9"/>
  <p:tag name="ANNOTATION_END_11" val="88.6"/>
  <p:tag name="ANNOTATION_TOP_11" val="220"/>
  <p:tag name="ANNOTATION_LEFT_11" val="1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6"/>
  <p:tag name="ANNOTATION_END_12" val="90.2"/>
  <p:tag name="ANNOTATION_TOP_12" val="216"/>
  <p:tag name="ANNOTATION_LEFT_12" val="4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93.2"/>
  <p:tag name="ANNOTATION_TOP_13" val="245"/>
  <p:tag name="ANNOTATION_LEFT_13" val="1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3.2"/>
  <p:tag name="ANNOTATION_END_14" val="96.0"/>
  <p:tag name="ANNOTATION_TOP_14" val="245"/>
  <p:tag name="ANNOTATION_LEFT_14" val="42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0"/>
  <p:tag name="ANNOTATION_END_15" val="100.7"/>
  <p:tag name="ANNOTATION_TOP_15" val="274"/>
  <p:tag name="ANNOTATION_LEFT_15" val="16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7"/>
  <p:tag name="ANNOTATION_END_16" val="104.7"/>
  <p:tag name="ANNOTATION_TOP_16" val="273"/>
  <p:tag name="ANNOTATION_LEFT_16" val="5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33.2"/>
  <p:tag name="ANNOTATION_TOP_17" val="275"/>
  <p:tag name="ANNOTATION_LEFT_17" val="1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2"/>
  <p:tag name="ANNOTATION_END_18" val="135.4"/>
  <p:tag name="ANNOTATION_TOP_18" val="304"/>
  <p:tag name="ANNOTATION_LEFT_18" val="1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4"/>
  <p:tag name="ANNOTATION_END_19" val="137.7"/>
  <p:tag name="ANNOTATION_TOP_19" val="341"/>
  <p:tag name="ANNOTATION_LEFT_19" val="1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7"/>
  <p:tag name="ANNOTATION_END_20" val="140.4"/>
  <p:tag name="ANNOTATION_TOP_20" val="365"/>
  <p:tag name="ANNOTATION_LEFT_20" val="1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0.4"/>
  <p:tag name="ANNOTATION_END_21" val="140.7"/>
  <p:tag name="ANNOTATION_TOP_21" val="302"/>
  <p:tag name="ANNOTATION_LEFT_21" val="1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0.7"/>
  <p:tag name="ANNOTATION_END_22" val="141.2"/>
  <p:tag name="ANNOTATION_TOP_22" val="339"/>
  <p:tag name="ANNOTATION_LEFT_22" val="17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2"/>
  <p:tag name="ANNOTATION_END_23" val="142.4"/>
  <p:tag name="ANNOTATION_TOP_23" val="353"/>
  <p:tag name="ANNOTATION_LEFT_23" val="1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4"/>
  <p:tag name="ANNOTATION_END_24" val="157.4"/>
  <p:tag name="ANNOTATION_TOP_24" val="298"/>
  <p:tag name="ANNOTATION_LEFT_24" val="1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4"/>
  <p:tag name="ANNOTATION_END_25" val="158.4"/>
  <p:tag name="ANNOTATION_TOP_25" val="294"/>
  <p:tag name="ANNOTATION_LEFT_25" val="34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8.4"/>
  <p:tag name="ANNOTATION_END_26" val="159.9"/>
  <p:tag name="ANNOTATION_TOP_26" val="302"/>
  <p:tag name="ANNOTATION_LEFT_26" val="45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9.9"/>
  <p:tag name="ANNOTATION_END_27" val="162.1"/>
  <p:tag name="ANNOTATION_TOP_27" val="301"/>
  <p:tag name="ANNOTATION_LEFT_27" val="48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2.1"/>
  <p:tag name="ANNOTATION_END_28" val="174.1"/>
  <p:tag name="ANNOTATION_TOP_28" val="298"/>
  <p:tag name="ANNOTATION_LEFT_28" val="14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1"/>
  <p:tag name="ANNOTATION_END_29" val="177.0"/>
  <p:tag name="ANNOTATION_TOP_29" val="345"/>
  <p:tag name="ANNOTATION_LEFT_29" val="1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0"/>
  <p:tag name="ANNOTATION_END_30" val="182.6"/>
  <p:tag name="ANNOTATION_TOP_30" val="331"/>
  <p:tag name="ANNOTATION_LEFT_30" val="41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2.6"/>
  <p:tag name="ANNOTATION_END_31" val="219.6"/>
  <p:tag name="ANNOTATION_TOP_31" val="336"/>
  <p:tag name="ANNOTATION_LEFT_31" val="1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9.6"/>
  <p:tag name="ANNOTATION_END_32" val="270.5"/>
  <p:tag name="ANNOTATION_TOP_32" val="367"/>
  <p:tag name="ANNOTATION_LEFT_32" val="16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5"/>
  <p:tag name="ANNOTATION_END_33" val="272.3"/>
  <p:tag name="ANNOTATION_TOP_33" val="370"/>
  <p:tag name="ANNOTATION_LEFT_33" val="51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2.3"/>
  <p:tag name="ANNOTATION_END_34" val="273.5"/>
  <p:tag name="ANNOTATION_TOP_34" val="365"/>
  <p:tag name="ANNOTATION_LEFT_34" val="6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3.5"/>
  <p:tag name="ANNOTATION_END_35" val="282.0"/>
  <p:tag name="ANNOTATION_TOP_35" val="363"/>
  <p:tag name="ANNOTATION_LEFT_35" val="49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0"/>
  <p:tag name="ANNOTATION_END_36" val="294.5"/>
  <p:tag name="ANNOTATION_TOP_36" val="191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94.5"/>
  <p:tag name="ANNOTATION_END_37" val="299.0"/>
  <p:tag name="ANNOTATION_TOP_37" val="413"/>
  <p:tag name="ANNOTATION_LEFT_37" val="8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9.0"/>
  <p:tag name="ANNOTATION_END_38" val="302.3"/>
  <p:tag name="ANNOTATION_TOP_38" val="409"/>
  <p:tag name="ANNOTATION_LEFT_38" val="2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02.3"/>
  <p:tag name="ANNOTATION_END_39" val="304.6"/>
  <p:tag name="ANNOTATION_TOP_39" val="417"/>
  <p:tag name="ANNOTATION_LEFT_39" val="32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04.6"/>
  <p:tag name="ANNOTATION_END_40" val="319.1"/>
  <p:tag name="ANNOTATION_TOP_40" val="450"/>
  <p:tag name="ANNOTATION_LEFT_40" val="16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9.1"/>
  <p:tag name="ANNOTATION_END_41" val="325.3"/>
  <p:tag name="ANNOTATION_TOP_41" val="444"/>
  <p:tag name="ANNOTATION_LEFT_41" val="7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25.3"/>
  <p:tag name="ANNOTATION_END_42" val="326.8"/>
  <p:tag name="ANNOTATION_TOP_42" val="480"/>
  <p:tag name="ANNOTATION_LEFT_42" val="24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6.8"/>
  <p:tag name="ANNOTATION_END_43" val="356.7"/>
  <p:tag name="ANNOTATION_TOP_43" val="473"/>
  <p:tag name="ANNOTATION_LEFT_43" val="1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56.7"/>
  <p:tag name="ANNOTATION_END_44" val="365.3"/>
  <p:tag name="ANNOTATION_TOP_44" val="510"/>
  <p:tag name="ANNOTATION_LEFT_44" val="5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2"/>
  <p:tag name="ANNOTATION_START_45" val="365.3"/>
  <p:tag name="ANNOTATION_END_45" val="365.3"/>
  <p:tag name="ANNOTATION_TOP_45" val="-40"/>
  <p:tag name="ANNOTATION_LEFT_45" val="-40"/>
  <p:tag name="ANNOTATION_WIDTH_45" val="1042"/>
  <p:tag name="ANNOTATION_HEIGHT_45" val="801"/>
  <p:tag name="ANNOTATION_ANIMATION_45" val="4"/>
  <p:tag name="ANNOTATION_ROTATION_45" val="0"/>
  <p:tag name="ANNOTATION_SUB_TYPE_45" val="11"/>
  <p:tag name="ANNOTATION_LOOP_COUNT_45" val="1"/>
  <p:tag name="ANNOTATION_BOX_RADIUS_45" val="0"/>
  <p:tag name="ANNOTATION_SCALE_45" val="0"/>
  <p:tag name="ANNOTATION_BORDER_ALPHA_45" val="100"/>
  <p:tag name="ANNOTATION_BORDER_COLOR_45" val="16777215"/>
  <p:tag name="ANNOTATION_FILL_COLOR_45" val="10855845"/>
  <p:tag name="ANNOTATION_FILL_ALPHA_45" val="50"/>
  <p:tag name="ANNOTATION_BORDER_WIDTH_45" val="2"/>
  <p:tag name="ANNOTATION_SLIDE_WIDTH_45" val="960"/>
  <p:tag name="ANNOTATION_SLIDE_HEIGHT_45" val="720"/>
  <p:tag name="ANNOTATION_TYPE_46" val="2"/>
  <p:tag name="ANNOTATION_START_46" val="365.3"/>
  <p:tag name="ANNOTATION_END_46" val="384.4"/>
  <p:tag name="ANNOTATION_TOP_46" val="495"/>
  <p:tag name="ANNOTATION_LEFT_46" val="214"/>
  <p:tag name="ANNOTATION_WIDTH_46" val="93"/>
  <p:tag name="ANNOTATION_HEIGHT_46" val="37"/>
  <p:tag name="ANNOTATION_ANIMATION_46" val="4"/>
  <p:tag name="ANNOTATION_ROTATION_46" val="0"/>
  <p:tag name="ANNOTATION_SUB_TYPE_46" val="11"/>
  <p:tag name="ANNOTATION_LOOP_COUNT_46" val="1"/>
  <p:tag name="ANNOTATION_BOX_RADIUS_46" val="5"/>
  <p:tag name="ANNOTATION_SCALE_46" val="0"/>
  <p:tag name="ANNOTATION_BORDER_ALPHA_46" val="100"/>
  <p:tag name="ANNOTATION_BORDER_COLOR_46" val="16777215"/>
  <p:tag name="ANNOTATION_FILL_COLOR_46" val="10855845"/>
  <p:tag name="ANNOTATION_FILL_ALPHA_46" val="50"/>
  <p:tag name="ANNOTATION_BORDER_WIDTH_46" val="2"/>
  <p:tag name="ANNOTATION_SLIDE_WIDTH_46" val="960"/>
  <p:tag name="ANNOTATION_SLIDE_HEIGHT_46" val="720"/>
  <p:tag name="ANNOTATION_TYPE_47" val="2"/>
  <p:tag name="ANNOTATION_START_47" val="384.4"/>
  <p:tag name="ANNOTATION_END_47" val="386.9"/>
  <p:tag name="ANNOTATION_TOP_47" val="-40"/>
  <p:tag name="ANNOTATION_LEFT_47" val="-40"/>
  <p:tag name="ANNOTATION_WIDTH_47" val="1042"/>
  <p:tag name="ANNOTATION_HEIGHT_47" val="801"/>
  <p:tag name="ANNOTATION_ANIMATION_47" val="4"/>
  <p:tag name="ANNOTATION_ROTATION_47" val="0"/>
  <p:tag name="ANNOTATION_SUB_TYPE_47" val="11"/>
  <p:tag name="ANNOTATION_LOOP_COUNT_47" val="1"/>
  <p:tag name="ANNOTATION_BOX_RADIUS_47" val="0"/>
  <p:tag name="ANNOTATION_SCALE_47" val="0"/>
  <p:tag name="ANNOTATION_BORDER_ALPHA_47" val="100"/>
  <p:tag name="ANNOTATION_BORDER_COLOR_47" val="16777215"/>
  <p:tag name="ANNOTATION_FILL_COLOR_47" val="10855845"/>
  <p:tag name="ANNOTATION_FILL_ALPHA_47" val="50"/>
  <p:tag name="ANNOTATION_BORDER_WIDTH_47" val="2"/>
  <p:tag name="ANNOTATION_SLIDE_WIDTH_47" val="960"/>
  <p:tag name="ANNOTATION_SLIDE_HEIGHT_47" val="720"/>
  <p:tag name="ANNOTATION_TYPE_48" val="0"/>
  <p:tag name="ANNOTATION_START_48" val="386.9"/>
  <p:tag name="ANNOTATION_END_48" val="408.7"/>
  <p:tag name="ANNOTATION_TOP_48" val="518"/>
  <p:tag name="ANNOTATION_LEFT_48" val="10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8.7"/>
  <p:tag name="ANNOTATION_END_49" val="413.3"/>
  <p:tag name="ANNOTATION_TOP_49" val="512"/>
  <p:tag name="ANNOTATION_LEFT_49" val="5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13.3"/>
  <p:tag name="ANNOTATION_END_50" val="421.7"/>
  <p:tag name="ANNOTATION_TOP_50" val="520"/>
  <p:tag name="ANNOTATION_LEFT_50" val="57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1.7"/>
  <p:tag name="ANNOTATION_END_51" val="424.0"/>
  <p:tag name="ANNOTATION_TOP_51" val="548"/>
  <p:tag name="ANNOTATION_LEFT_51" val="13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4.0"/>
  <p:tag name="ANNOTATION_END_52" val="424.5"/>
  <p:tag name="ANNOTATION_TOP_52" val="541"/>
  <p:tag name="ANNOTATION_LEFT_52" val="52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4.5"/>
  <p:tag name="ANNOTATION_END_53" val="424.9"/>
  <p:tag name="ANNOTATION_TOP_53" val="543"/>
  <p:tag name="ANNOTATION_LEFT_53" val="5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24.9"/>
  <p:tag name="ANNOTATION_END_54" val="427.1"/>
  <p:tag name="ANNOTATION_TOP_54" val="542"/>
  <p:tag name="ANNOTATION_LEFT_54" val="546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27.1"/>
  <p:tag name="ANNOTATION_END_55" val="428.8"/>
  <p:tag name="ANNOTATION_TOP_55" val="639"/>
  <p:tag name="ANNOTATION_LEFT_55" val="16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28.8"/>
  <p:tag name="ANNOTATION_END_56" val="429.2"/>
  <p:tag name="ANNOTATION_TOP_56" val="640"/>
  <p:tag name="ANNOTATION_LEFT_56" val="42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29.2"/>
  <p:tag name="ANNOTATION_END_57" val="430.5"/>
  <p:tag name="ANNOTATION_TOP_57" val="640"/>
  <p:tag name="ANNOTATION_LEFT_57" val="44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30.5"/>
  <p:tag name="ANNOTATION_END_58" val="432.3"/>
  <p:tag name="ANNOTATION_TOP_58" val="548"/>
  <p:tag name="ANNOTATION_LEFT_58" val="166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8a083be6b64b8cb23cbfb3ee2e9d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a3385e01a4065a219cecbe782caa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198.3"/>
  <p:tag name="ANNOTATION_TYPE_1" val="0"/>
  <p:tag name="ANNOTATION_START_1" val="2.6"/>
  <p:tag name="ANNOTATION_END_1" val="6.2"/>
  <p:tag name="ANNOTATION_TOP_1" val="161"/>
  <p:tag name="ANNOTATION_LEFT_1" val="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2"/>
  <p:tag name="ANNOTATION_END_2" val="7.2"/>
  <p:tag name="ANNOTATION_TOP_2" val="159"/>
  <p:tag name="ANNOTATION_LEFT_2" val="53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END_3" val="9.2"/>
  <p:tag name="ANNOTATION_TOP_3" val="158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2"/>
  <p:tag name="ANNOTATION_END_4" val="14.7"/>
  <p:tag name="ANNOTATION_TOP_4" val="199"/>
  <p:tag name="ANNOTATION_LEFT_4" val="1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7"/>
  <p:tag name="ANNOTATION_END_5" val="16.7"/>
  <p:tag name="ANNOTATION_TOP_5" val="230"/>
  <p:tag name="ANNOTATION_LEFT_5" val="17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7"/>
  <p:tag name="ANNOTATION_END_6" val="22.9"/>
  <p:tag name="ANNOTATION_TOP_6" val="232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9"/>
  <p:tag name="ANNOTATION_END_7" val="27.3"/>
  <p:tag name="ANNOTATION_TOP_7" val="265"/>
  <p:tag name="ANNOTATION_LEFT_7" val="18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3"/>
  <p:tag name="ANNOTATION_END_8" val="29.5"/>
  <p:tag name="ANNOTATION_TOP_8" val="339"/>
  <p:tag name="ANNOTATION_LEFT_8" val="15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1.1"/>
  <p:tag name="ANNOTATION_TOP_9" val="341"/>
  <p:tag name="ANNOTATION_LEFT_9" val="24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1.1"/>
  <p:tag name="ANNOTATION_END_10" val="32.8"/>
  <p:tag name="ANNOTATION_TOP_10" val="335"/>
  <p:tag name="ANNOTATION_LEFT_10" val="3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6.2"/>
  <p:tag name="ANNOTATION_TOP_11" val="340"/>
  <p:tag name="ANNOTATION_LEFT_11" val="42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36.2"/>
  <p:tag name="ANNOTATION_END_12" val="36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36.2"/>
  <p:tag name="ANNOTATION_END_13" val="39.2"/>
  <p:tag name="ANNOTATION_TOP_13" val="314"/>
  <p:tag name="ANNOTATION_LEFT_13" val="329"/>
  <p:tag name="ANNOTATION_WIDTH_13" val="75"/>
  <p:tag name="ANNOTATION_HEIGHT_13" val="45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39.2"/>
  <p:tag name="ANNOTATION_END_14" val="44.6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44.6"/>
  <p:tag name="ANNOTATION_END_15" val="48.8"/>
  <p:tag name="ANNOTATION_TOP_15" val="340"/>
  <p:tag name="ANNOTATION_LEFT_15" val="1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8"/>
  <p:tag name="ANNOTATION_END_16" val="61.4"/>
  <p:tag name="ANNOTATION_TOP_16" val="341"/>
  <p:tag name="ANNOTATION_LEFT_16" val="2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1.4"/>
  <p:tag name="ANNOTATION_END_17" val="64.6"/>
  <p:tag name="ANNOTATION_TOP_17" val="33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4.6"/>
  <p:tag name="ANNOTATION_END_18" val="66.6"/>
  <p:tag name="ANNOTATION_TOP_18" val="336"/>
  <p:tag name="ANNOTATION_LEFT_18" val="2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6"/>
  <p:tag name="ANNOTATION_END_19" val="70.4"/>
  <p:tag name="ANNOTATION_TOP_19" val="332"/>
  <p:tag name="ANNOTATION_LEFT_19" val="1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0.4"/>
  <p:tag name="ANNOTATION_END_20" val="72.5"/>
  <p:tag name="ANNOTATION_TOP_20" val="338"/>
  <p:tag name="ANNOTATION_LEFT_20" val="54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2.5"/>
  <p:tag name="ANNOTATION_END_21" val="73.9"/>
  <p:tag name="ANNOTATION_TOP_21" val="336"/>
  <p:tag name="ANNOTATION_LEFT_21" val="65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3.9"/>
  <p:tag name="ANNOTATION_END_22" val="74.8"/>
  <p:tag name="ANNOTATION_TOP_22" val="378"/>
  <p:tag name="ANNOTATION_LEFT_22" val="18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4.8"/>
  <p:tag name="ANNOTATION_END_23" val="75.5"/>
  <p:tag name="ANNOTATION_TOP_23" val="374"/>
  <p:tag name="ANNOTATION_LEFT_23" val="31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83.4"/>
  <p:tag name="ANNOTATION_TOP_24" val="374"/>
  <p:tag name="ANNOTATION_LEFT_24" val="41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4"/>
  <p:tag name="ANNOTATION_END_25" val="95.6"/>
  <p:tag name="ANNOTATION_TOP_25" val="411"/>
  <p:tag name="ANNOTATION_LEFT_25" val="1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5.6"/>
  <p:tag name="ANNOTATION_END_26" val="105.3"/>
  <p:tag name="ANNOTATION_TOP_26" val="504"/>
  <p:tag name="ANNOTATION_LEFT_26" val="13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3"/>
  <p:tag name="ANNOTATION_END_27" val="105.8"/>
  <p:tag name="ANNOTATION_TOP_27" val="501"/>
  <p:tag name="ANNOTATION_LEFT_27" val="57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8"/>
  <p:tag name="ANNOTATION_END_28" val="106.3"/>
  <p:tag name="ANNOTATION_TOP_28" val="507"/>
  <p:tag name="ANNOTATION_LEFT_28" val="5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3"/>
  <p:tag name="ANNOTATION_END_29" val="107.7"/>
  <p:tag name="ANNOTATION_TOP_29" val="508"/>
  <p:tag name="ANNOTATION_LEFT_29" val="63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7"/>
  <p:tag name="ANNOTATION_END_30" val="109.8"/>
  <p:tag name="ANNOTATION_TOP_30" val="510"/>
  <p:tag name="ANNOTATION_LEFT_30" val="68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1.3"/>
  <p:tag name="ANNOTATION_TOP_31" val="540"/>
  <p:tag name="ANNOTATION_LEFT_31" val="1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1.3"/>
  <p:tag name="ANNOTATION_END_32" val="112.7"/>
  <p:tag name="ANNOTATION_TOP_32" val="544"/>
  <p:tag name="ANNOTATION_LEFT_32" val="38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2.7"/>
  <p:tag name="ANNOTATION_END_33" val="125.5"/>
  <p:tag name="ANNOTATION_TOP_33" val="545"/>
  <p:tag name="ANNOTATION_LEFT_33" val="1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5.5"/>
  <p:tag name="ANNOTATION_END_34" val="128.6"/>
  <p:tag name="ANNOTATION_TOP_34" val="612"/>
  <p:tag name="ANNOTATION_LEFT_34" val="1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8.6"/>
  <p:tag name="ANNOTATION_END_35" val="130.1"/>
  <p:tag name="ANNOTATION_TOP_35" val="617"/>
  <p:tag name="ANNOTATION_LEFT_35" val="31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1"/>
  <p:tag name="ANNOTATION_END_36" val="161.7"/>
  <p:tag name="ANNOTATION_TOP_36" val="654"/>
  <p:tag name="ANNOTATION_LEFT_36" val="1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1.7"/>
  <p:tag name="ANNOTATION_TOP_37" val="688"/>
  <p:tag name="ANNOTATION_LEFT_37" val="1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2a5058d911429ab680a43fc4ca1a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f60f4aff8b49c7a6951cd5b79261a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1e5d319da744b3bb8ad549e59d243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e8cab6746f41d18223416ee7354f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793ee7754841338bcfd62ccd0bb1b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8"/>
  <p:tag name="ARTICULATE_AUDIO_RECORDED" val="1"/>
  <p:tag name="ELAPSEDTIME" val="24.9"/>
  <p:tag name="ANNOTATION_TYPE_1" val="0"/>
  <p:tag name="ANNOTATION_START_1" val="12.1"/>
  <p:tag name="ANNOTATION_END_1" val="14.5"/>
  <p:tag name="ANNOTATION_TOP_1" val="169"/>
  <p:tag name="ANNOTATION_LEFT_1" val="1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6.8"/>
  <p:tag name="ANNOTATION_TOP_2" val="169"/>
  <p:tag name="ANNOTATION_LEFT_2" val="3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8"/>
  <p:tag name="ANNOTATION_TOP_3" val="175"/>
  <p:tag name="ANNOTATION_LEFT_3" val="71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9ccfbf74cc403fb8103846ebbfe57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81ab0b0c59475b8b09e74a7b9e3d1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5215a113342d0a9e846badb11a6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24fde85d7c40ae9530c67b8ca89a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fe343da89c4a2aa22406a5305cd61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5 Lecture-Endocrine\Quiz1.quiz"/>
  <p:tag name="QUIZMAKER_QUIZ_SLIDE_ID" val="301"/>
  <p:tag name="OVERRIDE" val="QUIZMAKER_QUIZ_SLIDE"/>
  <p:tag name="QUIZMAKER_QUIZ_TITLE" val="Quiz1"/>
  <p:tag name="ARTICULATE_DESCRIPTION" val="Quiz - 4 questions"/>
  <p:tag name="AQP_PASS_SCORE" val="60"/>
  <p:tag name="QUIZMAKER_LAST_MODIFY_DATE" val="41653.9010185185"/>
  <p:tag name="EMBEDDEDCONTENT_LASTWRITETIMEUTC" val="2014-01-14 18:37:28Z"/>
  <p:tag name="ELAPSEDTIME" val="5"/>
  <p:tag name="AUDIO_ID" val="301"/>
  <p:tag name="AQP_PASS_ACTION" val="2"/>
  <p:tag name="AQP_FAIL_ACTION" val="2"/>
  <p:tag name="ARTICULATE_SHOW_IN_MENU" val="multipleitems"/>
  <p:tag name="ARTICULATE_NAV_LEVEL" val="1"/>
  <p:tag name="ARTICULATE_SLIDE_PRESENTER_GUID" val="c6829198-05cd-4636-947d-3a5b1a93397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52078ccb174674b98f01d7115059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dc93348520b4ae4be7f766a52a911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5 Endocrine\Main.intr"/>
  <p:tag name="ENGAGE_INTERACTION_SLIDE_ID" val="305"/>
  <p:tag name="ENGAGE_INTERACTION_FINISH" val="2"/>
  <p:tag name="ENGAGE_INTERACTION_FINISH_MESSAGE" val="Next Slide"/>
  <p:tag name="ENGAGE_INTERACTION_TITLE" val="Endocrinology"/>
  <p:tag name="ARTICULATE_DESCRIPTION" val="Accordion - 1 Panel "/>
  <p:tag name="ENGAGE_LAST_MODIFY_DATE" val="41657.007650463"/>
  <p:tag name="EMBEDDEDCONTENT_LASTWRITETIMEUTC" val="2014-01-17 21:11:01Z"/>
  <p:tag name="ELAPSEDTIME" val="166"/>
  <p:tag name="ARTICULATE_SHOW_IN_MENU" val="multipleitems"/>
  <p:tag name="ARTICULATE_NAV_LEVEL" val="1"/>
  <p:tag name="ARTICULATE_SLIDE_PRESENTER_GUID" val="c6829198-05cd-4636-947d-3a5b1a93397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UDIO_ID" val="305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1100</Words>
  <Application>Microsoft Office PowerPoint</Application>
  <PresentationFormat>On-screen Show (4:3)</PresentationFormat>
  <Paragraphs>161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Impact</vt:lpstr>
      <vt:lpstr>Symbol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Endocrinology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the vertebrate endocrine system</vt:lpstr>
      <vt:lpstr>PowerPoint Presentation</vt:lpstr>
      <vt:lpstr>PowerPoint Presentation</vt:lpstr>
      <vt:lpstr>PowerPoint Presentation</vt:lpstr>
      <vt:lpstr>PowerPoint Presentation</vt:lpstr>
      <vt:lpstr>Summary of Hormones Secreted by the Pituitary Gland</vt:lpstr>
      <vt:lpstr>PowerPoint Presentation</vt:lpstr>
      <vt:lpstr>Quiz1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220</cp:revision>
  <dcterms:created xsi:type="dcterms:W3CDTF">2006-05-04T18:23:22Z</dcterms:created>
  <dcterms:modified xsi:type="dcterms:W3CDTF">2018-04-23T04:39:02Z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C:\Users\amahmedkeele\Desktop\Lectures\Lecture-25 Endocrine\Lecture 25.ppta</vt:lpwstr>
  </property>
</Properties>
</file>