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2" autoAdjust="0"/>
    <p:restoredTop sz="94660"/>
  </p:normalViewPr>
  <p:slideViewPr>
    <p:cSldViewPr snapToGrid="0">
      <p:cViewPr varScale="1">
        <p:scale>
          <a:sx n="90" d="100"/>
          <a:sy n="90" d="100"/>
        </p:scale>
        <p:origin x="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7E809C-5E0F-446D-AB4B-3F7CE4F16C51}" type="datetimeFigureOut">
              <a:rPr lang="en-US" smtClean="0"/>
              <a:t>2/11/2015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FA08BA-2CB6-4057-9D36-B74E27CF213B}" type="slidenum">
              <a:rPr lang="en-US" smtClean="0"/>
              <a:t>‹#›</a:t>
            </a:fld>
            <a:endParaRPr lang="en-US"/>
          </a:p>
        </p:txBody>
      </p:sp>
    </p:spTree>
    <p:extLst>
      <p:ext uri="{BB962C8B-B14F-4D97-AF65-F5344CB8AC3E}">
        <p14:creationId xmlns:p14="http://schemas.microsoft.com/office/powerpoint/2010/main" val="2326260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4465468"/>
            <a:ext cx="9144000" cy="1494732"/>
          </a:xfrm>
        </p:spPr>
        <p:txBody>
          <a:bodyPr anchor="b"/>
          <a:lstStyle>
            <a:lvl1pPr algn="ctr">
              <a:defRPr sz="6000" b="1">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11EC5803-2A26-4C1F-A786-37D67D1211DC}" type="datetimeFigureOut">
              <a:rPr lang="en-US" smtClean="0"/>
              <a:t>2/11/2015</a:t>
            </a:fld>
            <a:endParaRPr lang="en-US"/>
          </a:p>
        </p:txBody>
      </p:sp>
      <p:sp>
        <p:nvSpPr>
          <p:cNvPr id="5" name="Footer Placeholder 4"/>
          <p:cNvSpPr>
            <a:spLocks noGrp="1"/>
          </p:cNvSpPr>
          <p:nvPr>
            <p:ph type="ftr" sz="quarter" idx="11"/>
          </p:nvPr>
        </p:nvSpPr>
        <p:spPr/>
        <p:txBody>
          <a:bodyPr/>
          <a:lstStyle>
            <a:lvl1pPr>
              <a:defRPr sz="1600" b="1">
                <a:solidFill>
                  <a:schemeClr val="bg1"/>
                </a:solidFill>
              </a:defRPr>
            </a:lvl1pPr>
          </a:lstStyle>
          <a:p>
            <a:r>
              <a:rPr lang="en-US" dirty="0" smtClean="0"/>
              <a:t>Dr. Esam A. Alwagait - 2015</a:t>
            </a:r>
            <a:endParaRPr lang="en-US" dirty="0"/>
          </a:p>
        </p:txBody>
      </p:sp>
      <p:sp>
        <p:nvSpPr>
          <p:cNvPr id="6" name="Slide Number Placeholder 5"/>
          <p:cNvSpPr>
            <a:spLocks noGrp="1"/>
          </p:cNvSpPr>
          <p:nvPr>
            <p:ph type="sldNum" sz="quarter" idx="12"/>
          </p:nvPr>
        </p:nvSpPr>
        <p:spPr/>
        <p:txBody>
          <a:bodyPr/>
          <a:lstStyle/>
          <a:p>
            <a:fld id="{2E8E47DF-F64E-4E4C-8040-6054F18C7F1C}" type="slidenum">
              <a:rPr lang="en-US" smtClean="0"/>
              <a:t>‹#›</a:t>
            </a:fld>
            <a:endParaRPr lang="en-US"/>
          </a:p>
        </p:txBody>
      </p:sp>
      <p:sp>
        <p:nvSpPr>
          <p:cNvPr id="8" name="TextBox 7"/>
          <p:cNvSpPr txBox="1"/>
          <p:nvPr userDrawn="1"/>
        </p:nvSpPr>
        <p:spPr>
          <a:xfrm flipH="1">
            <a:off x="4545367" y="2143735"/>
            <a:ext cx="3009530" cy="2123658"/>
          </a:xfrm>
          <a:prstGeom prst="rect">
            <a:avLst/>
          </a:prstGeom>
          <a:noFill/>
        </p:spPr>
        <p:txBody>
          <a:bodyPr wrap="square" rtlCol="0">
            <a:spAutoFit/>
          </a:bodyPr>
          <a:lstStyle/>
          <a:p>
            <a:pPr algn="ctr"/>
            <a:r>
              <a:rPr lang="en-US" sz="4400" b="1" dirty="0" smtClean="0">
                <a:effectLst>
                  <a:outerShdw blurRad="38100" dist="38100" dir="2700000" algn="tl">
                    <a:srgbClr val="000000">
                      <a:alpha val="43137"/>
                    </a:srgbClr>
                  </a:outerShdw>
                </a:effectLst>
              </a:rPr>
              <a:t>CSC 519 </a:t>
            </a:r>
          </a:p>
          <a:p>
            <a:pPr algn="ctr"/>
            <a:r>
              <a:rPr lang="en-US" sz="4400" b="1" dirty="0" smtClean="0">
                <a:effectLst>
                  <a:outerShdw blurRad="38100" dist="38100" dir="2700000" algn="tl">
                    <a:srgbClr val="000000">
                      <a:alpha val="43137"/>
                    </a:srgbClr>
                  </a:outerShdw>
                </a:effectLst>
              </a:rPr>
              <a:t>Information Security</a:t>
            </a: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32849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EC5803-2A26-4C1F-A786-37D67D1211DC}" type="datetimeFigureOut">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E47DF-F64E-4E4C-8040-6054F18C7F1C}" type="slidenum">
              <a:rPr lang="en-US" smtClean="0"/>
              <a:t>‹#›</a:t>
            </a:fld>
            <a:endParaRPr lang="en-US"/>
          </a:p>
        </p:txBody>
      </p:sp>
    </p:spTree>
    <p:extLst>
      <p:ext uri="{BB962C8B-B14F-4D97-AF65-F5344CB8AC3E}">
        <p14:creationId xmlns:p14="http://schemas.microsoft.com/office/powerpoint/2010/main" val="1596855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EC5803-2A26-4C1F-A786-37D67D1211DC}" type="datetimeFigureOut">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E47DF-F64E-4E4C-8040-6054F18C7F1C}" type="slidenum">
              <a:rPr lang="en-US" smtClean="0"/>
              <a:t>‹#›</a:t>
            </a:fld>
            <a:endParaRPr lang="en-US"/>
          </a:p>
        </p:txBody>
      </p:sp>
    </p:spTree>
    <p:extLst>
      <p:ext uri="{BB962C8B-B14F-4D97-AF65-F5344CB8AC3E}">
        <p14:creationId xmlns:p14="http://schemas.microsoft.com/office/powerpoint/2010/main" val="3331942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p:cNvSpPr/>
          <p:nvPr userDrawn="1"/>
        </p:nvSpPr>
        <p:spPr>
          <a:xfrm>
            <a:off x="838200" y="6176962"/>
            <a:ext cx="11353800" cy="681037"/>
          </a:xfrm>
          <a:prstGeom prst="rect">
            <a:avLst/>
          </a:prstGeom>
          <a:blipFill dpi="0" rotWithShape="1">
            <a:blip r:embed="rId2">
              <a:alphaModFix amt="1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4085" y="2382"/>
            <a:ext cx="11907915" cy="1733550"/>
          </a:xfrm>
          <a:prstGeom prst="rect">
            <a:avLst/>
          </a:prstGeom>
          <a:effectLst>
            <a:softEdge rad="228600"/>
          </a:effectLst>
        </p:spPr>
      </p:pic>
      <p:sp>
        <p:nvSpPr>
          <p:cNvPr id="2" name="Title 1"/>
          <p:cNvSpPr>
            <a:spLocks noGrp="1"/>
          </p:cNvSpPr>
          <p:nvPr>
            <p:ph type="title"/>
          </p:nvPr>
        </p:nvSpPr>
        <p:spPr>
          <a:xfrm>
            <a:off x="523783" y="365125"/>
            <a:ext cx="8086817" cy="1325563"/>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23783" y="1825625"/>
            <a:ext cx="10830017"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EC5803-2A26-4C1F-A786-37D67D1211DC}" type="datetimeFigureOut">
              <a:rPr lang="en-US" smtClean="0"/>
              <a:t>2/11/2015</a:t>
            </a:fld>
            <a:endParaRPr lang="en-US"/>
          </a:p>
        </p:txBody>
      </p:sp>
      <p:sp>
        <p:nvSpPr>
          <p:cNvPr id="6" name="Slide Number Placeholder 5"/>
          <p:cNvSpPr>
            <a:spLocks noGrp="1"/>
          </p:cNvSpPr>
          <p:nvPr>
            <p:ph type="sldNum" sz="quarter" idx="12"/>
          </p:nvPr>
        </p:nvSpPr>
        <p:spPr/>
        <p:txBody>
          <a:bodyPr/>
          <a:lstStyle/>
          <a:p>
            <a:fld id="{2E8E47DF-F64E-4E4C-8040-6054F18C7F1C}" type="slidenum">
              <a:rPr lang="en-US" smtClean="0"/>
              <a:t>‹#›</a:t>
            </a:fld>
            <a:endParaRPr lang="en-US"/>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675" y="6176963"/>
            <a:ext cx="681037" cy="681037"/>
          </a:xfrm>
          <a:prstGeom prst="rect">
            <a:avLst/>
          </a:prstGeom>
        </p:spPr>
      </p:pic>
      <p:sp>
        <p:nvSpPr>
          <p:cNvPr id="9" name="TextBox 8"/>
          <p:cNvSpPr txBox="1"/>
          <p:nvPr userDrawn="1"/>
        </p:nvSpPr>
        <p:spPr>
          <a:xfrm>
            <a:off x="4106446" y="6338352"/>
            <a:ext cx="3385962"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CSC 519 Information Security</a:t>
            </a:r>
            <a:endParaRPr lang="en-US" dirty="0"/>
          </a:p>
        </p:txBody>
      </p:sp>
    </p:spTree>
    <p:extLst>
      <p:ext uri="{BB962C8B-B14F-4D97-AF65-F5344CB8AC3E}">
        <p14:creationId xmlns:p14="http://schemas.microsoft.com/office/powerpoint/2010/main" val="2712146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EC5803-2A26-4C1F-A786-37D67D1211DC}" type="datetimeFigureOut">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E47DF-F64E-4E4C-8040-6054F18C7F1C}" type="slidenum">
              <a:rPr lang="en-US" smtClean="0"/>
              <a:t>‹#›</a:t>
            </a:fld>
            <a:endParaRPr lang="en-US"/>
          </a:p>
        </p:txBody>
      </p:sp>
    </p:spTree>
    <p:extLst>
      <p:ext uri="{BB962C8B-B14F-4D97-AF65-F5344CB8AC3E}">
        <p14:creationId xmlns:p14="http://schemas.microsoft.com/office/powerpoint/2010/main" val="2886903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EC5803-2A26-4C1F-A786-37D67D1211DC}" type="datetimeFigureOut">
              <a:rPr lang="en-US" smtClean="0"/>
              <a:t>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E47DF-F64E-4E4C-8040-6054F18C7F1C}" type="slidenum">
              <a:rPr lang="en-US" smtClean="0"/>
              <a:t>‹#›</a:t>
            </a:fld>
            <a:endParaRPr lang="en-US"/>
          </a:p>
        </p:txBody>
      </p:sp>
    </p:spTree>
    <p:extLst>
      <p:ext uri="{BB962C8B-B14F-4D97-AF65-F5344CB8AC3E}">
        <p14:creationId xmlns:p14="http://schemas.microsoft.com/office/powerpoint/2010/main" val="4116786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EC5803-2A26-4C1F-A786-37D67D1211DC}" type="datetimeFigureOut">
              <a:rPr lang="en-US" smtClean="0"/>
              <a:t>2/11/2015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8E47DF-F64E-4E4C-8040-6054F18C7F1C}" type="slidenum">
              <a:rPr lang="en-US" smtClean="0"/>
              <a:t>‹#›</a:t>
            </a:fld>
            <a:endParaRPr lang="en-US"/>
          </a:p>
        </p:txBody>
      </p:sp>
    </p:spTree>
    <p:extLst>
      <p:ext uri="{BB962C8B-B14F-4D97-AF65-F5344CB8AC3E}">
        <p14:creationId xmlns:p14="http://schemas.microsoft.com/office/powerpoint/2010/main" val="3948546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EC5803-2A26-4C1F-A786-37D67D1211DC}" type="datetimeFigureOut">
              <a:rPr lang="en-US" smtClean="0"/>
              <a:t>2/11/2015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8E47DF-F64E-4E4C-8040-6054F18C7F1C}" type="slidenum">
              <a:rPr lang="en-US" smtClean="0"/>
              <a:t>‹#›</a:t>
            </a:fld>
            <a:endParaRPr lang="en-US"/>
          </a:p>
        </p:txBody>
      </p:sp>
    </p:spTree>
    <p:extLst>
      <p:ext uri="{BB962C8B-B14F-4D97-AF65-F5344CB8AC3E}">
        <p14:creationId xmlns:p14="http://schemas.microsoft.com/office/powerpoint/2010/main" val="2855885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C5803-2A26-4C1F-A786-37D67D1211DC}" type="datetimeFigureOut">
              <a:rPr lang="en-US" smtClean="0"/>
              <a:t>2/11/2015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8E47DF-F64E-4E4C-8040-6054F18C7F1C}" type="slidenum">
              <a:rPr lang="en-US" smtClean="0"/>
              <a:t>‹#›</a:t>
            </a:fld>
            <a:endParaRPr lang="en-US"/>
          </a:p>
        </p:txBody>
      </p:sp>
    </p:spTree>
    <p:extLst>
      <p:ext uri="{BB962C8B-B14F-4D97-AF65-F5344CB8AC3E}">
        <p14:creationId xmlns:p14="http://schemas.microsoft.com/office/powerpoint/2010/main" val="1807243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C5803-2A26-4C1F-A786-37D67D1211DC}" type="datetimeFigureOut">
              <a:rPr lang="en-US" smtClean="0"/>
              <a:t>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E47DF-F64E-4E4C-8040-6054F18C7F1C}" type="slidenum">
              <a:rPr lang="en-US" smtClean="0"/>
              <a:t>‹#›</a:t>
            </a:fld>
            <a:endParaRPr lang="en-US"/>
          </a:p>
        </p:txBody>
      </p:sp>
    </p:spTree>
    <p:extLst>
      <p:ext uri="{BB962C8B-B14F-4D97-AF65-F5344CB8AC3E}">
        <p14:creationId xmlns:p14="http://schemas.microsoft.com/office/powerpoint/2010/main" val="2594537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C5803-2A26-4C1F-A786-37D67D1211DC}" type="datetimeFigureOut">
              <a:rPr lang="en-US" smtClean="0"/>
              <a:t>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E47DF-F64E-4E4C-8040-6054F18C7F1C}" type="slidenum">
              <a:rPr lang="en-US" smtClean="0"/>
              <a:t>‹#›</a:t>
            </a:fld>
            <a:endParaRPr lang="en-US"/>
          </a:p>
        </p:txBody>
      </p:sp>
    </p:spTree>
    <p:extLst>
      <p:ext uri="{BB962C8B-B14F-4D97-AF65-F5344CB8AC3E}">
        <p14:creationId xmlns:p14="http://schemas.microsoft.com/office/powerpoint/2010/main" val="4230671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C5803-2A26-4C1F-A786-37D67D1211DC}" type="datetimeFigureOut">
              <a:rPr lang="en-US" smtClean="0"/>
              <a:t>2/11/2015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8E47DF-F64E-4E4C-8040-6054F18C7F1C}" type="slidenum">
              <a:rPr lang="en-US" smtClean="0"/>
              <a:t>‹#›</a:t>
            </a:fld>
            <a:endParaRPr lang="en-US"/>
          </a:p>
        </p:txBody>
      </p:sp>
    </p:spTree>
    <p:extLst>
      <p:ext uri="{BB962C8B-B14F-4D97-AF65-F5344CB8AC3E}">
        <p14:creationId xmlns:p14="http://schemas.microsoft.com/office/powerpoint/2010/main" val="3797774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66568" y="3820633"/>
            <a:ext cx="4125432" cy="2062715"/>
          </a:xfrm>
        </p:spPr>
        <p:txBody>
          <a:bodyPr>
            <a:normAutofit fontScale="90000"/>
          </a:bodyPr>
          <a:lstStyle/>
          <a:p>
            <a:r>
              <a:rPr lang="en-US" b="0" dirty="0" smtClean="0"/>
              <a:t>LECTURE 2:</a:t>
            </a:r>
            <a:r>
              <a:rPr lang="en-US" dirty="0" smtClean="0"/>
              <a:t> Cryptography</a:t>
            </a:r>
            <a:endParaRPr lang="en-US" dirty="0"/>
          </a:p>
        </p:txBody>
      </p:sp>
      <p:sp>
        <p:nvSpPr>
          <p:cNvPr id="4" name="TextBox 3"/>
          <p:cNvSpPr txBox="1"/>
          <p:nvPr/>
        </p:nvSpPr>
        <p:spPr>
          <a:xfrm>
            <a:off x="184298" y="6096001"/>
            <a:ext cx="3005470" cy="646331"/>
          </a:xfrm>
          <a:prstGeom prst="rect">
            <a:avLst/>
          </a:prstGeom>
          <a:noFill/>
        </p:spPr>
        <p:txBody>
          <a:bodyPr wrap="square" rtlCol="0">
            <a:spAutoFit/>
          </a:bodyPr>
          <a:lstStyle/>
          <a:p>
            <a:r>
              <a:rPr lang="en-US" dirty="0" smtClean="0">
                <a:solidFill>
                  <a:schemeClr val="bg1"/>
                </a:solidFill>
              </a:rPr>
              <a:t>Dr. Esam A. Alwagait</a:t>
            </a:r>
          </a:p>
          <a:p>
            <a:r>
              <a:rPr lang="en-US" dirty="0" smtClean="0">
                <a:solidFill>
                  <a:schemeClr val="bg1"/>
                </a:solidFill>
              </a:rPr>
              <a:t>alwagait@ksu.edu.sa</a:t>
            </a:r>
            <a:endParaRPr lang="en-US" dirty="0">
              <a:solidFill>
                <a:schemeClr val="bg1"/>
              </a:solidFill>
            </a:endParaRPr>
          </a:p>
        </p:txBody>
      </p:sp>
    </p:spTree>
    <p:extLst>
      <p:ext uri="{BB962C8B-B14F-4D97-AF65-F5344CB8AC3E}">
        <p14:creationId xmlns:p14="http://schemas.microsoft.com/office/powerpoint/2010/main" val="2781209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p:txBody>
          <a:bodyPr/>
          <a:lstStyle/>
          <a:p>
            <a:r>
              <a:rPr lang="en-US" dirty="0" smtClean="0"/>
              <a:t>We use this formal notation to describe the transformations between plaintext and ciphertext</a:t>
            </a:r>
          </a:p>
          <a:p>
            <a:r>
              <a:rPr lang="en-US" dirty="0" smtClean="0"/>
              <a:t>We write </a:t>
            </a:r>
            <a:r>
              <a:rPr lang="en-US" dirty="0" smtClean="0">
                <a:solidFill>
                  <a:srgbClr val="FF0000"/>
                </a:solidFill>
              </a:rPr>
              <a:t>C = E(P) </a:t>
            </a:r>
            <a:r>
              <a:rPr lang="en-US" dirty="0" smtClean="0"/>
              <a:t>and </a:t>
            </a:r>
            <a:r>
              <a:rPr lang="en-US" dirty="0" smtClean="0">
                <a:solidFill>
                  <a:srgbClr val="FF0000"/>
                </a:solidFill>
              </a:rPr>
              <a:t>P = D(C)</a:t>
            </a:r>
            <a:r>
              <a:rPr lang="en-US" dirty="0" smtClean="0"/>
              <a:t>, where </a:t>
            </a:r>
          </a:p>
          <a:p>
            <a:pPr lvl="1"/>
            <a:r>
              <a:rPr lang="en-US" dirty="0" smtClean="0"/>
              <a:t>C represents the ciphertext</a:t>
            </a:r>
          </a:p>
          <a:p>
            <a:pPr lvl="1"/>
            <a:r>
              <a:rPr lang="en-US" dirty="0" smtClean="0"/>
              <a:t>E is the encryption rule</a:t>
            </a:r>
          </a:p>
          <a:p>
            <a:pPr lvl="1"/>
            <a:r>
              <a:rPr lang="en-US" dirty="0" smtClean="0"/>
              <a:t>P is the plaintext, and D is the decryption rule</a:t>
            </a:r>
          </a:p>
          <a:p>
            <a:r>
              <a:rPr lang="en-US" dirty="0" smtClean="0"/>
              <a:t>What we seek is a cryptosystem for which </a:t>
            </a:r>
            <a:r>
              <a:rPr lang="en-US" dirty="0" smtClean="0">
                <a:solidFill>
                  <a:srgbClr val="FF0000"/>
                </a:solidFill>
              </a:rPr>
              <a:t>P = D(E(P))</a:t>
            </a:r>
          </a:p>
          <a:p>
            <a:r>
              <a:rPr lang="en-US" dirty="0" smtClean="0"/>
              <a:t>In other words, we want to be able to convert the message to protect it from an intruder, but we also want to be able to get the original message back so that the receiver can read it properly</a:t>
            </a:r>
            <a:endParaRPr lang="en-US" dirty="0"/>
          </a:p>
        </p:txBody>
      </p:sp>
    </p:spTree>
    <p:extLst>
      <p:ext uri="{BB962C8B-B14F-4D97-AF65-F5344CB8AC3E}">
        <p14:creationId xmlns:p14="http://schemas.microsoft.com/office/powerpoint/2010/main" val="21749889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p:txBody>
          <a:bodyPr>
            <a:noAutofit/>
          </a:bodyPr>
          <a:lstStyle/>
          <a:p>
            <a:pPr>
              <a:lnSpc>
                <a:spcPct val="100000"/>
              </a:lnSpc>
            </a:pPr>
            <a:r>
              <a:rPr lang="en-US" dirty="0"/>
              <a:t>The cryptosystem involves a set of rules for how to encrypt the plaintext and how to decrypt the ciphertext</a:t>
            </a:r>
          </a:p>
          <a:p>
            <a:pPr>
              <a:lnSpc>
                <a:spcPct val="100000"/>
              </a:lnSpc>
            </a:pPr>
            <a:r>
              <a:rPr lang="en-US" dirty="0"/>
              <a:t>The encryption and decryption rules, called </a:t>
            </a:r>
            <a:r>
              <a:rPr lang="en-US" b="1" dirty="0">
                <a:solidFill>
                  <a:srgbClr val="FF0000"/>
                </a:solidFill>
              </a:rPr>
              <a:t>algorithms</a:t>
            </a:r>
            <a:r>
              <a:rPr lang="en-US" dirty="0"/>
              <a:t>, often use a device called a </a:t>
            </a:r>
            <a:r>
              <a:rPr lang="en-US" b="1" dirty="0">
                <a:solidFill>
                  <a:srgbClr val="FF0000"/>
                </a:solidFill>
              </a:rPr>
              <a:t>key</a:t>
            </a:r>
            <a:r>
              <a:rPr lang="en-US" dirty="0"/>
              <a:t>, denoted by </a:t>
            </a:r>
            <a:r>
              <a:rPr lang="en-US" b="1" dirty="0">
                <a:solidFill>
                  <a:srgbClr val="FF0000"/>
                </a:solidFill>
              </a:rPr>
              <a:t>K</a:t>
            </a:r>
            <a:r>
              <a:rPr lang="en-US" dirty="0"/>
              <a:t>, so that the resulting ciphertext depends on the original plaintext message, the algorithm, and the key </a:t>
            </a:r>
            <a:r>
              <a:rPr lang="en-US" dirty="0" smtClean="0"/>
              <a:t>value</a:t>
            </a:r>
            <a:endParaRPr lang="en-US" dirty="0"/>
          </a:p>
          <a:p>
            <a:pPr>
              <a:lnSpc>
                <a:spcPct val="100000"/>
              </a:lnSpc>
            </a:pPr>
            <a:r>
              <a:rPr lang="en-US" dirty="0"/>
              <a:t>We write this dependence as </a:t>
            </a:r>
            <a:r>
              <a:rPr lang="en-US" dirty="0">
                <a:solidFill>
                  <a:srgbClr val="FF0000"/>
                </a:solidFill>
              </a:rPr>
              <a:t>C = E(K, P)</a:t>
            </a:r>
          </a:p>
          <a:p>
            <a:pPr>
              <a:lnSpc>
                <a:spcPct val="100000"/>
              </a:lnSpc>
            </a:pPr>
            <a:r>
              <a:rPr lang="en-US" dirty="0"/>
              <a:t>This process is similar to using mass-produced locks in houses!</a:t>
            </a:r>
          </a:p>
          <a:p>
            <a:pPr marL="685800" lvl="2">
              <a:lnSpc>
                <a:spcPct val="100000"/>
              </a:lnSpc>
              <a:spcBef>
                <a:spcPts val="1000"/>
              </a:spcBef>
            </a:pPr>
            <a:r>
              <a:rPr lang="en-US" dirty="0"/>
              <a:t>Expensive if every lock is designed separately</a:t>
            </a:r>
          </a:p>
          <a:p>
            <a:pPr marL="685800" lvl="2">
              <a:lnSpc>
                <a:spcPct val="100000"/>
              </a:lnSpc>
              <a:spcBef>
                <a:spcPts val="1000"/>
              </a:spcBef>
            </a:pPr>
            <a:r>
              <a:rPr lang="en-US" dirty="0"/>
              <a:t>Few well-known companies produce standard locks that differ according to the key!</a:t>
            </a:r>
          </a:p>
        </p:txBody>
      </p:sp>
    </p:spTree>
    <p:extLst>
      <p:ext uri="{BB962C8B-B14F-4D97-AF65-F5344CB8AC3E}">
        <p14:creationId xmlns:p14="http://schemas.microsoft.com/office/powerpoint/2010/main" val="3811453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p:txBody>
          <a:bodyPr>
            <a:noAutofit/>
          </a:bodyPr>
          <a:lstStyle/>
          <a:p>
            <a:pPr>
              <a:lnSpc>
                <a:spcPct val="110000"/>
              </a:lnSpc>
            </a:pPr>
            <a:r>
              <a:rPr lang="en-US" sz="2400" b="1" dirty="0" smtClean="0">
                <a:solidFill>
                  <a:srgbClr val="FF0000"/>
                </a:solidFill>
              </a:rPr>
              <a:t>Cryptography</a:t>
            </a:r>
            <a:r>
              <a:rPr lang="en-US" sz="2400" dirty="0" smtClean="0">
                <a:solidFill>
                  <a:srgbClr val="FF0000"/>
                </a:solidFill>
              </a:rPr>
              <a:t> </a:t>
            </a:r>
            <a:r>
              <a:rPr lang="en-US" sz="2400" dirty="0"/>
              <a:t>means hidden writing using encryption to conceal text</a:t>
            </a:r>
          </a:p>
          <a:p>
            <a:pPr>
              <a:lnSpc>
                <a:spcPct val="110000"/>
              </a:lnSpc>
            </a:pPr>
            <a:r>
              <a:rPr lang="en-US" sz="2400" dirty="0"/>
              <a:t>A </a:t>
            </a:r>
            <a:r>
              <a:rPr lang="en-US" sz="2400" b="1" dirty="0">
                <a:solidFill>
                  <a:srgbClr val="FF0000"/>
                </a:solidFill>
              </a:rPr>
              <a:t>cryptanalysis</a:t>
            </a:r>
            <a:r>
              <a:rPr lang="en-US" sz="2400" dirty="0">
                <a:solidFill>
                  <a:srgbClr val="FF0000"/>
                </a:solidFill>
              </a:rPr>
              <a:t> </a:t>
            </a:r>
            <a:r>
              <a:rPr lang="en-US" sz="2400" dirty="0"/>
              <a:t>is studying encryption and encrypted messages, hoping to find the hidden meanings</a:t>
            </a:r>
          </a:p>
          <a:p>
            <a:pPr>
              <a:lnSpc>
                <a:spcPct val="110000"/>
              </a:lnSpc>
            </a:pPr>
            <a:r>
              <a:rPr lang="en-US" sz="2400" dirty="0"/>
              <a:t>Both a </a:t>
            </a:r>
            <a:r>
              <a:rPr lang="en-US" sz="2400" b="1" dirty="0">
                <a:solidFill>
                  <a:srgbClr val="FF0000"/>
                </a:solidFill>
              </a:rPr>
              <a:t>cryptographer</a:t>
            </a:r>
            <a:r>
              <a:rPr lang="en-US" sz="2400" dirty="0">
                <a:solidFill>
                  <a:srgbClr val="FF0000"/>
                </a:solidFill>
              </a:rPr>
              <a:t> </a:t>
            </a:r>
            <a:r>
              <a:rPr lang="en-US" sz="2400" dirty="0"/>
              <a:t>and a </a:t>
            </a:r>
            <a:r>
              <a:rPr lang="en-US" sz="2400" b="1" dirty="0">
                <a:solidFill>
                  <a:srgbClr val="FF0000"/>
                </a:solidFill>
              </a:rPr>
              <a:t>cryptanalyst</a:t>
            </a:r>
            <a:r>
              <a:rPr lang="en-US" sz="2400" dirty="0">
                <a:solidFill>
                  <a:srgbClr val="FF0000"/>
                </a:solidFill>
              </a:rPr>
              <a:t> </a:t>
            </a:r>
            <a:r>
              <a:rPr lang="en-US" sz="2400" dirty="0"/>
              <a:t>attempt to translate coded material back to its original </a:t>
            </a:r>
            <a:r>
              <a:rPr lang="en-US" sz="2400" dirty="0" smtClean="0"/>
              <a:t>form</a:t>
            </a:r>
            <a:endParaRPr lang="en-US" sz="2400" dirty="0"/>
          </a:p>
          <a:p>
            <a:pPr marL="228600" lvl="1">
              <a:lnSpc>
                <a:spcPct val="110000"/>
              </a:lnSpc>
              <a:spcBef>
                <a:spcPts val="1000"/>
              </a:spcBef>
            </a:pPr>
            <a:r>
              <a:rPr lang="en-US" dirty="0"/>
              <a:t>But, a cryptographer normally works on behalf of a legitimate sender or receiver, </a:t>
            </a:r>
          </a:p>
          <a:p>
            <a:pPr marL="228600" lvl="1">
              <a:lnSpc>
                <a:spcPct val="110000"/>
              </a:lnSpc>
              <a:spcBef>
                <a:spcPts val="1000"/>
              </a:spcBef>
            </a:pPr>
            <a:r>
              <a:rPr lang="en-US" dirty="0"/>
              <a:t>whereas a cryptanalyst works on behalf of an unauthorized interceptor</a:t>
            </a:r>
          </a:p>
          <a:p>
            <a:pPr>
              <a:lnSpc>
                <a:spcPct val="110000"/>
              </a:lnSpc>
            </a:pPr>
            <a:r>
              <a:rPr lang="en-US" sz="2400" b="1" dirty="0" smtClean="0">
                <a:solidFill>
                  <a:srgbClr val="FF0000"/>
                </a:solidFill>
              </a:rPr>
              <a:t>Cryptology</a:t>
            </a:r>
            <a:r>
              <a:rPr lang="en-US" sz="2400" dirty="0" smtClean="0">
                <a:solidFill>
                  <a:srgbClr val="FF0000"/>
                </a:solidFill>
              </a:rPr>
              <a:t> </a:t>
            </a:r>
            <a:r>
              <a:rPr lang="en-US" sz="2400" dirty="0"/>
              <a:t>is the research into and study of encryption and decryption</a:t>
            </a:r>
          </a:p>
          <a:p>
            <a:pPr marL="685800" lvl="2">
              <a:lnSpc>
                <a:spcPct val="110000"/>
              </a:lnSpc>
              <a:spcBef>
                <a:spcPts val="1000"/>
              </a:spcBef>
            </a:pPr>
            <a:r>
              <a:rPr lang="en-US" dirty="0"/>
              <a:t>it includes both cryptography and cryptanalysis</a:t>
            </a:r>
          </a:p>
        </p:txBody>
      </p:sp>
    </p:spTree>
    <p:extLst>
      <p:ext uri="{BB962C8B-B14F-4D97-AF65-F5344CB8AC3E}">
        <p14:creationId xmlns:p14="http://schemas.microsoft.com/office/powerpoint/2010/main" val="26202493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5"/>
          <p:cNvSpPr>
            <a:spLocks noGrp="1"/>
          </p:cNvSpPr>
          <p:nvPr>
            <p:ph type="sldNum" sz="quarter" idx="12"/>
          </p:nvPr>
        </p:nvSpPr>
        <p:spPr>
          <a:noFill/>
        </p:spPr>
        <p:txBody>
          <a:bodyPr/>
          <a:lstStyle/>
          <a:p>
            <a:fld id="{BD38A851-5FC7-4EEC-A671-F40C43DFC2D5}" type="slidenum">
              <a:rPr lang="en-US" smtClean="0"/>
              <a:pPr/>
              <a:t>13</a:t>
            </a:fld>
            <a:endParaRPr lang="en-US" smtClean="0"/>
          </a:p>
        </p:txBody>
      </p:sp>
      <p:sp>
        <p:nvSpPr>
          <p:cNvPr id="7172" name="Rectangle 2"/>
          <p:cNvSpPr>
            <a:spLocks noGrp="1" noChangeArrowheads="1"/>
          </p:cNvSpPr>
          <p:nvPr>
            <p:ph type="title"/>
          </p:nvPr>
        </p:nvSpPr>
        <p:spPr>
          <a:xfrm>
            <a:off x="242454" y="0"/>
            <a:ext cx="10515600" cy="983673"/>
          </a:xfrm>
        </p:spPr>
        <p:txBody>
          <a:bodyPr/>
          <a:lstStyle/>
          <a:p>
            <a:pPr eaLnBrk="1" hangingPunct="1"/>
            <a:r>
              <a:rPr lang="en-US" dirty="0" smtClean="0"/>
              <a:t>Concepts</a:t>
            </a:r>
          </a:p>
        </p:txBody>
      </p:sp>
      <p:sp>
        <p:nvSpPr>
          <p:cNvPr id="7173" name="Rectangle 3"/>
          <p:cNvSpPr>
            <a:spLocks noGrp="1" noChangeArrowheads="1"/>
          </p:cNvSpPr>
          <p:nvPr>
            <p:ph type="body" idx="1"/>
          </p:nvPr>
        </p:nvSpPr>
        <p:spPr>
          <a:xfrm>
            <a:off x="782782" y="938934"/>
            <a:ext cx="10515600" cy="5572702"/>
          </a:xfrm>
        </p:spPr>
        <p:txBody>
          <a:bodyPr>
            <a:noAutofit/>
          </a:bodyPr>
          <a:lstStyle/>
          <a:p>
            <a:pPr eaLnBrk="1" hangingPunct="1">
              <a:lnSpc>
                <a:spcPct val="80000"/>
              </a:lnSpc>
            </a:pPr>
            <a:r>
              <a:rPr lang="en-US" dirty="0" smtClean="0">
                <a:solidFill>
                  <a:srgbClr val="CC0000"/>
                </a:solidFill>
              </a:rPr>
              <a:t>Cryptography</a:t>
            </a:r>
            <a:r>
              <a:rPr lang="en-US" dirty="0" smtClean="0"/>
              <a:t> – hidden writing</a:t>
            </a:r>
          </a:p>
          <a:p>
            <a:pPr eaLnBrk="1" hangingPunct="1">
              <a:lnSpc>
                <a:spcPct val="80000"/>
              </a:lnSpc>
            </a:pPr>
            <a:endParaRPr lang="en-US" dirty="0" smtClean="0"/>
          </a:p>
          <a:p>
            <a:pPr eaLnBrk="1" hangingPunct="1">
              <a:lnSpc>
                <a:spcPct val="80000"/>
              </a:lnSpc>
            </a:pPr>
            <a:r>
              <a:rPr lang="en-US" dirty="0" smtClean="0">
                <a:solidFill>
                  <a:srgbClr val="CC0000"/>
                </a:solidFill>
              </a:rPr>
              <a:t>Encryption</a:t>
            </a:r>
            <a:r>
              <a:rPr lang="en-US" dirty="0" smtClean="0"/>
              <a:t> – encode or encipher</a:t>
            </a:r>
          </a:p>
          <a:p>
            <a:pPr eaLnBrk="1" hangingPunct="1">
              <a:lnSpc>
                <a:spcPct val="80000"/>
              </a:lnSpc>
            </a:pPr>
            <a:r>
              <a:rPr lang="en-US" dirty="0" smtClean="0">
                <a:solidFill>
                  <a:srgbClr val="CC0000"/>
                </a:solidFill>
              </a:rPr>
              <a:t>Decryption</a:t>
            </a:r>
            <a:r>
              <a:rPr lang="en-US" dirty="0" smtClean="0"/>
              <a:t> – decode or decipher </a:t>
            </a:r>
          </a:p>
          <a:p>
            <a:pPr eaLnBrk="1" hangingPunct="1">
              <a:lnSpc>
                <a:spcPct val="80000"/>
              </a:lnSpc>
            </a:pPr>
            <a:endParaRPr lang="en-US" dirty="0" smtClean="0"/>
          </a:p>
          <a:p>
            <a:pPr eaLnBrk="1" hangingPunct="1">
              <a:lnSpc>
                <a:spcPct val="80000"/>
              </a:lnSpc>
            </a:pPr>
            <a:r>
              <a:rPr lang="en-US" dirty="0" smtClean="0">
                <a:solidFill>
                  <a:srgbClr val="CC0000"/>
                </a:solidFill>
              </a:rPr>
              <a:t>Cryptosystem</a:t>
            </a:r>
            <a:r>
              <a:rPr lang="en-US" dirty="0" smtClean="0"/>
              <a:t> – a system for encryption and decryption </a:t>
            </a:r>
          </a:p>
          <a:p>
            <a:pPr eaLnBrk="1" hangingPunct="1">
              <a:lnSpc>
                <a:spcPct val="80000"/>
              </a:lnSpc>
            </a:pPr>
            <a:endParaRPr lang="en-US" dirty="0" smtClean="0"/>
          </a:p>
          <a:p>
            <a:pPr eaLnBrk="1" hangingPunct="1">
              <a:lnSpc>
                <a:spcPct val="80000"/>
              </a:lnSpc>
            </a:pPr>
            <a:r>
              <a:rPr lang="en-US" dirty="0" smtClean="0">
                <a:solidFill>
                  <a:srgbClr val="CC0000"/>
                </a:solidFill>
              </a:rPr>
              <a:t>Cryptographer</a:t>
            </a:r>
            <a:r>
              <a:rPr lang="en-US" dirty="0" smtClean="0"/>
              <a:t> – anyone who invents encryption algorithms</a:t>
            </a:r>
          </a:p>
          <a:p>
            <a:pPr eaLnBrk="1" hangingPunct="1">
              <a:lnSpc>
                <a:spcPct val="80000"/>
              </a:lnSpc>
            </a:pPr>
            <a:r>
              <a:rPr lang="en-US" dirty="0" smtClean="0">
                <a:solidFill>
                  <a:srgbClr val="CC0000"/>
                </a:solidFill>
              </a:rPr>
              <a:t>Cryptanalyst</a:t>
            </a:r>
            <a:r>
              <a:rPr lang="en-US" dirty="0" smtClean="0"/>
              <a:t> – anyone who attempts to break encryption algorithms</a:t>
            </a:r>
          </a:p>
          <a:p>
            <a:pPr eaLnBrk="1" hangingPunct="1">
              <a:lnSpc>
                <a:spcPct val="80000"/>
              </a:lnSpc>
            </a:pPr>
            <a:endParaRPr lang="en-US" dirty="0" smtClean="0"/>
          </a:p>
          <a:p>
            <a:pPr eaLnBrk="1" hangingPunct="1">
              <a:lnSpc>
                <a:spcPct val="80000"/>
              </a:lnSpc>
            </a:pPr>
            <a:r>
              <a:rPr lang="en-US" dirty="0" smtClean="0">
                <a:solidFill>
                  <a:srgbClr val="CC0000"/>
                </a:solidFill>
              </a:rPr>
              <a:t>Cryptology</a:t>
            </a:r>
            <a:r>
              <a:rPr lang="en-US" dirty="0" smtClean="0"/>
              <a:t> – research of encryption and decryption, including both cryptography and cryptanalysis</a:t>
            </a:r>
          </a:p>
        </p:txBody>
      </p:sp>
    </p:spTree>
    <p:extLst>
      <p:ext uri="{BB962C8B-B14F-4D97-AF65-F5344CB8AC3E}">
        <p14:creationId xmlns:p14="http://schemas.microsoft.com/office/powerpoint/2010/main" val="3186090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Concepts of symmetric and asymmetric encryption</a:t>
            </a:r>
            <a:endParaRPr lang="en-US" dirty="0"/>
          </a:p>
        </p:txBody>
      </p:sp>
      <p:sp>
        <p:nvSpPr>
          <p:cNvPr id="3" name="Content Placeholder 2"/>
          <p:cNvSpPr>
            <a:spLocks noGrp="1"/>
          </p:cNvSpPr>
          <p:nvPr>
            <p:ph idx="1"/>
          </p:nvPr>
        </p:nvSpPr>
        <p:spPr>
          <a:xfrm>
            <a:off x="838200" y="1825625"/>
            <a:ext cx="5999922" cy="4561923"/>
          </a:xfrm>
        </p:spPr>
        <p:txBody>
          <a:bodyPr>
            <a:noAutofit/>
          </a:bodyPr>
          <a:lstStyle/>
          <a:p>
            <a:r>
              <a:rPr lang="en-US" b="1" dirty="0" smtClean="0">
                <a:solidFill>
                  <a:srgbClr val="FF0000"/>
                </a:solidFill>
              </a:rPr>
              <a:t>Symmetric</a:t>
            </a:r>
            <a:r>
              <a:rPr lang="en-US" dirty="0" smtClean="0">
                <a:solidFill>
                  <a:srgbClr val="FF0000"/>
                </a:solidFill>
              </a:rPr>
              <a:t> </a:t>
            </a:r>
            <a:r>
              <a:rPr lang="en-US" dirty="0" smtClean="0"/>
              <a:t>: the encryption and decryption keys are the same, so </a:t>
            </a:r>
          </a:p>
          <a:p>
            <a:pPr lvl="1"/>
            <a:r>
              <a:rPr lang="en-US" dirty="0" smtClean="0"/>
              <a:t>P = D(</a:t>
            </a:r>
            <a:r>
              <a:rPr lang="en-US" dirty="0" smtClean="0">
                <a:solidFill>
                  <a:srgbClr val="FF0000"/>
                </a:solidFill>
              </a:rPr>
              <a:t>K</a:t>
            </a:r>
            <a:r>
              <a:rPr lang="en-US" dirty="0" smtClean="0"/>
              <a:t>, E(</a:t>
            </a:r>
            <a:r>
              <a:rPr lang="en-US" dirty="0" smtClean="0">
                <a:solidFill>
                  <a:srgbClr val="FF0000"/>
                </a:solidFill>
              </a:rPr>
              <a:t>K</a:t>
            </a:r>
            <a:r>
              <a:rPr lang="en-US" dirty="0" smtClean="0"/>
              <a:t>,P)). </a:t>
            </a:r>
          </a:p>
          <a:p>
            <a:pPr lvl="1"/>
            <a:r>
              <a:rPr lang="en-US" dirty="0" smtClean="0"/>
              <a:t>D and E are mirror-image processes</a:t>
            </a:r>
          </a:p>
          <a:p>
            <a:r>
              <a:rPr lang="en-US" b="1" dirty="0" smtClean="0">
                <a:solidFill>
                  <a:srgbClr val="FF0000"/>
                </a:solidFill>
              </a:rPr>
              <a:t>Asymmetric</a:t>
            </a:r>
            <a:r>
              <a:rPr lang="en-US" dirty="0" smtClean="0"/>
              <a:t>: encryption and decryption keys come in pairs. Then, a decryption key, K</a:t>
            </a:r>
            <a:r>
              <a:rPr lang="en-US" baseline="-25000" dirty="0" smtClean="0"/>
              <a:t>D</a:t>
            </a:r>
            <a:r>
              <a:rPr lang="en-US" dirty="0" smtClean="0"/>
              <a:t>, inverts the encryption of key K</a:t>
            </a:r>
            <a:r>
              <a:rPr lang="en-US" baseline="-25000" dirty="0" smtClean="0"/>
              <a:t>E</a:t>
            </a:r>
            <a:r>
              <a:rPr lang="en-US" dirty="0" smtClean="0"/>
              <a:t> so that </a:t>
            </a:r>
          </a:p>
          <a:p>
            <a:pPr lvl="1"/>
            <a:r>
              <a:rPr lang="en-US" dirty="0" smtClean="0"/>
              <a:t>P = D(</a:t>
            </a:r>
            <a:r>
              <a:rPr lang="en-US" dirty="0" smtClean="0">
                <a:solidFill>
                  <a:srgbClr val="FF0000"/>
                </a:solidFill>
              </a:rPr>
              <a:t>K</a:t>
            </a:r>
            <a:r>
              <a:rPr lang="en-US" baseline="-25000" dirty="0" smtClean="0">
                <a:solidFill>
                  <a:srgbClr val="FF0000"/>
                </a:solidFill>
              </a:rPr>
              <a:t>D</a:t>
            </a:r>
            <a:r>
              <a:rPr lang="en-US" dirty="0" smtClean="0"/>
              <a:t>, E(</a:t>
            </a:r>
            <a:r>
              <a:rPr lang="en-US" dirty="0" smtClean="0">
                <a:solidFill>
                  <a:srgbClr val="FF0000"/>
                </a:solidFill>
              </a:rPr>
              <a:t>K</a:t>
            </a:r>
            <a:r>
              <a:rPr lang="en-US" baseline="-25000" dirty="0" smtClean="0">
                <a:solidFill>
                  <a:srgbClr val="FF0000"/>
                </a:solidFill>
              </a:rPr>
              <a:t>E</a:t>
            </a:r>
            <a:r>
              <a:rPr lang="en-US" dirty="0" smtClean="0"/>
              <a:t>,P))</a:t>
            </a:r>
          </a:p>
          <a:p>
            <a:pPr lvl="1"/>
            <a:r>
              <a:rPr lang="en-US" dirty="0" smtClean="0"/>
              <a:t>converting C back to P involves a series of steps and a key that are different from the steps and key of E</a:t>
            </a:r>
            <a:endParaRPr lang="en-US"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8123" y="2167847"/>
            <a:ext cx="5308186" cy="3769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586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using a key?</a:t>
            </a:r>
            <a:endParaRPr lang="en-US" dirty="0"/>
          </a:p>
        </p:txBody>
      </p:sp>
      <p:sp>
        <p:nvSpPr>
          <p:cNvPr id="3" name="Content Placeholder 2"/>
          <p:cNvSpPr>
            <a:spLocks noGrp="1"/>
          </p:cNvSpPr>
          <p:nvPr>
            <p:ph idx="1"/>
          </p:nvPr>
        </p:nvSpPr>
        <p:spPr/>
        <p:txBody>
          <a:bodyPr/>
          <a:lstStyle/>
          <a:p>
            <a:r>
              <a:rPr lang="en-US" dirty="0" smtClean="0"/>
              <a:t>We can create different encryptions of one plaintext message just by changing the key</a:t>
            </a:r>
          </a:p>
          <a:p>
            <a:r>
              <a:rPr lang="en-US" dirty="0" smtClean="0"/>
              <a:t>Using a key provides additional security</a:t>
            </a:r>
          </a:p>
          <a:p>
            <a:pPr lvl="1"/>
            <a:r>
              <a:rPr lang="en-US" dirty="0" smtClean="0"/>
              <a:t>If the encryption algorithm should fall into the interceptor's hands, future messages can still be kept secret because the interceptor will not know the key value</a:t>
            </a:r>
            <a:endParaRPr lang="en-US" dirty="0"/>
          </a:p>
        </p:txBody>
      </p:sp>
    </p:spTree>
    <p:extLst>
      <p:ext uri="{BB962C8B-B14F-4D97-AF65-F5344CB8AC3E}">
        <p14:creationId xmlns:p14="http://schemas.microsoft.com/office/powerpoint/2010/main" val="30497707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a cryptanalyst attempt to do?</a:t>
            </a:r>
            <a:endParaRPr lang="en-US" dirty="0"/>
          </a:p>
        </p:txBody>
      </p:sp>
      <p:sp>
        <p:nvSpPr>
          <p:cNvPr id="3" name="Content Placeholder 2"/>
          <p:cNvSpPr>
            <a:spLocks noGrp="1"/>
          </p:cNvSpPr>
          <p:nvPr>
            <p:ph idx="1"/>
          </p:nvPr>
        </p:nvSpPr>
        <p:spPr/>
        <p:txBody>
          <a:bodyPr>
            <a:normAutofit fontScale="92500" lnSpcReduction="10000"/>
          </a:bodyPr>
          <a:lstStyle/>
          <a:p>
            <a:r>
              <a:rPr lang="en-US" dirty="0"/>
              <a:t>B</a:t>
            </a:r>
            <a:r>
              <a:rPr lang="en-US" dirty="0" smtClean="0"/>
              <a:t>reak a single message</a:t>
            </a:r>
          </a:p>
          <a:p>
            <a:r>
              <a:rPr lang="en-US" dirty="0"/>
              <a:t>R</a:t>
            </a:r>
            <a:r>
              <a:rPr lang="en-US" dirty="0" smtClean="0"/>
              <a:t>ecognize patterns in encrypted messages</a:t>
            </a:r>
          </a:p>
          <a:p>
            <a:pPr lvl="1"/>
            <a:r>
              <a:rPr lang="en-US" dirty="0" smtClean="0"/>
              <a:t>to be able to break subsequent ones by applying a straightforward decryption algorithm</a:t>
            </a:r>
          </a:p>
          <a:p>
            <a:r>
              <a:rPr lang="en-US" dirty="0"/>
              <a:t>I</a:t>
            </a:r>
            <a:r>
              <a:rPr lang="en-US" dirty="0" smtClean="0"/>
              <a:t>nfer some meaning without even breaking the encryption</a:t>
            </a:r>
          </a:p>
          <a:p>
            <a:pPr lvl="1"/>
            <a:r>
              <a:rPr lang="en-US" dirty="0" smtClean="0"/>
              <a:t>such as noticing an unusual frequency of communication or determining something by whether the communication was short or long</a:t>
            </a:r>
          </a:p>
          <a:p>
            <a:r>
              <a:rPr lang="en-US" dirty="0"/>
              <a:t>D</a:t>
            </a:r>
            <a:r>
              <a:rPr lang="en-US" dirty="0" smtClean="0"/>
              <a:t>educe the key</a:t>
            </a:r>
          </a:p>
          <a:p>
            <a:pPr lvl="1"/>
            <a:r>
              <a:rPr lang="en-US" dirty="0" smtClean="0"/>
              <a:t>to break subsequent messages easily</a:t>
            </a:r>
          </a:p>
          <a:p>
            <a:r>
              <a:rPr lang="en-US" dirty="0"/>
              <a:t>F</a:t>
            </a:r>
            <a:r>
              <a:rPr lang="en-US" dirty="0" smtClean="0"/>
              <a:t>ind weaknesses in the implementation or environment of use of encryption</a:t>
            </a:r>
          </a:p>
          <a:p>
            <a:r>
              <a:rPr lang="en-US" dirty="0"/>
              <a:t>F</a:t>
            </a:r>
            <a:r>
              <a:rPr lang="en-US" dirty="0" smtClean="0"/>
              <a:t>ind general weaknesses in an encryption algorithm, without necessarily having intercepted any messages</a:t>
            </a:r>
          </a:p>
        </p:txBody>
      </p:sp>
    </p:spTree>
    <p:extLst>
      <p:ext uri="{BB962C8B-B14F-4D97-AF65-F5344CB8AC3E}">
        <p14:creationId xmlns:p14="http://schemas.microsoft.com/office/powerpoint/2010/main" val="23287566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a cryptanalyst attempt to do?</a:t>
            </a:r>
            <a:endParaRPr lang="en-US" dirty="0"/>
          </a:p>
        </p:txBody>
      </p:sp>
      <p:sp>
        <p:nvSpPr>
          <p:cNvPr id="3" name="Content Placeholder 2"/>
          <p:cNvSpPr>
            <a:spLocks noGrp="1"/>
          </p:cNvSpPr>
          <p:nvPr>
            <p:ph idx="1"/>
          </p:nvPr>
        </p:nvSpPr>
        <p:spPr/>
        <p:txBody>
          <a:bodyPr/>
          <a:lstStyle/>
          <a:p>
            <a:r>
              <a:rPr lang="en-US" dirty="0" smtClean="0"/>
              <a:t>Cryptanalyst cannot be expected to try only the hard, long way!</a:t>
            </a:r>
          </a:p>
          <a:p>
            <a:pPr lvl="1"/>
            <a:r>
              <a:rPr lang="en-US" dirty="0" smtClean="0"/>
              <a:t>analyst can use educated guesses combined with careful analysis to generate all or most of an important message</a:t>
            </a:r>
          </a:p>
          <a:p>
            <a:pPr lvl="1"/>
            <a:r>
              <a:rPr lang="en-US" dirty="0" smtClean="0"/>
              <a:t>Example: WWII 1942 (AF for Midway </a:t>
            </a:r>
            <a:r>
              <a:rPr lang="en-US" dirty="0"/>
              <a:t>i</a:t>
            </a:r>
            <a:r>
              <a:rPr lang="en-US" dirty="0" smtClean="0"/>
              <a:t>sland between US and Japanese)</a:t>
            </a:r>
          </a:p>
          <a:p>
            <a:r>
              <a:rPr lang="en-US" dirty="0"/>
              <a:t>E</a:t>
            </a:r>
            <a:r>
              <a:rPr lang="en-US" dirty="0" smtClean="0"/>
              <a:t>stimates of breakability are based on current technology, not future!</a:t>
            </a:r>
          </a:p>
          <a:p>
            <a:r>
              <a:rPr lang="en-US" dirty="0" smtClean="0"/>
              <a:t>Things that were infeasible in 1940 became possible by the 1950s</a:t>
            </a:r>
          </a:p>
          <a:p>
            <a:r>
              <a:rPr lang="en-US" dirty="0" smtClean="0"/>
              <a:t>Remember "Moore's Law" </a:t>
            </a:r>
          </a:p>
          <a:p>
            <a:pPr lvl="1"/>
            <a:r>
              <a:rPr lang="en-US" dirty="0" smtClean="0"/>
              <a:t>the speed of processors doubles every 1.5 years, and this conjecture has been true for over two decades</a:t>
            </a:r>
            <a:endParaRPr lang="en-US" dirty="0"/>
          </a:p>
        </p:txBody>
      </p:sp>
    </p:spTree>
    <p:extLst>
      <p:ext uri="{BB962C8B-B14F-4D97-AF65-F5344CB8AC3E}">
        <p14:creationId xmlns:p14="http://schemas.microsoft.com/office/powerpoint/2010/main" val="1768302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Representing Characters</a:t>
            </a:r>
          </a:p>
        </p:txBody>
      </p:sp>
      <p:sp>
        <p:nvSpPr>
          <p:cNvPr id="3" name="Content Placeholder 2"/>
          <p:cNvSpPr>
            <a:spLocks noGrp="1"/>
          </p:cNvSpPr>
          <p:nvPr>
            <p:ph idx="1"/>
          </p:nvPr>
        </p:nvSpPr>
        <p:spPr/>
        <p:txBody>
          <a:bodyPr/>
          <a:lstStyle/>
          <a:p>
            <a:r>
              <a:rPr lang="en-US" dirty="0" smtClean="0"/>
              <a:t>Use the mathematical form below</a:t>
            </a:r>
          </a:p>
          <a:p>
            <a:r>
              <a:rPr lang="en-US" dirty="0"/>
              <a:t>T</a:t>
            </a:r>
            <a:r>
              <a:rPr lang="en-US" dirty="0" smtClean="0"/>
              <a:t>he </a:t>
            </a:r>
            <a:r>
              <a:rPr lang="en-US" dirty="0"/>
              <a:t>letter A is </a:t>
            </a:r>
            <a:r>
              <a:rPr lang="en-US" dirty="0" smtClean="0"/>
              <a:t>represented </a:t>
            </a:r>
            <a:r>
              <a:rPr lang="en-US" dirty="0"/>
              <a:t>by a zero, B by a one, and so </a:t>
            </a:r>
            <a:r>
              <a:rPr lang="en-US" dirty="0" smtClean="0"/>
              <a:t>on</a:t>
            </a:r>
          </a:p>
          <a:p>
            <a:r>
              <a:rPr lang="en-US" dirty="0"/>
              <a:t>W</a:t>
            </a:r>
            <a:r>
              <a:rPr lang="en-US" dirty="0" smtClean="0"/>
              <a:t>e </a:t>
            </a:r>
            <a:r>
              <a:rPr lang="en-US" dirty="0"/>
              <a:t>can perform </a:t>
            </a:r>
            <a:r>
              <a:rPr lang="en-US" dirty="0" smtClean="0">
                <a:solidFill>
                  <a:srgbClr val="FF0000"/>
                </a:solidFill>
              </a:rPr>
              <a:t>simple</a:t>
            </a:r>
            <a:r>
              <a:rPr lang="en-US" dirty="0" smtClean="0"/>
              <a:t> </a:t>
            </a:r>
            <a:r>
              <a:rPr lang="en-US" dirty="0" smtClean="0">
                <a:solidFill>
                  <a:srgbClr val="FF0000"/>
                </a:solidFill>
              </a:rPr>
              <a:t>modular arithmetic </a:t>
            </a:r>
            <a:r>
              <a:rPr lang="en-US" dirty="0" smtClean="0"/>
              <a:t>on </a:t>
            </a:r>
            <a:r>
              <a:rPr lang="en-US" dirty="0"/>
              <a:t>letters </a:t>
            </a:r>
            <a:r>
              <a:rPr lang="en-US" dirty="0" smtClean="0"/>
              <a:t>using </a:t>
            </a:r>
            <a:r>
              <a:rPr lang="en-US" dirty="0"/>
              <a:t>the corresponding code </a:t>
            </a:r>
            <a:r>
              <a:rPr lang="en-US" dirty="0" smtClean="0"/>
              <a:t>numbers</a:t>
            </a:r>
          </a:p>
          <a:p>
            <a:r>
              <a:rPr lang="en-US" dirty="0"/>
              <a:t>A + </a:t>
            </a:r>
            <a:r>
              <a:rPr lang="en-US" dirty="0" smtClean="0"/>
              <a:t>4 </a:t>
            </a:r>
            <a:r>
              <a:rPr lang="en-US" dirty="0"/>
              <a:t>= </a:t>
            </a:r>
            <a:r>
              <a:rPr lang="en-US" dirty="0" smtClean="0"/>
              <a:t>E,     K </a:t>
            </a:r>
            <a:r>
              <a:rPr lang="en-US" dirty="0"/>
              <a:t>- </a:t>
            </a:r>
            <a:r>
              <a:rPr lang="en-US" dirty="0" smtClean="0"/>
              <a:t>2 </a:t>
            </a:r>
            <a:r>
              <a:rPr lang="en-US" dirty="0"/>
              <a:t>= I, </a:t>
            </a:r>
            <a:r>
              <a:rPr lang="en-US" dirty="0" smtClean="0"/>
              <a:t>   Y </a:t>
            </a:r>
            <a:r>
              <a:rPr lang="en-US" dirty="0"/>
              <a:t>+ 3 = B</a:t>
            </a:r>
          </a:p>
        </p:txBody>
      </p:sp>
      <p:pic>
        <p:nvPicPr>
          <p:cNvPr id="5" name="Picture 4"/>
          <p:cNvPicPr>
            <a:picLocks noChangeAspect="1"/>
          </p:cNvPicPr>
          <p:nvPr/>
        </p:nvPicPr>
        <p:blipFill>
          <a:blip r:embed="rId2" cstate="print"/>
          <a:stretch>
            <a:fillRect/>
          </a:stretch>
        </p:blipFill>
        <p:spPr>
          <a:xfrm>
            <a:off x="1782706" y="4585950"/>
            <a:ext cx="8297149" cy="1591013"/>
          </a:xfrm>
          <a:prstGeom prst="rect">
            <a:avLst/>
          </a:prstGeom>
        </p:spPr>
      </p:pic>
    </p:spTree>
    <p:extLst>
      <p:ext uri="{BB962C8B-B14F-4D97-AF65-F5344CB8AC3E}">
        <p14:creationId xmlns:p14="http://schemas.microsoft.com/office/powerpoint/2010/main" val="2671089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Substitutions </a:t>
            </a:r>
            <a:r>
              <a:rPr lang="en-US" dirty="0"/>
              <a:t>&amp; transpositions</a:t>
            </a:r>
          </a:p>
        </p:txBody>
      </p:sp>
      <p:sp>
        <p:nvSpPr>
          <p:cNvPr id="3" name="Content Placeholder 2"/>
          <p:cNvSpPr>
            <a:spLocks noGrp="1"/>
          </p:cNvSpPr>
          <p:nvPr>
            <p:ph idx="1"/>
          </p:nvPr>
        </p:nvSpPr>
        <p:spPr/>
        <p:txBody>
          <a:bodyPr>
            <a:normAutofit/>
          </a:bodyPr>
          <a:lstStyle/>
          <a:p>
            <a:r>
              <a:rPr lang="en-US" sz="3600" dirty="0" smtClean="0"/>
              <a:t>Two </a:t>
            </a:r>
            <a:r>
              <a:rPr lang="en-US" sz="3600" dirty="0"/>
              <a:t>simple forms of encryption: </a:t>
            </a:r>
            <a:endParaRPr lang="en-US" sz="3600" dirty="0" smtClean="0"/>
          </a:p>
          <a:p>
            <a:pPr lvl="1"/>
            <a:r>
              <a:rPr lang="en-US" sz="3200" b="1" dirty="0" smtClean="0"/>
              <a:t>Substitutions</a:t>
            </a:r>
            <a:endParaRPr lang="en-US" sz="3200" dirty="0" smtClean="0"/>
          </a:p>
          <a:p>
            <a:pPr lvl="2"/>
            <a:r>
              <a:rPr lang="en-US" sz="2800" dirty="0" smtClean="0"/>
              <a:t>in </a:t>
            </a:r>
            <a:r>
              <a:rPr lang="en-US" sz="2800" dirty="0"/>
              <a:t>which one letter is exchanged for </a:t>
            </a:r>
            <a:r>
              <a:rPr lang="en-US" sz="2800" dirty="0" smtClean="0"/>
              <a:t>another</a:t>
            </a:r>
          </a:p>
          <a:p>
            <a:pPr lvl="1"/>
            <a:r>
              <a:rPr lang="en-US" sz="3200" b="1" dirty="0" smtClean="0"/>
              <a:t>Transpositions</a:t>
            </a:r>
            <a:endParaRPr lang="en-US" sz="3200" dirty="0" smtClean="0"/>
          </a:p>
          <a:p>
            <a:pPr lvl="2"/>
            <a:r>
              <a:rPr lang="en-US" sz="2800" dirty="0" smtClean="0"/>
              <a:t>in </a:t>
            </a:r>
            <a:r>
              <a:rPr lang="en-US" sz="2800" dirty="0"/>
              <a:t>which the order of the letters is rearranged</a:t>
            </a:r>
          </a:p>
        </p:txBody>
      </p:sp>
    </p:spTree>
    <p:extLst>
      <p:ext uri="{BB962C8B-B14F-4D97-AF65-F5344CB8AC3E}">
        <p14:creationId xmlns:p14="http://schemas.microsoft.com/office/powerpoint/2010/main" val="1007164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2: Elementary Cryptography </a:t>
            </a:r>
            <a:endParaRPr lang="en-US" dirty="0"/>
          </a:p>
        </p:txBody>
      </p:sp>
      <p:sp>
        <p:nvSpPr>
          <p:cNvPr id="3" name="Content Placeholder 2"/>
          <p:cNvSpPr>
            <a:spLocks noGrp="1"/>
          </p:cNvSpPr>
          <p:nvPr>
            <p:ph idx="1"/>
          </p:nvPr>
        </p:nvSpPr>
        <p:spPr/>
        <p:txBody>
          <a:bodyPr>
            <a:normAutofit lnSpcReduction="10000"/>
          </a:bodyPr>
          <a:lstStyle/>
          <a:p>
            <a:r>
              <a:rPr lang="en-US" sz="3200" dirty="0" smtClean="0"/>
              <a:t>Concepts of Encryption</a:t>
            </a:r>
          </a:p>
          <a:p>
            <a:r>
              <a:rPr lang="en-US" sz="3200" dirty="0"/>
              <a:t>Cryptanalysis: how encryption systems are broken</a:t>
            </a:r>
          </a:p>
          <a:p>
            <a:r>
              <a:rPr lang="en-US" sz="3200" dirty="0"/>
              <a:t>Symmetric (secret key) encryption and the DES and AES algorithms</a:t>
            </a:r>
          </a:p>
          <a:p>
            <a:r>
              <a:rPr lang="en-US" sz="3200" dirty="0"/>
              <a:t>Asymmetric (public key) encryption and the RSA algorithm</a:t>
            </a:r>
          </a:p>
          <a:p>
            <a:r>
              <a:rPr lang="en-US" sz="3200" dirty="0"/>
              <a:t>Key exchange protocols and certificates</a:t>
            </a:r>
          </a:p>
          <a:p>
            <a:r>
              <a:rPr lang="en-US" sz="3200" dirty="0"/>
              <a:t>Digital signatures</a:t>
            </a:r>
          </a:p>
          <a:p>
            <a:r>
              <a:rPr lang="en-US" sz="3200" dirty="0"/>
              <a:t>Cryptographic hash functions</a:t>
            </a:r>
          </a:p>
        </p:txBody>
      </p:sp>
    </p:spTree>
    <p:extLst>
      <p:ext uri="{BB962C8B-B14F-4D97-AF65-F5344CB8AC3E}">
        <p14:creationId xmlns:p14="http://schemas.microsoft.com/office/powerpoint/2010/main" val="4264783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Substitutions</a:t>
            </a:r>
            <a:r>
              <a:rPr lang="en-US" b="1" dirty="0" smtClean="0"/>
              <a:t>: </a:t>
            </a:r>
            <a:r>
              <a:rPr lang="en-US" dirty="0"/>
              <a:t>The Caesar </a:t>
            </a:r>
            <a:r>
              <a:rPr lang="en-US" dirty="0" smtClean="0"/>
              <a:t>Cipher</a:t>
            </a:r>
            <a:endParaRPr lang="en-US" dirty="0"/>
          </a:p>
        </p:txBody>
      </p:sp>
      <p:sp>
        <p:nvSpPr>
          <p:cNvPr id="3" name="Content Placeholder 2"/>
          <p:cNvSpPr>
            <a:spLocks noGrp="1"/>
          </p:cNvSpPr>
          <p:nvPr>
            <p:ph idx="1"/>
          </p:nvPr>
        </p:nvSpPr>
        <p:spPr>
          <a:xfrm>
            <a:off x="838200" y="1825625"/>
            <a:ext cx="6610564" cy="4351338"/>
          </a:xfrm>
        </p:spPr>
        <p:txBody>
          <a:bodyPr>
            <a:normAutofit fontScale="92500" lnSpcReduction="10000"/>
          </a:bodyPr>
          <a:lstStyle/>
          <a:p>
            <a:r>
              <a:rPr lang="en-US" sz="2400" dirty="0"/>
              <a:t>The Caesar </a:t>
            </a:r>
            <a:r>
              <a:rPr lang="en-US" sz="2400" dirty="0" smtClean="0"/>
              <a:t>Cipher</a:t>
            </a:r>
          </a:p>
          <a:p>
            <a:r>
              <a:rPr lang="en-US" sz="2400" dirty="0" smtClean="0"/>
              <a:t>Each </a:t>
            </a:r>
            <a:r>
              <a:rPr lang="en-US" sz="2400" dirty="0"/>
              <a:t>letter is translated to the letter a fixed number of places after it in the alphabet. </a:t>
            </a:r>
            <a:endParaRPr lang="en-US" sz="2400" dirty="0" smtClean="0"/>
          </a:p>
          <a:p>
            <a:r>
              <a:rPr lang="en-US" sz="2400" dirty="0" smtClean="0"/>
              <a:t>Caesar </a:t>
            </a:r>
            <a:r>
              <a:rPr lang="en-US" sz="2400" dirty="0"/>
              <a:t>used a shift of 3, so plaintext letter p</a:t>
            </a:r>
            <a:r>
              <a:rPr lang="en-US" sz="2400" baseline="-25000" dirty="0"/>
              <a:t>i</a:t>
            </a:r>
            <a:r>
              <a:rPr lang="en-US" sz="2400" dirty="0"/>
              <a:t> was enciphered as ciphertext letter c</a:t>
            </a:r>
            <a:r>
              <a:rPr lang="en-US" sz="2400" baseline="-25000" dirty="0"/>
              <a:t>i</a:t>
            </a:r>
            <a:r>
              <a:rPr lang="en-US" sz="2400" dirty="0"/>
              <a:t> by the rule</a:t>
            </a:r>
          </a:p>
          <a:p>
            <a:r>
              <a:rPr lang="en-US" sz="2400" dirty="0"/>
              <a:t>c</a:t>
            </a:r>
            <a:r>
              <a:rPr lang="en-US" sz="2400" baseline="-25000" dirty="0"/>
              <a:t>i</a:t>
            </a:r>
            <a:r>
              <a:rPr lang="en-US" sz="2400" dirty="0"/>
              <a:t> = E(p</a:t>
            </a:r>
            <a:r>
              <a:rPr lang="en-US" sz="2400" baseline="-25000" dirty="0"/>
              <a:t>i</a:t>
            </a:r>
            <a:r>
              <a:rPr lang="en-US" sz="2400" dirty="0"/>
              <a:t>) = </a:t>
            </a:r>
            <a:r>
              <a:rPr lang="en-US" sz="2400" dirty="0" smtClean="0"/>
              <a:t>(p</a:t>
            </a:r>
            <a:r>
              <a:rPr lang="en-US" sz="2400" baseline="-25000" dirty="0" smtClean="0"/>
              <a:t>i</a:t>
            </a:r>
            <a:r>
              <a:rPr lang="en-US" sz="2400" dirty="0" smtClean="0"/>
              <a:t> </a:t>
            </a:r>
            <a:r>
              <a:rPr lang="en-US" sz="2400" dirty="0"/>
              <a:t>+ </a:t>
            </a:r>
            <a:r>
              <a:rPr lang="en-US" sz="2400" dirty="0" smtClean="0"/>
              <a:t>3) mod (26)</a:t>
            </a:r>
          </a:p>
          <a:p>
            <a:r>
              <a:rPr lang="en-US" sz="2400" dirty="0" smtClean="0"/>
              <a:t>In the general form, </a:t>
            </a:r>
            <a:r>
              <a:rPr lang="en-US" sz="2400" dirty="0"/>
              <a:t>u</a:t>
            </a:r>
            <a:r>
              <a:rPr lang="en-US" sz="2400" dirty="0" smtClean="0"/>
              <a:t>sing K as a key</a:t>
            </a:r>
          </a:p>
          <a:p>
            <a:pPr lvl="1">
              <a:buNone/>
              <a:defRPr/>
            </a:pPr>
            <a:r>
              <a:rPr lang="en-US" dirty="0"/>
              <a:t>c</a:t>
            </a:r>
            <a:r>
              <a:rPr lang="en-US" baseline="-25000" dirty="0"/>
              <a:t>i</a:t>
            </a:r>
            <a:r>
              <a:rPr lang="en-AU" i="1" dirty="0" smtClean="0"/>
              <a:t> </a:t>
            </a:r>
            <a:r>
              <a:rPr lang="en-AU" dirty="0"/>
              <a:t>= </a:t>
            </a:r>
            <a:r>
              <a:rPr lang="en-AU" dirty="0" smtClean="0"/>
              <a:t>E(</a:t>
            </a:r>
            <a:r>
              <a:rPr lang="en-US" dirty="0"/>
              <a:t>p</a:t>
            </a:r>
            <a:r>
              <a:rPr lang="en-US" baseline="-25000" dirty="0"/>
              <a:t>i</a:t>
            </a:r>
            <a:r>
              <a:rPr lang="en-AU" dirty="0" smtClean="0"/>
              <a:t>) </a:t>
            </a:r>
            <a:r>
              <a:rPr lang="en-AU" dirty="0"/>
              <a:t>= </a:t>
            </a:r>
            <a:r>
              <a:rPr lang="en-AU" dirty="0" smtClean="0"/>
              <a:t>(</a:t>
            </a:r>
            <a:r>
              <a:rPr lang="en-US" dirty="0"/>
              <a:t>p</a:t>
            </a:r>
            <a:r>
              <a:rPr lang="en-US" baseline="-25000" dirty="0"/>
              <a:t>i</a:t>
            </a:r>
            <a:r>
              <a:rPr lang="en-AU" i="1" dirty="0" smtClean="0"/>
              <a:t> </a:t>
            </a:r>
            <a:r>
              <a:rPr lang="en-AU" dirty="0"/>
              <a:t>+ </a:t>
            </a:r>
            <a:r>
              <a:rPr lang="en-AU" i="1" dirty="0"/>
              <a:t>k</a:t>
            </a:r>
            <a:r>
              <a:rPr lang="en-AU" dirty="0"/>
              <a:t>) mod (26)</a:t>
            </a:r>
          </a:p>
          <a:p>
            <a:pPr lvl="1">
              <a:buNone/>
              <a:defRPr/>
            </a:pPr>
            <a:r>
              <a:rPr lang="en-US" dirty="0"/>
              <a:t>p</a:t>
            </a:r>
            <a:r>
              <a:rPr lang="en-US" baseline="-25000" dirty="0"/>
              <a:t>i</a:t>
            </a:r>
            <a:r>
              <a:rPr lang="en-AU" i="1" dirty="0" smtClean="0"/>
              <a:t> </a:t>
            </a:r>
            <a:r>
              <a:rPr lang="en-AU" dirty="0"/>
              <a:t>= </a:t>
            </a:r>
            <a:r>
              <a:rPr lang="en-AU" dirty="0" smtClean="0"/>
              <a:t>D(</a:t>
            </a:r>
            <a:r>
              <a:rPr lang="en-US" dirty="0"/>
              <a:t>c</a:t>
            </a:r>
            <a:r>
              <a:rPr lang="en-US" baseline="-25000" dirty="0"/>
              <a:t>i</a:t>
            </a:r>
            <a:r>
              <a:rPr lang="en-AU" dirty="0" smtClean="0"/>
              <a:t>) </a:t>
            </a:r>
            <a:r>
              <a:rPr lang="en-AU" dirty="0"/>
              <a:t>= </a:t>
            </a:r>
            <a:r>
              <a:rPr lang="en-AU" dirty="0" smtClean="0"/>
              <a:t>(</a:t>
            </a:r>
            <a:r>
              <a:rPr lang="en-US" dirty="0"/>
              <a:t>c</a:t>
            </a:r>
            <a:r>
              <a:rPr lang="en-US" baseline="-25000" dirty="0"/>
              <a:t>i</a:t>
            </a:r>
            <a:r>
              <a:rPr lang="en-AU" dirty="0" smtClean="0"/>
              <a:t> </a:t>
            </a:r>
            <a:r>
              <a:rPr lang="en-AU" dirty="0"/>
              <a:t>– </a:t>
            </a:r>
            <a:r>
              <a:rPr lang="en-AU" i="1" dirty="0"/>
              <a:t>k</a:t>
            </a:r>
            <a:r>
              <a:rPr lang="en-AU" dirty="0"/>
              <a:t>) mod (26)</a:t>
            </a:r>
            <a:endParaRPr lang="en-AU" sz="1800" dirty="0">
              <a:latin typeface="Courier New" pitchFamily="49" charset="0"/>
            </a:endParaRPr>
          </a:p>
          <a:p>
            <a:r>
              <a:rPr lang="en-US" sz="2400" dirty="0" smtClean="0"/>
              <a:t>Example:</a:t>
            </a:r>
          </a:p>
          <a:p>
            <a:pPr lvl="1"/>
            <a:r>
              <a:rPr lang="en-US" sz="2000" dirty="0" smtClean="0">
                <a:solidFill>
                  <a:srgbClr val="FF0000"/>
                </a:solidFill>
              </a:rPr>
              <a:t>INFO SECURITY</a:t>
            </a:r>
            <a:r>
              <a:rPr lang="en-US" sz="2000" dirty="0" smtClean="0"/>
              <a:t>  </a:t>
            </a:r>
            <a:r>
              <a:rPr lang="en-US" sz="2000" dirty="0" smtClean="0">
                <a:sym typeface="Wingdings" panose="05000000000000000000" pitchFamily="2" charset="2"/>
              </a:rPr>
              <a:t> ?</a:t>
            </a:r>
          </a:p>
          <a:p>
            <a:r>
              <a:rPr lang="en-US" sz="2400" dirty="0" smtClean="0">
                <a:sym typeface="Wingdings" panose="05000000000000000000" pitchFamily="2" charset="2"/>
              </a:rPr>
              <a:t>Was it good enough?</a:t>
            </a:r>
            <a:endParaRPr lang="en-US" sz="2400" dirty="0"/>
          </a:p>
          <a:p>
            <a:endParaRPr lang="en-US" sz="2400" dirty="0"/>
          </a:p>
        </p:txBody>
      </p:sp>
      <p:pic>
        <p:nvPicPr>
          <p:cNvPr id="7" name="Picture 6"/>
          <p:cNvPicPr>
            <a:picLocks noChangeAspect="1"/>
          </p:cNvPicPr>
          <p:nvPr/>
        </p:nvPicPr>
        <p:blipFill>
          <a:blip r:embed="rId2" cstate="print"/>
          <a:stretch>
            <a:fillRect/>
          </a:stretch>
        </p:blipFill>
        <p:spPr>
          <a:xfrm>
            <a:off x="592704" y="5703229"/>
            <a:ext cx="11305068" cy="748990"/>
          </a:xfrm>
          <a:prstGeom prst="rect">
            <a:avLst/>
          </a:prstGeom>
        </p:spPr>
      </p:pic>
      <p:pic>
        <p:nvPicPr>
          <p:cNvPr id="1026" name="Picture 2" descr="File:Ciphrds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5236" y="1690688"/>
            <a:ext cx="3514060" cy="3486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095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Substitutions</a:t>
            </a:r>
            <a:r>
              <a:rPr lang="en-US" b="1" dirty="0"/>
              <a:t>: </a:t>
            </a:r>
            <a:r>
              <a:rPr lang="en-US" dirty="0"/>
              <a:t>The Caesar Cipher</a:t>
            </a:r>
          </a:p>
        </p:txBody>
      </p:sp>
      <p:sp>
        <p:nvSpPr>
          <p:cNvPr id="3" name="Content Placeholder 2"/>
          <p:cNvSpPr>
            <a:spLocks noGrp="1"/>
          </p:cNvSpPr>
          <p:nvPr>
            <p:ph idx="1"/>
          </p:nvPr>
        </p:nvSpPr>
        <p:spPr/>
        <p:txBody>
          <a:bodyPr/>
          <a:lstStyle/>
          <a:p>
            <a:r>
              <a:rPr lang="en-US" dirty="0" err="1" smtClean="0"/>
              <a:t>Cyphertext</a:t>
            </a:r>
            <a:r>
              <a:rPr lang="en-US" dirty="0" smtClean="0"/>
              <a:t>: </a:t>
            </a:r>
            <a:r>
              <a:rPr lang="en-US" dirty="0" err="1" smtClean="0">
                <a:solidFill>
                  <a:srgbClr val="FF0000"/>
                </a:solidFill>
              </a:rPr>
              <a:t>wklv</a:t>
            </a:r>
            <a:r>
              <a:rPr lang="en-US" dirty="0" smtClean="0">
                <a:solidFill>
                  <a:srgbClr val="FF0000"/>
                </a:solidFill>
              </a:rPr>
              <a:t> </a:t>
            </a:r>
            <a:r>
              <a:rPr lang="en-US" dirty="0" err="1">
                <a:solidFill>
                  <a:srgbClr val="FF0000"/>
                </a:solidFill>
              </a:rPr>
              <a:t>phvvdjh</a:t>
            </a:r>
            <a:r>
              <a:rPr lang="en-US" dirty="0">
                <a:solidFill>
                  <a:srgbClr val="FF0000"/>
                </a:solidFill>
              </a:rPr>
              <a:t> lv </a:t>
            </a:r>
            <a:r>
              <a:rPr lang="en-US" dirty="0" err="1">
                <a:solidFill>
                  <a:srgbClr val="FF0000"/>
                </a:solidFill>
              </a:rPr>
              <a:t>qrw</a:t>
            </a:r>
            <a:r>
              <a:rPr lang="en-US" dirty="0">
                <a:solidFill>
                  <a:srgbClr val="FF0000"/>
                </a:solidFill>
              </a:rPr>
              <a:t> </a:t>
            </a:r>
            <a:r>
              <a:rPr lang="en-US" dirty="0" err="1">
                <a:solidFill>
                  <a:srgbClr val="FF0000"/>
                </a:solidFill>
              </a:rPr>
              <a:t>wrr</a:t>
            </a:r>
            <a:r>
              <a:rPr lang="en-US" dirty="0">
                <a:solidFill>
                  <a:srgbClr val="FF0000"/>
                </a:solidFill>
              </a:rPr>
              <a:t> </a:t>
            </a:r>
            <a:r>
              <a:rPr lang="en-US" dirty="0" err="1">
                <a:solidFill>
                  <a:srgbClr val="FF0000"/>
                </a:solidFill>
              </a:rPr>
              <a:t>kdug</a:t>
            </a:r>
            <a:r>
              <a:rPr lang="en-US" dirty="0">
                <a:solidFill>
                  <a:srgbClr val="FF0000"/>
                </a:solidFill>
              </a:rPr>
              <a:t> </a:t>
            </a:r>
            <a:r>
              <a:rPr lang="en-US" dirty="0" err="1">
                <a:solidFill>
                  <a:srgbClr val="FF0000"/>
                </a:solidFill>
              </a:rPr>
              <a:t>wr</a:t>
            </a:r>
            <a:r>
              <a:rPr lang="en-US" dirty="0">
                <a:solidFill>
                  <a:srgbClr val="FF0000"/>
                </a:solidFill>
              </a:rPr>
              <a:t> </a:t>
            </a:r>
            <a:r>
              <a:rPr lang="en-US" dirty="0" err="1" smtClean="0">
                <a:solidFill>
                  <a:srgbClr val="FF0000"/>
                </a:solidFill>
              </a:rPr>
              <a:t>euhdn</a:t>
            </a:r>
            <a:endParaRPr lang="en-US" dirty="0" smtClean="0">
              <a:solidFill>
                <a:srgbClr val="FF0000"/>
              </a:solidFill>
            </a:endParaRPr>
          </a:p>
          <a:p>
            <a:r>
              <a:rPr lang="en-US" dirty="0" smtClean="0"/>
              <a:t>Cryptanalysis:</a:t>
            </a:r>
          </a:p>
          <a:p>
            <a:pPr lvl="1"/>
            <a:r>
              <a:rPr lang="en-US" dirty="0" smtClean="0"/>
              <a:t>Blank is translated to itself?</a:t>
            </a:r>
          </a:p>
          <a:p>
            <a:pPr lvl="1"/>
            <a:r>
              <a:rPr lang="en-US" dirty="0" smtClean="0"/>
              <a:t>How about English small words? (</a:t>
            </a:r>
            <a:r>
              <a:rPr lang="en-US" dirty="0" err="1" smtClean="0"/>
              <a:t>digrams</a:t>
            </a:r>
            <a:r>
              <a:rPr lang="en-US" dirty="0" smtClean="0"/>
              <a:t> and trigrams)</a:t>
            </a:r>
          </a:p>
          <a:p>
            <a:pPr lvl="2"/>
            <a:r>
              <a:rPr lang="en-US" dirty="0"/>
              <a:t>am, is, to, be, he, we, and, are, you, she, and so </a:t>
            </a:r>
            <a:r>
              <a:rPr lang="en-US" dirty="0" smtClean="0"/>
              <a:t>on</a:t>
            </a:r>
          </a:p>
          <a:p>
            <a:pPr lvl="1"/>
            <a:r>
              <a:rPr lang="en-US" dirty="0" smtClean="0"/>
              <a:t>Any clue in the repeated r of </a:t>
            </a:r>
            <a:r>
              <a:rPr lang="en-US" dirty="0" err="1" smtClean="0"/>
              <a:t>wrr</a:t>
            </a:r>
            <a:r>
              <a:rPr lang="en-US" dirty="0" smtClean="0"/>
              <a:t>?</a:t>
            </a:r>
          </a:p>
          <a:p>
            <a:pPr lvl="2"/>
            <a:r>
              <a:rPr lang="en-US" dirty="0" err="1" smtClean="0">
                <a:solidFill>
                  <a:srgbClr val="FF0000"/>
                </a:solidFill>
              </a:rPr>
              <a:t>Xyy</a:t>
            </a:r>
            <a:r>
              <a:rPr lang="en-US" dirty="0" smtClean="0"/>
              <a:t>: see, too, odd, add</a:t>
            </a:r>
          </a:p>
          <a:p>
            <a:pPr lvl="3"/>
            <a:r>
              <a:rPr lang="en-US" dirty="0" err="1" smtClean="0"/>
              <a:t>wklv</a:t>
            </a:r>
            <a:r>
              <a:rPr lang="en-US" dirty="0" smtClean="0"/>
              <a:t> </a:t>
            </a:r>
            <a:r>
              <a:rPr lang="en-US" dirty="0" err="1"/>
              <a:t>phvvdjh</a:t>
            </a:r>
            <a:r>
              <a:rPr lang="en-US" dirty="0"/>
              <a:t> lv </a:t>
            </a:r>
            <a:r>
              <a:rPr lang="en-US" dirty="0" err="1"/>
              <a:t>qrw</a:t>
            </a:r>
            <a:r>
              <a:rPr lang="en-US" dirty="0"/>
              <a:t> </a:t>
            </a:r>
            <a:r>
              <a:rPr lang="en-US" dirty="0" err="1"/>
              <a:t>wrr</a:t>
            </a:r>
            <a:r>
              <a:rPr lang="en-US" dirty="0"/>
              <a:t> </a:t>
            </a:r>
            <a:r>
              <a:rPr lang="en-US" dirty="0" err="1"/>
              <a:t>kdug</a:t>
            </a:r>
            <a:r>
              <a:rPr lang="en-US" dirty="0"/>
              <a:t> </a:t>
            </a:r>
            <a:r>
              <a:rPr lang="en-US" dirty="0" err="1"/>
              <a:t>wr</a:t>
            </a:r>
            <a:r>
              <a:rPr lang="en-US" dirty="0"/>
              <a:t> </a:t>
            </a:r>
            <a:r>
              <a:rPr lang="en-US" dirty="0" err="1"/>
              <a:t>euhdn</a:t>
            </a:r>
            <a:endParaRPr lang="en-US" dirty="0"/>
          </a:p>
          <a:p>
            <a:pPr lvl="3"/>
            <a:r>
              <a:rPr lang="en-US" dirty="0"/>
              <a:t>T--- </a:t>
            </a:r>
            <a:r>
              <a:rPr lang="en-US" dirty="0" smtClean="0"/>
              <a:t>   -------     --  -</a:t>
            </a:r>
            <a:r>
              <a:rPr lang="en-US" dirty="0"/>
              <a:t>OT </a:t>
            </a:r>
            <a:r>
              <a:rPr lang="en-US" dirty="0" smtClean="0"/>
              <a:t> TOO </a:t>
            </a:r>
            <a:r>
              <a:rPr lang="en-US" dirty="0"/>
              <a:t>---- </a:t>
            </a:r>
            <a:r>
              <a:rPr lang="en-US" dirty="0" smtClean="0"/>
              <a:t> TO  -----</a:t>
            </a:r>
          </a:p>
          <a:p>
            <a:pPr lvl="2"/>
            <a:r>
              <a:rPr lang="en-US" dirty="0" smtClean="0"/>
              <a:t>How about OT?</a:t>
            </a:r>
          </a:p>
          <a:p>
            <a:pPr lvl="3"/>
            <a:r>
              <a:rPr lang="en-US" dirty="0" smtClean="0"/>
              <a:t>Could be got, dot, hot, etc.</a:t>
            </a:r>
            <a:endParaRPr lang="en-US" dirty="0"/>
          </a:p>
          <a:p>
            <a:pPr lvl="2"/>
            <a:endParaRPr lang="en-US" dirty="0"/>
          </a:p>
          <a:p>
            <a:pPr lvl="2"/>
            <a:endParaRPr lang="en-US" dirty="0" smtClean="0"/>
          </a:p>
          <a:p>
            <a:pPr lvl="2"/>
            <a:endParaRPr lang="en-US" dirty="0"/>
          </a:p>
        </p:txBody>
      </p:sp>
    </p:spTree>
    <p:extLst>
      <p:ext uri="{BB962C8B-B14F-4D97-AF65-F5344CB8AC3E}">
        <p14:creationId xmlns:p14="http://schemas.microsoft.com/office/powerpoint/2010/main" val="17151309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2268537" y="-121523"/>
            <a:ext cx="6133185" cy="7019761"/>
          </a:xfrm>
          <a:noFill/>
        </p:spPr>
      </p:pic>
    </p:spTree>
    <p:extLst>
      <p:ext uri="{BB962C8B-B14F-4D97-AF65-F5344CB8AC3E}">
        <p14:creationId xmlns:p14="http://schemas.microsoft.com/office/powerpoint/2010/main" val="27008131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be continued next lecture!</a:t>
            </a:r>
            <a:endParaRPr lang="en-US" dirty="0"/>
          </a:p>
        </p:txBody>
      </p:sp>
      <p:sp>
        <p:nvSpPr>
          <p:cNvPr id="3" name="Content Placeholder 2"/>
          <p:cNvSpPr>
            <a:spLocks noGrp="1"/>
          </p:cNvSpPr>
          <p:nvPr>
            <p:ph idx="1"/>
          </p:nvPr>
        </p:nvSpPr>
        <p:spPr/>
        <p:txBody>
          <a:bodyPr/>
          <a:lstStyle/>
          <a:p>
            <a:r>
              <a:rPr lang="en-US" dirty="0" smtClean="0"/>
              <a:t>Other symmetric cryptography</a:t>
            </a:r>
          </a:p>
          <a:p>
            <a:r>
              <a:rPr lang="en-US" smtClean="0"/>
              <a:t>Asymmetric cryptography</a:t>
            </a:r>
          </a:p>
          <a:p>
            <a:endParaRPr lang="en-US" dirty="0"/>
          </a:p>
        </p:txBody>
      </p:sp>
    </p:spTree>
    <p:extLst>
      <p:ext uri="{BB962C8B-B14F-4D97-AF65-F5344CB8AC3E}">
        <p14:creationId xmlns:p14="http://schemas.microsoft.com/office/powerpoint/2010/main" val="3730336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Concepts of Encryption</a:t>
            </a:r>
          </a:p>
        </p:txBody>
      </p:sp>
      <p:sp>
        <p:nvSpPr>
          <p:cNvPr id="3" name="Content Placeholder 2"/>
          <p:cNvSpPr>
            <a:spLocks noGrp="1"/>
          </p:cNvSpPr>
          <p:nvPr>
            <p:ph idx="1"/>
          </p:nvPr>
        </p:nvSpPr>
        <p:spPr/>
        <p:txBody>
          <a:bodyPr/>
          <a:lstStyle/>
          <a:p>
            <a:r>
              <a:rPr lang="en-US" dirty="0" smtClean="0"/>
              <a:t>Cryptography is rooted in higher mathematics: </a:t>
            </a:r>
          </a:p>
          <a:p>
            <a:pPr lvl="1"/>
            <a:r>
              <a:rPr lang="en-US" dirty="0" smtClean="0"/>
              <a:t>group and field theory</a:t>
            </a:r>
          </a:p>
          <a:p>
            <a:pPr lvl="1"/>
            <a:r>
              <a:rPr lang="en-US" dirty="0" smtClean="0"/>
              <a:t>computational complexity </a:t>
            </a:r>
          </a:p>
          <a:p>
            <a:pPr lvl="2"/>
            <a:r>
              <a:rPr lang="en-US" dirty="0" smtClean="0"/>
              <a:t>E.g. the question of the extent to which a problem is solvable on a computer</a:t>
            </a:r>
          </a:p>
          <a:p>
            <a:pPr lvl="1"/>
            <a:r>
              <a:rPr lang="en-US" dirty="0" smtClean="0"/>
              <a:t>real analysis </a:t>
            </a:r>
          </a:p>
          <a:p>
            <a:pPr lvl="2"/>
            <a:r>
              <a:rPr lang="en-US" dirty="0" smtClean="0"/>
              <a:t>the theory of functions of a real variable</a:t>
            </a:r>
          </a:p>
          <a:p>
            <a:r>
              <a:rPr lang="en-US" dirty="0" smtClean="0"/>
              <a:t>In addition to probability and statistics</a:t>
            </a:r>
            <a:endParaRPr lang="en-US" dirty="0"/>
          </a:p>
        </p:txBody>
      </p:sp>
    </p:spTree>
    <p:extLst>
      <p:ext uri="{BB962C8B-B14F-4D97-AF65-F5344CB8AC3E}">
        <p14:creationId xmlns:p14="http://schemas.microsoft.com/office/powerpoint/2010/main" val="3428385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Concepts of Encryption</a:t>
            </a:r>
            <a:endParaRPr lang="en-US" dirty="0"/>
          </a:p>
        </p:txBody>
      </p:sp>
      <p:sp>
        <p:nvSpPr>
          <p:cNvPr id="3" name="Content Placeholder 2"/>
          <p:cNvSpPr>
            <a:spLocks noGrp="1"/>
          </p:cNvSpPr>
          <p:nvPr>
            <p:ph idx="1"/>
          </p:nvPr>
        </p:nvSpPr>
        <p:spPr/>
        <p:txBody>
          <a:bodyPr/>
          <a:lstStyle/>
          <a:p>
            <a:r>
              <a:rPr lang="en-US" dirty="0" smtClean="0"/>
              <a:t>Consider the steps involved in sending messages from a sender, </a:t>
            </a:r>
            <a:r>
              <a:rPr lang="en-US" dirty="0" smtClean="0">
                <a:solidFill>
                  <a:srgbClr val="FF0000"/>
                </a:solidFill>
              </a:rPr>
              <a:t>S</a:t>
            </a:r>
            <a:r>
              <a:rPr lang="en-US" dirty="0" smtClean="0"/>
              <a:t>, to a recipient, </a:t>
            </a:r>
            <a:r>
              <a:rPr lang="en-US" dirty="0" smtClean="0">
                <a:solidFill>
                  <a:srgbClr val="FF0000"/>
                </a:solidFill>
              </a:rPr>
              <a:t>R</a:t>
            </a:r>
            <a:endParaRPr lang="en-US" dirty="0" smtClean="0"/>
          </a:p>
          <a:p>
            <a:r>
              <a:rPr lang="en-US" dirty="0" smtClean="0"/>
              <a:t>If </a:t>
            </a:r>
            <a:r>
              <a:rPr lang="en-US" b="1" dirty="0" smtClean="0"/>
              <a:t>S</a:t>
            </a:r>
            <a:r>
              <a:rPr lang="en-US" dirty="0" smtClean="0"/>
              <a:t> entrusts the message to </a:t>
            </a:r>
            <a:r>
              <a:rPr lang="en-US" dirty="0" smtClean="0">
                <a:solidFill>
                  <a:srgbClr val="FF0000"/>
                </a:solidFill>
              </a:rPr>
              <a:t>T</a:t>
            </a:r>
            <a:r>
              <a:rPr lang="en-US" dirty="0" smtClean="0"/>
              <a:t>, who then delivers it to </a:t>
            </a:r>
            <a:r>
              <a:rPr lang="en-US" b="1" dirty="0" smtClean="0"/>
              <a:t>R</a:t>
            </a:r>
            <a:r>
              <a:rPr lang="en-US" dirty="0" smtClean="0"/>
              <a:t>, </a:t>
            </a:r>
            <a:r>
              <a:rPr lang="en-US" b="1" dirty="0" smtClean="0"/>
              <a:t>T</a:t>
            </a:r>
            <a:r>
              <a:rPr lang="en-US" dirty="0" smtClean="0"/>
              <a:t> then becomes the transmission medium. </a:t>
            </a:r>
          </a:p>
          <a:p>
            <a:r>
              <a:rPr lang="en-US" dirty="0" smtClean="0"/>
              <a:t>If an outsider, </a:t>
            </a:r>
            <a:r>
              <a:rPr lang="en-US" dirty="0" smtClean="0">
                <a:solidFill>
                  <a:srgbClr val="FF0000"/>
                </a:solidFill>
              </a:rPr>
              <a:t>O</a:t>
            </a:r>
            <a:r>
              <a:rPr lang="en-US" dirty="0" smtClean="0"/>
              <a:t>, wants to access the message (to read, change, or even destroy it), we call </a:t>
            </a:r>
            <a:r>
              <a:rPr lang="en-US" b="1" dirty="0" smtClean="0"/>
              <a:t>O</a:t>
            </a:r>
            <a:r>
              <a:rPr lang="en-US" dirty="0" smtClean="0"/>
              <a:t> an interceptor or intruder</a:t>
            </a:r>
          </a:p>
        </p:txBody>
      </p:sp>
    </p:spTree>
    <p:extLst>
      <p:ext uri="{BB962C8B-B14F-4D97-AF65-F5344CB8AC3E}">
        <p14:creationId xmlns:p14="http://schemas.microsoft.com/office/powerpoint/2010/main" val="264411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Concepts of Encryption</a:t>
            </a:r>
            <a:endParaRPr lang="en-US" dirty="0"/>
          </a:p>
        </p:txBody>
      </p:sp>
      <p:sp>
        <p:nvSpPr>
          <p:cNvPr id="3" name="Content Placeholder 2"/>
          <p:cNvSpPr>
            <a:spLocks noGrp="1"/>
          </p:cNvSpPr>
          <p:nvPr>
            <p:ph idx="1"/>
          </p:nvPr>
        </p:nvSpPr>
        <p:spPr/>
        <p:txBody>
          <a:bodyPr>
            <a:noAutofit/>
          </a:bodyPr>
          <a:lstStyle/>
          <a:p>
            <a:r>
              <a:rPr lang="en-US" sz="2400" b="1" dirty="0"/>
              <a:t>O</a:t>
            </a:r>
            <a:r>
              <a:rPr lang="en-US" sz="2400" dirty="0"/>
              <a:t> might try to access the message in any of the following ways:</a:t>
            </a:r>
          </a:p>
          <a:p>
            <a:r>
              <a:rPr lang="en-US" sz="2400" dirty="0">
                <a:solidFill>
                  <a:srgbClr val="FF0000"/>
                </a:solidFill>
              </a:rPr>
              <a:t>Block </a:t>
            </a:r>
            <a:r>
              <a:rPr lang="en-US" sz="2400" dirty="0"/>
              <a:t>it, by preventing its reaching </a:t>
            </a:r>
            <a:r>
              <a:rPr lang="en-US" sz="2400" b="1" dirty="0"/>
              <a:t>R</a:t>
            </a:r>
            <a:r>
              <a:rPr lang="en-US" sz="2400" dirty="0"/>
              <a:t>, thereby affecting the availability of the message.</a:t>
            </a:r>
          </a:p>
          <a:p>
            <a:r>
              <a:rPr lang="en-US" sz="2400" dirty="0">
                <a:solidFill>
                  <a:srgbClr val="FF0000"/>
                </a:solidFill>
              </a:rPr>
              <a:t>Intercept </a:t>
            </a:r>
            <a:r>
              <a:rPr lang="en-US" sz="2400" dirty="0"/>
              <a:t>it, by reading or listening to the message, thereby affecting the confidentiality of the message.</a:t>
            </a:r>
          </a:p>
          <a:p>
            <a:r>
              <a:rPr lang="en-US" sz="2400" dirty="0">
                <a:solidFill>
                  <a:srgbClr val="FF0000"/>
                </a:solidFill>
              </a:rPr>
              <a:t>Modify </a:t>
            </a:r>
            <a:r>
              <a:rPr lang="en-US" sz="2400" dirty="0"/>
              <a:t>it, by seizing the message and changing it in some way, affecting the message's integrity.</a:t>
            </a:r>
          </a:p>
          <a:p>
            <a:r>
              <a:rPr lang="en-US" sz="2400" dirty="0">
                <a:solidFill>
                  <a:srgbClr val="FF0000"/>
                </a:solidFill>
              </a:rPr>
              <a:t>Fabricate</a:t>
            </a:r>
            <a:r>
              <a:rPr lang="en-US" sz="2400" dirty="0"/>
              <a:t> an authentic-looking message, arranging for it to be delivered as if it came from </a:t>
            </a:r>
            <a:r>
              <a:rPr lang="en-US" sz="2400" b="1" dirty="0"/>
              <a:t>S</a:t>
            </a:r>
            <a:r>
              <a:rPr lang="en-US" sz="2400" dirty="0"/>
              <a:t>, thereby also affecting the integrity of the message</a:t>
            </a:r>
          </a:p>
          <a:p>
            <a:r>
              <a:rPr lang="en-US" sz="2400" dirty="0" smtClean="0"/>
              <a:t>A </a:t>
            </a:r>
            <a:r>
              <a:rPr lang="en-US" sz="2400" dirty="0"/>
              <a:t>message's vulnerabilities reflect the four possible security failures we </a:t>
            </a:r>
            <a:r>
              <a:rPr lang="en-US" sz="2400" dirty="0" smtClean="0"/>
              <a:t>identified earlier.</a:t>
            </a:r>
            <a:endParaRPr lang="en-US" sz="2400" dirty="0"/>
          </a:p>
        </p:txBody>
      </p:sp>
    </p:spTree>
    <p:extLst>
      <p:ext uri="{BB962C8B-B14F-4D97-AF65-F5344CB8AC3E}">
        <p14:creationId xmlns:p14="http://schemas.microsoft.com/office/powerpoint/2010/main" val="1741124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 </a:t>
            </a:r>
            <a:endParaRPr lang="en-US" dirty="0"/>
          </a:p>
        </p:txBody>
      </p:sp>
      <p:sp>
        <p:nvSpPr>
          <p:cNvPr id="3" name="Content Placeholder 2"/>
          <p:cNvSpPr>
            <a:spLocks noGrp="1"/>
          </p:cNvSpPr>
          <p:nvPr>
            <p:ph idx="1"/>
          </p:nvPr>
        </p:nvSpPr>
        <p:spPr/>
        <p:txBody>
          <a:bodyPr>
            <a:noAutofit/>
          </a:bodyPr>
          <a:lstStyle/>
          <a:p>
            <a:r>
              <a:rPr lang="en-US" sz="2400" b="1" dirty="0" smtClean="0">
                <a:solidFill>
                  <a:srgbClr val="FF0000"/>
                </a:solidFill>
              </a:rPr>
              <a:t>Encryption</a:t>
            </a:r>
            <a:r>
              <a:rPr lang="en-US" sz="2400" dirty="0" smtClean="0">
                <a:solidFill>
                  <a:srgbClr val="FF0000"/>
                </a:solidFill>
              </a:rPr>
              <a:t> </a:t>
            </a:r>
            <a:r>
              <a:rPr lang="en-US" sz="2400" dirty="0" smtClean="0"/>
              <a:t>is the process of encoding a message so that its meaning is not obvious</a:t>
            </a:r>
          </a:p>
          <a:p>
            <a:r>
              <a:rPr lang="en-US" sz="2400" b="1" dirty="0" smtClean="0">
                <a:solidFill>
                  <a:srgbClr val="FF0000"/>
                </a:solidFill>
              </a:rPr>
              <a:t>Decryption</a:t>
            </a:r>
            <a:r>
              <a:rPr lang="en-US" sz="2400" dirty="0" smtClean="0">
                <a:solidFill>
                  <a:srgbClr val="FF0000"/>
                </a:solidFill>
              </a:rPr>
              <a:t> </a:t>
            </a:r>
            <a:r>
              <a:rPr lang="en-US" sz="2400" dirty="0" smtClean="0"/>
              <a:t>is the reverse process, transforming an encrypted message back into its normal, original form</a:t>
            </a:r>
          </a:p>
          <a:p>
            <a:r>
              <a:rPr lang="en-US" sz="2400" dirty="0" smtClean="0"/>
              <a:t>Alternatively, the terms </a:t>
            </a:r>
            <a:r>
              <a:rPr lang="en-US" sz="2400" b="1" dirty="0" smtClean="0">
                <a:solidFill>
                  <a:srgbClr val="FF0000"/>
                </a:solidFill>
              </a:rPr>
              <a:t>encode</a:t>
            </a:r>
            <a:r>
              <a:rPr lang="en-US" sz="2400" dirty="0" smtClean="0">
                <a:solidFill>
                  <a:srgbClr val="FF0000"/>
                </a:solidFill>
              </a:rPr>
              <a:t> </a:t>
            </a:r>
            <a:r>
              <a:rPr lang="en-US" sz="2400" dirty="0" smtClean="0"/>
              <a:t>and </a:t>
            </a:r>
            <a:r>
              <a:rPr lang="en-US" sz="2400" b="1" dirty="0" smtClean="0">
                <a:solidFill>
                  <a:srgbClr val="FF0000"/>
                </a:solidFill>
              </a:rPr>
              <a:t>decode</a:t>
            </a:r>
            <a:r>
              <a:rPr lang="en-US" sz="2400" dirty="0" smtClean="0">
                <a:solidFill>
                  <a:srgbClr val="FF0000"/>
                </a:solidFill>
              </a:rPr>
              <a:t> </a:t>
            </a:r>
            <a:r>
              <a:rPr lang="en-US" sz="2400" dirty="0" smtClean="0"/>
              <a:t>or </a:t>
            </a:r>
            <a:r>
              <a:rPr lang="en-US" sz="2400" b="1" dirty="0" smtClean="0">
                <a:solidFill>
                  <a:srgbClr val="FF0000"/>
                </a:solidFill>
              </a:rPr>
              <a:t>encipher</a:t>
            </a:r>
            <a:r>
              <a:rPr lang="en-US" sz="2400" dirty="0" smtClean="0">
                <a:solidFill>
                  <a:srgbClr val="FF0000"/>
                </a:solidFill>
              </a:rPr>
              <a:t> </a:t>
            </a:r>
            <a:r>
              <a:rPr lang="en-US" sz="2400" dirty="0" smtClean="0"/>
              <a:t>and </a:t>
            </a:r>
            <a:r>
              <a:rPr lang="en-US" sz="2400" b="1" dirty="0" smtClean="0">
                <a:solidFill>
                  <a:srgbClr val="FF0000"/>
                </a:solidFill>
              </a:rPr>
              <a:t>decipher</a:t>
            </a:r>
            <a:r>
              <a:rPr lang="en-US" sz="2400" dirty="0" smtClean="0">
                <a:solidFill>
                  <a:srgbClr val="FF0000"/>
                </a:solidFill>
              </a:rPr>
              <a:t> </a:t>
            </a:r>
            <a:r>
              <a:rPr lang="en-US" sz="2400" dirty="0" smtClean="0"/>
              <a:t>are used instead of encrypt and decrypt</a:t>
            </a:r>
            <a:endParaRPr lang="en-US" sz="2400" baseline="30000" dirty="0"/>
          </a:p>
          <a:p>
            <a:r>
              <a:rPr lang="en-US" sz="2400" dirty="0" smtClean="0"/>
              <a:t>We say that we encode, encrypt, or encipher the original message to hide its meaning</a:t>
            </a:r>
          </a:p>
          <a:p>
            <a:r>
              <a:rPr lang="en-US" sz="2400" dirty="0" smtClean="0"/>
              <a:t>We decode, decrypt, or decipher it to reveal the original message</a:t>
            </a:r>
          </a:p>
          <a:p>
            <a:r>
              <a:rPr lang="en-US" sz="2400" dirty="0" smtClean="0"/>
              <a:t>A system for encryption and decryption is called a </a:t>
            </a:r>
            <a:r>
              <a:rPr lang="en-US" sz="2400" b="1" dirty="0" smtClean="0">
                <a:solidFill>
                  <a:srgbClr val="FF0000"/>
                </a:solidFill>
              </a:rPr>
              <a:t>cryptosystem</a:t>
            </a:r>
          </a:p>
        </p:txBody>
      </p:sp>
    </p:spTree>
    <p:extLst>
      <p:ext uri="{BB962C8B-B14F-4D97-AF65-F5344CB8AC3E}">
        <p14:creationId xmlns:p14="http://schemas.microsoft.com/office/powerpoint/2010/main" val="105472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p:txBody>
          <a:bodyPr>
            <a:noAutofit/>
          </a:bodyPr>
          <a:lstStyle/>
          <a:p>
            <a:r>
              <a:rPr lang="en-US" sz="3200" dirty="0"/>
              <a:t>Slight difference (not significant in this course):</a:t>
            </a:r>
          </a:p>
          <a:p>
            <a:r>
              <a:rPr lang="en-US" sz="3200" b="1" dirty="0" smtClean="0"/>
              <a:t>encoding</a:t>
            </a:r>
            <a:r>
              <a:rPr lang="en-US" sz="3200" dirty="0" smtClean="0"/>
              <a:t> is the process of translating entire words or phrases to other words or phrases</a:t>
            </a:r>
          </a:p>
          <a:p>
            <a:r>
              <a:rPr lang="en-US" sz="3200" b="1" dirty="0" smtClean="0"/>
              <a:t>enciphering</a:t>
            </a:r>
            <a:r>
              <a:rPr lang="en-US" sz="3200" dirty="0" smtClean="0"/>
              <a:t> is translating letters or symbols individually</a:t>
            </a:r>
          </a:p>
          <a:p>
            <a:r>
              <a:rPr lang="en-US" sz="3200" b="1" dirty="0" smtClean="0"/>
              <a:t>encryption</a:t>
            </a:r>
            <a:r>
              <a:rPr lang="en-US" sz="3200" dirty="0" smtClean="0"/>
              <a:t> is the group term that covers both encoding and enciphering</a:t>
            </a:r>
            <a:endParaRPr lang="en-US" sz="32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2387" y="5356291"/>
            <a:ext cx="9495552" cy="122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130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a:xfrm>
            <a:off x="838199" y="1825625"/>
            <a:ext cx="8981661" cy="3090932"/>
          </a:xfrm>
        </p:spPr>
        <p:txBody>
          <a:bodyPr>
            <a:normAutofit/>
          </a:bodyPr>
          <a:lstStyle/>
          <a:p>
            <a:r>
              <a:rPr lang="en-US" dirty="0" smtClean="0"/>
              <a:t>The original form of a message is known as </a:t>
            </a:r>
            <a:r>
              <a:rPr lang="en-US" b="1" dirty="0" smtClean="0">
                <a:solidFill>
                  <a:srgbClr val="FF0000"/>
                </a:solidFill>
              </a:rPr>
              <a:t>plaintext</a:t>
            </a:r>
            <a:endParaRPr lang="en-US" dirty="0">
              <a:solidFill>
                <a:srgbClr val="FF0000"/>
              </a:solidFill>
            </a:endParaRPr>
          </a:p>
          <a:p>
            <a:r>
              <a:rPr lang="en-US" dirty="0" smtClean="0"/>
              <a:t>The encrypted form is called </a:t>
            </a:r>
            <a:r>
              <a:rPr lang="en-US" b="1" dirty="0" smtClean="0">
                <a:solidFill>
                  <a:srgbClr val="FF0000"/>
                </a:solidFill>
              </a:rPr>
              <a:t>ciphertext</a:t>
            </a:r>
          </a:p>
          <a:p>
            <a:r>
              <a:rPr lang="en-US" dirty="0" smtClean="0"/>
              <a:t>We denote a plaintext message </a:t>
            </a:r>
            <a:r>
              <a:rPr lang="en-US" b="1" dirty="0" smtClean="0">
                <a:solidFill>
                  <a:srgbClr val="FF0000"/>
                </a:solidFill>
              </a:rPr>
              <a:t>P</a:t>
            </a:r>
            <a:r>
              <a:rPr lang="en-US" dirty="0" smtClean="0"/>
              <a:t> as a sequence of individual characters </a:t>
            </a:r>
            <a:r>
              <a:rPr lang="en-US" b="1" dirty="0" smtClean="0">
                <a:solidFill>
                  <a:srgbClr val="FF0000"/>
                </a:solidFill>
              </a:rPr>
              <a:t>P</a:t>
            </a:r>
            <a:r>
              <a:rPr lang="en-US" dirty="0" smtClean="0">
                <a:solidFill>
                  <a:srgbClr val="FF0000"/>
                </a:solidFill>
              </a:rPr>
              <a:t> = &lt;p</a:t>
            </a:r>
            <a:r>
              <a:rPr lang="en-US" baseline="-25000" dirty="0" smtClean="0">
                <a:solidFill>
                  <a:srgbClr val="FF0000"/>
                </a:solidFill>
              </a:rPr>
              <a:t>1</a:t>
            </a:r>
            <a:r>
              <a:rPr lang="en-US" dirty="0" smtClean="0">
                <a:solidFill>
                  <a:srgbClr val="FF0000"/>
                </a:solidFill>
              </a:rPr>
              <a:t>, p</a:t>
            </a:r>
            <a:r>
              <a:rPr lang="en-US" baseline="-25000" dirty="0" smtClean="0">
                <a:solidFill>
                  <a:srgbClr val="FF0000"/>
                </a:solidFill>
              </a:rPr>
              <a:t>2</a:t>
            </a:r>
            <a:r>
              <a:rPr lang="en-US" dirty="0" smtClean="0">
                <a:solidFill>
                  <a:srgbClr val="FF0000"/>
                </a:solidFill>
              </a:rPr>
              <a:t>, …, </a:t>
            </a:r>
            <a:r>
              <a:rPr lang="en-US" dirty="0" err="1" smtClean="0">
                <a:solidFill>
                  <a:srgbClr val="FF0000"/>
                </a:solidFill>
              </a:rPr>
              <a:t>p</a:t>
            </a:r>
            <a:r>
              <a:rPr lang="en-US" baseline="-25000" dirty="0" err="1" smtClean="0">
                <a:solidFill>
                  <a:srgbClr val="FF0000"/>
                </a:solidFill>
              </a:rPr>
              <a:t>n</a:t>
            </a:r>
            <a:r>
              <a:rPr lang="en-US" dirty="0" smtClean="0">
                <a:solidFill>
                  <a:srgbClr val="FF0000"/>
                </a:solidFill>
              </a:rPr>
              <a:t>&gt;</a:t>
            </a:r>
          </a:p>
          <a:p>
            <a:r>
              <a:rPr lang="en-US" dirty="0" smtClean="0"/>
              <a:t>Similarly, ciphertext is written as </a:t>
            </a:r>
            <a:r>
              <a:rPr lang="en-US" b="1" dirty="0" smtClean="0">
                <a:solidFill>
                  <a:srgbClr val="FF0000"/>
                </a:solidFill>
              </a:rPr>
              <a:t>C</a:t>
            </a:r>
            <a:r>
              <a:rPr lang="en-US" dirty="0" smtClean="0">
                <a:solidFill>
                  <a:srgbClr val="FF0000"/>
                </a:solidFill>
              </a:rPr>
              <a:t> = &lt;c</a:t>
            </a:r>
            <a:r>
              <a:rPr lang="en-US" baseline="-25000" dirty="0" smtClean="0">
                <a:solidFill>
                  <a:srgbClr val="FF0000"/>
                </a:solidFill>
              </a:rPr>
              <a:t>1</a:t>
            </a:r>
            <a:r>
              <a:rPr lang="en-US" dirty="0" smtClean="0">
                <a:solidFill>
                  <a:srgbClr val="FF0000"/>
                </a:solidFill>
              </a:rPr>
              <a:t>, c</a:t>
            </a:r>
            <a:r>
              <a:rPr lang="en-US" baseline="-25000" dirty="0" smtClean="0">
                <a:solidFill>
                  <a:srgbClr val="FF0000"/>
                </a:solidFill>
              </a:rPr>
              <a:t>2</a:t>
            </a:r>
            <a:r>
              <a:rPr lang="en-US" dirty="0" smtClean="0">
                <a:solidFill>
                  <a:srgbClr val="FF0000"/>
                </a:solidFill>
              </a:rPr>
              <a:t>, …, c</a:t>
            </a:r>
            <a:r>
              <a:rPr lang="en-US" baseline="-25000" dirty="0" smtClean="0">
                <a:solidFill>
                  <a:srgbClr val="FF0000"/>
                </a:solidFill>
              </a:rPr>
              <a:t>m</a:t>
            </a:r>
            <a:r>
              <a:rPr lang="en-US" dirty="0" smtClean="0">
                <a:solidFill>
                  <a:srgbClr val="FF0000"/>
                </a:solidFill>
              </a:rPr>
              <a:t>&gt;</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2387" y="4691270"/>
            <a:ext cx="9495552" cy="12275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727578" y="6311900"/>
            <a:ext cx="1574370" cy="461665"/>
          </a:xfrm>
          <a:prstGeom prst="rect">
            <a:avLst/>
          </a:prstGeom>
        </p:spPr>
        <p:txBody>
          <a:bodyPr wrap="square">
            <a:spAutoFit/>
          </a:bodyPr>
          <a:lstStyle/>
          <a:p>
            <a:r>
              <a:rPr lang="en-US" sz="2400" b="1" dirty="0" smtClean="0"/>
              <a:t>Encryption</a:t>
            </a:r>
            <a:endParaRPr lang="en-US" sz="2400" dirty="0"/>
          </a:p>
        </p:txBody>
      </p:sp>
    </p:spTree>
    <p:extLst>
      <p:ext uri="{BB962C8B-B14F-4D97-AF65-F5344CB8AC3E}">
        <p14:creationId xmlns:p14="http://schemas.microsoft.com/office/powerpoint/2010/main" val="8561872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p:txBody>
          <a:bodyPr/>
          <a:lstStyle/>
          <a:p>
            <a:r>
              <a:rPr lang="en-US" dirty="0" smtClean="0"/>
              <a:t>Example:</a:t>
            </a:r>
          </a:p>
          <a:p>
            <a:pPr lvl="1"/>
            <a:r>
              <a:rPr lang="en-US" dirty="0" smtClean="0"/>
              <a:t>The plaintext message "I want cookies" can be denoted as the message string &lt;I, ,</a:t>
            </a:r>
            <a:r>
              <a:rPr lang="en-US" dirty="0" err="1" smtClean="0"/>
              <a:t>w,a,n,t</a:t>
            </a:r>
            <a:r>
              <a:rPr lang="en-US" dirty="0" smtClean="0"/>
              <a:t>, , </a:t>
            </a:r>
            <a:r>
              <a:rPr lang="en-US" dirty="0" err="1" smtClean="0"/>
              <a:t>c,o,o,k,i,e,s</a:t>
            </a:r>
            <a:r>
              <a:rPr lang="en-US" dirty="0" smtClean="0"/>
              <a:t>&gt;</a:t>
            </a:r>
          </a:p>
          <a:p>
            <a:pPr lvl="1"/>
            <a:r>
              <a:rPr lang="en-US" dirty="0" smtClean="0"/>
              <a:t>It can be transformed into ciphertext &lt;c</a:t>
            </a:r>
            <a:r>
              <a:rPr lang="en-US" baseline="-25000" dirty="0" smtClean="0"/>
              <a:t>1</a:t>
            </a:r>
            <a:r>
              <a:rPr lang="en-US" dirty="0" smtClean="0"/>
              <a:t>, c</a:t>
            </a:r>
            <a:r>
              <a:rPr lang="en-US" baseline="-25000" dirty="0" smtClean="0"/>
              <a:t>2</a:t>
            </a:r>
            <a:r>
              <a:rPr lang="en-US" dirty="0" smtClean="0"/>
              <a:t>, …, c</a:t>
            </a:r>
            <a:r>
              <a:rPr lang="en-US" baseline="-25000" dirty="0" smtClean="0"/>
              <a:t>14</a:t>
            </a:r>
            <a:r>
              <a:rPr lang="en-US" dirty="0" smtClean="0"/>
              <a:t>&gt;, and the encryption </a:t>
            </a:r>
            <a:r>
              <a:rPr lang="en-US" dirty="0" smtClean="0">
                <a:solidFill>
                  <a:srgbClr val="FF0000"/>
                </a:solidFill>
              </a:rPr>
              <a:t>algorithm</a:t>
            </a:r>
            <a:r>
              <a:rPr lang="en-US" dirty="0" smtClean="0"/>
              <a:t> tells us how the transformation is done</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2387" y="4691270"/>
            <a:ext cx="9495552" cy="12275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727578" y="6311900"/>
            <a:ext cx="1574370" cy="461665"/>
          </a:xfrm>
          <a:prstGeom prst="rect">
            <a:avLst/>
          </a:prstGeom>
        </p:spPr>
        <p:txBody>
          <a:bodyPr wrap="square">
            <a:spAutoFit/>
          </a:bodyPr>
          <a:lstStyle/>
          <a:p>
            <a:r>
              <a:rPr lang="en-US" sz="2400" b="1" dirty="0" smtClean="0"/>
              <a:t>Encryption</a:t>
            </a:r>
            <a:endParaRPr lang="en-US" sz="2400" dirty="0"/>
          </a:p>
        </p:txBody>
      </p:sp>
    </p:spTree>
    <p:extLst>
      <p:ext uri="{BB962C8B-B14F-4D97-AF65-F5344CB8AC3E}">
        <p14:creationId xmlns:p14="http://schemas.microsoft.com/office/powerpoint/2010/main" val="8764231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ture Template" id="{8DA91522-79C7-4005-B560-E8DD1B57C043}" vid="{1209FC41-BA96-4832-8942-3AD9107435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Lecture1</Template>
  <TotalTime>1</TotalTime>
  <Words>1507</Words>
  <Application>Microsoft Office PowerPoint</Application>
  <PresentationFormat>Widescreen</PresentationFormat>
  <Paragraphs>156</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Courier New</vt:lpstr>
      <vt:lpstr>Wingdings</vt:lpstr>
      <vt:lpstr>Office Theme</vt:lpstr>
      <vt:lpstr>LECTURE 2: Cryptography</vt:lpstr>
      <vt:lpstr>Module 2: Elementary Cryptography </vt:lpstr>
      <vt:lpstr>Concepts of Encryption</vt:lpstr>
      <vt:lpstr>Concepts of Encryption</vt:lpstr>
      <vt:lpstr>Concepts of Encryption</vt:lpstr>
      <vt:lpstr>Terminology </vt:lpstr>
      <vt:lpstr>Terminology</vt:lpstr>
      <vt:lpstr>Terminology</vt:lpstr>
      <vt:lpstr>Terminology</vt:lpstr>
      <vt:lpstr>Terminology</vt:lpstr>
      <vt:lpstr>Terminology</vt:lpstr>
      <vt:lpstr>Terminology</vt:lpstr>
      <vt:lpstr>Concepts</vt:lpstr>
      <vt:lpstr>Concepts of symmetric and asymmetric encryption</vt:lpstr>
      <vt:lpstr>Why using a key?</vt:lpstr>
      <vt:lpstr>What can a cryptanalyst attempt to do?</vt:lpstr>
      <vt:lpstr>What can a cryptanalyst attempt to do?</vt:lpstr>
      <vt:lpstr>Representing Characters</vt:lpstr>
      <vt:lpstr>Substitutions &amp; transpositions</vt:lpstr>
      <vt:lpstr>Substitutions: The Caesar Cipher</vt:lpstr>
      <vt:lpstr>Substitutions: The Caesar Cipher</vt:lpstr>
      <vt:lpstr>PowerPoint Presentation</vt:lpstr>
      <vt:lpstr>To be continued next lecture!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Introduction</dc:title>
  <dc:creator>esam alwagait</dc:creator>
  <cp:lastModifiedBy>esam alwagait</cp:lastModifiedBy>
  <cp:revision>3</cp:revision>
  <dcterms:created xsi:type="dcterms:W3CDTF">2015-02-11T12:06:38Z</dcterms:created>
  <dcterms:modified xsi:type="dcterms:W3CDTF">2015-02-11T12:08:54Z</dcterms:modified>
</cp:coreProperties>
</file>