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9"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5" d="100"/>
          <a:sy n="115" d="100"/>
        </p:scale>
        <p:origin x="14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717291-28EA-45D1-A319-38A39A42C175}"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40B1E-5B67-4F58-B471-7BCB8AE61F1B}" type="slidenum">
              <a:rPr lang="en-US" smtClean="0"/>
              <a:t>‹#›</a:t>
            </a:fld>
            <a:endParaRPr lang="en-US"/>
          </a:p>
        </p:txBody>
      </p:sp>
    </p:spTree>
    <p:extLst>
      <p:ext uri="{BB962C8B-B14F-4D97-AF65-F5344CB8AC3E}">
        <p14:creationId xmlns:p14="http://schemas.microsoft.com/office/powerpoint/2010/main" val="1131704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717291-28EA-45D1-A319-38A39A42C175}"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40B1E-5B67-4F58-B471-7BCB8AE61F1B}" type="slidenum">
              <a:rPr lang="en-US" smtClean="0"/>
              <a:t>‹#›</a:t>
            </a:fld>
            <a:endParaRPr lang="en-US"/>
          </a:p>
        </p:txBody>
      </p:sp>
    </p:spTree>
    <p:extLst>
      <p:ext uri="{BB962C8B-B14F-4D97-AF65-F5344CB8AC3E}">
        <p14:creationId xmlns:p14="http://schemas.microsoft.com/office/powerpoint/2010/main" val="1277520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717291-28EA-45D1-A319-38A39A42C175}"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40B1E-5B67-4F58-B471-7BCB8AE61F1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40289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717291-28EA-45D1-A319-38A39A42C175}"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40B1E-5B67-4F58-B471-7BCB8AE61F1B}" type="slidenum">
              <a:rPr lang="en-US" smtClean="0"/>
              <a:t>‹#›</a:t>
            </a:fld>
            <a:endParaRPr lang="en-US"/>
          </a:p>
        </p:txBody>
      </p:sp>
    </p:spTree>
    <p:extLst>
      <p:ext uri="{BB962C8B-B14F-4D97-AF65-F5344CB8AC3E}">
        <p14:creationId xmlns:p14="http://schemas.microsoft.com/office/powerpoint/2010/main" val="2907330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717291-28EA-45D1-A319-38A39A42C175}"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40B1E-5B67-4F58-B471-7BCB8AE61F1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11886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717291-28EA-45D1-A319-38A39A42C175}"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40B1E-5B67-4F58-B471-7BCB8AE61F1B}" type="slidenum">
              <a:rPr lang="en-US" smtClean="0"/>
              <a:t>‹#›</a:t>
            </a:fld>
            <a:endParaRPr lang="en-US"/>
          </a:p>
        </p:txBody>
      </p:sp>
    </p:spTree>
    <p:extLst>
      <p:ext uri="{BB962C8B-B14F-4D97-AF65-F5344CB8AC3E}">
        <p14:creationId xmlns:p14="http://schemas.microsoft.com/office/powerpoint/2010/main" val="683488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717291-28EA-45D1-A319-38A39A42C175}"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40B1E-5B67-4F58-B471-7BCB8AE61F1B}" type="slidenum">
              <a:rPr lang="en-US" smtClean="0"/>
              <a:t>‹#›</a:t>
            </a:fld>
            <a:endParaRPr lang="en-US"/>
          </a:p>
        </p:txBody>
      </p:sp>
    </p:spTree>
    <p:extLst>
      <p:ext uri="{BB962C8B-B14F-4D97-AF65-F5344CB8AC3E}">
        <p14:creationId xmlns:p14="http://schemas.microsoft.com/office/powerpoint/2010/main" val="36236549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717291-28EA-45D1-A319-38A39A42C175}"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40B1E-5B67-4F58-B471-7BCB8AE61F1B}" type="slidenum">
              <a:rPr lang="en-US" smtClean="0"/>
              <a:t>‹#›</a:t>
            </a:fld>
            <a:endParaRPr lang="en-US"/>
          </a:p>
        </p:txBody>
      </p:sp>
    </p:spTree>
    <p:extLst>
      <p:ext uri="{BB962C8B-B14F-4D97-AF65-F5344CB8AC3E}">
        <p14:creationId xmlns:p14="http://schemas.microsoft.com/office/powerpoint/2010/main" val="3186744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717291-28EA-45D1-A319-38A39A42C175}"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40B1E-5B67-4F58-B471-7BCB8AE61F1B}" type="slidenum">
              <a:rPr lang="en-US" smtClean="0"/>
              <a:t>‹#›</a:t>
            </a:fld>
            <a:endParaRPr lang="en-US"/>
          </a:p>
        </p:txBody>
      </p:sp>
    </p:spTree>
    <p:extLst>
      <p:ext uri="{BB962C8B-B14F-4D97-AF65-F5344CB8AC3E}">
        <p14:creationId xmlns:p14="http://schemas.microsoft.com/office/powerpoint/2010/main" val="3502535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0717291-28EA-45D1-A319-38A39A42C175}" type="datetimeFigureOut">
              <a:rPr lang="en-US" smtClean="0"/>
              <a:t>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40B1E-5B67-4F58-B471-7BCB8AE61F1B}" type="slidenum">
              <a:rPr lang="en-US" smtClean="0"/>
              <a:t>‹#›</a:t>
            </a:fld>
            <a:endParaRPr lang="en-US"/>
          </a:p>
        </p:txBody>
      </p:sp>
    </p:spTree>
    <p:extLst>
      <p:ext uri="{BB962C8B-B14F-4D97-AF65-F5344CB8AC3E}">
        <p14:creationId xmlns:p14="http://schemas.microsoft.com/office/powerpoint/2010/main" val="2423602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717291-28EA-45D1-A319-38A39A42C175}" type="datetimeFigureOut">
              <a:rPr lang="en-US" smtClean="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40B1E-5B67-4F58-B471-7BCB8AE61F1B}" type="slidenum">
              <a:rPr lang="en-US" smtClean="0"/>
              <a:t>‹#›</a:t>
            </a:fld>
            <a:endParaRPr lang="en-US"/>
          </a:p>
        </p:txBody>
      </p:sp>
    </p:spTree>
    <p:extLst>
      <p:ext uri="{BB962C8B-B14F-4D97-AF65-F5344CB8AC3E}">
        <p14:creationId xmlns:p14="http://schemas.microsoft.com/office/powerpoint/2010/main" val="2644348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717291-28EA-45D1-A319-38A39A42C175}" type="datetimeFigureOut">
              <a:rPr lang="en-US" smtClean="0"/>
              <a:t>1/21/2019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940B1E-5B67-4F58-B471-7BCB8AE61F1B}" type="slidenum">
              <a:rPr lang="en-US" smtClean="0"/>
              <a:t>‹#›</a:t>
            </a:fld>
            <a:endParaRPr lang="en-US"/>
          </a:p>
        </p:txBody>
      </p:sp>
    </p:spTree>
    <p:extLst>
      <p:ext uri="{BB962C8B-B14F-4D97-AF65-F5344CB8AC3E}">
        <p14:creationId xmlns:p14="http://schemas.microsoft.com/office/powerpoint/2010/main" val="3901143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717291-28EA-45D1-A319-38A39A42C175}" type="datetimeFigureOut">
              <a:rPr lang="en-US" smtClean="0"/>
              <a:t>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940B1E-5B67-4F58-B471-7BCB8AE61F1B}" type="slidenum">
              <a:rPr lang="en-US" smtClean="0"/>
              <a:t>‹#›</a:t>
            </a:fld>
            <a:endParaRPr lang="en-US"/>
          </a:p>
        </p:txBody>
      </p:sp>
    </p:spTree>
    <p:extLst>
      <p:ext uri="{BB962C8B-B14F-4D97-AF65-F5344CB8AC3E}">
        <p14:creationId xmlns:p14="http://schemas.microsoft.com/office/powerpoint/2010/main" val="3770850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717291-28EA-45D1-A319-38A39A42C175}" type="datetimeFigureOut">
              <a:rPr lang="en-US" smtClean="0"/>
              <a:t>1/21/2019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940B1E-5B67-4F58-B471-7BCB8AE61F1B}" type="slidenum">
              <a:rPr lang="en-US" smtClean="0"/>
              <a:t>‹#›</a:t>
            </a:fld>
            <a:endParaRPr lang="en-US"/>
          </a:p>
        </p:txBody>
      </p:sp>
    </p:spTree>
    <p:extLst>
      <p:ext uri="{BB962C8B-B14F-4D97-AF65-F5344CB8AC3E}">
        <p14:creationId xmlns:p14="http://schemas.microsoft.com/office/powerpoint/2010/main" val="1189104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717291-28EA-45D1-A319-38A39A42C175}" type="datetimeFigureOut">
              <a:rPr lang="en-US" smtClean="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40B1E-5B67-4F58-B471-7BCB8AE61F1B}" type="slidenum">
              <a:rPr lang="en-US" smtClean="0"/>
              <a:t>‹#›</a:t>
            </a:fld>
            <a:endParaRPr lang="en-US"/>
          </a:p>
        </p:txBody>
      </p:sp>
    </p:spTree>
    <p:extLst>
      <p:ext uri="{BB962C8B-B14F-4D97-AF65-F5344CB8AC3E}">
        <p14:creationId xmlns:p14="http://schemas.microsoft.com/office/powerpoint/2010/main" val="3274518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0717291-28EA-45D1-A319-38A39A42C175}" type="datetimeFigureOut">
              <a:rPr lang="en-US" smtClean="0"/>
              <a:t>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40B1E-5B67-4F58-B471-7BCB8AE61F1B}" type="slidenum">
              <a:rPr lang="en-US" smtClean="0"/>
              <a:t>‹#›</a:t>
            </a:fld>
            <a:endParaRPr lang="en-US"/>
          </a:p>
        </p:txBody>
      </p:sp>
    </p:spTree>
    <p:extLst>
      <p:ext uri="{BB962C8B-B14F-4D97-AF65-F5344CB8AC3E}">
        <p14:creationId xmlns:p14="http://schemas.microsoft.com/office/powerpoint/2010/main" val="51920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0717291-28EA-45D1-A319-38A39A42C175}" type="datetimeFigureOut">
              <a:rPr lang="en-US" smtClean="0"/>
              <a:t>1/21/2019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4940B1E-5B67-4F58-B471-7BCB8AE61F1B}" type="slidenum">
              <a:rPr lang="en-US" smtClean="0"/>
              <a:t>‹#›</a:t>
            </a:fld>
            <a:endParaRPr lang="en-US"/>
          </a:p>
        </p:txBody>
      </p:sp>
    </p:spTree>
    <p:extLst>
      <p:ext uri="{BB962C8B-B14F-4D97-AF65-F5344CB8AC3E}">
        <p14:creationId xmlns:p14="http://schemas.microsoft.com/office/powerpoint/2010/main" val="3166886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4332" y="664225"/>
            <a:ext cx="7766936" cy="309170"/>
          </a:xfrm>
        </p:spPr>
        <p:txBody>
          <a:bodyPr/>
          <a:lstStyle/>
          <a:p>
            <a:pPr algn="ctr"/>
            <a:r>
              <a:rPr lang="ar-SA" sz="3000" dirty="0"/>
              <a:t>مفاهيم أساسية في علم البيئة</a:t>
            </a:r>
            <a:endParaRPr lang="en-US" sz="3000" dirty="0"/>
          </a:p>
        </p:txBody>
      </p:sp>
      <p:sp>
        <p:nvSpPr>
          <p:cNvPr id="3" name="Subtitle 2"/>
          <p:cNvSpPr>
            <a:spLocks noGrp="1"/>
          </p:cNvSpPr>
          <p:nvPr>
            <p:ph type="subTitle" idx="1"/>
          </p:nvPr>
        </p:nvSpPr>
        <p:spPr>
          <a:xfrm>
            <a:off x="707924" y="1106129"/>
            <a:ext cx="8834282" cy="5161936"/>
          </a:xfrm>
        </p:spPr>
        <p:txBody>
          <a:bodyPr>
            <a:normAutofit/>
          </a:bodyPr>
          <a:lstStyle/>
          <a:p>
            <a:r>
              <a:rPr lang="en-US" b="1" dirty="0">
                <a:solidFill>
                  <a:srgbClr val="C00000"/>
                </a:solidFill>
              </a:rPr>
              <a:t>Ecosystem </a:t>
            </a:r>
            <a:r>
              <a:rPr lang="ar-SA" sz="2600" dirty="0">
                <a:solidFill>
                  <a:srgbClr val="C00000"/>
                </a:solidFill>
              </a:rPr>
              <a:t>النظام البيئي </a:t>
            </a:r>
          </a:p>
          <a:p>
            <a:r>
              <a:rPr lang="ar-SA" sz="2600" dirty="0">
                <a:solidFill>
                  <a:schemeClr val="accent5">
                    <a:lumMod val="50000"/>
                  </a:schemeClr>
                </a:solidFill>
                <a:cs typeface="+mj-cs"/>
              </a:rPr>
              <a:t>هو عبارة عن اي وحدة تنظيمية في مكان ما، تشتمل على كل من المجتمعات البيئية الحية (حيوانات ونباتات) وغير الحية المحيطة بها، بحيث تكون متفاعلة فيما بينها ويؤثر كل منهما في صفات الآخر، وكلاهما ضروري لإدامة الحياة إذ يتم تبادل العناصر والمركبات والطاقة بين الكائنات الحية والعوامل المحيطة غير الحية. </a:t>
            </a:r>
          </a:p>
          <a:p>
            <a:r>
              <a:rPr lang="ar-SA" sz="2600" dirty="0">
                <a:solidFill>
                  <a:srgbClr val="C00000"/>
                </a:solidFill>
                <a:cs typeface="+mj-cs"/>
              </a:rPr>
              <a:t>إذ يتكون هذا النظام من:</a:t>
            </a:r>
            <a:endParaRPr lang="ar-SA" sz="2600" dirty="0">
              <a:solidFill>
                <a:schemeClr val="accent5">
                  <a:lumMod val="50000"/>
                </a:schemeClr>
              </a:solidFill>
              <a:cs typeface="+mj-cs"/>
            </a:endParaRPr>
          </a:p>
        </p:txBody>
      </p:sp>
    </p:spTree>
    <p:extLst>
      <p:ext uri="{BB962C8B-B14F-4D97-AF65-F5344CB8AC3E}">
        <p14:creationId xmlns:p14="http://schemas.microsoft.com/office/powerpoint/2010/main" val="2386629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333" t="7822" r="5867" b="2537"/>
          <a:stretch/>
        </p:blipFill>
        <p:spPr>
          <a:xfrm>
            <a:off x="1088967" y="673331"/>
            <a:ext cx="7705900" cy="5793971"/>
          </a:xfrm>
          <a:prstGeom prst="rect">
            <a:avLst/>
          </a:prstGeom>
        </p:spPr>
      </p:pic>
    </p:spTree>
    <p:extLst>
      <p:ext uri="{BB962C8B-B14F-4D97-AF65-F5344CB8AC3E}">
        <p14:creationId xmlns:p14="http://schemas.microsoft.com/office/powerpoint/2010/main" val="3446519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07324"/>
            <a:ext cx="8596668" cy="523701"/>
          </a:xfrm>
        </p:spPr>
        <p:txBody>
          <a:bodyPr>
            <a:noAutofit/>
          </a:bodyPr>
          <a:lstStyle/>
          <a:p>
            <a:pPr algn="ctr"/>
            <a:r>
              <a:rPr lang="en-US" sz="2300" dirty="0"/>
              <a:t>Food Pyramids </a:t>
            </a:r>
            <a:r>
              <a:rPr lang="ar-SA" sz="2300" dirty="0"/>
              <a:t>الأهرام الغذائية</a:t>
            </a:r>
            <a:endParaRPr lang="en-US" sz="2300" dirty="0"/>
          </a:p>
        </p:txBody>
      </p:sp>
      <p:sp>
        <p:nvSpPr>
          <p:cNvPr id="3" name="Content Placeholder 2"/>
          <p:cNvSpPr>
            <a:spLocks noGrp="1"/>
          </p:cNvSpPr>
          <p:nvPr>
            <p:ph idx="1"/>
          </p:nvPr>
        </p:nvSpPr>
        <p:spPr>
          <a:xfrm>
            <a:off x="677334" y="1088968"/>
            <a:ext cx="8596668" cy="1473480"/>
          </a:xfrm>
        </p:spPr>
        <p:txBody>
          <a:bodyPr>
            <a:normAutofit lnSpcReduction="10000"/>
          </a:bodyPr>
          <a:lstStyle/>
          <a:p>
            <a:pPr marL="0" indent="0" algn="r">
              <a:buNone/>
            </a:pPr>
            <a:r>
              <a:rPr lang="ar-SA" sz="2300" dirty="0">
                <a:solidFill>
                  <a:schemeClr val="accent5">
                    <a:lumMod val="50000"/>
                  </a:schemeClr>
                </a:solidFill>
              </a:rPr>
              <a:t>وهي عبارة عن تدرج للمستويات الغذائية للكائنات الحية بحيث يتوزع كل حسب دوره الغذائي والوظيفي على شكل هرم، تكون قاعدته المنتجات ويتبعها آكلات الأعشاب ثم مستويات مختلفة من آكلات اللحوم إلى أن نصل إلى أقوى المستهلكات في قمة الهرم.</a:t>
            </a:r>
            <a:endParaRPr lang="en-US" sz="2300" dirty="0">
              <a:solidFill>
                <a:schemeClr val="accent5">
                  <a:lumMod val="50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7143" y="2713701"/>
            <a:ext cx="4912242" cy="4011561"/>
          </a:xfrm>
          <a:prstGeom prst="rect">
            <a:avLst/>
          </a:prstGeom>
        </p:spPr>
      </p:pic>
    </p:spTree>
    <p:extLst>
      <p:ext uri="{BB962C8B-B14F-4D97-AF65-F5344CB8AC3E}">
        <p14:creationId xmlns:p14="http://schemas.microsoft.com/office/powerpoint/2010/main" val="3707792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16188"/>
            <a:ext cx="8596668" cy="506819"/>
          </a:xfrm>
        </p:spPr>
        <p:txBody>
          <a:bodyPr>
            <a:normAutofit/>
          </a:bodyPr>
          <a:lstStyle/>
          <a:p>
            <a:pPr algn="ctr"/>
            <a:r>
              <a:rPr lang="en-US" sz="2300" dirty="0"/>
              <a:t>Pyramid numbers </a:t>
            </a:r>
            <a:r>
              <a:rPr lang="ar-SA" sz="2300" dirty="0"/>
              <a:t>الهرم العددي</a:t>
            </a:r>
            <a:endParaRPr lang="en-US" sz="2300" dirty="0"/>
          </a:p>
        </p:txBody>
      </p:sp>
      <p:sp>
        <p:nvSpPr>
          <p:cNvPr id="3" name="Content Placeholder 2"/>
          <p:cNvSpPr>
            <a:spLocks noGrp="1"/>
          </p:cNvSpPr>
          <p:nvPr>
            <p:ph idx="1"/>
          </p:nvPr>
        </p:nvSpPr>
        <p:spPr>
          <a:xfrm>
            <a:off x="106327" y="655782"/>
            <a:ext cx="9441710" cy="1800337"/>
          </a:xfrm>
        </p:spPr>
        <p:txBody>
          <a:bodyPr>
            <a:normAutofit/>
          </a:bodyPr>
          <a:lstStyle/>
          <a:p>
            <a:pPr marL="0" indent="0" algn="r">
              <a:buNone/>
            </a:pPr>
            <a:r>
              <a:rPr lang="ar-SA" sz="2300" dirty="0">
                <a:solidFill>
                  <a:schemeClr val="accent5">
                    <a:lumMod val="50000"/>
                  </a:schemeClr>
                </a:solidFill>
              </a:rPr>
              <a:t>يهتم هذا النوع بالعدد الكلي في كل تدرج أو مستوى غذائي في الهرم، ويهمل التركيب النوعي. وبالتالي فإن أعداد الكائنات الحية تكون وافرة في المنتجات، تنخفض تدريجياً إلى أن تصل الأقل عدداً (أقوى المستهلكات) لتأخذ شكل الهرم العددي. وهذا الهرم يمكن قلبه في الطبيعة.</a:t>
            </a:r>
          </a:p>
          <a:p>
            <a:pPr marL="0" indent="0">
              <a:buNone/>
            </a:pPr>
            <a:endParaRPr lang="en-US" sz="2500" dirty="0"/>
          </a:p>
        </p:txBody>
      </p:sp>
      <p:pic>
        <p:nvPicPr>
          <p:cNvPr id="5" name="Picture 4">
            <a:extLst>
              <a:ext uri="{FF2B5EF4-FFF2-40B4-BE49-F238E27FC236}">
                <a16:creationId xmlns:a16="http://schemas.microsoft.com/office/drawing/2014/main" id="{EB5ECA10-0104-4468-BAAB-58448149486C}"/>
              </a:ext>
            </a:extLst>
          </p:cNvPr>
          <p:cNvPicPr>
            <a:picLocks noChangeAspect="1"/>
          </p:cNvPicPr>
          <p:nvPr/>
        </p:nvPicPr>
        <p:blipFill rotWithShape="1">
          <a:blip r:embed="rId2">
            <a:extLst>
              <a:ext uri="{28A0092B-C50C-407E-A947-70E740481C1C}">
                <a14:useLocalDpi xmlns:a14="http://schemas.microsoft.com/office/drawing/2010/main" val="0"/>
              </a:ext>
            </a:extLst>
          </a:blip>
          <a:srcRect r="45288" b="15318"/>
          <a:stretch/>
        </p:blipFill>
        <p:spPr>
          <a:xfrm>
            <a:off x="3124200" y="2200940"/>
            <a:ext cx="3251886" cy="4440872"/>
          </a:xfrm>
          <a:prstGeom prst="rect">
            <a:avLst/>
          </a:prstGeom>
        </p:spPr>
      </p:pic>
    </p:spTree>
    <p:extLst>
      <p:ext uri="{BB962C8B-B14F-4D97-AF65-F5344CB8AC3E}">
        <p14:creationId xmlns:p14="http://schemas.microsoft.com/office/powerpoint/2010/main" val="339963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3435"/>
            <a:ext cx="8596668" cy="474921"/>
          </a:xfrm>
        </p:spPr>
        <p:txBody>
          <a:bodyPr>
            <a:normAutofit/>
          </a:bodyPr>
          <a:lstStyle/>
          <a:p>
            <a:pPr algn="ctr"/>
            <a:r>
              <a:rPr lang="en-US" sz="2300" dirty="0">
                <a:solidFill>
                  <a:schemeClr val="accent6">
                    <a:lumMod val="75000"/>
                  </a:schemeClr>
                </a:solidFill>
              </a:rPr>
              <a:t>Food web </a:t>
            </a:r>
            <a:r>
              <a:rPr lang="ar-SA" sz="2300" dirty="0">
                <a:solidFill>
                  <a:schemeClr val="accent6">
                    <a:lumMod val="75000"/>
                  </a:schemeClr>
                </a:solidFill>
              </a:rPr>
              <a:t>الشبكة الغذائية</a:t>
            </a:r>
            <a:endParaRPr lang="en-US" sz="2300" dirty="0"/>
          </a:p>
        </p:txBody>
      </p:sp>
      <p:sp>
        <p:nvSpPr>
          <p:cNvPr id="3" name="Content Placeholder 2"/>
          <p:cNvSpPr>
            <a:spLocks noGrp="1"/>
          </p:cNvSpPr>
          <p:nvPr>
            <p:ph idx="1"/>
          </p:nvPr>
        </p:nvSpPr>
        <p:spPr>
          <a:xfrm>
            <a:off x="202019" y="584100"/>
            <a:ext cx="9260958" cy="1983657"/>
          </a:xfrm>
        </p:spPr>
        <p:txBody>
          <a:bodyPr>
            <a:noAutofit/>
          </a:bodyPr>
          <a:lstStyle/>
          <a:p>
            <a:pPr marL="0" indent="0" algn="r">
              <a:buNone/>
            </a:pPr>
            <a:r>
              <a:rPr lang="ar-SA" sz="2100" dirty="0">
                <a:solidFill>
                  <a:schemeClr val="accent5">
                    <a:lumMod val="50000"/>
                  </a:schemeClr>
                </a:solidFill>
              </a:rPr>
              <a:t>في الطبيعة تكون السلاسل الغذائية في غاية التعقيد وتحوي الكثير من الارتباطات بين المستوى الغذائي وسلسلة الغذاء وينتج من ذلك الشبكات الغذائية والتي تصف جميع أنماط العلاقات في المجموعة (افتراس/ تطفل.....الخ). مثال لذلك يأكل حيوان الليمنج العشب ويفترسه البوم، وهذا ما نسميه بالسسلسلة الغذائية، فالبوم أيضاً يفترسه الثعلب الأحمر وأنواع ابن عرس والكركر (طائر) والنورس. وبمعنى آخر هي المجموع الكلي للعلاقات الغذائية في النظام البيئي الطبيعي. </a:t>
            </a:r>
            <a:endParaRPr lang="en-US" sz="2100" dirty="0">
              <a:solidFill>
                <a:schemeClr val="accent5">
                  <a:lumMod val="50000"/>
                </a:schemeClr>
              </a:solidFill>
            </a:endParaRPr>
          </a:p>
        </p:txBody>
      </p:sp>
      <p:pic>
        <p:nvPicPr>
          <p:cNvPr id="5" name="Picture 4">
            <a:extLst>
              <a:ext uri="{FF2B5EF4-FFF2-40B4-BE49-F238E27FC236}">
                <a16:creationId xmlns:a16="http://schemas.microsoft.com/office/drawing/2014/main" id="{5A75C174-16A9-453C-92CB-75DD6C6451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4251" y="2567757"/>
            <a:ext cx="6443331" cy="3924257"/>
          </a:xfrm>
          <a:prstGeom prst="rect">
            <a:avLst/>
          </a:prstGeom>
        </p:spPr>
      </p:pic>
    </p:spTree>
    <p:extLst>
      <p:ext uri="{BB962C8B-B14F-4D97-AF65-F5344CB8AC3E}">
        <p14:creationId xmlns:p14="http://schemas.microsoft.com/office/powerpoint/2010/main" val="87500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latin typeface="Times New Roman" panose="02020603050405020304" pitchFamily="18" charset="0"/>
                <a:cs typeface="Times New Roman" panose="02020603050405020304" pitchFamily="18" charset="0"/>
              </a:rPr>
              <a:t>ماذ</a:t>
            </a:r>
            <a:r>
              <a:rPr lang="ar-SA" dirty="0">
                <a:latin typeface="Times New Roman" panose="02020603050405020304" pitchFamily="18" charset="0"/>
                <a:cs typeface="Times New Roman" panose="02020603050405020304" pitchFamily="18" charset="0"/>
              </a:rPr>
              <a:t>ا</a:t>
            </a:r>
            <a:r>
              <a:rPr lang="ar-SA" dirty="0" smtClean="0">
                <a:latin typeface="Times New Roman" panose="02020603050405020304" pitchFamily="18" charset="0"/>
                <a:cs typeface="Times New Roman" panose="02020603050405020304" pitchFamily="18" charset="0"/>
              </a:rPr>
              <a:t> نستفيد من الشبكة الغذائية؟</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3733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1814624"/>
          </a:xfrm>
        </p:spPr>
        <p:txBody>
          <a:bodyPr>
            <a:normAutofit fontScale="90000"/>
          </a:bodyPr>
          <a:lstStyle/>
          <a:p>
            <a:pPr algn="r"/>
            <a:r>
              <a:rPr lang="ar-SA" sz="2400" dirty="0">
                <a:solidFill>
                  <a:srgbClr val="C00000"/>
                </a:solidFill>
              </a:rPr>
              <a:t/>
            </a:r>
            <a:br>
              <a:rPr lang="ar-SA" sz="2400" dirty="0">
                <a:solidFill>
                  <a:srgbClr val="C00000"/>
                </a:solidFill>
              </a:rPr>
            </a:br>
            <a:r>
              <a:rPr lang="en-US" sz="2400" dirty="0">
                <a:solidFill>
                  <a:schemeClr val="accent6">
                    <a:lumMod val="75000"/>
                  </a:schemeClr>
                </a:solidFill>
              </a:rPr>
              <a:t>A Biotic components </a:t>
            </a:r>
            <a:r>
              <a:rPr lang="ar-SA" sz="2400" dirty="0">
                <a:solidFill>
                  <a:schemeClr val="accent6">
                    <a:lumMod val="75000"/>
                  </a:schemeClr>
                </a:solidFill>
              </a:rPr>
              <a:t>مكونات غير حية</a:t>
            </a:r>
            <a:br>
              <a:rPr lang="ar-SA" sz="2400" dirty="0">
                <a:solidFill>
                  <a:schemeClr val="accent6">
                    <a:lumMod val="75000"/>
                  </a:schemeClr>
                </a:solidFill>
              </a:rPr>
            </a:br>
            <a:r>
              <a:rPr lang="ar-SA" sz="2400" dirty="0">
                <a:solidFill>
                  <a:schemeClr val="accent5">
                    <a:lumMod val="50000"/>
                  </a:schemeClr>
                </a:solidFill>
              </a:rPr>
              <a:t>وتمتاز هذه المكونات بخلوها من مظاهر الحياة  كالحصول على الغذاء للنمو والتكاثر ومن أهم هذه المكونات:</a:t>
            </a:r>
            <a:br>
              <a:rPr lang="ar-SA" sz="2400" dirty="0">
                <a:solidFill>
                  <a:schemeClr val="accent5">
                    <a:lumMod val="50000"/>
                  </a:schemeClr>
                </a:solidFill>
              </a:rPr>
            </a:br>
            <a:endParaRPr lang="en-US" sz="2500" dirty="0">
              <a:solidFill>
                <a:srgbClr val="C00000"/>
              </a:solidFill>
            </a:endParaRPr>
          </a:p>
        </p:txBody>
      </p:sp>
      <p:sp>
        <p:nvSpPr>
          <p:cNvPr id="3" name="Title 1">
            <a:extLst>
              <a:ext uri="{FF2B5EF4-FFF2-40B4-BE49-F238E27FC236}">
                <a16:creationId xmlns:a16="http://schemas.microsoft.com/office/drawing/2014/main" id="{1AEA4E5A-1D20-4AEA-BD03-94F83E3F5F67}"/>
              </a:ext>
            </a:extLst>
          </p:cNvPr>
          <p:cNvSpPr txBox="1">
            <a:spLocks/>
          </p:cNvSpPr>
          <p:nvPr/>
        </p:nvSpPr>
        <p:spPr>
          <a:xfrm>
            <a:off x="677334" y="2275367"/>
            <a:ext cx="8596668" cy="3638736"/>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ar-SA" sz="2500" dirty="0">
                <a:solidFill>
                  <a:schemeClr val="accent2">
                    <a:lumMod val="75000"/>
                  </a:schemeClr>
                </a:solidFill>
              </a:rPr>
              <a:t/>
            </a:r>
            <a:br>
              <a:rPr lang="ar-SA" sz="2500" dirty="0">
                <a:solidFill>
                  <a:schemeClr val="accent2">
                    <a:lumMod val="75000"/>
                  </a:schemeClr>
                </a:solidFill>
              </a:rPr>
            </a:br>
            <a:r>
              <a:rPr lang="ar-SA" sz="2500" dirty="0">
                <a:solidFill>
                  <a:schemeClr val="accent2">
                    <a:lumMod val="75000"/>
                  </a:schemeClr>
                </a:solidFill>
              </a:rPr>
              <a:t>- عناصر المناخ كالحرارة والرطوبة والرياح والضوء.</a:t>
            </a:r>
            <a:br>
              <a:rPr lang="ar-SA" sz="2500" dirty="0">
                <a:solidFill>
                  <a:schemeClr val="accent2">
                    <a:lumMod val="75000"/>
                  </a:schemeClr>
                </a:solidFill>
              </a:rPr>
            </a:br>
            <a:r>
              <a:rPr lang="ar-SA" sz="2500" dirty="0">
                <a:solidFill>
                  <a:schemeClr val="accent2">
                    <a:lumMod val="75000"/>
                  </a:schemeClr>
                </a:solidFill>
              </a:rPr>
              <a:t>- عناصر التربة وخصائصها الكيميائية والفيزيائية.</a:t>
            </a:r>
            <a:br>
              <a:rPr lang="ar-SA" sz="2500" dirty="0">
                <a:solidFill>
                  <a:schemeClr val="accent2">
                    <a:lumMod val="75000"/>
                  </a:schemeClr>
                </a:solidFill>
              </a:rPr>
            </a:br>
            <a:r>
              <a:rPr lang="ar-SA" sz="2500" dirty="0">
                <a:solidFill>
                  <a:schemeClr val="accent2">
                    <a:lumMod val="75000"/>
                  </a:schemeClr>
                </a:solidFill>
              </a:rPr>
              <a:t>- العناصر الكيميائية كالأوكسجين ومغذيات نباتية وملوثات.</a:t>
            </a:r>
            <a:br>
              <a:rPr lang="ar-SA" sz="2500" dirty="0">
                <a:solidFill>
                  <a:schemeClr val="accent2">
                    <a:lumMod val="75000"/>
                  </a:schemeClr>
                </a:solidFill>
              </a:rPr>
            </a:br>
            <a:r>
              <a:rPr lang="ar-SA" sz="2500" dirty="0">
                <a:solidFill>
                  <a:schemeClr val="accent2">
                    <a:lumMod val="75000"/>
                  </a:schemeClr>
                </a:solidFill>
              </a:rPr>
              <a:t>- العناصر الفزيائية كالجاذبية والاشعاع.</a:t>
            </a:r>
            <a:br>
              <a:rPr lang="ar-SA" sz="2500" dirty="0">
                <a:solidFill>
                  <a:schemeClr val="accent2">
                    <a:lumMod val="75000"/>
                  </a:schemeClr>
                </a:solidFill>
              </a:rPr>
            </a:br>
            <a:r>
              <a:rPr lang="ar-SA" sz="2500" dirty="0">
                <a:solidFill>
                  <a:schemeClr val="accent2">
                    <a:lumMod val="75000"/>
                  </a:schemeClr>
                </a:solidFill>
              </a:rPr>
              <a:t>-العناصر </a:t>
            </a:r>
            <a:r>
              <a:rPr lang="ar-SA" sz="2500" dirty="0" smtClean="0">
                <a:solidFill>
                  <a:schemeClr val="accent2">
                    <a:lumMod val="75000"/>
                  </a:schemeClr>
                </a:solidFill>
              </a:rPr>
              <a:t>الغذائية</a:t>
            </a:r>
            <a:r>
              <a:rPr lang="ar-SA" sz="2500" dirty="0">
                <a:solidFill>
                  <a:schemeClr val="accent2">
                    <a:lumMod val="75000"/>
                  </a:schemeClr>
                </a:solidFill>
              </a:rPr>
              <a:t>.  </a:t>
            </a:r>
            <a:endParaRPr lang="en-US" sz="2500" dirty="0">
              <a:solidFill>
                <a:schemeClr val="accent2">
                  <a:lumMod val="75000"/>
                </a:schemeClr>
              </a:solidFill>
            </a:endParaRPr>
          </a:p>
        </p:txBody>
      </p:sp>
    </p:spTree>
    <p:extLst>
      <p:ext uri="{BB962C8B-B14F-4D97-AF65-F5344CB8AC3E}">
        <p14:creationId xmlns:p14="http://schemas.microsoft.com/office/powerpoint/2010/main" val="2902463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94969"/>
            <a:ext cx="8596668" cy="2756575"/>
          </a:xfrm>
        </p:spPr>
        <p:txBody>
          <a:bodyPr>
            <a:normAutofit lnSpcReduction="10000"/>
          </a:bodyPr>
          <a:lstStyle/>
          <a:p>
            <a:pPr marL="0" indent="0" algn="r">
              <a:buNone/>
            </a:pPr>
            <a:r>
              <a:rPr lang="en-US" sz="2500" dirty="0">
                <a:solidFill>
                  <a:srgbClr val="FF0000"/>
                </a:solidFill>
              </a:rPr>
              <a:t>Biotic components </a:t>
            </a:r>
            <a:r>
              <a:rPr lang="ar-SA" sz="2500" dirty="0">
                <a:solidFill>
                  <a:srgbClr val="FF0000"/>
                </a:solidFill>
              </a:rPr>
              <a:t>مكونات حية</a:t>
            </a:r>
            <a:r>
              <a:rPr lang="ar-SA" sz="2500" dirty="0">
                <a:solidFill>
                  <a:schemeClr val="accent6">
                    <a:lumMod val="75000"/>
                  </a:schemeClr>
                </a:solidFill>
              </a:rPr>
              <a:t/>
            </a:r>
            <a:br>
              <a:rPr lang="ar-SA" sz="2500" dirty="0">
                <a:solidFill>
                  <a:schemeClr val="accent6">
                    <a:lumMod val="75000"/>
                  </a:schemeClr>
                </a:solidFill>
              </a:rPr>
            </a:br>
            <a:r>
              <a:rPr lang="ar-SA" sz="2500" dirty="0">
                <a:solidFill>
                  <a:schemeClr val="accent6">
                    <a:lumMod val="75000"/>
                  </a:schemeClr>
                </a:solidFill>
              </a:rPr>
              <a:t>وتمتاز هذه المكونات بوجود مظاهر الحياة كالغذاء والنمو والتكاثر، وتشمل هذه المكونات جميع الكائنات الحية من حيوان ونبات وكائنات دقيقة. ويختلف اعتماد الكائنات الحية على المكونات غير الحية حسب نوعية الكائن الحي، إذ لكل نوع من الكائنات متطلبات معيشية محددة تشمل عناصر المكونات غير الحية والتي لابد من توفر الحد الأدنى منها على الأقل حتى تستطيع من النمو والتكاثر.</a:t>
            </a:r>
          </a:p>
        </p:txBody>
      </p:sp>
      <p:sp>
        <p:nvSpPr>
          <p:cNvPr id="4" name="Content Placeholder 2">
            <a:extLst>
              <a:ext uri="{FF2B5EF4-FFF2-40B4-BE49-F238E27FC236}">
                <a16:creationId xmlns:a16="http://schemas.microsoft.com/office/drawing/2014/main" id="{2D33D5CC-9F67-41D6-84C7-C35A7B90C48A}"/>
              </a:ext>
            </a:extLst>
          </p:cNvPr>
          <p:cNvSpPr txBox="1">
            <a:spLocks/>
          </p:cNvSpPr>
          <p:nvPr/>
        </p:nvSpPr>
        <p:spPr>
          <a:xfrm>
            <a:off x="677334" y="3051544"/>
            <a:ext cx="8596668" cy="2626242"/>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r">
              <a:buFont typeface="Wingdings 3" charset="2"/>
              <a:buNone/>
            </a:pPr>
            <a:r>
              <a:rPr lang="ar-SA" sz="2500" dirty="0">
                <a:solidFill>
                  <a:srgbClr val="002060"/>
                </a:solidFill>
              </a:rPr>
              <a:t>وتصنف الكائنات الحية بناء على طريقة تغذيتها أو حصولها على الطاقة الى: </a:t>
            </a:r>
          </a:p>
          <a:p>
            <a:pPr marL="0" indent="0" algn="r">
              <a:buFont typeface="Wingdings 3" charset="2"/>
              <a:buNone/>
            </a:pPr>
            <a:r>
              <a:rPr lang="ar-SA" sz="2500" dirty="0">
                <a:solidFill>
                  <a:srgbClr val="00B0F0"/>
                </a:solidFill>
              </a:rPr>
              <a:t> - </a:t>
            </a:r>
            <a:r>
              <a:rPr lang="en-US" sz="2800" dirty="0">
                <a:solidFill>
                  <a:srgbClr val="00B0F0"/>
                </a:solidFill>
              </a:rPr>
              <a:t>Producers </a:t>
            </a:r>
            <a:r>
              <a:rPr lang="ar-SA" sz="2800" dirty="0">
                <a:solidFill>
                  <a:srgbClr val="00B0F0"/>
                </a:solidFill>
              </a:rPr>
              <a:t>كائنات حية منتجة</a:t>
            </a:r>
            <a:r>
              <a:rPr lang="ar-SA" sz="2800" dirty="0">
                <a:solidFill>
                  <a:schemeClr val="accent6">
                    <a:lumMod val="75000"/>
                  </a:schemeClr>
                </a:solidFill>
              </a:rPr>
              <a:t/>
            </a:r>
            <a:br>
              <a:rPr lang="ar-SA" sz="2800" dirty="0">
                <a:solidFill>
                  <a:schemeClr val="accent6">
                    <a:lumMod val="75000"/>
                  </a:schemeClr>
                </a:solidFill>
              </a:rPr>
            </a:br>
            <a:r>
              <a:rPr lang="ar-SA" sz="2800" dirty="0">
                <a:solidFill>
                  <a:schemeClr val="accent6">
                    <a:lumMod val="75000"/>
                  </a:schemeClr>
                </a:solidFill>
              </a:rPr>
              <a:t>وهي كائنات حية ذاتية التغذية، تحضر غذائها </a:t>
            </a:r>
            <a:r>
              <a:rPr lang="ar-SA" sz="2800" dirty="0" smtClean="0">
                <a:solidFill>
                  <a:schemeClr val="accent6">
                    <a:lumMod val="75000"/>
                  </a:schemeClr>
                </a:solidFill>
              </a:rPr>
              <a:t>بنفسها</a:t>
            </a:r>
            <a:r>
              <a:rPr lang="ar-SA" sz="2800" dirty="0">
                <a:solidFill>
                  <a:schemeClr val="accent6">
                    <a:lumMod val="75000"/>
                  </a:schemeClr>
                </a:solidFill>
              </a:rPr>
              <a:t>.</a:t>
            </a:r>
            <a:endParaRPr lang="en-US" sz="2800" dirty="0">
              <a:solidFill>
                <a:schemeClr val="accent6">
                  <a:lumMod val="75000"/>
                </a:schemeClr>
              </a:solidFill>
            </a:endParaRPr>
          </a:p>
          <a:p>
            <a:pPr marL="0" indent="0" algn="r">
              <a:buFont typeface="Wingdings 3" charset="2"/>
              <a:buNone/>
            </a:pPr>
            <a:r>
              <a:rPr lang="en-US" sz="2800" dirty="0">
                <a:solidFill>
                  <a:schemeClr val="accent6">
                    <a:lumMod val="75000"/>
                  </a:schemeClr>
                </a:solidFill>
              </a:rPr>
              <a:t> </a:t>
            </a:r>
            <a:endParaRPr lang="ar-SA" sz="2800" dirty="0">
              <a:solidFill>
                <a:schemeClr val="accent6">
                  <a:lumMod val="75000"/>
                </a:schemeClr>
              </a:solidFill>
            </a:endParaRPr>
          </a:p>
          <a:p>
            <a:pPr marL="0" indent="0" algn="r">
              <a:buFont typeface="Wingdings 3" charset="2"/>
              <a:buNone/>
            </a:pPr>
            <a:r>
              <a:rPr lang="ar-SA" sz="2800" dirty="0">
                <a:solidFill>
                  <a:srgbClr val="002060"/>
                </a:solidFill>
              </a:rPr>
              <a:t>وهناك نوعان أساسيان من الكائنات الحية المنتجة:</a:t>
            </a:r>
          </a:p>
        </p:txBody>
      </p:sp>
    </p:spTree>
    <p:extLst>
      <p:ext uri="{BB962C8B-B14F-4D97-AF65-F5344CB8AC3E}">
        <p14:creationId xmlns:p14="http://schemas.microsoft.com/office/powerpoint/2010/main" val="3357514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2222090"/>
          </a:xfrm>
        </p:spPr>
        <p:txBody>
          <a:bodyPr>
            <a:normAutofit/>
          </a:bodyPr>
          <a:lstStyle/>
          <a:p>
            <a:pPr algn="r"/>
            <a:r>
              <a:rPr lang="en-US" sz="2500" dirty="0">
                <a:solidFill>
                  <a:srgbClr val="FF0000"/>
                </a:solidFill>
              </a:rPr>
              <a:t>Photoautotrophic </a:t>
            </a:r>
            <a:r>
              <a:rPr lang="ar-SA" sz="2500" dirty="0">
                <a:solidFill>
                  <a:srgbClr val="FF0000"/>
                </a:solidFill>
              </a:rPr>
              <a:t>ذاتية التغذية ضوئية</a:t>
            </a:r>
            <a:r>
              <a:rPr lang="ar-SA" sz="2500" dirty="0">
                <a:solidFill>
                  <a:schemeClr val="accent6">
                    <a:lumMod val="75000"/>
                  </a:schemeClr>
                </a:solidFill>
              </a:rPr>
              <a:t/>
            </a:r>
            <a:br>
              <a:rPr lang="ar-SA" sz="2500" dirty="0">
                <a:solidFill>
                  <a:schemeClr val="accent6">
                    <a:lumMod val="75000"/>
                  </a:schemeClr>
                </a:solidFill>
              </a:rPr>
            </a:br>
            <a:r>
              <a:rPr lang="ar-SA" sz="2500" dirty="0">
                <a:solidFill>
                  <a:schemeClr val="accent6">
                    <a:lumMod val="75000"/>
                  </a:schemeClr>
                </a:solidFill>
              </a:rPr>
              <a:t>وهي النباتات والطحالب الخضراء والهوائم النباتية التي تقوم بتحويل المركبات غير العضوية من ماء وغاز ثاني أوكسيد الكربون بواسطة عملية التمثيل الضوئي إلى مركبات عضوية ذات طاقة مرتفعة.</a:t>
            </a:r>
            <a:endParaRPr lang="en-US" sz="2500" dirty="0"/>
          </a:p>
        </p:txBody>
      </p:sp>
      <p:sp>
        <p:nvSpPr>
          <p:cNvPr id="3" name="Content Placeholder 2"/>
          <p:cNvSpPr>
            <a:spLocks noGrp="1"/>
          </p:cNvSpPr>
          <p:nvPr>
            <p:ph idx="1"/>
          </p:nvPr>
        </p:nvSpPr>
        <p:spPr>
          <a:xfrm>
            <a:off x="677334" y="2831690"/>
            <a:ext cx="8596668" cy="3209672"/>
          </a:xfrm>
        </p:spPr>
        <p:txBody>
          <a:bodyPr>
            <a:normAutofit/>
          </a:bodyPr>
          <a:lstStyle/>
          <a:p>
            <a:pPr marL="0" indent="0" algn="r">
              <a:buNone/>
            </a:pPr>
            <a:r>
              <a:rPr lang="en-US" sz="2500" dirty="0">
                <a:solidFill>
                  <a:srgbClr val="FF0000"/>
                </a:solidFill>
              </a:rPr>
              <a:t>Chemoautotrophic  </a:t>
            </a:r>
            <a:r>
              <a:rPr lang="ar-SA" sz="2500" dirty="0">
                <a:solidFill>
                  <a:srgbClr val="FF0000"/>
                </a:solidFill>
              </a:rPr>
              <a:t>ذاتية التغذية كيميائية</a:t>
            </a:r>
          </a:p>
          <a:p>
            <a:pPr marL="0" indent="0" algn="r">
              <a:buNone/>
            </a:pPr>
            <a:r>
              <a:rPr lang="ar-SA" sz="2500" dirty="0">
                <a:solidFill>
                  <a:schemeClr val="accent6">
                    <a:lumMod val="75000"/>
                  </a:schemeClr>
                </a:solidFill>
              </a:rPr>
              <a:t>وهي الكائنات الحية التي تحصل على غذائها أو طاقتها كيميائياً مثل بكتيريا الكبريت التي تؤكسد الكبريت للحصول على الطاقة، وبكتيريا النتيروجين التي تلعب دوراً مهماً في دورة النيتروجين.</a:t>
            </a:r>
            <a:endParaRPr lang="en-US" sz="2500" dirty="0"/>
          </a:p>
        </p:txBody>
      </p:sp>
    </p:spTree>
    <p:extLst>
      <p:ext uri="{BB962C8B-B14F-4D97-AF65-F5344CB8AC3E}">
        <p14:creationId xmlns:p14="http://schemas.microsoft.com/office/powerpoint/2010/main" val="998859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955" y="205557"/>
            <a:ext cx="9026013" cy="1691149"/>
          </a:xfrm>
        </p:spPr>
        <p:txBody>
          <a:bodyPr>
            <a:normAutofit fontScale="90000"/>
          </a:bodyPr>
          <a:lstStyle/>
          <a:p>
            <a:pPr algn="r"/>
            <a:r>
              <a:rPr lang="ar-SA" sz="2500" dirty="0">
                <a:solidFill>
                  <a:schemeClr val="accent6">
                    <a:lumMod val="75000"/>
                  </a:schemeClr>
                </a:solidFill>
              </a:rPr>
              <a:t>- </a:t>
            </a:r>
            <a:r>
              <a:rPr lang="en-US" sz="2500" dirty="0">
                <a:solidFill>
                  <a:srgbClr val="00B0F0"/>
                </a:solidFill>
              </a:rPr>
              <a:t>Consumers </a:t>
            </a:r>
            <a:r>
              <a:rPr lang="ar-SA" sz="2500" dirty="0">
                <a:solidFill>
                  <a:srgbClr val="00B0F0"/>
                </a:solidFill>
              </a:rPr>
              <a:t>كائنات حية مستهلكة </a:t>
            </a:r>
            <a:r>
              <a:rPr lang="en-US" sz="2500" dirty="0">
                <a:solidFill>
                  <a:schemeClr val="accent6">
                    <a:lumMod val="75000"/>
                  </a:schemeClr>
                </a:solidFill>
              </a:rPr>
              <a:t/>
            </a:r>
            <a:br>
              <a:rPr lang="en-US" sz="2500" dirty="0">
                <a:solidFill>
                  <a:schemeClr val="accent6">
                    <a:lumMod val="75000"/>
                  </a:schemeClr>
                </a:solidFill>
              </a:rPr>
            </a:br>
            <a:r>
              <a:rPr lang="ar-SA" sz="2500" dirty="0">
                <a:solidFill>
                  <a:schemeClr val="accent6">
                    <a:lumMod val="75000"/>
                  </a:schemeClr>
                </a:solidFill>
              </a:rPr>
              <a:t> </a:t>
            </a:r>
            <a:r>
              <a:rPr lang="ar-SA" sz="2900" dirty="0">
                <a:solidFill>
                  <a:schemeClr val="accent6">
                    <a:lumMod val="75000"/>
                  </a:schemeClr>
                </a:solidFill>
              </a:rPr>
              <a:t>وهي كائنات حية غير ذاتية التغذية معظمها من الحيوانات التي تحصل على غذائها من المواد العضوية، أو بأكل كائنات حية (لا تستطيع تصنيع غذائها بنفسها) </a:t>
            </a:r>
            <a:r>
              <a:rPr lang="ar-SA" sz="2900" dirty="0" smtClean="0">
                <a:solidFill>
                  <a:schemeClr val="accent6">
                    <a:lumMod val="75000"/>
                  </a:schemeClr>
                </a:solidFill>
              </a:rPr>
              <a:t>أخرى. </a:t>
            </a:r>
            <a:r>
              <a:rPr lang="en-US" sz="2900" dirty="0">
                <a:solidFill>
                  <a:schemeClr val="accent6">
                    <a:lumMod val="75000"/>
                  </a:schemeClr>
                </a:solidFill>
              </a:rPr>
              <a:t/>
            </a:r>
            <a:br>
              <a:rPr lang="en-US" sz="2900" dirty="0">
                <a:solidFill>
                  <a:schemeClr val="accent6">
                    <a:lumMod val="75000"/>
                  </a:schemeClr>
                </a:solidFill>
              </a:rPr>
            </a:br>
            <a:r>
              <a:rPr lang="ar-SA" sz="2500" dirty="0">
                <a:solidFill>
                  <a:srgbClr val="002060"/>
                </a:solidFill>
              </a:rPr>
              <a:t>وتصنف حسب مصادر غذائها إلى:</a:t>
            </a:r>
            <a:br>
              <a:rPr lang="ar-SA" sz="2500" dirty="0">
                <a:solidFill>
                  <a:srgbClr val="002060"/>
                </a:solidFill>
              </a:rPr>
            </a:br>
            <a:endParaRPr lang="en-US" sz="2500" dirty="0">
              <a:solidFill>
                <a:srgbClr val="002060"/>
              </a:solidFill>
            </a:endParaRPr>
          </a:p>
        </p:txBody>
      </p:sp>
      <p:sp>
        <p:nvSpPr>
          <p:cNvPr id="3" name="Content Placeholder 2"/>
          <p:cNvSpPr>
            <a:spLocks noGrp="1"/>
          </p:cNvSpPr>
          <p:nvPr>
            <p:ph idx="1"/>
          </p:nvPr>
        </p:nvSpPr>
        <p:spPr>
          <a:xfrm>
            <a:off x="412955" y="2222199"/>
            <a:ext cx="9158748" cy="3457651"/>
          </a:xfrm>
        </p:spPr>
        <p:txBody>
          <a:bodyPr>
            <a:noAutofit/>
          </a:bodyPr>
          <a:lstStyle/>
          <a:p>
            <a:pPr marL="0" indent="0" algn="r">
              <a:buNone/>
            </a:pPr>
            <a:r>
              <a:rPr lang="ar-SA" sz="2500" dirty="0">
                <a:solidFill>
                  <a:schemeClr val="accent3">
                    <a:lumMod val="75000"/>
                  </a:schemeClr>
                </a:solidFill>
                <a:latin typeface="Times New Roman" panose="02020603050405020304" pitchFamily="18" charset="0"/>
                <a:cs typeface="Times New Roman" panose="02020603050405020304" pitchFamily="18" charset="0"/>
              </a:rPr>
              <a:t>1. كائنات حية مستهلكة تتغذى على النباتات وتسمى آكلة الاعشاب (العواشب)، وتعتبر مستهلكة أولية.</a:t>
            </a:r>
          </a:p>
          <a:p>
            <a:pPr marL="0" indent="0" algn="r">
              <a:buNone/>
            </a:pPr>
            <a:r>
              <a:rPr lang="ar-SA" sz="2500" dirty="0">
                <a:solidFill>
                  <a:schemeClr val="accent3">
                    <a:lumMod val="75000"/>
                  </a:schemeClr>
                </a:solidFill>
                <a:latin typeface="Times New Roman" panose="02020603050405020304" pitchFamily="18" charset="0"/>
                <a:cs typeface="Times New Roman" panose="02020603050405020304" pitchFamily="18" charset="0"/>
              </a:rPr>
              <a:t>2. كائنات حية مستهلكة تتغذى على اللحوم وتسمى أكلة اللحوم (اللواحم)، وتعد مستهلكة ثانوية إذا تغذت على آكلة الأعشاب.</a:t>
            </a:r>
          </a:p>
          <a:p>
            <a:pPr marL="0" indent="0" algn="r">
              <a:buNone/>
            </a:pPr>
            <a:r>
              <a:rPr lang="ar-SA" sz="2500" dirty="0">
                <a:solidFill>
                  <a:schemeClr val="accent3">
                    <a:lumMod val="75000"/>
                  </a:schemeClr>
                </a:solidFill>
                <a:latin typeface="Times New Roman" panose="02020603050405020304" pitchFamily="18" charset="0"/>
                <a:cs typeface="Times New Roman" panose="02020603050405020304" pitchFamily="18" charset="0"/>
              </a:rPr>
              <a:t>3. كائنات حية مستهلكة تتغذى على النبات والحيوان وهي بذلك يمكنها أن تكون مستهلكة أولية أو ثانوية أو ثالثة. فالإنسان الذي يأكل الخضروات يكون مستهلكاً أولياً وعندما يتغذى على اللحوم (آكلة الاعشاب) يكون مستهلكاً ثانوياً، وعندما يتغذى على لحوم أكلة لحوم يصبح مستهلكاً ثالثاً. </a:t>
            </a:r>
            <a:endParaRPr lang="en-US" sz="2500" dirty="0">
              <a:solidFill>
                <a:schemeClr val="accent3">
                  <a:lumMod val="75000"/>
                </a:schemeClr>
              </a:solidFill>
              <a:latin typeface="Times New Roman" panose="02020603050405020304" pitchFamily="18" charset="0"/>
              <a:cs typeface="Times New Roman" panose="02020603050405020304" pitchFamily="18" charset="0"/>
            </a:endParaRPr>
          </a:p>
          <a:p>
            <a:pPr marL="0" indent="0" algn="r">
              <a:buNone/>
            </a:pPr>
            <a:r>
              <a:rPr lang="ar-SA" sz="2500" dirty="0">
                <a:solidFill>
                  <a:schemeClr val="accent3">
                    <a:lumMod val="75000"/>
                  </a:schemeClr>
                </a:solidFill>
                <a:latin typeface="Times New Roman" panose="02020603050405020304" pitchFamily="18" charset="0"/>
                <a:cs typeface="Times New Roman" panose="02020603050405020304" pitchFamily="18" charset="0"/>
              </a:rPr>
              <a:t>4. الطفيليات وهي كائنات حية تعيش على أو داخل كائن حي أخر (عائل).</a:t>
            </a:r>
          </a:p>
          <a:p>
            <a:pPr marL="0" indent="0" algn="r">
              <a:buNone/>
            </a:pPr>
            <a:endParaRPr lang="en-US" sz="2500" dirty="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4241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22" y="242482"/>
            <a:ext cx="9350477" cy="2591094"/>
          </a:xfrm>
        </p:spPr>
        <p:txBody>
          <a:bodyPr>
            <a:normAutofit/>
          </a:bodyPr>
          <a:lstStyle/>
          <a:p>
            <a:pPr marL="0" indent="0" algn="r">
              <a:buNone/>
            </a:pPr>
            <a:r>
              <a:rPr lang="ar-SA" sz="2500" dirty="0">
                <a:solidFill>
                  <a:schemeClr val="accent2">
                    <a:lumMod val="50000"/>
                  </a:schemeClr>
                </a:solidFill>
              </a:rPr>
              <a:t>- </a:t>
            </a:r>
            <a:r>
              <a:rPr lang="en-US" sz="2500" dirty="0">
                <a:solidFill>
                  <a:schemeClr val="accent2">
                    <a:lumMod val="50000"/>
                  </a:schemeClr>
                </a:solidFill>
              </a:rPr>
              <a:t>Decomposers </a:t>
            </a:r>
            <a:r>
              <a:rPr lang="ar-SA" sz="2500" dirty="0">
                <a:solidFill>
                  <a:schemeClr val="accent2">
                    <a:lumMod val="50000"/>
                  </a:schemeClr>
                </a:solidFill>
              </a:rPr>
              <a:t>كائنات حية محللة</a:t>
            </a:r>
          </a:p>
          <a:p>
            <a:pPr marL="0" indent="0" algn="r">
              <a:buNone/>
            </a:pPr>
            <a:r>
              <a:rPr lang="ar-SA" sz="2500" dirty="0">
                <a:solidFill>
                  <a:schemeClr val="accent6">
                    <a:lumMod val="75000"/>
                  </a:schemeClr>
                </a:solidFill>
              </a:rPr>
              <a:t>وهي كائنات حية غير ذاتية التغذية تعتمد في غذائها على المواد العضوية الرمية. ومن اهم الكائنات المحللة البكتيريا والفطريات التي تلعب الدور الرئيس في عملية تحلل الكائنات الحية بعد موتها وذلك </a:t>
            </a:r>
            <a:r>
              <a:rPr lang="ar-SA" sz="2500" dirty="0" smtClean="0">
                <a:solidFill>
                  <a:schemeClr val="accent6">
                    <a:lumMod val="75000"/>
                  </a:schemeClr>
                </a:solidFill>
              </a:rPr>
              <a:t>للحصول </a:t>
            </a:r>
            <a:r>
              <a:rPr lang="ar-SA" sz="2500" dirty="0">
                <a:solidFill>
                  <a:schemeClr val="accent6">
                    <a:lumMod val="75000"/>
                  </a:schemeClr>
                </a:solidFill>
              </a:rPr>
              <a:t>على الطاقة اللازمة لحياتها ونشاطها.</a:t>
            </a:r>
          </a:p>
        </p:txBody>
      </p:sp>
      <p:sp>
        <p:nvSpPr>
          <p:cNvPr id="4" name="Content Placeholder 2">
            <a:extLst>
              <a:ext uri="{FF2B5EF4-FFF2-40B4-BE49-F238E27FC236}">
                <a16:creationId xmlns:a16="http://schemas.microsoft.com/office/drawing/2014/main" id="{A3CE2649-0081-4DE8-A82A-738828C7F3A4}"/>
              </a:ext>
            </a:extLst>
          </p:cNvPr>
          <p:cNvSpPr txBox="1">
            <a:spLocks/>
          </p:cNvSpPr>
          <p:nvPr/>
        </p:nvSpPr>
        <p:spPr>
          <a:xfrm>
            <a:off x="250712" y="2833576"/>
            <a:ext cx="9350477" cy="295053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r">
              <a:buFont typeface="Wingdings 3" charset="2"/>
              <a:buNone/>
            </a:pPr>
            <a:r>
              <a:rPr lang="ar-SA" sz="2300" dirty="0">
                <a:solidFill>
                  <a:srgbClr val="002060"/>
                </a:solidFill>
              </a:rPr>
              <a:t>وتتميز الكائنات الحية المحللة الدقيقة بوجود ثلاثة أنواع رئيسية بناءً على اعتمادها على الأوكسجين:</a:t>
            </a:r>
          </a:p>
          <a:p>
            <a:pPr marL="0" indent="0" algn="r">
              <a:buFont typeface="Wingdings 3" charset="2"/>
              <a:buNone/>
            </a:pPr>
            <a:r>
              <a:rPr lang="ar-SA" sz="2400" dirty="0">
                <a:solidFill>
                  <a:schemeClr val="accent3">
                    <a:lumMod val="75000"/>
                  </a:schemeClr>
                </a:solidFill>
                <a:latin typeface="Times New Roman" panose="02020603050405020304" pitchFamily="18" charset="0"/>
                <a:cs typeface="Times New Roman" panose="02020603050405020304" pitchFamily="18" charset="0"/>
              </a:rPr>
              <a:t>- كائنات حية دقيقة هوائية  تحتاج لاستمرار حياتها كمية كافية من الاكسجين.</a:t>
            </a:r>
            <a:endParaRPr lang="en-US" sz="2400" dirty="0">
              <a:solidFill>
                <a:schemeClr val="accent3">
                  <a:lumMod val="75000"/>
                </a:schemeClr>
              </a:solidFill>
              <a:latin typeface="Times New Roman" panose="02020603050405020304" pitchFamily="18" charset="0"/>
              <a:cs typeface="Times New Roman" panose="02020603050405020304" pitchFamily="18" charset="0"/>
            </a:endParaRPr>
          </a:p>
          <a:p>
            <a:pPr marL="0" indent="0" algn="r">
              <a:buFont typeface="Wingdings 3" charset="2"/>
              <a:buNone/>
            </a:pPr>
            <a:r>
              <a:rPr lang="ar-SA" sz="2400" dirty="0">
                <a:solidFill>
                  <a:schemeClr val="accent3">
                    <a:lumMod val="75000"/>
                  </a:schemeClr>
                </a:solidFill>
                <a:latin typeface="Times New Roman" panose="02020603050405020304" pitchFamily="18" charset="0"/>
                <a:cs typeface="Times New Roman" panose="02020603050405020304" pitchFamily="18" charset="0"/>
              </a:rPr>
              <a:t>- كائنات حية دقيقة لا هوائية تحتاج لاستمرار حياتها وسط لا يتوفر به الاوكسجين.</a:t>
            </a:r>
          </a:p>
          <a:p>
            <a:pPr marL="0" indent="0" algn="r">
              <a:buFont typeface="Wingdings 3" charset="2"/>
              <a:buNone/>
            </a:pPr>
            <a:r>
              <a:rPr lang="ar-SA" sz="2400" dirty="0">
                <a:solidFill>
                  <a:schemeClr val="accent3">
                    <a:lumMod val="75000"/>
                  </a:schemeClr>
                </a:solidFill>
                <a:latin typeface="Times New Roman" panose="02020603050405020304" pitchFamily="18" charset="0"/>
                <a:cs typeface="Times New Roman" panose="02020603050405020304" pitchFamily="18" charset="0"/>
              </a:rPr>
              <a:t>- كائنات حية دقيقة اختيارية تلك التي تستطيع أن تكيف نفسها حسب الوسط الذي تعيش يه.</a:t>
            </a:r>
            <a:endParaRPr lang="en-US" sz="2400" dirty="0">
              <a:solidFill>
                <a:schemeClr val="accent3">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5677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172" y="5747054"/>
            <a:ext cx="8596668" cy="668493"/>
          </a:xfrm>
        </p:spPr>
        <p:txBody>
          <a:bodyPr>
            <a:normAutofit/>
          </a:bodyPr>
          <a:lstStyle/>
          <a:p>
            <a:pPr algn="ctr"/>
            <a:r>
              <a:rPr lang="ar-SA" sz="2500" dirty="0"/>
              <a:t>دورة النظام البيئي الطبيعي</a:t>
            </a:r>
            <a:endParaRPr lang="en-US" sz="25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1172" y="607193"/>
            <a:ext cx="8360093" cy="4849710"/>
          </a:xfrm>
        </p:spPr>
      </p:pic>
    </p:spTree>
    <p:extLst>
      <p:ext uri="{BB962C8B-B14F-4D97-AF65-F5344CB8AC3E}">
        <p14:creationId xmlns:p14="http://schemas.microsoft.com/office/powerpoint/2010/main" val="291703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07580"/>
            <a:ext cx="8596668" cy="393290"/>
          </a:xfrm>
        </p:spPr>
        <p:txBody>
          <a:bodyPr>
            <a:normAutofit fontScale="90000"/>
          </a:bodyPr>
          <a:lstStyle/>
          <a:p>
            <a:pPr algn="ctr"/>
            <a:r>
              <a:rPr lang="ar-SA" sz="2500" dirty="0"/>
              <a:t>سريان الطاقة في النظام البيئي</a:t>
            </a:r>
            <a:endParaRPr lang="en-US" sz="2500" dirty="0"/>
          </a:p>
        </p:txBody>
      </p:sp>
      <p:sp>
        <p:nvSpPr>
          <p:cNvPr id="3" name="Content Placeholder 2"/>
          <p:cNvSpPr>
            <a:spLocks noGrp="1"/>
          </p:cNvSpPr>
          <p:nvPr>
            <p:ph idx="1"/>
          </p:nvPr>
        </p:nvSpPr>
        <p:spPr>
          <a:xfrm>
            <a:off x="148856" y="946299"/>
            <a:ext cx="9516139" cy="2902688"/>
          </a:xfrm>
        </p:spPr>
        <p:txBody>
          <a:bodyPr>
            <a:normAutofit/>
          </a:bodyPr>
          <a:lstStyle/>
          <a:p>
            <a:pPr marL="0" indent="0" algn="r">
              <a:buNone/>
            </a:pPr>
            <a:r>
              <a:rPr lang="ar-SA" sz="2300" dirty="0">
                <a:solidFill>
                  <a:schemeClr val="accent5">
                    <a:lumMod val="50000"/>
                  </a:schemeClr>
                </a:solidFill>
              </a:rPr>
              <a:t>يعد </a:t>
            </a:r>
            <a:r>
              <a:rPr lang="ar-SA" sz="2300" u="sng" dirty="0">
                <a:solidFill>
                  <a:schemeClr val="accent5">
                    <a:lumMod val="50000"/>
                  </a:schemeClr>
                </a:solidFill>
              </a:rPr>
              <a:t>الاشعاع الشمسي </a:t>
            </a:r>
            <a:r>
              <a:rPr lang="ar-SA" sz="2300" dirty="0">
                <a:solidFill>
                  <a:schemeClr val="accent5">
                    <a:lumMod val="50000"/>
                  </a:schemeClr>
                </a:solidFill>
              </a:rPr>
              <a:t>المصدر الوحيد للطاقة في النظام البيئي، أما المصادر الأخرى للطاقة مثل طاقة باطن الأرض والنجوم والمد والجزر فلا تسهم إلا بقدر ضئيل في ذلك. وتنتقل الطاقة عن طريق الإشعاع على شكل موجات كهرومغناطيسية تختلف في اطوالها، الا ان معظم الاشعة الشمسية ذات موجات قصيرة جداً تقاس بالميكرون وهو ما يعادل 1/1000 من المليمتر. ويتم توليد الطاقة في الشمس عن طريق التفاعلات الكيميائية التي يتم بموجبها تحويل ذرات الهيدروجين إلى الهيليوم ويتولد عن الفائض من التفاعل طاقة هي الطاقة الشمسية.</a:t>
            </a:r>
          </a:p>
        </p:txBody>
      </p:sp>
      <p:sp>
        <p:nvSpPr>
          <p:cNvPr id="4" name="Content Placeholder 2">
            <a:extLst>
              <a:ext uri="{FF2B5EF4-FFF2-40B4-BE49-F238E27FC236}">
                <a16:creationId xmlns:a16="http://schemas.microsoft.com/office/drawing/2014/main" id="{4C51D4BC-C80D-4BE3-B8BB-F097FC7BCEE9}"/>
              </a:ext>
            </a:extLst>
          </p:cNvPr>
          <p:cNvSpPr txBox="1">
            <a:spLocks/>
          </p:cNvSpPr>
          <p:nvPr/>
        </p:nvSpPr>
        <p:spPr>
          <a:xfrm>
            <a:off x="450112" y="3753293"/>
            <a:ext cx="9367283" cy="244047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r">
              <a:buFont typeface="Wingdings 3" charset="2"/>
              <a:buNone/>
            </a:pPr>
            <a:r>
              <a:rPr lang="ar-SA" sz="2300" dirty="0">
                <a:solidFill>
                  <a:srgbClr val="002060"/>
                </a:solidFill>
              </a:rPr>
              <a:t>ويكمن تمييز ثلاث مجموعات رئيسية من الضوء وفقاً لأطوال موجاتها:</a:t>
            </a:r>
          </a:p>
          <a:p>
            <a:pPr marL="0" indent="0" algn="r">
              <a:buFont typeface="Wingdings 3" charset="2"/>
              <a:buNone/>
            </a:pPr>
            <a:r>
              <a:rPr lang="ar-SA" sz="2300" dirty="0">
                <a:solidFill>
                  <a:schemeClr val="accent3">
                    <a:lumMod val="75000"/>
                  </a:schemeClr>
                </a:solidFill>
              </a:rPr>
              <a:t>- </a:t>
            </a:r>
            <a:r>
              <a:rPr lang="ar-SA" sz="2300" dirty="0">
                <a:solidFill>
                  <a:schemeClr val="accent3">
                    <a:lumMod val="75000"/>
                  </a:schemeClr>
                </a:solidFill>
                <a:latin typeface="Times New Roman" panose="02020603050405020304" pitchFamily="18" charset="0"/>
                <a:cs typeface="Times New Roman" panose="02020603050405020304" pitchFamily="18" charset="0"/>
              </a:rPr>
              <a:t>الأشعة فوق البنفسجية (4 ميكرون وتكون 6-7% من اشعة الشمس).</a:t>
            </a:r>
          </a:p>
          <a:p>
            <a:pPr marL="0" indent="0" algn="r">
              <a:buFont typeface="Wingdings 3" charset="2"/>
              <a:buNone/>
            </a:pPr>
            <a:r>
              <a:rPr lang="ar-SA" sz="2300" dirty="0">
                <a:solidFill>
                  <a:schemeClr val="accent3">
                    <a:lumMod val="75000"/>
                  </a:schemeClr>
                </a:solidFill>
                <a:latin typeface="Times New Roman" panose="02020603050405020304" pitchFamily="18" charset="0"/>
                <a:cs typeface="Times New Roman" panose="02020603050405020304" pitchFamily="18" charset="0"/>
              </a:rPr>
              <a:t>- الأشعة الضوئية المرئية (0.4-0.74 ميكرون، وتكون 42% من اشعة الشمس).</a:t>
            </a:r>
          </a:p>
          <a:p>
            <a:pPr marL="0" indent="0" algn="r">
              <a:buFont typeface="Wingdings 3" charset="2"/>
              <a:buNone/>
            </a:pPr>
            <a:r>
              <a:rPr lang="ar-SA" sz="2300" dirty="0">
                <a:solidFill>
                  <a:schemeClr val="accent3">
                    <a:lumMod val="75000"/>
                  </a:schemeClr>
                </a:solidFill>
                <a:latin typeface="Times New Roman" panose="02020603050405020304" pitchFamily="18" charset="0"/>
                <a:cs typeface="Times New Roman" panose="02020603050405020304" pitchFamily="18" charset="0"/>
              </a:rPr>
              <a:t>- الأشعة تحت الحمراء (0.75-4 ميكرون، وتكون 51% من أشعة الشمس).</a:t>
            </a:r>
          </a:p>
        </p:txBody>
      </p:sp>
    </p:spTree>
    <p:extLst>
      <p:ext uri="{BB962C8B-B14F-4D97-AF65-F5344CB8AC3E}">
        <p14:creationId xmlns:p14="http://schemas.microsoft.com/office/powerpoint/2010/main" val="3801698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464288"/>
          </a:xfrm>
        </p:spPr>
        <p:txBody>
          <a:bodyPr>
            <a:normAutofit fontScale="90000"/>
          </a:bodyPr>
          <a:lstStyle/>
          <a:p>
            <a:pPr algn="ctr"/>
            <a:r>
              <a:rPr lang="en-US" sz="2500" dirty="0"/>
              <a:t>Food Chains </a:t>
            </a:r>
            <a:r>
              <a:rPr lang="ar-SA" sz="2500" dirty="0"/>
              <a:t>السلسلة الغذائية</a:t>
            </a:r>
          </a:p>
        </p:txBody>
      </p:sp>
      <p:sp>
        <p:nvSpPr>
          <p:cNvPr id="3" name="Content Placeholder 2"/>
          <p:cNvSpPr>
            <a:spLocks noGrp="1"/>
          </p:cNvSpPr>
          <p:nvPr>
            <p:ph idx="1"/>
          </p:nvPr>
        </p:nvSpPr>
        <p:spPr>
          <a:xfrm>
            <a:off x="276447" y="1179872"/>
            <a:ext cx="9280507" cy="4397968"/>
          </a:xfrm>
        </p:spPr>
        <p:txBody>
          <a:bodyPr>
            <a:noAutofit/>
          </a:bodyPr>
          <a:lstStyle/>
          <a:p>
            <a:pPr marL="0" indent="0" algn="r">
              <a:buNone/>
            </a:pPr>
            <a:r>
              <a:rPr lang="ar-SA" sz="2300" dirty="0"/>
              <a:t>هي </a:t>
            </a:r>
            <a:r>
              <a:rPr lang="ar-SA" sz="2300" dirty="0" smtClean="0"/>
              <a:t>تتابع </a:t>
            </a:r>
            <a:r>
              <a:rPr lang="ar-SA" sz="2300" dirty="0"/>
              <a:t>استهلاكيٌّ للغذاء بين الكائنات الحيّة، يُبين أسباب انتقال الطّاقة بينها، بحيث يبدأ بواحد من الكائنات المنتجة للغذاء، وينتهي بواحد من الكائنات المحلّلة، أو هي انتقال الطّاقة الغذائيّة من كائنٍ حي إلى </a:t>
            </a:r>
            <a:r>
              <a:rPr lang="ar-SA" sz="2300" dirty="0" smtClean="0"/>
              <a:t>آخر. </a:t>
            </a:r>
          </a:p>
          <a:p>
            <a:pPr marL="0" indent="0" algn="r">
              <a:buNone/>
            </a:pPr>
            <a:r>
              <a:rPr lang="ar-SA" sz="2300" dirty="0"/>
              <a:t>ومن الجدير بالذكر أنّ اختفاء نوع أو أكثر من الكائنات الحية في بيئة ما يؤدي إلى خلل في السلاسل الغذائية، ثم إلى خلل في التوازن البيئي.</a:t>
            </a:r>
            <a:endParaRPr lang="ar-SA" sz="2300" dirty="0" smtClean="0"/>
          </a:p>
          <a:p>
            <a:pPr marL="0" indent="0" algn="r">
              <a:buNone/>
            </a:pPr>
            <a:r>
              <a:rPr lang="ar-SA" sz="2300" dirty="0" smtClean="0">
                <a:solidFill>
                  <a:schemeClr val="accent5">
                    <a:lumMod val="50000"/>
                  </a:schemeClr>
                </a:solidFill>
              </a:rPr>
              <a:t>وغالباً </a:t>
            </a:r>
            <a:r>
              <a:rPr lang="ar-SA" sz="2300" dirty="0">
                <a:solidFill>
                  <a:schemeClr val="accent5">
                    <a:lumMod val="50000"/>
                  </a:schemeClr>
                </a:solidFill>
              </a:rPr>
              <a:t>ما تكون السلسلة الغذائية على اليابسة قصيرة بحيث تتكون من حلقتين أو ثلاث حلقات وذلك لوجود عدد كبير من أكلات الأعشاب كبيرة الحجم، وبصورة عامة فإنه من النادر جداً وجود سلسلة غذائية في الطبيعة تحتوي أكثر من ست حلقات.  </a:t>
            </a:r>
            <a:endParaRPr lang="en-US" sz="2300" dirty="0">
              <a:solidFill>
                <a:schemeClr val="accent5">
                  <a:lumMod val="50000"/>
                </a:schemeClr>
              </a:solidFill>
            </a:endParaRPr>
          </a:p>
        </p:txBody>
      </p:sp>
    </p:spTree>
    <p:extLst>
      <p:ext uri="{BB962C8B-B14F-4D97-AF65-F5344CB8AC3E}">
        <p14:creationId xmlns:p14="http://schemas.microsoft.com/office/powerpoint/2010/main" val="1419611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535</TotalTime>
  <Words>737</Words>
  <Application>Microsoft Office PowerPoint</Application>
  <PresentationFormat>Widescreen</PresentationFormat>
  <Paragraphs>43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Tahoma</vt:lpstr>
      <vt:lpstr>Times New Roman</vt:lpstr>
      <vt:lpstr>Trebuchet MS</vt:lpstr>
      <vt:lpstr>Wingdings 3</vt:lpstr>
      <vt:lpstr>Facet</vt:lpstr>
      <vt:lpstr>مفاهيم أساسية في علم البيئة</vt:lpstr>
      <vt:lpstr> A Biotic components مكونات غير حية وتمتاز هذه المكونات بخلوها من مظاهر الحياة  كالحصول على الغذاء للنمو والتكاثر ومن أهم هذه المكونات: </vt:lpstr>
      <vt:lpstr>PowerPoint Presentation</vt:lpstr>
      <vt:lpstr>Photoautotrophic ذاتية التغذية ضوئية وهي النباتات والطحالب الخضراء والهوائم النباتية التي تقوم بتحويل المركبات غير العضوية من ماء وغاز ثاني أوكسيد الكربون بواسطة عملية التمثيل الضوئي إلى مركبات عضوية ذات طاقة مرتفعة.</vt:lpstr>
      <vt:lpstr>- Consumers كائنات حية مستهلكة   وهي كائنات حية غير ذاتية التغذية معظمها من الحيوانات التي تحصل على غذائها من المواد العضوية، أو بأكل كائنات حية (لا تستطيع تصنيع غذائها بنفسها) أخرى.  وتصنف حسب مصادر غذائها إلى: </vt:lpstr>
      <vt:lpstr>PowerPoint Presentation</vt:lpstr>
      <vt:lpstr>دورة النظام البيئي الطبيعي</vt:lpstr>
      <vt:lpstr>سريان الطاقة في النظام البيئي</vt:lpstr>
      <vt:lpstr>Food Chains السلسلة الغذائية</vt:lpstr>
      <vt:lpstr>PowerPoint Presentation</vt:lpstr>
      <vt:lpstr>Food Pyramids الأهرام الغذائية</vt:lpstr>
      <vt:lpstr>Pyramid numbers الهرم العددي</vt:lpstr>
      <vt:lpstr>Food web الشبكة الغذائية</vt:lpstr>
      <vt:lpstr>ماذا نستفيد من الشبكة الغذائية؟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Abdulwahed F. Alrefaei</dc:creator>
  <cp:lastModifiedBy>Abdulwahed F. Alrefaei</cp:lastModifiedBy>
  <cp:revision>46</cp:revision>
  <dcterms:created xsi:type="dcterms:W3CDTF">2019-01-19T09:27:14Z</dcterms:created>
  <dcterms:modified xsi:type="dcterms:W3CDTF">2019-01-21T07:09:41Z</dcterms:modified>
</cp:coreProperties>
</file>