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8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NULL"/><Relationship Id="rId1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NULL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3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NULL"/><Relationship Id="rId1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NULL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6E8FA-7524-40E6-B22E-43DB2805DA01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90BFC-8BBF-4602-AE5D-B70926BB1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70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新細明體" panose="02020500000000000000" pitchFamily="18" charset="-120"/>
            </a:endParaRPr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AD7D1FC0-2CA9-4635-8B87-7BEF6CBFAF20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19459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EF5D5-5EFC-49C2-928A-36873D22881A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15CC-A4A2-49AA-80EB-849B6FE6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514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EF5D5-5EFC-49C2-928A-36873D22881A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15CC-A4A2-49AA-80EB-849B6FE6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64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EF5D5-5EFC-49C2-928A-36873D22881A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15CC-A4A2-49AA-80EB-849B6FE6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67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448E7C-3EBF-423C-870E-92FFB9D4449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0463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19D592-D534-44BA-8A7B-0AAF0D4B4DB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27888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522C77-2DA0-4C0A-AA33-D46DC4C28A2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62654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EF5D5-5EFC-49C2-928A-36873D22881A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15CC-A4A2-49AA-80EB-849B6FE6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611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EF5D5-5EFC-49C2-928A-36873D22881A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15CC-A4A2-49AA-80EB-849B6FE6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73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EF5D5-5EFC-49C2-928A-36873D22881A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15CC-A4A2-49AA-80EB-849B6FE6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88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EF5D5-5EFC-49C2-928A-36873D22881A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15CC-A4A2-49AA-80EB-849B6FE6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02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EF5D5-5EFC-49C2-928A-36873D22881A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15CC-A4A2-49AA-80EB-849B6FE6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5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EF5D5-5EFC-49C2-928A-36873D22881A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15CC-A4A2-49AA-80EB-849B6FE6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09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EF5D5-5EFC-49C2-928A-36873D22881A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15CC-A4A2-49AA-80EB-849B6FE6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89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EF5D5-5EFC-49C2-928A-36873D22881A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15CC-A4A2-49AA-80EB-849B6FE6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04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EF5D5-5EFC-49C2-928A-36873D22881A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915CC-A4A2-49AA-80EB-849B6FE6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24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0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39.wmf"/><Relationship Id="rId4" Type="http://schemas.openxmlformats.org/officeDocument/2006/relationships/oleObject" Target="../embeddings/oleObject4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7" Type="http://schemas.openxmlformats.org/officeDocument/2006/relationships/image" Target="../media/image4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9.bin"/><Relationship Id="rId5" Type="http://schemas.openxmlformats.org/officeDocument/2006/relationships/image" Target="../media/image43.wmf"/><Relationship Id="rId4" Type="http://schemas.openxmlformats.org/officeDocument/2006/relationships/oleObject" Target="../embeddings/oleObject4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4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4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4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49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58.bin"/><Relationship Id="rId4" Type="http://schemas.openxmlformats.org/officeDocument/2006/relationships/image" Target="../media/image5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53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63.bin"/><Relationship Id="rId4" Type="http://schemas.openxmlformats.org/officeDocument/2006/relationships/image" Target="../media/image55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66.bin"/><Relationship Id="rId4" Type="http://schemas.openxmlformats.org/officeDocument/2006/relationships/image" Target="../media/image58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7" Type="http://schemas.openxmlformats.org/officeDocument/2006/relationships/image" Target="../media/image6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70.bin"/><Relationship Id="rId5" Type="http://schemas.openxmlformats.org/officeDocument/2006/relationships/oleObject" Target="../embeddings/oleObject69.bin"/><Relationship Id="rId4" Type="http://schemas.openxmlformats.org/officeDocument/2006/relationships/image" Target="../media/image61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72.bin"/><Relationship Id="rId10" Type="http://schemas.openxmlformats.org/officeDocument/2006/relationships/image" Target="../media/image63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74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65.wmf"/><Relationship Id="rId5" Type="http://schemas.openxmlformats.org/officeDocument/2006/relationships/oleObject" Target="../embeddings/oleObject76.bin"/><Relationship Id="rId4" Type="http://schemas.openxmlformats.org/officeDocument/2006/relationships/image" Target="../media/image6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4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0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Elementary Row Operations</a:t>
            </a:r>
          </a:p>
          <a:p>
            <a:r>
              <a:rPr lang="en-US" dirty="0" smtClean="0"/>
              <a:t>Gaussian Elimination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909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100" smtClean="0"/>
              <a:t>Example 1</a:t>
            </a:r>
            <a:br>
              <a:rPr lang="en-US" altLang="zh-TW" sz="3100" smtClean="0"/>
            </a:br>
            <a:r>
              <a:rPr lang="en-US" altLang="zh-TW" sz="3100" smtClean="0"/>
              <a:t>Row-Echelon &amp; Reduced Row-Echelon form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4829175" cy="4114800"/>
          </a:xfrm>
        </p:spPr>
        <p:txBody>
          <a:bodyPr/>
          <a:lstStyle/>
          <a:p>
            <a:pPr eaLnBrk="1" hangingPunct="1"/>
            <a:r>
              <a:rPr lang="en-US" altLang="zh-TW" sz="2400" smtClean="0"/>
              <a:t>reduced row-echelon form: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403350" y="2492375"/>
          <a:ext cx="5905500" cy="159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方程式" r:id="rId3" imgW="3390840" imgH="914400" progId="Equation.3">
                  <p:embed/>
                </p:oleObj>
              </mc:Choice>
              <mc:Fallback>
                <p:oleObj name="方程式" r:id="rId3" imgW="339084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492375"/>
                        <a:ext cx="5905500" cy="159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1187450" y="4184650"/>
            <a:ext cx="3960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zh-TW"/>
              <a:t>  row-echelon form:</a:t>
            </a:r>
          </a:p>
        </p:txBody>
      </p:sp>
      <p:graphicFrame>
        <p:nvGraphicFramePr>
          <p:cNvPr id="13315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1476375" y="4724400"/>
          <a:ext cx="5688013" cy="139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方程式" r:id="rId5" imgW="2908080" imgH="711000" progId="Equation.3">
                  <p:embed/>
                </p:oleObj>
              </mc:Choice>
              <mc:Fallback>
                <p:oleObj name="方程式" r:id="rId5" imgW="29080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724400"/>
                        <a:ext cx="5688013" cy="1392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AA01EC6-98EE-45E4-85D8-9D6C981344DD}" type="slidenum">
              <a:rPr kumimoji="0" lang="en-US" altLang="zh-TW" sz="1400"/>
              <a:pPr eaLnBrk="1" hangingPunct="1"/>
              <a:t>10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1645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692150"/>
            <a:ext cx="8101012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z="3600" smtClean="0"/>
              <a:t>Example 2</a:t>
            </a:r>
            <a:br>
              <a:rPr lang="en-US" altLang="zh-TW" sz="3600" smtClean="0"/>
            </a:br>
            <a:r>
              <a:rPr lang="en-US" altLang="zh-TW" sz="3600" smtClean="0"/>
              <a:t>More on Row-Echelon and Reduced Row-Echelon form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16013" y="1844675"/>
            <a:ext cx="7056437" cy="792163"/>
          </a:xfrm>
        </p:spPr>
        <p:txBody>
          <a:bodyPr/>
          <a:lstStyle/>
          <a:p>
            <a:pPr eaLnBrk="1" hangingPunct="1"/>
            <a:r>
              <a:rPr lang="en-US" altLang="zh-TW" sz="2000" smtClean="0"/>
              <a:t>All matrices of the following types are in  </a:t>
            </a:r>
            <a:r>
              <a:rPr lang="en-US" altLang="zh-TW" sz="2000" b="1" smtClean="0"/>
              <a:t>row-echelon form</a:t>
            </a:r>
            <a:r>
              <a:rPr lang="en-US" altLang="zh-TW" sz="2000" smtClean="0"/>
              <a:t> ( any real numbers substituted for the *</a:t>
            </a:r>
            <a:r>
              <a:rPr lang="en-US" altLang="zh-TW" sz="2000" smtClean="0">
                <a:latin typeface="Times New Roman" panose="02020603050405020304" pitchFamily="18" charset="0"/>
              </a:rPr>
              <a:t>’</a:t>
            </a:r>
            <a:r>
              <a:rPr lang="en-US" altLang="zh-TW" sz="2000" smtClean="0"/>
              <a:t>s. ) :</a:t>
            </a:r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1258888" y="4868863"/>
          <a:ext cx="7345362" cy="154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方程式" r:id="rId3" imgW="4940280" imgH="1143000" progId="Equation.3">
                  <p:embed/>
                </p:oleObj>
              </mc:Choice>
              <mc:Fallback>
                <p:oleObj name="方程式" r:id="rId3" imgW="494028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868863"/>
                        <a:ext cx="7345362" cy="154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1189038" y="2557463"/>
          <a:ext cx="6983412" cy="151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方程式" r:id="rId5" imgW="4914720" imgH="1143000" progId="Equation.3">
                  <p:embed/>
                </p:oleObj>
              </mc:Choice>
              <mc:Fallback>
                <p:oleObj name="方程式" r:id="rId5" imgW="491472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038" y="2557463"/>
                        <a:ext cx="6983412" cy="151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116013" y="4106863"/>
            <a:ext cx="74930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zh-TW" sz="2000"/>
              <a:t>All matrices of the following types are in </a:t>
            </a:r>
            <a:r>
              <a:rPr lang="en-US" altLang="zh-TW" sz="2000" b="1"/>
              <a:t>reduced row-echelon form</a:t>
            </a:r>
            <a:r>
              <a:rPr lang="en-US" altLang="zh-TW" sz="2000"/>
              <a:t> ( any real numbers substituted for the *</a:t>
            </a:r>
            <a:r>
              <a:rPr lang="en-US" altLang="zh-TW" sz="2000">
                <a:latin typeface="Times New Roman" panose="02020603050405020304" pitchFamily="18" charset="0"/>
              </a:rPr>
              <a:t>’</a:t>
            </a:r>
            <a:r>
              <a:rPr lang="en-US" altLang="zh-TW" sz="2000"/>
              <a:t>s. ) :</a:t>
            </a:r>
          </a:p>
        </p:txBody>
      </p:sp>
      <p:sp>
        <p:nvSpPr>
          <p:cNvPr id="143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DA55C156-6B25-4C3F-830D-2B07E976E1E6}" type="slidenum">
              <a:rPr kumimoji="0" lang="en-US" altLang="zh-TW" sz="1400"/>
              <a:pPr eaLnBrk="1" hangingPunct="1"/>
              <a:t>11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159711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116013" y="620713"/>
            <a:ext cx="7793037" cy="1143000"/>
          </a:xfrm>
        </p:spPr>
        <p:txBody>
          <a:bodyPr/>
          <a:lstStyle/>
          <a:p>
            <a:pPr eaLnBrk="1" hangingPunct="1"/>
            <a:r>
              <a:rPr lang="en-US" altLang="zh-TW" sz="3600" smtClean="0"/>
              <a:t>Example 3</a:t>
            </a:r>
            <a:br>
              <a:rPr lang="en-US" altLang="zh-TW" sz="3600" smtClean="0"/>
            </a:br>
            <a:r>
              <a:rPr lang="en-US" altLang="zh-TW" sz="3600" smtClean="0"/>
              <a:t>Solutions of Four Linear Systems (a)</a:t>
            </a:r>
          </a:p>
        </p:txBody>
      </p:sp>
      <p:graphicFrame>
        <p:nvGraphicFramePr>
          <p:cNvPr id="15362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1403350" y="3429000"/>
          <a:ext cx="2087563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方程式" r:id="rId3" imgW="1244520" imgH="711000" progId="Equation.3">
                  <p:embed/>
                </p:oleObj>
              </mc:Choice>
              <mc:Fallback>
                <p:oleObj name="方程式" r:id="rId3" imgW="12445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429000"/>
                        <a:ext cx="2087563" cy="1192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Rectangle 4"/>
          <p:cNvGraphicFramePr>
            <a:graphicFrameLocks/>
          </p:cNvGraphicFramePr>
          <p:nvPr>
            <p:ph sz="quarter" idx="2"/>
          </p:nvPr>
        </p:nvGraphicFramePr>
        <p:xfrm>
          <a:off x="5564188" y="2017713"/>
          <a:ext cx="29718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方程式" r:id="rId5" imgW="0" imgH="0" progId="Equation.3">
                  <p:embed/>
                </p:oleObj>
              </mc:Choice>
              <mc:Fallback>
                <p:oleObj name="方程式" r:id="rId5" imgW="0" imgH="0" progId="Equation.3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4188" y="2017713"/>
                        <a:ext cx="297180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4787900" y="5229225"/>
          <a:ext cx="180022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方程式" r:id="rId6" imgW="1079280" imgH="622080" progId="Equation.3">
                  <p:embed/>
                </p:oleObj>
              </mc:Choice>
              <mc:Fallback>
                <p:oleObj name="方程式" r:id="rId6" imgW="107928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5229225"/>
                        <a:ext cx="1800225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331913" y="4724400"/>
            <a:ext cx="3311525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000">
                <a:solidFill>
                  <a:schemeClr val="folHlink"/>
                </a:solidFill>
              </a:rPr>
              <a:t>Solution (a)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2000"/>
              <a:t>the corresponding system of equations is :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258888" y="2133600"/>
            <a:ext cx="66262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000"/>
              <a:t>Suppose that the augmented matrix for a system of linear equations have been reduced by row operations to the given reduced row-echelon form. Solve the system.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3419475" y="573405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DB378503-73DF-41C8-BA0B-5ABA80C93055}" type="slidenum">
              <a:rPr kumimoji="0" lang="en-US" altLang="zh-TW" sz="1400"/>
              <a:pPr eaLnBrk="1" hangingPunct="1"/>
              <a:t>12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342649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971550" y="617538"/>
            <a:ext cx="7972425" cy="1143000"/>
          </a:xfrm>
        </p:spPr>
        <p:txBody>
          <a:bodyPr/>
          <a:lstStyle/>
          <a:p>
            <a:pPr eaLnBrk="1" hangingPunct="1"/>
            <a:r>
              <a:rPr lang="en-US" altLang="zh-TW" sz="3600" smtClean="0"/>
              <a:t>Example 3</a:t>
            </a:r>
            <a:br>
              <a:rPr lang="en-US" altLang="zh-TW" sz="3600" smtClean="0"/>
            </a:br>
            <a:r>
              <a:rPr lang="en-US" altLang="zh-TW" sz="3600" smtClean="0"/>
              <a:t>Solutions of Four Linear Systems (b1)</a:t>
            </a:r>
          </a:p>
        </p:txBody>
      </p:sp>
      <p:graphicFrame>
        <p:nvGraphicFramePr>
          <p:cNvPr id="16386" name="Rectangle 3"/>
          <p:cNvGraphicFramePr>
            <a:graphicFrameLocks/>
          </p:cNvGraphicFramePr>
          <p:nvPr>
            <p:ph sz="quarter" idx="2"/>
          </p:nvPr>
        </p:nvGraphicFramePr>
        <p:xfrm>
          <a:off x="5564188" y="2017713"/>
          <a:ext cx="29718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方程式" r:id="rId3" imgW="0" imgH="0" progId="Equation.3">
                  <p:embed/>
                </p:oleObj>
              </mc:Choice>
              <mc:Fallback>
                <p:oleObj name="方程式" r:id="rId3" imgW="0" imgH="0" progId="Equation.3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4188" y="2017713"/>
                        <a:ext cx="297180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4"/>
          <p:cNvGraphicFramePr>
            <a:graphicFrameLocks noChangeAspect="1"/>
          </p:cNvGraphicFramePr>
          <p:nvPr>
            <p:ph sz="quarter" idx="4"/>
          </p:nvPr>
        </p:nvGraphicFramePr>
        <p:xfrm>
          <a:off x="755650" y="2190750"/>
          <a:ext cx="2663825" cy="130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方程式" r:id="rId4" imgW="1447560" imgH="711000" progId="Equation.3">
                  <p:embed/>
                </p:oleObj>
              </mc:Choice>
              <mc:Fallback>
                <p:oleObj name="方程式" r:id="rId4" imgW="14475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190750"/>
                        <a:ext cx="2663825" cy="1309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1044575" y="3789363"/>
            <a:ext cx="30956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000">
                <a:solidFill>
                  <a:schemeClr val="folHlink"/>
                </a:solidFill>
              </a:rPr>
              <a:t>Solution (b) </a:t>
            </a:r>
            <a:r>
              <a:rPr lang="en-US" altLang="zh-TW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2000"/>
              <a:t>1. The corresponding system of equations is :</a:t>
            </a:r>
          </a:p>
        </p:txBody>
      </p:sp>
      <p:graphicFrame>
        <p:nvGraphicFramePr>
          <p:cNvPr id="16388" name="Object 6"/>
          <p:cNvGraphicFramePr>
            <a:graphicFrameLocks noChangeAspect="1"/>
          </p:cNvGraphicFramePr>
          <p:nvPr/>
        </p:nvGraphicFramePr>
        <p:xfrm>
          <a:off x="4356100" y="4238625"/>
          <a:ext cx="2376488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方程式" r:id="rId6" imgW="1434960" imgH="685800" progId="Equation.3">
                  <p:embed/>
                </p:oleObj>
              </mc:Choice>
              <mc:Fallback>
                <p:oleObj name="方程式" r:id="rId6" imgW="143496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4238625"/>
                        <a:ext cx="2376488" cy="113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Line 7"/>
          <p:cNvSpPr>
            <a:spLocks noChangeShapeType="1"/>
          </p:cNvSpPr>
          <p:nvPr/>
        </p:nvSpPr>
        <p:spPr bwMode="auto">
          <a:xfrm flipV="1">
            <a:off x="4572000" y="4652963"/>
            <a:ext cx="0" cy="86360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5003800" y="5011738"/>
            <a:ext cx="0" cy="504825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5435600" y="5300663"/>
            <a:ext cx="0" cy="21590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4284663" y="5516563"/>
            <a:ext cx="1150937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6011863" y="4005263"/>
            <a:ext cx="0" cy="21590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6011863" y="4005263"/>
            <a:ext cx="1081087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2987675" y="5516563"/>
            <a:ext cx="1368425" cy="6508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800" b="1"/>
              <a:t>leading variables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6948488" y="4005263"/>
            <a:ext cx="1800225" cy="376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800" b="1"/>
              <a:t>free variables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3419475" y="4437063"/>
            <a:ext cx="5472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6400" name="Slide Number Placeholder 1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8224C272-2AC3-4CE7-BBB5-155EAB6B6DF2}" type="slidenum">
              <a:rPr kumimoji="0" lang="en-US" altLang="zh-TW" sz="1400"/>
              <a:pPr eaLnBrk="1" hangingPunct="1"/>
              <a:t>13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190507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971550" y="617538"/>
            <a:ext cx="7972425" cy="1143000"/>
          </a:xfrm>
        </p:spPr>
        <p:txBody>
          <a:bodyPr/>
          <a:lstStyle/>
          <a:p>
            <a:pPr eaLnBrk="1" hangingPunct="1"/>
            <a:r>
              <a:rPr lang="en-US" altLang="zh-TW" sz="3600" smtClean="0"/>
              <a:t>Example 3</a:t>
            </a:r>
            <a:br>
              <a:rPr lang="en-US" altLang="zh-TW" sz="3600" smtClean="0"/>
            </a:br>
            <a:r>
              <a:rPr lang="en-US" altLang="zh-TW" sz="3600" smtClean="0"/>
              <a:t>Solutions of Four Linear Systems (b2)</a:t>
            </a:r>
          </a:p>
        </p:txBody>
      </p:sp>
      <p:graphicFrame>
        <p:nvGraphicFramePr>
          <p:cNvPr id="17410" name="Rectangle 3"/>
          <p:cNvGraphicFramePr>
            <a:graphicFrameLocks/>
          </p:cNvGraphicFramePr>
          <p:nvPr>
            <p:ph sz="quarter" idx="2"/>
          </p:nvPr>
        </p:nvGraphicFramePr>
        <p:xfrm>
          <a:off x="5564188" y="2017713"/>
          <a:ext cx="29718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方程式" r:id="rId3" imgW="0" imgH="0" progId="Equation.3">
                  <p:embed/>
                </p:oleObj>
              </mc:Choice>
              <mc:Fallback>
                <p:oleObj name="方程式" r:id="rId3" imgW="0" imgH="0" progId="Equation.3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4188" y="2017713"/>
                        <a:ext cx="297180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4"/>
          <p:cNvGraphicFramePr>
            <a:graphicFrameLocks noChangeAspect="1"/>
          </p:cNvGraphicFramePr>
          <p:nvPr/>
        </p:nvGraphicFramePr>
        <p:xfrm>
          <a:off x="1187450" y="2276475"/>
          <a:ext cx="1728788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方程式" r:id="rId4" imgW="761760" imgH="685800" progId="Equation.3">
                  <p:embed/>
                </p:oleObj>
              </mc:Choice>
              <mc:Fallback>
                <p:oleObj name="方程式" r:id="rId4" imgW="76176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276475"/>
                        <a:ext cx="1728788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5"/>
          <p:cNvGraphicFramePr>
            <a:graphicFrameLocks noChangeAspect="1"/>
          </p:cNvGraphicFramePr>
          <p:nvPr/>
        </p:nvGraphicFramePr>
        <p:xfrm>
          <a:off x="4787900" y="4292600"/>
          <a:ext cx="1751013" cy="178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方程式" r:id="rId6" imgW="761760" imgH="914400" progId="Equation.3">
                  <p:embed/>
                </p:oleObj>
              </mc:Choice>
              <mc:Fallback>
                <p:oleObj name="方程式" r:id="rId6" imgW="76176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4292600"/>
                        <a:ext cx="1751013" cy="178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419475" y="4437063"/>
            <a:ext cx="5472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3421063" y="2276475"/>
            <a:ext cx="48958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000"/>
              <a:t>2. We see that the free variable can be assigned an arbitrary value, say t, which then determines values of the leading variables.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827088" y="4149725"/>
            <a:ext cx="36004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000"/>
              <a:t>3. There are infinitely many solutions, and the general solution is given by the formulas</a:t>
            </a:r>
          </a:p>
        </p:txBody>
      </p:sp>
      <p:sp>
        <p:nvSpPr>
          <p:cNvPr id="17417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D7726A8-7609-4CFE-950E-0AFFD9FC56EE}" type="slidenum">
              <a:rPr kumimoji="0" lang="en-US" altLang="zh-TW" sz="1400"/>
              <a:pPr eaLnBrk="1" hangingPunct="1"/>
              <a:t>14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411229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 sz="quarter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sz="3600" smtClean="0"/>
              <a:t>Example 3</a:t>
            </a:r>
            <a:br>
              <a:rPr lang="en-US" altLang="zh-TW" sz="3600" smtClean="0"/>
            </a:br>
            <a:r>
              <a:rPr lang="en-US" altLang="zh-TW" sz="3600" smtClean="0"/>
              <a:t>Solutions of Four Linear Systems (c1)</a:t>
            </a:r>
          </a:p>
        </p:txBody>
      </p:sp>
      <p:graphicFrame>
        <p:nvGraphicFramePr>
          <p:cNvPr id="18434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1187450" y="2105025"/>
          <a:ext cx="2698750" cy="139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方程式" r:id="rId3" imgW="1688760" imgH="914400" progId="Equation.3">
                  <p:embed/>
                </p:oleObj>
              </mc:Choice>
              <mc:Fallback>
                <p:oleObj name="方程式" r:id="rId3" imgW="168876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105025"/>
                        <a:ext cx="2698750" cy="1395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Rectangle 4"/>
          <p:cNvGraphicFramePr>
            <a:graphicFrameLocks/>
          </p:cNvGraphicFramePr>
          <p:nvPr>
            <p:ph sz="quarter" idx="2"/>
          </p:nvPr>
        </p:nvGraphicFramePr>
        <p:xfrm>
          <a:off x="5564188" y="2017713"/>
          <a:ext cx="29718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方程式" r:id="rId5" imgW="0" imgH="0" progId="Equation.3">
                  <p:embed/>
                </p:oleObj>
              </mc:Choice>
              <mc:Fallback>
                <p:oleObj name="方程式" r:id="rId5" imgW="0" imgH="0" progId="Equation.3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4188" y="2017713"/>
                        <a:ext cx="297180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5003800" y="4581525"/>
          <a:ext cx="3168650" cy="119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方程式" r:id="rId6" imgW="1815840" imgH="685800" progId="Equation.3">
                  <p:embed/>
                </p:oleObj>
              </mc:Choice>
              <mc:Fallback>
                <p:oleObj name="方程式" r:id="rId6" imgW="181584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4581525"/>
                        <a:ext cx="3168650" cy="119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755650" y="3773488"/>
            <a:ext cx="4032250" cy="210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200">
                <a:solidFill>
                  <a:schemeClr val="folHlink"/>
                </a:solidFill>
              </a:rPr>
              <a:t>Solution (c)</a:t>
            </a:r>
            <a:r>
              <a:rPr lang="en-US" altLang="zh-TW" sz="1600"/>
              <a:t> 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TW" sz="2000"/>
              <a:t>The 4th row of zeros leads to the equation places no restrictions on the solutions (why?). Thus, we can omit this equation.</a:t>
            </a: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V="1">
            <a:off x="3492500" y="573405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4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B013F635-CA38-45DE-81BE-DB1729E669D7}" type="slidenum">
              <a:rPr kumimoji="0" lang="en-US" altLang="zh-TW" sz="1400"/>
              <a:pPr eaLnBrk="1" hangingPunct="1"/>
              <a:t>15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75173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 sz="quarter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sz="3600" smtClean="0"/>
              <a:t>Example 3</a:t>
            </a:r>
            <a:br>
              <a:rPr lang="en-US" altLang="zh-TW" sz="3600" smtClean="0"/>
            </a:br>
            <a:r>
              <a:rPr lang="en-US" altLang="zh-TW" sz="3600" smtClean="0"/>
              <a:t>Solutions of Four Linear Systems (c2)</a:t>
            </a:r>
          </a:p>
        </p:txBody>
      </p:sp>
      <p:graphicFrame>
        <p:nvGraphicFramePr>
          <p:cNvPr id="19458" name="Rectangle 3"/>
          <p:cNvGraphicFramePr>
            <a:graphicFrameLocks/>
          </p:cNvGraphicFramePr>
          <p:nvPr>
            <p:ph sz="quarter" idx="2"/>
          </p:nvPr>
        </p:nvGraphicFramePr>
        <p:xfrm>
          <a:off x="5564188" y="2017713"/>
          <a:ext cx="29718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方程式" r:id="rId3" imgW="0" imgH="0" progId="Equation.3">
                  <p:embed/>
                </p:oleObj>
              </mc:Choice>
              <mc:Fallback>
                <p:oleObj name="方程式" r:id="rId3" imgW="0" imgH="0" progId="Equation.3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4188" y="2017713"/>
                        <a:ext cx="297180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827088" y="2205038"/>
            <a:ext cx="4032250" cy="393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200">
                <a:solidFill>
                  <a:schemeClr val="folHlink"/>
                </a:solidFill>
              </a:rPr>
              <a:t>Solution (c)</a:t>
            </a:r>
            <a:r>
              <a:rPr lang="en-US" altLang="zh-TW" sz="1600"/>
              <a:t> </a:t>
            </a:r>
          </a:p>
          <a:p>
            <a:pPr eaLnBrk="1" hangingPunct="1">
              <a:spcBef>
                <a:spcPct val="50000"/>
              </a:spcBef>
              <a:buFontTx/>
              <a:buAutoNum type="arabicPeriod" startAt="2"/>
            </a:pPr>
            <a:r>
              <a:rPr lang="en-US" altLang="zh-TW" sz="2000"/>
              <a:t>Solving for the leading variables in terms of the free variables:</a:t>
            </a:r>
          </a:p>
          <a:p>
            <a:pPr eaLnBrk="1" hangingPunct="1">
              <a:spcBef>
                <a:spcPct val="50000"/>
              </a:spcBef>
              <a:buFontTx/>
              <a:buAutoNum type="arabicPeriod" startAt="2"/>
            </a:pPr>
            <a:endParaRPr lang="en-US" altLang="zh-TW" sz="2000"/>
          </a:p>
          <a:p>
            <a:pPr eaLnBrk="1" hangingPunct="1">
              <a:spcBef>
                <a:spcPct val="50000"/>
              </a:spcBef>
            </a:pPr>
            <a:r>
              <a:rPr lang="en-US" altLang="zh-TW" sz="2000"/>
              <a:t>3.     The free variable can be assigned an arbitrary value,there are infinitely many solutions, and the general solution is given by the formulas.</a:t>
            </a:r>
          </a:p>
        </p:txBody>
      </p:sp>
      <p:graphicFrame>
        <p:nvGraphicFramePr>
          <p:cNvPr id="19459" name="Object 5"/>
          <p:cNvGraphicFramePr>
            <a:graphicFrameLocks noChangeAspect="1"/>
          </p:cNvGraphicFramePr>
          <p:nvPr>
            <p:ph sz="quarter" idx="4"/>
          </p:nvPr>
        </p:nvGraphicFramePr>
        <p:xfrm>
          <a:off x="5148263" y="2420938"/>
          <a:ext cx="2016125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方程式" r:id="rId4" imgW="1117440" imgH="685800" progId="Equation.3">
                  <p:embed/>
                </p:oleObj>
              </mc:Choice>
              <mc:Fallback>
                <p:oleObj name="方程式" r:id="rId4" imgW="111744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2420938"/>
                        <a:ext cx="2016125" cy="123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6"/>
          <p:cNvGraphicFramePr>
            <a:graphicFrameLocks noChangeAspect="1"/>
          </p:cNvGraphicFramePr>
          <p:nvPr/>
        </p:nvGraphicFramePr>
        <p:xfrm>
          <a:off x="5148263" y="4240213"/>
          <a:ext cx="2343150" cy="206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方程式" r:id="rId6" imgW="1066680" imgH="1143000" progId="Equation.3">
                  <p:embed/>
                </p:oleObj>
              </mc:Choice>
              <mc:Fallback>
                <p:oleObj name="方程式" r:id="rId6" imgW="106668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4240213"/>
                        <a:ext cx="2343150" cy="206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2700338" y="35734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3276600" y="5949950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465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EAA31CD-2DCD-409F-9A80-F7A6D41A796B}" type="slidenum">
              <a:rPr kumimoji="0" lang="en-US" altLang="zh-TW" sz="1400"/>
              <a:pPr eaLnBrk="1" hangingPunct="1"/>
              <a:t>16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193523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sz="3600" smtClean="0"/>
              <a:t>Example 3</a:t>
            </a:r>
            <a:br>
              <a:rPr lang="en-US" altLang="zh-TW" sz="3600" smtClean="0"/>
            </a:br>
            <a:r>
              <a:rPr lang="en-US" altLang="zh-TW" sz="3600" smtClean="0"/>
              <a:t>Solutions of Four Linear Systems (d)</a:t>
            </a:r>
          </a:p>
        </p:txBody>
      </p:sp>
      <p:graphicFrame>
        <p:nvGraphicFramePr>
          <p:cNvPr id="20482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1331913" y="2133600"/>
          <a:ext cx="2160587" cy="1344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方程式" r:id="rId3" imgW="1143000" imgH="711000" progId="Equation.3">
                  <p:embed/>
                </p:oleObj>
              </mc:Choice>
              <mc:Fallback>
                <p:oleObj name="方程式" r:id="rId3" imgW="11430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133600"/>
                        <a:ext cx="2160587" cy="1344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1042988" y="3644900"/>
            <a:ext cx="57610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000">
                <a:solidFill>
                  <a:schemeClr val="folHlink"/>
                </a:solidFill>
              </a:rPr>
              <a:t>Solution (d):</a:t>
            </a:r>
            <a:r>
              <a:rPr lang="en-US" altLang="zh-TW" sz="2000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2000"/>
              <a:t>the last equation in the corresponding system of equation is</a:t>
            </a:r>
          </a:p>
          <a:p>
            <a:pPr eaLnBrk="1" hangingPunct="1">
              <a:spcBef>
                <a:spcPct val="50000"/>
              </a:spcBef>
            </a:pPr>
            <a:endParaRPr lang="en-US" altLang="zh-TW" sz="2000"/>
          </a:p>
          <a:p>
            <a:pPr eaLnBrk="1" hangingPunct="1">
              <a:spcBef>
                <a:spcPct val="50000"/>
              </a:spcBef>
            </a:pPr>
            <a:r>
              <a:rPr lang="en-US" altLang="zh-TW" sz="2000"/>
              <a:t>Since this equation cannot be satisfied, there is </a:t>
            </a:r>
            <a:r>
              <a:rPr lang="en-US" altLang="zh-TW" sz="2000" b="1"/>
              <a:t>no solution</a:t>
            </a:r>
            <a:r>
              <a:rPr lang="en-US" altLang="zh-TW" sz="2000"/>
              <a:t> to the system. </a:t>
            </a:r>
          </a:p>
        </p:txBody>
      </p:sp>
      <p:graphicFrame>
        <p:nvGraphicFramePr>
          <p:cNvPr id="20483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2841625" y="4581525"/>
          <a:ext cx="3098800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方程式" r:id="rId5" imgW="1143000" imgH="228600" progId="Equation.3">
                  <p:embed/>
                </p:oleObj>
              </mc:Choice>
              <mc:Fallback>
                <p:oleObj name="方程式" r:id="rId5" imgW="1143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25" y="4581525"/>
                        <a:ext cx="3098800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6BFB7BC-C61E-4D3E-BEC7-E24E2BB9AE93}" type="slidenum">
              <a:rPr kumimoji="0" lang="en-US" altLang="zh-TW" sz="1400"/>
              <a:pPr eaLnBrk="1" hangingPunct="1"/>
              <a:t>17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359416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Elimination Methods (1/7)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6702425" cy="4114800"/>
          </a:xfrm>
        </p:spPr>
        <p:txBody>
          <a:bodyPr/>
          <a:lstStyle/>
          <a:p>
            <a:pPr eaLnBrk="1" hangingPunct="1"/>
            <a:r>
              <a:rPr lang="en-US" altLang="zh-TW" sz="2400" smtClean="0"/>
              <a:t>We shall give a step-by-step </a:t>
            </a:r>
            <a:r>
              <a:rPr lang="en-US" altLang="zh-TW" sz="2400" smtClean="0">
                <a:solidFill>
                  <a:schemeClr val="hlink"/>
                </a:solidFill>
              </a:rPr>
              <a:t>elimination</a:t>
            </a:r>
            <a:r>
              <a:rPr lang="en-US" altLang="zh-TW" sz="2400" smtClean="0"/>
              <a:t> procedure that can be used to reduce any matrix to reduced row-echelon form.</a:t>
            </a:r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763713" y="3429000"/>
          <a:ext cx="3671887" cy="153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方程式" r:id="rId3" imgW="1701720" imgH="711000" progId="Equation.3">
                  <p:embed/>
                </p:oleObj>
              </mc:Choice>
              <mc:Fallback>
                <p:oleObj name="方程式" r:id="rId3" imgW="17017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3429000"/>
                        <a:ext cx="3671887" cy="153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8819FE24-836D-4113-9691-1C18C31B2BAC}" type="slidenum">
              <a:rPr kumimoji="0" lang="en-US" altLang="zh-TW" sz="1400"/>
              <a:pPr eaLnBrk="1" hangingPunct="1"/>
              <a:t>18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330476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Elimination Methods (2/7)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1844675"/>
            <a:ext cx="7061200" cy="4114800"/>
          </a:xfrm>
        </p:spPr>
        <p:txBody>
          <a:bodyPr/>
          <a:lstStyle/>
          <a:p>
            <a:pPr eaLnBrk="1" hangingPunct="1"/>
            <a:r>
              <a:rPr lang="en-US" altLang="zh-TW" sz="2000" smtClean="0"/>
              <a:t>Step1. Locate the leftmost column that does not consist entirely of zeros.</a:t>
            </a:r>
          </a:p>
          <a:p>
            <a:pPr eaLnBrk="1" hangingPunct="1"/>
            <a:endParaRPr lang="en-US" altLang="zh-TW" sz="2000" smtClean="0"/>
          </a:p>
          <a:p>
            <a:pPr eaLnBrk="1" hangingPunct="1"/>
            <a:endParaRPr lang="en-US" altLang="zh-TW" sz="2000" smtClean="0"/>
          </a:p>
          <a:p>
            <a:pPr eaLnBrk="1" hangingPunct="1"/>
            <a:endParaRPr lang="en-US" altLang="zh-TW" sz="2000" smtClean="0"/>
          </a:p>
          <a:p>
            <a:pPr eaLnBrk="1" hangingPunct="1"/>
            <a:endParaRPr lang="en-US" altLang="zh-TW" sz="2000" smtClean="0"/>
          </a:p>
          <a:p>
            <a:pPr eaLnBrk="1" hangingPunct="1"/>
            <a:r>
              <a:rPr lang="en-US" altLang="zh-TW" sz="2000" smtClean="0"/>
              <a:t>Step2. Interchange the top row with another row, to bring a nonzero entry to top of the column found in Step1.</a:t>
            </a:r>
          </a:p>
        </p:txBody>
      </p:sp>
      <p:graphicFrame>
        <p:nvGraphicFramePr>
          <p:cNvPr id="2253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547813" y="2636838"/>
          <a:ext cx="252095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方程式" r:id="rId3" imgW="1701720" imgH="711000" progId="Equation.3">
                  <p:embed/>
                </p:oleObj>
              </mc:Choice>
              <mc:Fallback>
                <p:oleObj name="方程式" r:id="rId3" imgW="17017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636838"/>
                        <a:ext cx="2520950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Line 5"/>
          <p:cNvSpPr>
            <a:spLocks noChangeShapeType="1"/>
          </p:cNvSpPr>
          <p:nvPr/>
        </p:nvSpPr>
        <p:spPr bwMode="auto">
          <a:xfrm flipV="1">
            <a:off x="1763713" y="3644900"/>
            <a:ext cx="0" cy="144463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35" name="Line 6"/>
          <p:cNvSpPr>
            <a:spLocks noChangeShapeType="1"/>
          </p:cNvSpPr>
          <p:nvPr/>
        </p:nvSpPr>
        <p:spPr bwMode="auto">
          <a:xfrm>
            <a:off x="1763713" y="3789363"/>
            <a:ext cx="2808287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36" name="Text Box 7"/>
          <p:cNvSpPr txBox="1">
            <a:spLocks noChangeArrowheads="1"/>
          </p:cNvSpPr>
          <p:nvPr/>
        </p:nvSpPr>
        <p:spPr bwMode="auto">
          <a:xfrm>
            <a:off x="4572000" y="3429000"/>
            <a:ext cx="3313113" cy="3460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600" b="1"/>
              <a:t>Leftmost  nonzero column </a:t>
            </a:r>
          </a:p>
        </p:txBody>
      </p:sp>
      <p:graphicFrame>
        <p:nvGraphicFramePr>
          <p:cNvPr id="22531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1619250" y="4797425"/>
          <a:ext cx="2447925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方程式" r:id="rId5" imgW="1701720" imgH="711000" progId="Equation.3">
                  <p:embed/>
                </p:oleObj>
              </mc:Choice>
              <mc:Fallback>
                <p:oleObj name="方程式" r:id="rId5" imgW="17017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797425"/>
                        <a:ext cx="2447925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4859338" y="5013325"/>
            <a:ext cx="3457575" cy="835025"/>
          </a:xfrm>
          <a:prstGeom prst="rect">
            <a:avLst/>
          </a:prstGeom>
          <a:noFill/>
          <a:ln w="9525">
            <a:solidFill>
              <a:srgbClr val="CC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600" b="1"/>
              <a:t>The 1th and 2th rows in the preceding matrix were interchanged.</a:t>
            </a:r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 flipH="1">
            <a:off x="4356100" y="5229225"/>
            <a:ext cx="574675" cy="0"/>
          </a:xfrm>
          <a:prstGeom prst="line">
            <a:avLst/>
          </a:prstGeom>
          <a:noFill/>
          <a:ln w="9525">
            <a:solidFill>
              <a:srgbClr val="CC99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39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8F978580-0E99-4AE3-B849-AC79902152CF}" type="slidenum">
              <a:rPr kumimoji="0" lang="en-US" altLang="zh-TW" sz="1400"/>
              <a:pPr eaLnBrk="1" hangingPunct="1"/>
              <a:t>19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2412687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Elementary Row Operations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06912"/>
          </a:xfrm>
        </p:spPr>
        <p:txBody>
          <a:bodyPr/>
          <a:lstStyle/>
          <a:p>
            <a:pPr eaLnBrk="1" hangingPunct="1"/>
            <a:r>
              <a:rPr lang="en-US" altLang="zh-TW" sz="2000" smtClean="0"/>
              <a:t>The basic method for solving a system of linear equations is to replace the given system by </a:t>
            </a:r>
            <a:r>
              <a:rPr lang="en-US" altLang="zh-TW" sz="2000" b="1" smtClean="0"/>
              <a:t>a new system that has the same solution set</a:t>
            </a:r>
            <a:r>
              <a:rPr lang="en-US" altLang="zh-TW" sz="2000" smtClean="0"/>
              <a:t> but which is</a:t>
            </a:r>
            <a:r>
              <a:rPr lang="en-US" altLang="zh-TW" sz="2000" b="1" smtClean="0"/>
              <a:t> easier</a:t>
            </a:r>
            <a:r>
              <a:rPr lang="en-US" altLang="zh-TW" sz="2000" smtClean="0"/>
              <a:t> to solve.</a:t>
            </a:r>
          </a:p>
          <a:p>
            <a:pPr eaLnBrk="1" hangingPunct="1"/>
            <a:endParaRPr lang="en-US" altLang="zh-TW" sz="2000" smtClean="0"/>
          </a:p>
          <a:p>
            <a:pPr eaLnBrk="1" hangingPunct="1"/>
            <a:r>
              <a:rPr lang="en-US" altLang="zh-TW" sz="2000" smtClean="0"/>
              <a:t>Since the</a:t>
            </a:r>
            <a:r>
              <a:rPr lang="en-US" altLang="zh-TW" sz="2000" b="1" smtClean="0"/>
              <a:t> rows</a:t>
            </a:r>
            <a:r>
              <a:rPr lang="en-US" altLang="zh-TW" sz="2000" smtClean="0"/>
              <a:t> of an augmented matrix correspond to the </a:t>
            </a:r>
            <a:r>
              <a:rPr lang="en-US" altLang="zh-TW" sz="2000" b="1" smtClean="0"/>
              <a:t>equations</a:t>
            </a:r>
            <a:r>
              <a:rPr lang="en-US" altLang="zh-TW" sz="2000" smtClean="0"/>
              <a:t> in the associated system. new systems is generally obtained in a series of steps by applying the following three types of operations to eliminate unknowns systematically. These are called </a:t>
            </a:r>
            <a:r>
              <a:rPr lang="en-US" altLang="zh-TW" sz="2000" smtClean="0">
                <a:solidFill>
                  <a:schemeClr val="hlink"/>
                </a:solidFill>
              </a:rPr>
              <a:t>elementary row operations</a:t>
            </a:r>
            <a:r>
              <a:rPr lang="en-US" altLang="zh-TW" sz="2000" smtClean="0"/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000" smtClean="0"/>
              <a:t>	 1. Multiply an equation through by an nonzero constant.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000" smtClean="0"/>
              <a:t> 	 2. Interchange two equation.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000" smtClean="0"/>
              <a:t>	 3. Add a multiple of one equation to another.  </a:t>
            </a: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371C3EB-D49C-40C6-A2FB-FA5C706EE5B6}" type="slidenum">
              <a:rPr kumimoji="0" lang="en-US" altLang="zh-TW" sz="1400"/>
              <a:pPr eaLnBrk="1" hangingPunct="1"/>
              <a:t>2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353403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Elimination Methods (3/7)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205662" cy="4114800"/>
          </a:xfrm>
        </p:spPr>
        <p:txBody>
          <a:bodyPr/>
          <a:lstStyle/>
          <a:p>
            <a:pPr eaLnBrk="1" hangingPunct="1"/>
            <a:r>
              <a:rPr lang="en-US" altLang="zh-TW" sz="2000" smtClean="0"/>
              <a:t>Step3. If the entry that is now at the top of the column found in Step1 is a, multiply the first row by 1/a in order to introduce a leading 1.</a:t>
            </a:r>
          </a:p>
          <a:p>
            <a:pPr eaLnBrk="1" hangingPunct="1"/>
            <a:endParaRPr lang="en-US" altLang="zh-TW" sz="2000" smtClean="0"/>
          </a:p>
          <a:p>
            <a:pPr eaLnBrk="1" hangingPunct="1"/>
            <a:endParaRPr lang="en-US" altLang="zh-TW" sz="2000" smtClean="0"/>
          </a:p>
          <a:p>
            <a:pPr eaLnBrk="1" hangingPunct="1"/>
            <a:endParaRPr lang="en-US" altLang="zh-TW" sz="2000" smtClean="0"/>
          </a:p>
          <a:p>
            <a:pPr eaLnBrk="1" hangingPunct="1"/>
            <a:r>
              <a:rPr lang="en-US" altLang="zh-TW" sz="2000" smtClean="0"/>
              <a:t>Step4. Add suitable multiples of the top row to the rows below so that all entires below the leading 1 become zeros.</a:t>
            </a:r>
          </a:p>
        </p:txBody>
      </p:sp>
      <p:graphicFrame>
        <p:nvGraphicFramePr>
          <p:cNvPr id="2355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665288" y="2997200"/>
          <a:ext cx="2428875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方程式" r:id="rId3" imgW="1638000" imgH="711000" progId="Equation.3">
                  <p:embed/>
                </p:oleObj>
              </mc:Choice>
              <mc:Fallback>
                <p:oleObj name="方程式" r:id="rId3" imgW="16380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5288" y="2997200"/>
                        <a:ext cx="2428875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4930775" y="3429000"/>
            <a:ext cx="3313113" cy="590550"/>
          </a:xfrm>
          <a:prstGeom prst="rect">
            <a:avLst/>
          </a:prstGeom>
          <a:noFill/>
          <a:ln w="9525">
            <a:solidFill>
              <a:srgbClr val="CC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600" b="1"/>
              <a:t>The 1st  row of the preceding matrix was multiplied by 1/2.</a:t>
            </a:r>
          </a:p>
        </p:txBody>
      </p:sp>
      <p:graphicFrame>
        <p:nvGraphicFramePr>
          <p:cNvPr id="23555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1619250" y="4868863"/>
          <a:ext cx="2447925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方程式" r:id="rId5" imgW="1815840" imgH="711000" progId="Equation.3">
                  <p:embed/>
                </p:oleObj>
              </mc:Choice>
              <mc:Fallback>
                <p:oleObj name="方程式" r:id="rId5" imgW="181584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868863"/>
                        <a:ext cx="2447925" cy="1055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4930775" y="5013325"/>
            <a:ext cx="3457575" cy="835025"/>
          </a:xfrm>
          <a:prstGeom prst="rect">
            <a:avLst/>
          </a:prstGeom>
          <a:noFill/>
          <a:ln w="9525">
            <a:solidFill>
              <a:srgbClr val="CC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600" b="1"/>
              <a:t>-2 times the 1st  row of the preceding matrix was added to the 3rd  row.</a:t>
            </a: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H="1">
            <a:off x="4357688" y="5229225"/>
            <a:ext cx="574675" cy="0"/>
          </a:xfrm>
          <a:prstGeom prst="line">
            <a:avLst/>
          </a:prstGeom>
          <a:noFill/>
          <a:ln w="9525">
            <a:solidFill>
              <a:srgbClr val="CC99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H="1">
            <a:off x="4357688" y="3644900"/>
            <a:ext cx="574675" cy="0"/>
          </a:xfrm>
          <a:prstGeom prst="line">
            <a:avLst/>
          </a:prstGeom>
          <a:noFill/>
          <a:ln w="9525">
            <a:solidFill>
              <a:srgbClr val="CC99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62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169EF16-E004-40DD-B8AB-DA139803B42A}" type="slidenum">
              <a:rPr kumimoji="0" lang="en-US" altLang="zh-TW" sz="1400"/>
              <a:pPr eaLnBrk="1" hangingPunct="1"/>
              <a:t>20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19648886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Elimination Methods (4/7)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1989138"/>
            <a:ext cx="6702425" cy="4114800"/>
          </a:xfrm>
        </p:spPr>
        <p:txBody>
          <a:bodyPr/>
          <a:lstStyle/>
          <a:p>
            <a:pPr eaLnBrk="1" hangingPunct="1"/>
            <a:r>
              <a:rPr lang="en-US" altLang="zh-TW" sz="2000" smtClean="0"/>
              <a:t>Step5. Now cover the top row in the matrix and begin again with Step1 applied to the submatrix that remains. Continue in this way until the entire matrix is in row-echelon form.</a:t>
            </a:r>
          </a:p>
        </p:txBody>
      </p:sp>
      <p:graphicFrame>
        <p:nvGraphicFramePr>
          <p:cNvPr id="2457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638300" y="3213100"/>
          <a:ext cx="242887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方程式" r:id="rId3" imgW="1815840" imgH="711000" progId="Equation.3">
                  <p:embed/>
                </p:oleObj>
              </mc:Choice>
              <mc:Fallback>
                <p:oleObj name="方程式" r:id="rId3" imgW="181584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3213100"/>
                        <a:ext cx="2428875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4859338" y="4979988"/>
            <a:ext cx="3313112" cy="835025"/>
          </a:xfrm>
          <a:prstGeom prst="rect">
            <a:avLst/>
          </a:prstGeom>
          <a:noFill/>
          <a:ln w="9525">
            <a:solidFill>
              <a:srgbClr val="CC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600" b="1"/>
              <a:t>The 1st row in the submatrix was multiplied by -1/2 to introduce a leading 1.</a:t>
            </a:r>
          </a:p>
        </p:txBody>
      </p:sp>
      <p:graphicFrame>
        <p:nvGraphicFramePr>
          <p:cNvPr id="24579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1619250" y="4797425"/>
          <a:ext cx="2447925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方程式" r:id="rId5" imgW="1803240" imgH="711000" progId="Equation.3">
                  <p:embed/>
                </p:oleObj>
              </mc:Choice>
              <mc:Fallback>
                <p:oleObj name="方程式" r:id="rId5" imgW="180324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797425"/>
                        <a:ext cx="2447925" cy="108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3" name="Line 7"/>
          <p:cNvSpPr>
            <a:spLocks noChangeShapeType="1"/>
          </p:cNvSpPr>
          <p:nvPr/>
        </p:nvSpPr>
        <p:spPr bwMode="auto">
          <a:xfrm flipH="1">
            <a:off x="4284663" y="5300663"/>
            <a:ext cx="574675" cy="0"/>
          </a:xfrm>
          <a:prstGeom prst="line">
            <a:avLst/>
          </a:prstGeom>
          <a:noFill/>
          <a:ln w="9525">
            <a:solidFill>
              <a:srgbClr val="CC99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V="1">
            <a:off x="2555875" y="4292600"/>
            <a:ext cx="0" cy="144463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2555875" y="4437063"/>
            <a:ext cx="2232025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4643438" y="3846513"/>
            <a:ext cx="2736850" cy="5905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600" b="1"/>
              <a:t>Leftmost nonzero column in the submatrix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1692275" y="3284538"/>
            <a:ext cx="2232025" cy="215900"/>
          </a:xfrm>
          <a:prstGeom prst="rect">
            <a:avLst/>
          </a:prstGeom>
          <a:noFill/>
          <a:ln w="9525">
            <a:solidFill>
              <a:srgbClr val="CC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1692275" y="4868863"/>
            <a:ext cx="2232025" cy="215900"/>
          </a:xfrm>
          <a:prstGeom prst="rect">
            <a:avLst/>
          </a:prstGeom>
          <a:noFill/>
          <a:ln w="9525">
            <a:solidFill>
              <a:srgbClr val="CC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9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AA765F15-33B2-4FD3-BAB8-66EB47E31167}" type="slidenum">
              <a:rPr kumimoji="0" lang="en-US" altLang="zh-TW" sz="1400"/>
              <a:pPr eaLnBrk="1" hangingPunct="1"/>
              <a:t>21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7662592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Elimination Methods (5/7)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16013" y="1773238"/>
            <a:ext cx="3810000" cy="4114800"/>
          </a:xfrm>
        </p:spPr>
        <p:txBody>
          <a:bodyPr/>
          <a:lstStyle/>
          <a:p>
            <a:pPr eaLnBrk="1" hangingPunct="1"/>
            <a:r>
              <a:rPr lang="en-US" altLang="zh-TW" sz="2000" smtClean="0"/>
              <a:t>Step5 (cont.)</a:t>
            </a:r>
          </a:p>
        </p:txBody>
      </p:sp>
      <p:graphicFrame>
        <p:nvGraphicFramePr>
          <p:cNvPr id="2560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547813" y="4725988"/>
          <a:ext cx="2447925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方程式" r:id="rId3" imgW="1663560" imgH="711000" progId="Equation.3">
                  <p:embed/>
                </p:oleObj>
              </mc:Choice>
              <mc:Fallback>
                <p:oleObj name="方程式" r:id="rId3" imgW="16635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4725988"/>
                        <a:ext cx="2447925" cy="122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7" name="Text Box 5"/>
          <p:cNvSpPr txBox="1">
            <a:spLocks noChangeArrowheads="1"/>
          </p:cNvSpPr>
          <p:nvPr/>
        </p:nvSpPr>
        <p:spPr bwMode="auto">
          <a:xfrm>
            <a:off x="4787900" y="1989138"/>
            <a:ext cx="3744913" cy="1079500"/>
          </a:xfrm>
          <a:prstGeom prst="rect">
            <a:avLst/>
          </a:prstGeom>
          <a:noFill/>
          <a:ln w="9525">
            <a:solidFill>
              <a:srgbClr val="CC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600" b="1"/>
              <a:t>-5 times the 1st row of the submatrix was added to the 2nd row of the submatrix to introduce a zero below the leading 1.</a:t>
            </a:r>
          </a:p>
        </p:txBody>
      </p:sp>
      <p:graphicFrame>
        <p:nvGraphicFramePr>
          <p:cNvPr id="25603" name="Object 6"/>
          <p:cNvGraphicFramePr>
            <a:graphicFrameLocks noChangeAspect="1"/>
          </p:cNvGraphicFramePr>
          <p:nvPr/>
        </p:nvGraphicFramePr>
        <p:xfrm>
          <a:off x="1547813" y="2133600"/>
          <a:ext cx="2447925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方程式" r:id="rId5" imgW="1663560" imgH="711000" progId="Equation.3">
                  <p:embed/>
                </p:oleObj>
              </mc:Choice>
              <mc:Fallback>
                <p:oleObj name="方程式" r:id="rId5" imgW="16635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133600"/>
                        <a:ext cx="2447925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8" name="Rectangle 7"/>
          <p:cNvSpPr>
            <a:spLocks noChangeArrowheads="1"/>
          </p:cNvSpPr>
          <p:nvPr/>
        </p:nvSpPr>
        <p:spPr bwMode="auto">
          <a:xfrm>
            <a:off x="1619250" y="2205038"/>
            <a:ext cx="2232025" cy="215900"/>
          </a:xfrm>
          <a:prstGeom prst="rect">
            <a:avLst/>
          </a:prstGeom>
          <a:noFill/>
          <a:ln w="9525">
            <a:solidFill>
              <a:srgbClr val="CC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25604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1619250" y="3357563"/>
          <a:ext cx="2376488" cy="1268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方程式" r:id="rId7" imgW="1663560" imgH="711000" progId="Equation.3">
                  <p:embed/>
                </p:oleObj>
              </mc:Choice>
              <mc:Fallback>
                <p:oleObj name="方程式" r:id="rId7" imgW="16635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357563"/>
                        <a:ext cx="2376488" cy="1268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9" name="Line 9"/>
          <p:cNvSpPr>
            <a:spLocks noChangeShapeType="1"/>
          </p:cNvSpPr>
          <p:nvPr/>
        </p:nvSpPr>
        <p:spPr bwMode="auto">
          <a:xfrm flipH="1">
            <a:off x="4356100" y="2708275"/>
            <a:ext cx="431800" cy="0"/>
          </a:xfrm>
          <a:prstGeom prst="line">
            <a:avLst/>
          </a:prstGeom>
          <a:noFill/>
          <a:ln w="9525">
            <a:solidFill>
              <a:srgbClr val="CC99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1692275" y="3429000"/>
            <a:ext cx="2232025" cy="792163"/>
          </a:xfrm>
          <a:prstGeom prst="rect">
            <a:avLst/>
          </a:prstGeom>
          <a:noFill/>
          <a:ln w="9525">
            <a:solidFill>
              <a:srgbClr val="CC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4140200" y="3789363"/>
            <a:ext cx="719138" cy="0"/>
          </a:xfrm>
          <a:prstGeom prst="line">
            <a:avLst/>
          </a:prstGeom>
          <a:noFill/>
          <a:ln w="9525">
            <a:solidFill>
              <a:srgbClr val="CC99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4067175" y="5589588"/>
            <a:ext cx="649288" cy="0"/>
          </a:xfrm>
          <a:prstGeom prst="line">
            <a:avLst/>
          </a:prstGeom>
          <a:noFill/>
          <a:ln w="9525">
            <a:solidFill>
              <a:srgbClr val="CC99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4787900" y="3429000"/>
            <a:ext cx="4105275" cy="590550"/>
          </a:xfrm>
          <a:prstGeom prst="rect">
            <a:avLst/>
          </a:prstGeom>
          <a:noFill/>
          <a:ln w="9525">
            <a:solidFill>
              <a:srgbClr val="CC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600" b="1"/>
              <a:t>The top row in the submatrix was covered, and we returned again Step1. 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4716463" y="5157788"/>
            <a:ext cx="3457575" cy="835025"/>
          </a:xfrm>
          <a:prstGeom prst="rect">
            <a:avLst/>
          </a:prstGeom>
          <a:noFill/>
          <a:ln w="9525">
            <a:solidFill>
              <a:srgbClr val="CC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600" b="1"/>
              <a:t>The first (and only) row in the new submetrix was multiplied by 2 to introduce a leading 1.</a:t>
            </a: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1619250" y="4797425"/>
            <a:ext cx="2305050" cy="647700"/>
          </a:xfrm>
          <a:prstGeom prst="rect">
            <a:avLst/>
          </a:prstGeom>
          <a:noFill/>
          <a:ln w="9525">
            <a:solidFill>
              <a:srgbClr val="CC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V="1">
            <a:off x="3348038" y="4508500"/>
            <a:ext cx="0" cy="144463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3348038" y="4652963"/>
            <a:ext cx="1655762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5005388" y="4365625"/>
            <a:ext cx="3095625" cy="5905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600" b="1"/>
              <a:t>Leftmost nonzero column in the new submatrix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1331913" y="6092825"/>
            <a:ext cx="61928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Char char="n"/>
            </a:pPr>
            <a:r>
              <a:rPr lang="en-US" altLang="zh-TW" sz="1800"/>
              <a:t>  The </a:t>
            </a:r>
            <a:r>
              <a:rPr lang="en-US" altLang="zh-TW" sz="1800" b="1"/>
              <a:t>entire</a:t>
            </a:r>
            <a:r>
              <a:rPr lang="en-US" altLang="zh-TW" sz="1800"/>
              <a:t> matrix is now in </a:t>
            </a:r>
            <a:r>
              <a:rPr lang="en-US" altLang="zh-TW" sz="1800" b="1"/>
              <a:t>row-echelon form</a:t>
            </a:r>
            <a:r>
              <a:rPr lang="en-US" altLang="zh-TW" sz="1800"/>
              <a:t>.</a:t>
            </a:r>
          </a:p>
        </p:txBody>
      </p:sp>
      <p:sp>
        <p:nvSpPr>
          <p:cNvPr id="25620" name="Slide Number Placeholder 1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219330D-BAE2-4F30-BE87-E73835C16138}" type="slidenum">
              <a:rPr kumimoji="0" lang="en-US" altLang="zh-TW" sz="1400"/>
              <a:pPr eaLnBrk="1" hangingPunct="1"/>
              <a:t>22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16813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Elimination Methods (6/7)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11250" y="1773238"/>
            <a:ext cx="7637463" cy="4114800"/>
          </a:xfrm>
        </p:spPr>
        <p:txBody>
          <a:bodyPr/>
          <a:lstStyle/>
          <a:p>
            <a:pPr eaLnBrk="1" hangingPunct="1"/>
            <a:r>
              <a:rPr lang="en-US" altLang="zh-TW" sz="1900" smtClean="0"/>
              <a:t>Step6. Beginning with las nonzero row and working upward, add suitable multiples of each row to the rows above to introduce zeros above the leading 1</a:t>
            </a:r>
            <a:r>
              <a:rPr lang="en-US" altLang="zh-TW" sz="1900" smtClean="0">
                <a:latin typeface="Times New Roman" panose="02020603050405020304" pitchFamily="18" charset="0"/>
              </a:rPr>
              <a:t>’</a:t>
            </a:r>
            <a:r>
              <a:rPr lang="en-US" altLang="zh-TW" sz="1900" smtClean="0"/>
              <a:t>s.</a:t>
            </a:r>
          </a:p>
        </p:txBody>
      </p:sp>
      <p:graphicFrame>
        <p:nvGraphicFramePr>
          <p:cNvPr id="2662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712913" y="5013325"/>
          <a:ext cx="2043112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方程式" r:id="rId3" imgW="1346040" imgH="711000" progId="Equation.3">
                  <p:embed/>
                </p:oleObj>
              </mc:Choice>
              <mc:Fallback>
                <p:oleObj name="方程式" r:id="rId3" imgW="134604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2913" y="5013325"/>
                        <a:ext cx="2043112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1" name="Text Box 5"/>
          <p:cNvSpPr txBox="1">
            <a:spLocks noChangeArrowheads="1"/>
          </p:cNvSpPr>
          <p:nvPr/>
        </p:nvSpPr>
        <p:spPr bwMode="auto">
          <a:xfrm>
            <a:off x="4716463" y="2747963"/>
            <a:ext cx="3457575" cy="835025"/>
          </a:xfrm>
          <a:prstGeom prst="rect">
            <a:avLst/>
          </a:prstGeom>
          <a:noFill/>
          <a:ln w="9525">
            <a:solidFill>
              <a:srgbClr val="CC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600" b="1"/>
              <a:t>7/2 times the 3rd row of the preceding matrix was added to the 2nd row.</a:t>
            </a:r>
          </a:p>
        </p:txBody>
      </p:sp>
      <p:graphicFrame>
        <p:nvGraphicFramePr>
          <p:cNvPr id="26627" name="Object 6"/>
          <p:cNvGraphicFramePr>
            <a:graphicFrameLocks noChangeAspect="1"/>
          </p:cNvGraphicFramePr>
          <p:nvPr/>
        </p:nvGraphicFramePr>
        <p:xfrm>
          <a:off x="1730375" y="2708275"/>
          <a:ext cx="2009775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方程式" r:id="rId5" imgW="1498320" imgH="711000" progId="Equation.3">
                  <p:embed/>
                </p:oleObj>
              </mc:Choice>
              <mc:Fallback>
                <p:oleObj name="方程式" r:id="rId5" imgW="14983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75" y="2708275"/>
                        <a:ext cx="2009775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1690688" y="3860800"/>
          <a:ext cx="2089150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方程式" r:id="rId7" imgW="1447560" imgH="711000" progId="Equation.3">
                  <p:embed/>
                </p:oleObj>
              </mc:Choice>
              <mc:Fallback>
                <p:oleObj name="方程式" r:id="rId7" imgW="14475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0688" y="3860800"/>
                        <a:ext cx="2089150" cy="1096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2" name="Line 8"/>
          <p:cNvSpPr>
            <a:spLocks noChangeShapeType="1"/>
          </p:cNvSpPr>
          <p:nvPr/>
        </p:nvSpPr>
        <p:spPr bwMode="auto">
          <a:xfrm flipH="1">
            <a:off x="4284663" y="3213100"/>
            <a:ext cx="431800" cy="0"/>
          </a:xfrm>
          <a:prstGeom prst="line">
            <a:avLst/>
          </a:prstGeom>
          <a:noFill/>
          <a:ln w="9525">
            <a:solidFill>
              <a:srgbClr val="CC99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H="1">
            <a:off x="4356100" y="4437063"/>
            <a:ext cx="431800" cy="0"/>
          </a:xfrm>
          <a:prstGeom prst="line">
            <a:avLst/>
          </a:prstGeom>
          <a:noFill/>
          <a:ln w="9525">
            <a:solidFill>
              <a:srgbClr val="CC99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H="1">
            <a:off x="4211638" y="5661025"/>
            <a:ext cx="720725" cy="0"/>
          </a:xfrm>
          <a:prstGeom prst="line">
            <a:avLst/>
          </a:prstGeom>
          <a:noFill/>
          <a:ln w="9525">
            <a:solidFill>
              <a:srgbClr val="CC99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4787900" y="4133850"/>
            <a:ext cx="3457575" cy="590550"/>
          </a:xfrm>
          <a:prstGeom prst="rect">
            <a:avLst/>
          </a:prstGeom>
          <a:noFill/>
          <a:ln w="9525">
            <a:solidFill>
              <a:srgbClr val="CC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600" b="1"/>
              <a:t>-6 times the 3rd row was added to the 1st row.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1331913" y="6015038"/>
            <a:ext cx="61928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Char char="n"/>
            </a:pPr>
            <a:r>
              <a:rPr lang="en-US" altLang="zh-TW" sz="1800"/>
              <a:t>  The </a:t>
            </a:r>
            <a:r>
              <a:rPr lang="en-US" altLang="zh-TW" sz="1800" b="1"/>
              <a:t>last</a:t>
            </a:r>
            <a:r>
              <a:rPr lang="en-US" altLang="zh-TW" sz="1800"/>
              <a:t> matrix is in </a:t>
            </a:r>
            <a:r>
              <a:rPr lang="en-US" altLang="zh-TW" sz="1800" b="1"/>
              <a:t>reduced</a:t>
            </a:r>
            <a:r>
              <a:rPr lang="en-US" altLang="zh-TW" sz="1800"/>
              <a:t> </a:t>
            </a:r>
            <a:r>
              <a:rPr lang="en-US" altLang="zh-TW" sz="1800" b="1"/>
              <a:t>row-echelon form</a:t>
            </a:r>
            <a:r>
              <a:rPr lang="en-US" altLang="zh-TW" sz="1800"/>
              <a:t>.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4932363" y="5359400"/>
            <a:ext cx="3457575" cy="590550"/>
          </a:xfrm>
          <a:prstGeom prst="rect">
            <a:avLst/>
          </a:prstGeom>
          <a:noFill/>
          <a:ln w="9525">
            <a:solidFill>
              <a:srgbClr val="CC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600" b="1"/>
              <a:t>5 times the 2nd row was added to the 1st row.</a:t>
            </a:r>
          </a:p>
        </p:txBody>
      </p:sp>
      <p:sp>
        <p:nvSpPr>
          <p:cNvPr id="26638" name="Slide Number Placeholder 1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D4561C9-09F5-4A88-BB43-513AAE99770D}" type="slidenum">
              <a:rPr kumimoji="0" lang="en-US" altLang="zh-TW" sz="1400"/>
              <a:pPr eaLnBrk="1" hangingPunct="1"/>
              <a:t>23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143936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Elimination Methods (7/7)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51050"/>
            <a:ext cx="6918325" cy="4114800"/>
          </a:xfrm>
        </p:spPr>
        <p:txBody>
          <a:bodyPr/>
          <a:lstStyle/>
          <a:p>
            <a:pPr eaLnBrk="1" hangingPunct="1"/>
            <a:r>
              <a:rPr lang="en-US" altLang="zh-TW" sz="2200" smtClean="0"/>
              <a:t>Step1~Step5: the above procedure produces a row-echelon form and is called </a:t>
            </a:r>
            <a:r>
              <a:rPr lang="en-US" altLang="zh-TW" sz="2200" smtClean="0">
                <a:solidFill>
                  <a:schemeClr val="hlink"/>
                </a:solidFill>
              </a:rPr>
              <a:t>Gaussian elimination</a:t>
            </a:r>
            <a:r>
              <a:rPr lang="en-US" altLang="zh-TW" sz="2200" smtClean="0"/>
              <a:t>.</a:t>
            </a:r>
          </a:p>
          <a:p>
            <a:pPr eaLnBrk="1" hangingPunct="1"/>
            <a:r>
              <a:rPr lang="en-US" altLang="zh-TW" sz="2200" smtClean="0"/>
              <a:t>Step1~Step6: the above procedure produces a reduced row-echelon form and is called </a:t>
            </a:r>
            <a:r>
              <a:rPr lang="en-US" altLang="zh-TW" sz="2200" smtClean="0">
                <a:solidFill>
                  <a:schemeClr val="hlink"/>
                </a:solidFill>
              </a:rPr>
              <a:t>Gaussian-Jordan elimination</a:t>
            </a:r>
            <a:r>
              <a:rPr lang="en-US" altLang="zh-TW" sz="2200" smtClean="0"/>
              <a:t>.</a:t>
            </a:r>
          </a:p>
          <a:p>
            <a:pPr eaLnBrk="1" hangingPunct="1"/>
            <a:r>
              <a:rPr lang="en-US" altLang="zh-TW" sz="2200" smtClean="0"/>
              <a:t>Every matrix has </a:t>
            </a:r>
            <a:r>
              <a:rPr lang="en-US" altLang="zh-TW" sz="2200" b="1" smtClean="0"/>
              <a:t>a unique reduced row-echelon</a:t>
            </a:r>
            <a:r>
              <a:rPr lang="en-US" altLang="zh-TW" sz="2200" smtClean="0"/>
              <a:t> form but a row-echelon form of a given matrix is not unique.</a:t>
            </a: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34DC597-D9B3-40D4-B9C6-20CCC361A4D5}" type="slidenum">
              <a:rPr kumimoji="0" lang="en-US" altLang="zh-TW" sz="1400"/>
              <a:pPr eaLnBrk="1" hangingPunct="1"/>
              <a:t>24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32857664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Back-Substitution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200" smtClean="0"/>
              <a:t>It is sometimes preferable to solve a system of linear equations by using Gaussian elimination to bring the augmented matrix into row-echelon form </a:t>
            </a:r>
            <a:r>
              <a:rPr lang="en-US" altLang="zh-TW" sz="2200" b="1" smtClean="0"/>
              <a:t>without continuing all the way to the reduced row-echelon form</a:t>
            </a:r>
            <a:r>
              <a:rPr lang="en-US" altLang="zh-TW" sz="2200" smtClean="0"/>
              <a:t>.</a:t>
            </a:r>
          </a:p>
          <a:p>
            <a:pPr eaLnBrk="1" hangingPunct="1"/>
            <a:r>
              <a:rPr lang="en-US" altLang="zh-TW" sz="2200" smtClean="0"/>
              <a:t>When this is done, the corresponding system of equations can be solved by solved by a technique called</a:t>
            </a:r>
            <a:r>
              <a:rPr lang="en-US" altLang="zh-TW" sz="2200" smtClean="0">
                <a:solidFill>
                  <a:schemeClr val="hlink"/>
                </a:solidFill>
              </a:rPr>
              <a:t> back-substitution</a:t>
            </a:r>
            <a:r>
              <a:rPr lang="en-US" altLang="zh-TW" sz="2200" smtClean="0"/>
              <a:t>.</a:t>
            </a:r>
          </a:p>
          <a:p>
            <a:pPr eaLnBrk="1" hangingPunct="1"/>
            <a:r>
              <a:rPr lang="en-US" altLang="zh-TW" sz="2200" smtClean="0"/>
              <a:t>Example 5  </a:t>
            </a:r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D57590D-A8B1-4EAC-9185-8A6116E83811}" type="slidenum">
              <a:rPr kumimoji="0" lang="en-US" altLang="zh-TW" sz="1400"/>
              <a:pPr eaLnBrk="1" hangingPunct="1"/>
              <a:t>25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14461251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smtClean="0"/>
              <a:t>Example 5 </a:t>
            </a:r>
            <a:br>
              <a:rPr lang="en-US" altLang="zh-TW" sz="3600" smtClean="0"/>
            </a:br>
            <a:r>
              <a:rPr lang="en-US" altLang="zh-TW" sz="3600" smtClean="0"/>
              <a:t>ex4 solved by Back-substitution(1/2)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844675"/>
            <a:ext cx="7993062" cy="4114800"/>
          </a:xfrm>
        </p:spPr>
        <p:txBody>
          <a:bodyPr/>
          <a:lstStyle/>
          <a:p>
            <a:pPr eaLnBrk="1" hangingPunct="1"/>
            <a:r>
              <a:rPr lang="en-US" altLang="zh-TW" sz="2000" smtClean="0"/>
              <a:t>From the computations in Example 4, a row-echelon form from the augmented matrix is</a:t>
            </a:r>
          </a:p>
          <a:p>
            <a:pPr eaLnBrk="1" hangingPunct="1"/>
            <a:endParaRPr lang="en-US" altLang="zh-TW" sz="2000" smtClean="0"/>
          </a:p>
          <a:p>
            <a:pPr eaLnBrk="1" hangingPunct="1"/>
            <a:endParaRPr lang="en-US" altLang="zh-TW" sz="2000" smtClean="0"/>
          </a:p>
          <a:p>
            <a:pPr eaLnBrk="1" hangingPunct="1"/>
            <a:endParaRPr lang="en-US" altLang="zh-TW" sz="2000" smtClean="0"/>
          </a:p>
          <a:p>
            <a:pPr eaLnBrk="1" hangingPunct="1"/>
            <a:r>
              <a:rPr lang="en-US" altLang="zh-TW" sz="2000" smtClean="0"/>
              <a:t>To solve the corresponding system of equations</a:t>
            </a:r>
          </a:p>
          <a:p>
            <a:pPr eaLnBrk="1" hangingPunct="1"/>
            <a:endParaRPr lang="en-US" altLang="zh-TW" sz="2000" smtClean="0"/>
          </a:p>
          <a:p>
            <a:pPr eaLnBrk="1" hangingPunct="1"/>
            <a:endParaRPr lang="en-US" altLang="zh-TW" sz="2000" smtClean="0"/>
          </a:p>
          <a:p>
            <a:pPr eaLnBrk="1" hangingPunct="1"/>
            <a:endParaRPr lang="en-US" altLang="zh-TW" sz="2000" smtClean="0"/>
          </a:p>
          <a:p>
            <a:pPr eaLnBrk="1" hangingPunct="1"/>
            <a:r>
              <a:rPr lang="en-US" altLang="zh-TW" sz="2000" smtClean="0"/>
              <a:t>Step1. Solve the equations for the leading variables.</a:t>
            </a:r>
          </a:p>
        </p:txBody>
      </p:sp>
      <p:graphicFrame>
        <p:nvGraphicFramePr>
          <p:cNvPr id="3174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971550" y="2492375"/>
          <a:ext cx="381635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方程式" r:id="rId3" imgW="1892160" imgH="914400" progId="Equation.3">
                  <p:embed/>
                </p:oleObj>
              </mc:Choice>
              <mc:Fallback>
                <p:oleObj name="方程式" r:id="rId3" imgW="189216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492375"/>
                        <a:ext cx="3816350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1330325" y="4005263"/>
          <a:ext cx="2954338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方程式" r:id="rId5" imgW="1981080" imgH="698400" progId="Equation.3">
                  <p:embed/>
                </p:oleObj>
              </mc:Choice>
              <mc:Fallback>
                <p:oleObj name="方程式" r:id="rId5" imgW="1981080" imgH="698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325" y="4005263"/>
                        <a:ext cx="2954338" cy="111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8" name="Object 6"/>
          <p:cNvGraphicFramePr>
            <a:graphicFrameLocks noChangeAspect="1"/>
          </p:cNvGraphicFramePr>
          <p:nvPr/>
        </p:nvGraphicFramePr>
        <p:xfrm>
          <a:off x="1331913" y="5516563"/>
          <a:ext cx="338455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方程式" r:id="rId7" imgW="1307880" imgH="698400" progId="Equation.3">
                  <p:embed/>
                </p:oleObj>
              </mc:Choice>
              <mc:Fallback>
                <p:oleObj name="方程式" r:id="rId7" imgW="1307880" imgH="698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5516563"/>
                        <a:ext cx="3384550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96B93603-030D-4404-ADA3-1045DE8E1255}" type="slidenum">
              <a:rPr kumimoji="0" lang="en-US" altLang="zh-TW" sz="1400"/>
              <a:pPr eaLnBrk="1" hangingPunct="1"/>
              <a:t>26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140060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smtClean="0"/>
              <a:t>Example5</a:t>
            </a:r>
            <a:br>
              <a:rPr lang="en-US" altLang="zh-TW" sz="3600" smtClean="0"/>
            </a:br>
            <a:r>
              <a:rPr lang="en-US" altLang="zh-TW" sz="3600" smtClean="0"/>
              <a:t>ex4 solved by Back-substitution(2/2)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835150"/>
            <a:ext cx="8137525" cy="4114800"/>
          </a:xfrm>
        </p:spPr>
        <p:txBody>
          <a:bodyPr/>
          <a:lstStyle/>
          <a:p>
            <a:pPr eaLnBrk="1" hangingPunct="1"/>
            <a:r>
              <a:rPr lang="en-US" altLang="zh-TW" sz="2000" smtClean="0"/>
              <a:t>Step2. Beginning  with the bottom equation and working upward, successively substitute each equation into all the equations above it.</a:t>
            </a:r>
          </a:p>
          <a:p>
            <a:pPr lvl="1" eaLnBrk="1" hangingPunct="1"/>
            <a:r>
              <a:rPr lang="en-US" altLang="zh-TW" sz="1900" smtClean="0"/>
              <a:t>Substituting x6=1/3 into the 2nd equation</a:t>
            </a:r>
          </a:p>
          <a:p>
            <a:pPr lvl="1" eaLnBrk="1" hangingPunct="1"/>
            <a:endParaRPr lang="en-US" altLang="zh-TW" sz="1900" smtClean="0"/>
          </a:p>
          <a:p>
            <a:pPr lvl="1" eaLnBrk="1" hangingPunct="1"/>
            <a:endParaRPr lang="en-US" altLang="zh-TW" sz="1800" smtClean="0"/>
          </a:p>
          <a:p>
            <a:pPr lvl="1" eaLnBrk="1" hangingPunct="1"/>
            <a:endParaRPr lang="en-US" altLang="zh-TW" sz="1800" smtClean="0"/>
          </a:p>
          <a:p>
            <a:pPr lvl="1" eaLnBrk="1" hangingPunct="1"/>
            <a:r>
              <a:rPr lang="en-US" altLang="zh-TW" sz="1900" smtClean="0"/>
              <a:t>Substituting x3=-2 x4 into the 1st equation</a:t>
            </a:r>
          </a:p>
          <a:p>
            <a:pPr lvl="1" eaLnBrk="1" hangingPunct="1"/>
            <a:endParaRPr lang="en-US" altLang="zh-TW" sz="1900" smtClean="0"/>
          </a:p>
          <a:p>
            <a:pPr lvl="1" eaLnBrk="1" hangingPunct="1"/>
            <a:endParaRPr lang="en-US" altLang="zh-TW" sz="1800" smtClean="0"/>
          </a:p>
          <a:p>
            <a:pPr eaLnBrk="1" hangingPunct="1"/>
            <a:endParaRPr lang="en-US" altLang="zh-TW" sz="2000" smtClean="0"/>
          </a:p>
          <a:p>
            <a:pPr eaLnBrk="1" hangingPunct="1"/>
            <a:r>
              <a:rPr lang="en-US" altLang="zh-TW" sz="2000" smtClean="0"/>
              <a:t>Step3. Assign free variables, the general solution is given by the formulas.</a:t>
            </a:r>
          </a:p>
        </p:txBody>
      </p:sp>
      <p:graphicFrame>
        <p:nvGraphicFramePr>
          <p:cNvPr id="3277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619250" y="4149725"/>
          <a:ext cx="2808288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方程式" r:id="rId3" imgW="1307880" imgH="698400" progId="Equation.3">
                  <p:embed/>
                </p:oleObj>
              </mc:Choice>
              <mc:Fallback>
                <p:oleObj name="方程式" r:id="rId3" imgW="1307880" imgH="698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149725"/>
                        <a:ext cx="2808288" cy="115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" name="Object 5"/>
          <p:cNvGraphicFramePr>
            <a:graphicFrameLocks noChangeAspect="1"/>
          </p:cNvGraphicFramePr>
          <p:nvPr/>
        </p:nvGraphicFramePr>
        <p:xfrm>
          <a:off x="1619250" y="2852738"/>
          <a:ext cx="3457575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方程式" r:id="rId5" imgW="1307880" imgH="698400" progId="Equation.3">
                  <p:embed/>
                </p:oleObj>
              </mc:Choice>
              <mc:Fallback>
                <p:oleObj name="方程式" r:id="rId5" imgW="1307880" imgH="698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852738"/>
                        <a:ext cx="3457575" cy="108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2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1476375" y="5949950"/>
          <a:ext cx="6551613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方程式" r:id="rId6" imgW="3543120" imgH="228600" progId="Equation.3">
                  <p:embed/>
                </p:oleObj>
              </mc:Choice>
              <mc:Fallback>
                <p:oleObj name="方程式" r:id="rId6" imgW="3543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5949950"/>
                        <a:ext cx="6551613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90A72E7-9080-4A3C-94EA-03E3DC968F51}" type="slidenum">
              <a:rPr kumimoji="0" lang="en-US" altLang="zh-TW" sz="1400"/>
              <a:pPr eaLnBrk="1" hangingPunct="1"/>
              <a:t>27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6800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Example 6</a:t>
            </a:r>
            <a:br>
              <a:rPr lang="en-US" altLang="zh-TW" smtClean="0"/>
            </a:br>
            <a:r>
              <a:rPr lang="en-US" altLang="zh-TW" smtClean="0"/>
              <a:t>Gaussian elimination(1/2)</a:t>
            </a:r>
          </a:p>
        </p:txBody>
      </p:sp>
      <p:sp>
        <p:nvSpPr>
          <p:cNvPr id="337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566025" cy="4114800"/>
          </a:xfrm>
        </p:spPr>
        <p:txBody>
          <a:bodyPr/>
          <a:lstStyle/>
          <a:p>
            <a:pPr eaLnBrk="1" hangingPunct="1"/>
            <a:r>
              <a:rPr lang="en-US" altLang="zh-TW" sz="2000" smtClean="0"/>
              <a:t>Solve                             by Gaussian elimination and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000" smtClean="0"/>
              <a:t>                                         back-substitution. (ex3 of Section1.1)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2000" smtClean="0"/>
          </a:p>
          <a:p>
            <a:pPr eaLnBrk="1" hangingPunct="1"/>
            <a:r>
              <a:rPr lang="en-US" altLang="zh-TW" sz="2000" smtClean="0">
                <a:solidFill>
                  <a:schemeClr val="folHlink"/>
                </a:solidFill>
              </a:rPr>
              <a:t>Solution</a:t>
            </a:r>
          </a:p>
          <a:p>
            <a:pPr lvl="1" eaLnBrk="1" hangingPunct="1"/>
            <a:r>
              <a:rPr lang="en-US" altLang="zh-TW" sz="2000" smtClean="0"/>
              <a:t>We convert the augmented matrix</a:t>
            </a:r>
          </a:p>
          <a:p>
            <a:pPr lvl="1" eaLnBrk="1" hangingPunct="1"/>
            <a:endParaRPr lang="en-US" altLang="zh-TW" sz="1900" smtClean="0"/>
          </a:p>
          <a:p>
            <a:pPr lvl="1" eaLnBrk="1" hangingPunct="1"/>
            <a:endParaRPr lang="en-US" altLang="zh-TW" sz="1900" smtClean="0"/>
          </a:p>
          <a:p>
            <a:pPr lvl="1" eaLnBrk="1" hangingPunct="1"/>
            <a:r>
              <a:rPr lang="en-US" altLang="zh-TW" sz="2000" smtClean="0"/>
              <a:t>to the ow-echelon form</a:t>
            </a:r>
          </a:p>
          <a:p>
            <a:pPr lvl="1" eaLnBrk="1" hangingPunct="1"/>
            <a:endParaRPr lang="en-US" altLang="zh-TW" sz="2000" smtClean="0"/>
          </a:p>
          <a:p>
            <a:pPr lvl="1" eaLnBrk="1" hangingPunct="1"/>
            <a:endParaRPr lang="en-US" altLang="zh-TW" sz="1800" smtClean="0"/>
          </a:p>
          <a:p>
            <a:pPr lvl="1" eaLnBrk="1" hangingPunct="1"/>
            <a:r>
              <a:rPr lang="en-US" altLang="zh-TW" sz="2000" smtClean="0"/>
              <a:t>The system corresponding to this matrix is</a:t>
            </a:r>
            <a:endParaRPr lang="en-US" altLang="zh-TW" sz="2000" smtClean="0">
              <a:solidFill>
                <a:schemeClr val="folHlink"/>
              </a:solidFill>
            </a:endParaRPr>
          </a:p>
        </p:txBody>
      </p:sp>
      <p:graphicFrame>
        <p:nvGraphicFramePr>
          <p:cNvPr id="3379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339975" y="2060575"/>
          <a:ext cx="1944688" cy="117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方程式" r:id="rId3" imgW="1091880" imgH="660240" progId="Equation.3">
                  <p:embed/>
                </p:oleObj>
              </mc:Choice>
              <mc:Fallback>
                <p:oleObj name="方程式" r:id="rId3" imgW="109188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2060575"/>
                        <a:ext cx="1944688" cy="117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5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5795963" y="3068638"/>
          <a:ext cx="2447925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方程式" r:id="rId5" imgW="1054080" imgH="711000" progId="Equation.3">
                  <p:embed/>
                </p:oleObj>
              </mc:Choice>
              <mc:Fallback>
                <p:oleObj name="方程式" r:id="rId5" imgW="10540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3068638"/>
                        <a:ext cx="2447925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6"/>
          <p:cNvGraphicFramePr>
            <a:graphicFrameLocks noChangeAspect="1"/>
          </p:cNvGraphicFramePr>
          <p:nvPr/>
        </p:nvGraphicFramePr>
        <p:xfrm>
          <a:off x="5867400" y="4249738"/>
          <a:ext cx="2305050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方程式" r:id="rId7" imgW="1193760" imgH="711000" progId="Equation.3">
                  <p:embed/>
                </p:oleObj>
              </mc:Choice>
              <mc:Fallback>
                <p:oleObj name="方程式" r:id="rId7" imgW="11937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249738"/>
                        <a:ext cx="2305050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7"/>
          <p:cNvGraphicFramePr>
            <a:graphicFrameLocks noChangeAspect="1"/>
          </p:cNvGraphicFramePr>
          <p:nvPr/>
        </p:nvGraphicFramePr>
        <p:xfrm>
          <a:off x="3492500" y="5935663"/>
          <a:ext cx="4652963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方程式" r:id="rId9" imgW="2133360" imgH="228600" progId="Equation.3">
                  <p:embed/>
                </p:oleObj>
              </mc:Choice>
              <mc:Fallback>
                <p:oleObj name="方程式" r:id="rId9" imgW="2133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5935663"/>
                        <a:ext cx="4652963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CC3B469-F635-43F1-9632-B00F6CFFA519}" type="slidenum">
              <a:rPr kumimoji="0" lang="en-US" altLang="zh-TW" sz="1400"/>
              <a:pPr eaLnBrk="1" hangingPunct="1"/>
              <a:t>28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16945938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Example 6</a:t>
            </a:r>
            <a:br>
              <a:rPr lang="en-US" altLang="zh-TW" smtClean="0"/>
            </a:br>
            <a:r>
              <a:rPr lang="en-US" altLang="zh-TW" smtClean="0"/>
              <a:t>Gaussian elimination(2/2)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6918325" cy="4114800"/>
          </a:xfrm>
        </p:spPr>
        <p:txBody>
          <a:bodyPr/>
          <a:lstStyle/>
          <a:p>
            <a:pPr eaLnBrk="1" hangingPunct="1"/>
            <a:r>
              <a:rPr lang="en-US" altLang="zh-TW" sz="2000" smtClean="0">
                <a:solidFill>
                  <a:schemeClr val="folHlink"/>
                </a:solidFill>
              </a:rPr>
              <a:t>Solution</a:t>
            </a:r>
          </a:p>
          <a:p>
            <a:pPr lvl="1" eaLnBrk="1" hangingPunct="1"/>
            <a:r>
              <a:rPr lang="en-US" altLang="zh-TW" sz="1800" smtClean="0"/>
              <a:t>Solving for the leading variables</a:t>
            </a:r>
          </a:p>
          <a:p>
            <a:pPr lvl="1" eaLnBrk="1" hangingPunct="1"/>
            <a:endParaRPr lang="en-US" altLang="zh-TW" sz="1800" smtClean="0"/>
          </a:p>
          <a:p>
            <a:pPr lvl="1" eaLnBrk="1" hangingPunct="1"/>
            <a:endParaRPr lang="en-US" altLang="zh-TW" sz="1800" smtClean="0"/>
          </a:p>
          <a:p>
            <a:pPr lvl="1" eaLnBrk="1" hangingPunct="1"/>
            <a:endParaRPr lang="en-US" altLang="zh-TW" sz="1800" smtClean="0"/>
          </a:p>
          <a:p>
            <a:pPr lvl="1" eaLnBrk="1" hangingPunct="1"/>
            <a:r>
              <a:rPr lang="en-US" altLang="zh-TW" sz="1800" smtClean="0"/>
              <a:t>Substituting the bottom equation into those above</a:t>
            </a:r>
          </a:p>
          <a:p>
            <a:pPr lvl="1" eaLnBrk="1" hangingPunct="1"/>
            <a:endParaRPr lang="en-US" altLang="zh-TW" sz="1800" smtClean="0"/>
          </a:p>
          <a:p>
            <a:pPr lvl="1" eaLnBrk="1" hangingPunct="1"/>
            <a:endParaRPr lang="en-US" altLang="zh-TW" sz="1800" smtClean="0"/>
          </a:p>
          <a:p>
            <a:pPr lvl="1" eaLnBrk="1" hangingPunct="1"/>
            <a:endParaRPr lang="en-US" altLang="zh-TW" sz="1800" smtClean="0"/>
          </a:p>
          <a:p>
            <a:pPr lvl="1" eaLnBrk="1" hangingPunct="1"/>
            <a:endParaRPr lang="en-US" altLang="zh-TW" sz="1800" smtClean="0"/>
          </a:p>
          <a:p>
            <a:pPr lvl="1" eaLnBrk="1" hangingPunct="1"/>
            <a:r>
              <a:rPr lang="en-US" altLang="zh-TW" sz="1800" smtClean="0"/>
              <a:t>Substituting the 2nd equation into the top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zh-TW" sz="1800" smtClean="0"/>
              <a:t>          </a:t>
            </a:r>
          </a:p>
        </p:txBody>
      </p:sp>
      <p:graphicFrame>
        <p:nvGraphicFramePr>
          <p:cNvPr id="34818" name="Object 0"/>
          <p:cNvGraphicFramePr>
            <a:graphicFrameLocks noChangeAspect="1"/>
          </p:cNvGraphicFramePr>
          <p:nvPr>
            <p:ph sz="quarter" idx="2"/>
          </p:nvPr>
        </p:nvGraphicFramePr>
        <p:xfrm>
          <a:off x="5724525" y="4076700"/>
          <a:ext cx="2016125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方程式" r:id="rId3" imgW="634680" imgH="634680" progId="Equation.3">
                  <p:embed/>
                </p:oleObj>
              </mc:Choice>
              <mc:Fallback>
                <p:oleObj name="方程式" r:id="rId3" imgW="63468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4076700"/>
                        <a:ext cx="2016125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9" name="Object 1"/>
          <p:cNvGraphicFramePr>
            <a:graphicFrameLocks noChangeAspect="1"/>
          </p:cNvGraphicFramePr>
          <p:nvPr/>
        </p:nvGraphicFramePr>
        <p:xfrm>
          <a:off x="5651500" y="2349500"/>
          <a:ext cx="2105025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方程式" r:id="rId5" imgW="965160" imgH="634680" progId="Equation.3">
                  <p:embed/>
                </p:oleObj>
              </mc:Choice>
              <mc:Fallback>
                <p:oleObj name="方程式" r:id="rId5" imgW="96516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2349500"/>
                        <a:ext cx="2105025" cy="127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2"/>
          <p:cNvGraphicFramePr>
            <a:graphicFrameLocks noChangeAspect="1"/>
          </p:cNvGraphicFramePr>
          <p:nvPr>
            <p:ph sz="quarter" idx="3"/>
          </p:nvPr>
        </p:nvGraphicFramePr>
        <p:xfrm>
          <a:off x="5651500" y="5949950"/>
          <a:ext cx="2259013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方程式" r:id="rId7" imgW="1143000" imgH="203040" progId="Equation.3">
                  <p:embed/>
                </p:oleObj>
              </mc:Choice>
              <mc:Fallback>
                <p:oleObj name="方程式" r:id="rId7" imgW="11430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5949950"/>
                        <a:ext cx="2259013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9BE00FD-8662-4E7F-930F-6AD24F87DA69}" type="slidenum">
              <a:rPr kumimoji="0" lang="en-US" altLang="zh-TW" sz="1400"/>
              <a:pPr eaLnBrk="1" hangingPunct="1"/>
              <a:t>29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2208625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2349500"/>
            <a:ext cx="8424863" cy="3330575"/>
          </a:xfrm>
        </p:spPr>
        <p:txBody>
          <a:bodyPr>
            <a:normAutofit fontScale="9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</a:rPr>
              <a:t>1.  Multiply a row through by a nonzero constant.</a:t>
            </a:r>
            <a:br>
              <a:rPr lang="en-US" sz="2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</a:rPr>
              <a:t>2.   Interchange two rows.</a:t>
            </a:r>
            <a:br>
              <a:rPr lang="en-US" sz="2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</a:rPr>
              <a:t>3.   Add a constant times one row to another</a:t>
            </a:r>
            <a:br>
              <a:rPr lang="en-US" sz="28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n-US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1139" name="Rectangle 2"/>
          <p:cNvSpPr>
            <a:spLocks noChangeArrowheads="1"/>
          </p:cNvSpPr>
          <p:nvPr/>
        </p:nvSpPr>
        <p:spPr bwMode="auto">
          <a:xfrm>
            <a:off x="1331913" y="692150"/>
            <a:ext cx="708501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en-US" sz="4400">
                <a:solidFill>
                  <a:srgbClr val="FF0000"/>
                </a:solidFill>
              </a:rPr>
              <a:t>Elementary Row Operations</a:t>
            </a:r>
          </a:p>
        </p:txBody>
      </p:sp>
    </p:spTree>
    <p:extLst>
      <p:ext uri="{BB962C8B-B14F-4D97-AF65-F5344CB8AC3E}">
        <p14:creationId xmlns:p14="http://schemas.microsoft.com/office/powerpoint/2010/main" val="92792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079500" y="617538"/>
            <a:ext cx="8316913" cy="1143000"/>
          </a:xfrm>
        </p:spPr>
        <p:txBody>
          <a:bodyPr/>
          <a:lstStyle/>
          <a:p>
            <a:pPr eaLnBrk="1" hangingPunct="1"/>
            <a:r>
              <a:rPr lang="en-US" altLang="zh-TW" sz="3600" smtClean="0"/>
              <a:t>Example 3</a:t>
            </a:r>
            <a:br>
              <a:rPr lang="en-US" altLang="zh-TW" sz="3600" smtClean="0"/>
            </a:br>
            <a:r>
              <a:rPr lang="en-US" altLang="zh-TW" sz="3600" smtClean="0"/>
              <a:t>Using Elementary row Operations(1/4)</a:t>
            </a: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4643438" y="2730500"/>
          <a:ext cx="1995487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方程式" r:id="rId3" imgW="1244520" imgH="660240" progId="Equation.3">
                  <p:embed/>
                </p:oleObj>
              </mc:Choice>
              <mc:Fallback>
                <p:oleObj name="方程式" r:id="rId3" imgW="124452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730500"/>
                        <a:ext cx="1995487" cy="105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1692275" y="2636838"/>
          <a:ext cx="2951163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方程式" r:id="rId5" imgW="1091880" imgH="380880" progId="Equation.3">
                  <p:embed/>
                </p:oleObj>
              </mc:Choice>
              <mc:Fallback>
                <p:oleObj name="方程式" r:id="rId5" imgW="109188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636838"/>
                        <a:ext cx="2951163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12"/>
          <p:cNvGraphicFramePr>
            <a:graphicFrameLocks noChangeAspect="1"/>
          </p:cNvGraphicFramePr>
          <p:nvPr/>
        </p:nvGraphicFramePr>
        <p:xfrm>
          <a:off x="250825" y="2708275"/>
          <a:ext cx="1871663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方程式" r:id="rId7" imgW="1091880" imgH="660240" progId="Equation.3">
                  <p:embed/>
                </p:oleObj>
              </mc:Choice>
              <mc:Fallback>
                <p:oleObj name="方程式" r:id="rId7" imgW="109188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708275"/>
                        <a:ext cx="1871663" cy="113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13"/>
          <p:cNvGraphicFramePr>
            <a:graphicFrameLocks noChangeAspect="1"/>
          </p:cNvGraphicFramePr>
          <p:nvPr/>
        </p:nvGraphicFramePr>
        <p:xfrm>
          <a:off x="284163" y="4913313"/>
          <a:ext cx="180657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方程式" r:id="rId9" imgW="1054080" imgH="711000" progId="Equation.3">
                  <p:embed/>
                </p:oleObj>
              </mc:Choice>
              <mc:Fallback>
                <p:oleObj name="方程式" r:id="rId9" imgW="10540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3" y="4913313"/>
                        <a:ext cx="1806575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14"/>
          <p:cNvGraphicFramePr>
            <a:graphicFrameLocks noChangeAspect="1"/>
          </p:cNvGraphicFramePr>
          <p:nvPr/>
        </p:nvGraphicFramePr>
        <p:xfrm>
          <a:off x="4625975" y="4895850"/>
          <a:ext cx="2125663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方程式" r:id="rId11" imgW="1193760" imgH="711000" progId="Equation.3">
                  <p:embed/>
                </p:oleObj>
              </mc:Choice>
              <mc:Fallback>
                <p:oleObj name="方程式" r:id="rId11" imgW="11937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5975" y="4895850"/>
                        <a:ext cx="2125663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17"/>
          <p:cNvGraphicFramePr>
            <a:graphicFrameLocks noChangeAspect="1"/>
          </p:cNvGraphicFramePr>
          <p:nvPr/>
        </p:nvGraphicFramePr>
        <p:xfrm>
          <a:off x="6227763" y="2636838"/>
          <a:ext cx="2916237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方程式" r:id="rId13" imgW="1091880" imgH="380880" progId="Equation.3">
                  <p:embed/>
                </p:oleObj>
              </mc:Choice>
              <mc:Fallback>
                <p:oleObj name="方程式" r:id="rId13" imgW="109188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2636838"/>
                        <a:ext cx="2916237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18"/>
          <p:cNvGraphicFramePr>
            <a:graphicFrameLocks noChangeAspect="1"/>
          </p:cNvGraphicFramePr>
          <p:nvPr/>
        </p:nvGraphicFramePr>
        <p:xfrm>
          <a:off x="6442075" y="5013325"/>
          <a:ext cx="270192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方程式" r:id="rId15" imgW="927000" imgH="380880" progId="Equation.3">
                  <p:embed/>
                </p:oleObj>
              </mc:Choice>
              <mc:Fallback>
                <p:oleObj name="方程式" r:id="rId15" imgW="92700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2075" y="5013325"/>
                        <a:ext cx="2701925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Object 19"/>
          <p:cNvGraphicFramePr>
            <a:graphicFrameLocks noChangeAspect="1"/>
          </p:cNvGraphicFramePr>
          <p:nvPr/>
        </p:nvGraphicFramePr>
        <p:xfrm>
          <a:off x="1692275" y="4941888"/>
          <a:ext cx="287972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方程式" r:id="rId17" imgW="952200" imgH="380880" progId="Equation.3">
                  <p:embed/>
                </p:oleObj>
              </mc:Choice>
              <mc:Fallback>
                <p:oleObj name="方程式" r:id="rId17" imgW="95220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4941888"/>
                        <a:ext cx="2879725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7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C53B209-2F2E-4276-83F0-97F6BA86C46C}" type="slidenum">
              <a:rPr kumimoji="0" lang="en-US" altLang="zh-TW" sz="1400"/>
              <a:pPr eaLnBrk="1" hangingPunct="1"/>
              <a:t>4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95811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079500" y="617538"/>
            <a:ext cx="8316913" cy="1143000"/>
          </a:xfrm>
        </p:spPr>
        <p:txBody>
          <a:bodyPr/>
          <a:lstStyle/>
          <a:p>
            <a:pPr eaLnBrk="1" hangingPunct="1"/>
            <a:r>
              <a:rPr lang="en-US" altLang="zh-TW" sz="3600" smtClean="0"/>
              <a:t>Example 3</a:t>
            </a:r>
            <a:br>
              <a:rPr lang="en-US" altLang="zh-TW" sz="3600" smtClean="0"/>
            </a:br>
            <a:r>
              <a:rPr lang="en-US" altLang="zh-TW" sz="3600" smtClean="0"/>
              <a:t>Using Elementary row Operations(2/4)</a:t>
            </a: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4284663" y="2662238"/>
          <a:ext cx="2087562" cy="123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方程式" r:id="rId3" imgW="1180800" imgH="672840" progId="Equation.3">
                  <p:embed/>
                </p:oleObj>
              </mc:Choice>
              <mc:Fallback>
                <p:oleObj name="方程式" r:id="rId3" imgW="118080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2662238"/>
                        <a:ext cx="2087562" cy="123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619250" y="2636838"/>
          <a:ext cx="3024188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方程式" r:id="rId5" imgW="1206360" imgH="393480" progId="Equation.3">
                  <p:embed/>
                </p:oleObj>
              </mc:Choice>
              <mc:Fallback>
                <p:oleObj name="方程式" r:id="rId5" imgW="1206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636838"/>
                        <a:ext cx="3024188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5"/>
          <p:cNvGraphicFramePr>
            <a:graphicFrameLocks noChangeAspect="1"/>
          </p:cNvGraphicFramePr>
          <p:nvPr/>
        </p:nvGraphicFramePr>
        <p:xfrm>
          <a:off x="33338" y="2708275"/>
          <a:ext cx="2306637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方程式" r:id="rId7" imgW="1346040" imgH="660240" progId="Equation.3">
                  <p:embed/>
                </p:oleObj>
              </mc:Choice>
              <mc:Fallback>
                <p:oleObj name="方程式" r:id="rId7" imgW="134604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8" y="2708275"/>
                        <a:ext cx="2306637" cy="113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6"/>
          <p:cNvGraphicFramePr>
            <a:graphicFrameLocks noChangeAspect="1"/>
          </p:cNvGraphicFramePr>
          <p:nvPr/>
        </p:nvGraphicFramePr>
        <p:xfrm>
          <a:off x="34925" y="4913313"/>
          <a:ext cx="221932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方程式" r:id="rId9" imgW="1295280" imgH="711000" progId="Equation.3">
                  <p:embed/>
                </p:oleObj>
              </mc:Choice>
              <mc:Fallback>
                <p:oleObj name="方程式" r:id="rId9" imgW="12952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" y="4913313"/>
                        <a:ext cx="2219325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7"/>
          <p:cNvGraphicFramePr>
            <a:graphicFrameLocks noChangeAspect="1"/>
          </p:cNvGraphicFramePr>
          <p:nvPr/>
        </p:nvGraphicFramePr>
        <p:xfrm>
          <a:off x="4581525" y="4895850"/>
          <a:ext cx="2216150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方程式" r:id="rId11" imgW="1244520" imgH="711000" progId="Equation.3">
                  <p:embed/>
                </p:oleObj>
              </mc:Choice>
              <mc:Fallback>
                <p:oleObj name="方程式" r:id="rId11" imgW="12445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1525" y="4895850"/>
                        <a:ext cx="2216150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8"/>
          <p:cNvGraphicFramePr>
            <a:graphicFrameLocks noChangeAspect="1"/>
          </p:cNvGraphicFramePr>
          <p:nvPr/>
        </p:nvGraphicFramePr>
        <p:xfrm>
          <a:off x="5867400" y="2636838"/>
          <a:ext cx="341312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方程式" r:id="rId13" imgW="1193760" imgH="380880" progId="Equation.3">
                  <p:embed/>
                </p:oleObj>
              </mc:Choice>
              <mc:Fallback>
                <p:oleObj name="方程式" r:id="rId13" imgW="119376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636838"/>
                        <a:ext cx="3413125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9"/>
          <p:cNvGraphicFramePr>
            <a:graphicFrameLocks noChangeAspect="1"/>
          </p:cNvGraphicFramePr>
          <p:nvPr/>
        </p:nvGraphicFramePr>
        <p:xfrm>
          <a:off x="6310313" y="5013325"/>
          <a:ext cx="2678112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方程式" r:id="rId15" imgW="1028520" imgH="380880" progId="Equation.3">
                  <p:embed/>
                </p:oleObj>
              </mc:Choice>
              <mc:Fallback>
                <p:oleObj name="方程式" r:id="rId15" imgW="102852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0313" y="5013325"/>
                        <a:ext cx="2678112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10"/>
          <p:cNvGraphicFramePr>
            <a:graphicFrameLocks noChangeAspect="1"/>
          </p:cNvGraphicFramePr>
          <p:nvPr/>
        </p:nvGraphicFramePr>
        <p:xfrm>
          <a:off x="1922463" y="4926013"/>
          <a:ext cx="2684462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方程式" r:id="rId17" imgW="1117440" imgH="393480" progId="Equation.3">
                  <p:embed/>
                </p:oleObj>
              </mc:Choice>
              <mc:Fallback>
                <p:oleObj name="方程式" r:id="rId17" imgW="11174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2463" y="4926013"/>
                        <a:ext cx="2684462" cy="1023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1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9AD79D0-0E90-4DB6-98E7-39E2C6FFD8A3}" type="slidenum">
              <a:rPr kumimoji="0" lang="en-US" altLang="zh-TW" sz="1400"/>
              <a:pPr eaLnBrk="1" hangingPunct="1"/>
              <a:t>5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151730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079500" y="617538"/>
            <a:ext cx="8316913" cy="1143000"/>
          </a:xfrm>
        </p:spPr>
        <p:txBody>
          <a:bodyPr/>
          <a:lstStyle/>
          <a:p>
            <a:pPr eaLnBrk="1" hangingPunct="1"/>
            <a:r>
              <a:rPr lang="en-US" altLang="zh-TW" sz="3600" smtClean="0"/>
              <a:t>Example 3</a:t>
            </a:r>
            <a:br>
              <a:rPr lang="en-US" altLang="zh-TW" sz="3600" smtClean="0"/>
            </a:br>
            <a:r>
              <a:rPr lang="en-US" altLang="zh-TW" sz="3600" smtClean="0"/>
              <a:t>Using Elementary row Operations(3/4)</a:t>
            </a:r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4284663" y="2738438"/>
          <a:ext cx="2087562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方程式" r:id="rId3" imgW="1231560" imgH="634680" progId="Equation.3">
                  <p:embed/>
                </p:oleObj>
              </mc:Choice>
              <mc:Fallback>
                <p:oleObj name="方程式" r:id="rId3" imgW="123156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2738438"/>
                        <a:ext cx="2087562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692275" y="2797175"/>
          <a:ext cx="2951163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方程式" r:id="rId5" imgW="1143000" imgH="291960" progId="Equation.3">
                  <p:embed/>
                </p:oleObj>
              </mc:Choice>
              <mc:Fallback>
                <p:oleObj name="方程式" r:id="rId5" imgW="11430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797175"/>
                        <a:ext cx="2951163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5"/>
          <p:cNvGraphicFramePr>
            <a:graphicFrameLocks noChangeAspect="1"/>
          </p:cNvGraphicFramePr>
          <p:nvPr/>
        </p:nvGraphicFramePr>
        <p:xfrm>
          <a:off x="-153988" y="2687638"/>
          <a:ext cx="2493963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方程式" r:id="rId7" imgW="1231560" imgH="685800" progId="Equation.3">
                  <p:embed/>
                </p:oleObj>
              </mc:Choice>
              <mc:Fallback>
                <p:oleObj name="方程式" r:id="rId7" imgW="123156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3988" y="2687638"/>
                        <a:ext cx="2493963" cy="138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6"/>
          <p:cNvGraphicFramePr>
            <a:graphicFrameLocks noChangeAspect="1"/>
          </p:cNvGraphicFramePr>
          <p:nvPr/>
        </p:nvGraphicFramePr>
        <p:xfrm>
          <a:off x="120650" y="4913313"/>
          <a:ext cx="20447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方程式" r:id="rId9" imgW="1193760" imgH="711000" progId="Equation.3">
                  <p:embed/>
                </p:oleObj>
              </mc:Choice>
              <mc:Fallback>
                <p:oleObj name="方程式" r:id="rId9" imgW="11937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" y="4913313"/>
                        <a:ext cx="20447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7"/>
          <p:cNvGraphicFramePr>
            <a:graphicFrameLocks noChangeAspect="1"/>
          </p:cNvGraphicFramePr>
          <p:nvPr/>
        </p:nvGraphicFramePr>
        <p:xfrm>
          <a:off x="4500563" y="4895850"/>
          <a:ext cx="2125662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方程式" r:id="rId11" imgW="1193760" imgH="711000" progId="Equation.3">
                  <p:embed/>
                </p:oleObj>
              </mc:Choice>
              <mc:Fallback>
                <p:oleObj name="方程式" r:id="rId11" imgW="11937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4895850"/>
                        <a:ext cx="2125662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8"/>
          <p:cNvGraphicFramePr>
            <a:graphicFrameLocks noChangeAspect="1"/>
          </p:cNvGraphicFramePr>
          <p:nvPr/>
        </p:nvGraphicFramePr>
        <p:xfrm>
          <a:off x="6048375" y="2636838"/>
          <a:ext cx="3049588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方程式" r:id="rId13" imgW="1066680" imgH="380880" progId="Equation.3">
                  <p:embed/>
                </p:oleObj>
              </mc:Choice>
              <mc:Fallback>
                <p:oleObj name="方程式" r:id="rId13" imgW="106668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75" y="2636838"/>
                        <a:ext cx="3049588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Object 9"/>
          <p:cNvGraphicFramePr>
            <a:graphicFrameLocks noChangeAspect="1"/>
          </p:cNvGraphicFramePr>
          <p:nvPr/>
        </p:nvGraphicFramePr>
        <p:xfrm>
          <a:off x="6237288" y="5013325"/>
          <a:ext cx="2906712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方程式" r:id="rId15" imgW="1130040" imgH="380880" progId="Equation.3">
                  <p:embed/>
                </p:oleObj>
              </mc:Choice>
              <mc:Fallback>
                <p:oleObj name="方程式" r:id="rId15" imgW="113004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7288" y="5013325"/>
                        <a:ext cx="2906712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3" name="Object 10"/>
          <p:cNvGraphicFramePr>
            <a:graphicFrameLocks noChangeAspect="1"/>
          </p:cNvGraphicFramePr>
          <p:nvPr/>
        </p:nvGraphicFramePr>
        <p:xfrm>
          <a:off x="1835150" y="5057775"/>
          <a:ext cx="2695575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方程式" r:id="rId17" imgW="1054080" imgH="291960" progId="Equation.3">
                  <p:embed/>
                </p:oleObj>
              </mc:Choice>
              <mc:Fallback>
                <p:oleObj name="方程式" r:id="rId17" imgW="10540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5057775"/>
                        <a:ext cx="2695575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5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D0A56DA2-ABD6-4C74-BCBC-6E0725E16313}" type="slidenum">
              <a:rPr kumimoji="0" lang="en-US" altLang="zh-TW" sz="1400"/>
              <a:pPr eaLnBrk="1" hangingPunct="1"/>
              <a:t>6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86139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079500" y="617538"/>
            <a:ext cx="8316913" cy="1143000"/>
          </a:xfrm>
        </p:spPr>
        <p:txBody>
          <a:bodyPr/>
          <a:lstStyle/>
          <a:p>
            <a:pPr eaLnBrk="1" hangingPunct="1"/>
            <a:r>
              <a:rPr lang="en-US" altLang="zh-TW" sz="3600" smtClean="0"/>
              <a:t>Example 3</a:t>
            </a:r>
            <a:br>
              <a:rPr lang="en-US" altLang="zh-TW" sz="3600" smtClean="0"/>
            </a:br>
            <a:r>
              <a:rPr lang="en-US" altLang="zh-TW" sz="3600" smtClean="0"/>
              <a:t>Using Elementary row Operations(4/4)</a:t>
            </a:r>
            <a:endParaRPr lang="en-US" altLang="zh-TW" sz="4000" smtClean="0"/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5795963" y="2492375"/>
          <a:ext cx="176530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方程式" r:id="rId3" imgW="1041120" imgH="634680" progId="Equation.3">
                  <p:embed/>
                </p:oleObj>
              </mc:Choice>
              <mc:Fallback>
                <p:oleObj name="方程式" r:id="rId3" imgW="104112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2492375"/>
                        <a:ext cx="1765300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266950" y="2116138"/>
          <a:ext cx="3600450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方程式" r:id="rId5" imgW="1269720" imgH="609480" progId="Equation.3">
                  <p:embed/>
                </p:oleObj>
              </mc:Choice>
              <mc:Fallback>
                <p:oleObj name="方程式" r:id="rId5" imgW="126972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950" y="2116138"/>
                        <a:ext cx="3600450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5"/>
          <p:cNvGraphicFramePr>
            <a:graphicFrameLocks noChangeAspect="1"/>
          </p:cNvGraphicFramePr>
          <p:nvPr/>
        </p:nvGraphicFramePr>
        <p:xfrm>
          <a:off x="323850" y="2349500"/>
          <a:ext cx="2493963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方程式" r:id="rId7" imgW="1231560" imgH="660240" progId="Equation.3">
                  <p:embed/>
                </p:oleObj>
              </mc:Choice>
              <mc:Fallback>
                <p:oleObj name="方程式" r:id="rId7" imgW="12315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349500"/>
                        <a:ext cx="2493963" cy="122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6"/>
          <p:cNvGraphicFramePr>
            <a:graphicFrameLocks noChangeAspect="1"/>
          </p:cNvGraphicFramePr>
          <p:nvPr/>
        </p:nvGraphicFramePr>
        <p:xfrm>
          <a:off x="684213" y="4292600"/>
          <a:ext cx="20447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方程式" r:id="rId9" imgW="1193760" imgH="711000" progId="Equation.3">
                  <p:embed/>
                </p:oleObj>
              </mc:Choice>
              <mc:Fallback>
                <p:oleObj name="方程式" r:id="rId9" imgW="11937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292600"/>
                        <a:ext cx="20447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7"/>
          <p:cNvGraphicFramePr>
            <a:graphicFrameLocks noChangeAspect="1"/>
          </p:cNvGraphicFramePr>
          <p:nvPr/>
        </p:nvGraphicFramePr>
        <p:xfrm>
          <a:off x="6084888" y="4365625"/>
          <a:ext cx="1673225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方程式" r:id="rId11" imgW="939600" imgH="711000" progId="Equation.3">
                  <p:embed/>
                </p:oleObj>
              </mc:Choice>
              <mc:Fallback>
                <p:oleObj name="方程式" r:id="rId11" imgW="9396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4365625"/>
                        <a:ext cx="1673225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10"/>
          <p:cNvGraphicFramePr>
            <a:graphicFrameLocks noChangeAspect="1"/>
          </p:cNvGraphicFramePr>
          <p:nvPr/>
        </p:nvGraphicFramePr>
        <p:xfrm>
          <a:off x="2411413" y="3860800"/>
          <a:ext cx="3284537" cy="158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方程式" r:id="rId13" imgW="1143000" imgH="609480" progId="Equation.3">
                  <p:embed/>
                </p:oleObj>
              </mc:Choice>
              <mc:Fallback>
                <p:oleObj name="方程式" r:id="rId13" imgW="11430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3860800"/>
                        <a:ext cx="3284537" cy="158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Text Box 11"/>
          <p:cNvSpPr txBox="1">
            <a:spLocks noChangeArrowheads="1"/>
          </p:cNvSpPr>
          <p:nvPr/>
        </p:nvSpPr>
        <p:spPr bwMode="auto">
          <a:xfrm>
            <a:off x="828675" y="5851525"/>
            <a:ext cx="64801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Char char="n"/>
            </a:pPr>
            <a:r>
              <a:rPr lang="en-US" altLang="zh-TW" sz="2200"/>
              <a:t>  The solution x=1,y=2,z=3 is now evident. </a:t>
            </a:r>
          </a:p>
        </p:txBody>
      </p:sp>
      <p:sp>
        <p:nvSpPr>
          <p:cNvPr id="12298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E1412AF-DCDA-4DF3-9A8B-6266D6040DB1}" type="slidenum">
              <a:rPr kumimoji="0" lang="en-US" altLang="zh-TW" sz="1400"/>
              <a:pPr eaLnBrk="1" hangingPunct="1"/>
              <a:t>7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127571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133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smtClean="0"/>
              <a:t>1.2 Gaussian Elimination</a:t>
            </a:r>
          </a:p>
        </p:txBody>
      </p:sp>
      <p:sp>
        <p:nvSpPr>
          <p:cNvPr id="9216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2CA3161-E8B1-4052-AC13-92389801B83A}" type="slidenum">
              <a:rPr kumimoji="0" lang="en-US" altLang="zh-TW" sz="2800">
                <a:solidFill>
                  <a:schemeClr val="bg2"/>
                </a:solidFill>
              </a:rPr>
              <a:pPr eaLnBrk="1" hangingPunct="1"/>
              <a:t>8</a:t>
            </a:fld>
            <a:endParaRPr kumimoji="0" lang="en-US" altLang="zh-TW" sz="28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05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Echelon Forms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2017713"/>
            <a:ext cx="7848600" cy="44354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TW" sz="2000" smtClean="0"/>
              <a:t>This matrix which have following properties is in </a:t>
            </a:r>
            <a:r>
              <a:rPr lang="en-US" altLang="zh-TW" sz="2000" smtClean="0">
                <a:solidFill>
                  <a:schemeClr val="hlink"/>
                </a:solidFill>
              </a:rPr>
              <a:t>reduced row-echelon form </a:t>
            </a:r>
            <a:r>
              <a:rPr lang="en-US" altLang="zh-TW" sz="2000" smtClean="0"/>
              <a:t>(Example 1, 2).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000" smtClean="0"/>
              <a:t> 1. If a row does not  consist entirely of zeros, then the first nonzero number in the row is a 1. We call this a </a:t>
            </a:r>
            <a:r>
              <a:rPr lang="en-US" altLang="zh-TW" sz="2000" smtClean="0">
                <a:solidFill>
                  <a:schemeClr val="hlink"/>
                </a:solidFill>
              </a:rPr>
              <a:t>leader 1</a:t>
            </a:r>
            <a:r>
              <a:rPr lang="en-US" altLang="zh-TW" sz="2000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000" smtClean="0"/>
              <a:t> 2. If there are any rows that consist entirely of zeros, then they are grouped together at the bottom of the matrix.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000" smtClean="0"/>
              <a:t> 3. In any two successive rows that do not consist entirely of zeros, the leader 1 in the lower row occurs farther to the right than the leader 1 in the higher row.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000" smtClean="0"/>
              <a:t> 4. Each column that contains a leader 1 has zeros everywhere else.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smtClean="0"/>
              <a:t>A matrix that has the first three properties is said to be in </a:t>
            </a:r>
            <a:r>
              <a:rPr lang="en-US" altLang="zh-TW" sz="2000" smtClean="0">
                <a:solidFill>
                  <a:schemeClr val="hlink"/>
                </a:solidFill>
              </a:rPr>
              <a:t>row-echelon form </a:t>
            </a:r>
            <a:r>
              <a:rPr lang="en-US" altLang="zh-TW" sz="2000" smtClean="0"/>
              <a:t>(Example 1, 2).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smtClean="0"/>
              <a:t>A matrix in reduced row-echelon form is of necessity in row-echelon form, but not conversely.</a:t>
            </a: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6FF2406-52C1-4ADA-84FF-CE194CA8D913}" type="slidenum">
              <a:rPr kumimoji="0" lang="en-US" altLang="zh-TW" sz="1400"/>
              <a:pPr eaLnBrk="1" hangingPunct="1"/>
              <a:t>9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154200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1245</Words>
  <Application>Microsoft Office PowerPoint</Application>
  <PresentationFormat>On-screen Show (4:3)</PresentationFormat>
  <Paragraphs>175</Paragraphs>
  <Slides>29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新細明體</vt:lpstr>
      <vt:lpstr>Arial</vt:lpstr>
      <vt:lpstr>Calibri</vt:lpstr>
      <vt:lpstr>Calibri Light</vt:lpstr>
      <vt:lpstr>Tahoma</vt:lpstr>
      <vt:lpstr>Times New Roman</vt:lpstr>
      <vt:lpstr>Wingdings</vt:lpstr>
      <vt:lpstr>Office Theme</vt:lpstr>
      <vt:lpstr>Microsoft 方程式編輯器 3.0</vt:lpstr>
      <vt:lpstr>Lecture 2</vt:lpstr>
      <vt:lpstr>Elementary Row Operations</vt:lpstr>
      <vt:lpstr>  1.  Multiply a row through by a nonzero constant. 2.   Interchange two rows. 3.   Add a constant times one row to another </vt:lpstr>
      <vt:lpstr>Example 3 Using Elementary row Operations(1/4)</vt:lpstr>
      <vt:lpstr>Example 3 Using Elementary row Operations(2/4)</vt:lpstr>
      <vt:lpstr>Example 3 Using Elementary row Operations(3/4)</vt:lpstr>
      <vt:lpstr>Example 3 Using Elementary row Operations(4/4)</vt:lpstr>
      <vt:lpstr>1.2 Gaussian Elimination</vt:lpstr>
      <vt:lpstr>Echelon Forms</vt:lpstr>
      <vt:lpstr>Example 1 Row-Echelon &amp; Reduced Row-Echelon form</vt:lpstr>
      <vt:lpstr>Example 2 More on Row-Echelon and Reduced Row-Echelon form</vt:lpstr>
      <vt:lpstr>Example 3 Solutions of Four Linear Systems (a)</vt:lpstr>
      <vt:lpstr>Example 3 Solutions of Four Linear Systems (b1)</vt:lpstr>
      <vt:lpstr>Example 3 Solutions of Four Linear Systems (b2)</vt:lpstr>
      <vt:lpstr>Example 3 Solutions of Four Linear Systems (c1)</vt:lpstr>
      <vt:lpstr>Example 3 Solutions of Four Linear Systems (c2)</vt:lpstr>
      <vt:lpstr>Example 3 Solutions of Four Linear Systems (d)</vt:lpstr>
      <vt:lpstr>Elimination Methods (1/7)</vt:lpstr>
      <vt:lpstr>Elimination Methods (2/7)</vt:lpstr>
      <vt:lpstr>Elimination Methods (3/7)</vt:lpstr>
      <vt:lpstr>Elimination Methods (4/7)</vt:lpstr>
      <vt:lpstr>Elimination Methods (5/7)</vt:lpstr>
      <vt:lpstr>Elimination Methods (6/7)</vt:lpstr>
      <vt:lpstr>Elimination Methods (7/7)</vt:lpstr>
      <vt:lpstr>Back-Substitution</vt:lpstr>
      <vt:lpstr>Example 5  ex4 solved by Back-substitution(1/2)</vt:lpstr>
      <vt:lpstr>Example5 ex4 solved by Back-substitution(2/2)</vt:lpstr>
      <vt:lpstr>Example 6 Gaussian elimination(1/2)</vt:lpstr>
      <vt:lpstr>Example 6 Gaussian elimination(2/2)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Khawaja Elahi</dc:creator>
  <cp:lastModifiedBy>Khawaja Elahi</cp:lastModifiedBy>
  <cp:revision>3</cp:revision>
  <dcterms:created xsi:type="dcterms:W3CDTF">2018-01-23T11:00:19Z</dcterms:created>
  <dcterms:modified xsi:type="dcterms:W3CDTF">2018-01-23T11:03:50Z</dcterms:modified>
</cp:coreProperties>
</file>