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4" r:id="rId8"/>
    <p:sldId id="262" r:id="rId9"/>
    <p:sldId id="263" r:id="rId10"/>
    <p:sldId id="269" r:id="rId11"/>
    <p:sldId id="265" r:id="rId12"/>
    <p:sldId id="266" r:id="rId13"/>
    <p:sldId id="267" r:id="rId14"/>
    <p:sldId id="268"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66023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78414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8912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902907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506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3566187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402396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238700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9280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3AF45E-2B66-4CA6-9349-2A00CCB1CD55}"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165371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3AF45E-2B66-4CA6-9349-2A00CCB1CD55}"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28249469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AF45E-2B66-4CA6-9349-2A00CCB1CD55}"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37204461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3AF45E-2B66-4CA6-9349-2A00CCB1CD55}"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205099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AF45E-2B66-4CA6-9349-2A00CCB1CD55}"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319731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3AF45E-2B66-4CA6-9349-2A00CCB1CD55}"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1064463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3AF45E-2B66-4CA6-9349-2A00CCB1CD55}"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23C5E7-0545-4504-B438-011EF444EB93}" type="slidenum">
              <a:rPr lang="en-US" smtClean="0"/>
              <a:t>‹#›</a:t>
            </a:fld>
            <a:endParaRPr lang="en-US"/>
          </a:p>
        </p:txBody>
      </p:sp>
    </p:spTree>
    <p:extLst>
      <p:ext uri="{BB962C8B-B14F-4D97-AF65-F5344CB8AC3E}">
        <p14:creationId xmlns:p14="http://schemas.microsoft.com/office/powerpoint/2010/main" val="362119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3AF45E-2B66-4CA6-9349-2A00CCB1CD55}" type="datetimeFigureOut">
              <a:rPr lang="en-US" smtClean="0"/>
              <a:t>1/28/2019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23C5E7-0545-4504-B438-011EF444EB93}" type="slidenum">
              <a:rPr lang="en-US" smtClean="0"/>
              <a:t>‹#›</a:t>
            </a:fld>
            <a:endParaRPr lang="en-US"/>
          </a:p>
        </p:txBody>
      </p:sp>
    </p:spTree>
    <p:extLst>
      <p:ext uri="{BB962C8B-B14F-4D97-AF65-F5344CB8AC3E}">
        <p14:creationId xmlns:p14="http://schemas.microsoft.com/office/powerpoint/2010/main" val="40495117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122" y="367915"/>
            <a:ext cx="7766936" cy="377673"/>
          </a:xfrm>
        </p:spPr>
        <p:txBody>
          <a:bodyPr/>
          <a:lstStyle/>
          <a:p>
            <a:pPr algn="ctr"/>
            <a:r>
              <a:rPr lang="ar-SA" sz="2000" b="1" dirty="0" smtClean="0">
                <a:latin typeface="Tahoma "/>
              </a:rPr>
              <a:t>دورة العناصر في النظام البيئي</a:t>
            </a:r>
            <a:endParaRPr lang="en-US" sz="2000" b="1" dirty="0">
              <a:latin typeface="Tahoma "/>
            </a:endParaRPr>
          </a:p>
        </p:txBody>
      </p:sp>
      <p:sp>
        <p:nvSpPr>
          <p:cNvPr id="3" name="Subtitle 2"/>
          <p:cNvSpPr>
            <a:spLocks noGrp="1"/>
          </p:cNvSpPr>
          <p:nvPr>
            <p:ph type="subTitle" idx="1"/>
          </p:nvPr>
        </p:nvSpPr>
        <p:spPr>
          <a:xfrm>
            <a:off x="176484" y="1097280"/>
            <a:ext cx="9369084" cy="1055078"/>
          </a:xfrm>
        </p:spPr>
        <p:txBody>
          <a:bodyPr>
            <a:normAutofit fontScale="92500" lnSpcReduction="20000"/>
          </a:bodyPr>
          <a:lstStyle/>
          <a:p>
            <a:pPr rtl="1"/>
            <a:r>
              <a:rPr lang="ar-SA" sz="2600" dirty="0">
                <a:solidFill>
                  <a:srgbClr val="FF0000"/>
                </a:solidFill>
                <a:latin typeface="Tahoma "/>
              </a:rPr>
              <a:t>دورة المواد </a:t>
            </a:r>
            <a:r>
              <a:rPr lang="ar-SA" sz="2600" dirty="0" smtClean="0">
                <a:solidFill>
                  <a:srgbClr val="FF0000"/>
                </a:solidFill>
                <a:latin typeface="Tahoma "/>
              </a:rPr>
              <a:t>البيوجيوكيماوية </a:t>
            </a:r>
            <a:r>
              <a:rPr lang="en-US" sz="2600" dirty="0">
                <a:solidFill>
                  <a:srgbClr val="FF0000"/>
                </a:solidFill>
                <a:latin typeface="Tahoma "/>
              </a:rPr>
              <a:t>Biogeochemical </a:t>
            </a:r>
            <a:r>
              <a:rPr lang="en-US" sz="2600" dirty="0" smtClean="0">
                <a:solidFill>
                  <a:srgbClr val="FF0000"/>
                </a:solidFill>
                <a:latin typeface="Tahoma "/>
              </a:rPr>
              <a:t>Cycle </a:t>
            </a:r>
            <a:r>
              <a:rPr lang="en-US" sz="2600" dirty="0">
                <a:solidFill>
                  <a:srgbClr val="FF0000"/>
                </a:solidFill>
                <a:latin typeface="Tahoma "/>
              </a:rPr>
              <a:t>of Element</a:t>
            </a:r>
            <a:r>
              <a:rPr lang="ar-SA" sz="2600" dirty="0">
                <a:solidFill>
                  <a:srgbClr val="FF0000"/>
                </a:solidFill>
                <a:latin typeface="Tahoma "/>
              </a:rPr>
              <a:t> </a:t>
            </a:r>
            <a:endParaRPr lang="ar-SA" sz="2600" dirty="0" smtClean="0">
              <a:solidFill>
                <a:srgbClr val="FF0000"/>
              </a:solidFill>
              <a:latin typeface="Tahoma "/>
            </a:endParaRPr>
          </a:p>
          <a:p>
            <a:pPr rtl="1"/>
            <a:r>
              <a:rPr lang="ar-SA" sz="2200" dirty="0" smtClean="0">
                <a:solidFill>
                  <a:schemeClr val="tx1">
                    <a:lumMod val="95000"/>
                    <a:lumOff val="5000"/>
                  </a:schemeClr>
                </a:solidFill>
                <a:latin typeface="Tahoma "/>
              </a:rPr>
              <a:t> يوجد في الطبيعة حوالي 109 من العناصر الكيميائية معروفة حتى الان، ومع </a:t>
            </a:r>
            <a:r>
              <a:rPr lang="ar-SA" sz="2200" dirty="0">
                <a:solidFill>
                  <a:schemeClr val="tx1">
                    <a:lumMod val="95000"/>
                    <a:lumOff val="5000"/>
                  </a:schemeClr>
                </a:solidFill>
                <a:latin typeface="Tahoma "/>
              </a:rPr>
              <a:t>التقدم العلمي للكيمياء والفيزياء </a:t>
            </a:r>
            <a:r>
              <a:rPr lang="ar-SA" sz="2200" dirty="0" smtClean="0">
                <a:solidFill>
                  <a:schemeClr val="tx1">
                    <a:lumMod val="95000"/>
                    <a:lumOff val="5000"/>
                  </a:schemeClr>
                </a:solidFill>
                <a:latin typeface="Tahoma "/>
              </a:rPr>
              <a:t>قد تكتشف عناصر اخرى. </a:t>
            </a:r>
          </a:p>
          <a:p>
            <a:pPr rtl="1"/>
            <a:endParaRPr lang="en-US" sz="2000" dirty="0">
              <a:latin typeface="Tahoma "/>
            </a:endParaRPr>
          </a:p>
          <a:p>
            <a:pPr rtl="1"/>
            <a:endParaRPr lang="en-US" sz="2000" dirty="0">
              <a:latin typeface="Tahoma "/>
            </a:endParaRPr>
          </a:p>
        </p:txBody>
      </p:sp>
      <p:sp>
        <p:nvSpPr>
          <p:cNvPr id="4" name="Subtitle 2"/>
          <p:cNvSpPr txBox="1">
            <a:spLocks/>
          </p:cNvSpPr>
          <p:nvPr/>
        </p:nvSpPr>
        <p:spPr>
          <a:xfrm>
            <a:off x="140728" y="2236759"/>
            <a:ext cx="9369084" cy="53138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000" dirty="0" smtClean="0">
                <a:solidFill>
                  <a:schemeClr val="tx2">
                    <a:lumMod val="50000"/>
                  </a:schemeClr>
                </a:solidFill>
                <a:latin typeface="Tahoma "/>
              </a:rPr>
              <a:t>الكائنات الحية تحتاج الى حوالي 40 عنصراً من العناصر للمحافظة على حياتها ونشاطها.</a:t>
            </a:r>
            <a:endParaRPr lang="en-US" sz="2000" dirty="0">
              <a:latin typeface="Tahoma "/>
            </a:endParaRPr>
          </a:p>
        </p:txBody>
      </p:sp>
      <p:sp>
        <p:nvSpPr>
          <p:cNvPr id="7" name="Subtitle 2"/>
          <p:cNvSpPr txBox="1">
            <a:spLocks/>
          </p:cNvSpPr>
          <p:nvPr/>
        </p:nvSpPr>
        <p:spPr>
          <a:xfrm>
            <a:off x="165666" y="2632794"/>
            <a:ext cx="9369084" cy="74357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000" dirty="0" smtClean="0">
                <a:solidFill>
                  <a:schemeClr val="tx2">
                    <a:lumMod val="50000"/>
                  </a:schemeClr>
                </a:solidFill>
                <a:latin typeface="Tahoma "/>
              </a:rPr>
              <a:t>ومن اهم العناصر التي تحتاجها الكائنات الكربون، الاوكسجين، النيتروجين، الهيدروجين، الفسفور، البوتاسيوم، الكالسيوم، الحديد والمغنسيوم. </a:t>
            </a:r>
            <a:endParaRPr lang="en-US" sz="2000" dirty="0">
              <a:latin typeface="Tahoma "/>
            </a:endParaRPr>
          </a:p>
        </p:txBody>
      </p:sp>
      <p:sp>
        <p:nvSpPr>
          <p:cNvPr id="8" name="Subtitle 2"/>
          <p:cNvSpPr txBox="1">
            <a:spLocks/>
          </p:cNvSpPr>
          <p:nvPr/>
        </p:nvSpPr>
        <p:spPr>
          <a:xfrm>
            <a:off x="464234" y="5007581"/>
            <a:ext cx="9045578" cy="102694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000" dirty="0" smtClean="0">
                <a:solidFill>
                  <a:schemeClr val="tx2">
                    <a:lumMod val="50000"/>
                  </a:schemeClr>
                </a:solidFill>
                <a:latin typeface="Tahoma "/>
              </a:rPr>
              <a:t>تدور هذه العناصر في الطبيعة من المكونات غير الحية إلى المكونات الحية ثم الى المكونات غير الحية على شكل دورة.</a:t>
            </a:r>
            <a:r>
              <a:rPr lang="en-US" sz="2000" dirty="0" smtClean="0">
                <a:solidFill>
                  <a:schemeClr val="tx2">
                    <a:lumMod val="50000"/>
                  </a:schemeClr>
                </a:solidFill>
                <a:latin typeface="Tahoma "/>
              </a:rPr>
              <a:t> </a:t>
            </a:r>
            <a:r>
              <a:rPr lang="ar-SA" sz="2000" dirty="0" smtClean="0">
                <a:solidFill>
                  <a:schemeClr val="tx1">
                    <a:lumMod val="95000"/>
                    <a:lumOff val="5000"/>
                  </a:schemeClr>
                </a:solidFill>
              </a:rPr>
              <a:t>فإننا </a:t>
            </a:r>
            <a:r>
              <a:rPr lang="ar-SA" sz="2000" dirty="0">
                <a:solidFill>
                  <a:schemeClr val="tx1">
                    <a:lumMod val="95000"/>
                    <a:lumOff val="5000"/>
                  </a:schemeClr>
                </a:solidFill>
              </a:rPr>
              <a:t>نسمي انتقالها هذا بالدورات الحيوية الأرضية الكيميائية (الدورات البيوجيوكيميائية) ولكل مركب أو عنصر كيميائي دورته الخاصة </a:t>
            </a:r>
            <a:r>
              <a:rPr lang="ar-SA" sz="2000" dirty="0" smtClean="0">
                <a:solidFill>
                  <a:schemeClr val="tx1">
                    <a:lumMod val="95000"/>
                    <a:lumOff val="5000"/>
                  </a:schemeClr>
                </a:solidFill>
              </a:rPr>
              <a:t>به.</a:t>
            </a:r>
            <a:endParaRPr lang="en-US" sz="2000" dirty="0">
              <a:solidFill>
                <a:schemeClr val="tx1">
                  <a:lumMod val="95000"/>
                  <a:lumOff val="5000"/>
                </a:schemeClr>
              </a:solidFill>
              <a:latin typeface="Tahoma "/>
            </a:endParaRPr>
          </a:p>
        </p:txBody>
      </p:sp>
      <p:sp>
        <p:nvSpPr>
          <p:cNvPr id="10" name="Rectangle 9"/>
          <p:cNvSpPr/>
          <p:nvPr/>
        </p:nvSpPr>
        <p:spPr>
          <a:xfrm>
            <a:off x="274320" y="3376365"/>
            <a:ext cx="9235492" cy="1631216"/>
          </a:xfrm>
          <a:prstGeom prst="rect">
            <a:avLst/>
          </a:prstGeom>
        </p:spPr>
        <p:txBody>
          <a:bodyPr wrap="square">
            <a:spAutoFit/>
          </a:bodyPr>
          <a:lstStyle/>
          <a:p>
            <a:pPr algn="r"/>
            <a:r>
              <a:rPr lang="ar-SA" sz="2000" dirty="0">
                <a:solidFill>
                  <a:schemeClr val="tx1">
                    <a:lumMod val="95000"/>
                    <a:lumOff val="5000"/>
                  </a:schemeClr>
                </a:solidFill>
                <a:latin typeface="Simplified Arabic" panose="02020603050405020304" pitchFamily="18" charset="-78"/>
                <a:ea typeface="Calibri" panose="020F0502020204030204" pitchFamily="34" charset="0"/>
              </a:rPr>
              <a:t>غير أن العناصر الرئيسية في النظام البيئي الحيوي هي ستة عناصر وتشكل حوالي 97% من كمية المادة الحية وهذه العناصر </a:t>
            </a:r>
            <a:r>
              <a:rPr lang="ar-SA" sz="2000" dirty="0" smtClean="0">
                <a:solidFill>
                  <a:schemeClr val="tx1">
                    <a:lumMod val="95000"/>
                    <a:lumOff val="5000"/>
                  </a:schemeClr>
                </a:solidFill>
                <a:latin typeface="Simplified Arabic" panose="02020603050405020304" pitchFamily="18" charset="-78"/>
                <a:ea typeface="Calibri" panose="020F0502020204030204" pitchFamily="34" charset="0"/>
              </a:rPr>
              <a:t>هي:الأكسجين </a:t>
            </a:r>
            <a:r>
              <a:rPr lang="ar-SA" sz="2000" dirty="0">
                <a:solidFill>
                  <a:schemeClr val="tx1">
                    <a:lumMod val="95000"/>
                    <a:lumOff val="5000"/>
                  </a:schemeClr>
                </a:solidFill>
                <a:latin typeface="Simplified Arabic" panose="02020603050405020304" pitchFamily="18" charset="-78"/>
                <a:ea typeface="Calibri" panose="020F0502020204030204" pitchFamily="34" charset="0"/>
              </a:rPr>
              <a:t>والكربون والنيتروجين والهيدروجين والفسفور </a:t>
            </a:r>
            <a:r>
              <a:rPr lang="ar-SA" sz="2000" dirty="0" smtClean="0">
                <a:solidFill>
                  <a:schemeClr val="tx1">
                    <a:lumMod val="95000"/>
                    <a:lumOff val="5000"/>
                  </a:schemeClr>
                </a:solidFill>
                <a:latin typeface="Simplified Arabic" panose="02020603050405020304" pitchFamily="18" charset="-78"/>
                <a:ea typeface="Calibri" panose="020F0502020204030204" pitchFamily="34" charset="0"/>
              </a:rPr>
              <a:t>والكبريت. تضاف الى </a:t>
            </a:r>
            <a:r>
              <a:rPr lang="ar-SA" sz="2000" dirty="0">
                <a:solidFill>
                  <a:schemeClr val="tx1">
                    <a:lumMod val="95000"/>
                    <a:lumOff val="5000"/>
                  </a:schemeClr>
                </a:solidFill>
                <a:latin typeface="Simplified Arabic" panose="02020603050405020304" pitchFamily="18" charset="-78"/>
                <a:ea typeface="Calibri" panose="020F0502020204030204" pitchFamily="34" charset="0"/>
              </a:rPr>
              <a:t>ذلك عدداً اكبر من العناصر التي تحتاجها الكائنات </a:t>
            </a:r>
            <a:r>
              <a:rPr lang="ar-SA" sz="2000" dirty="0" smtClean="0">
                <a:solidFill>
                  <a:schemeClr val="tx1">
                    <a:lumMod val="95000"/>
                    <a:lumOff val="5000"/>
                  </a:schemeClr>
                </a:solidFill>
                <a:latin typeface="Simplified Arabic" panose="02020603050405020304" pitchFamily="18" charset="-78"/>
                <a:ea typeface="Calibri" panose="020F0502020204030204" pitchFamily="34" charset="0"/>
              </a:rPr>
              <a:t>الحية ولكن </a:t>
            </a:r>
            <a:r>
              <a:rPr lang="ar-SA" sz="2000" dirty="0">
                <a:solidFill>
                  <a:schemeClr val="tx1">
                    <a:lumMod val="95000"/>
                    <a:lumOff val="5000"/>
                  </a:schemeClr>
                </a:solidFill>
                <a:latin typeface="Simplified Arabic" panose="02020603050405020304" pitchFamily="18" charset="-78"/>
                <a:ea typeface="Calibri" panose="020F0502020204030204" pitchFamily="34" charset="0"/>
              </a:rPr>
              <a:t>بكميات </a:t>
            </a:r>
            <a:r>
              <a:rPr lang="ar-SA" sz="2000" dirty="0" smtClean="0">
                <a:solidFill>
                  <a:schemeClr val="tx1">
                    <a:lumMod val="95000"/>
                    <a:lumOff val="5000"/>
                  </a:schemeClr>
                </a:solidFill>
                <a:latin typeface="Simplified Arabic" panose="02020603050405020304" pitchFamily="18" charset="-78"/>
                <a:ea typeface="Calibri" panose="020F0502020204030204" pitchFamily="34" charset="0"/>
              </a:rPr>
              <a:t>قليلة. </a:t>
            </a:r>
            <a:r>
              <a:rPr lang="ar-SA" sz="2000" dirty="0">
                <a:solidFill>
                  <a:schemeClr val="tx1">
                    <a:lumMod val="95000"/>
                    <a:lumOff val="5000"/>
                  </a:schemeClr>
                </a:solidFill>
                <a:latin typeface="Simplified Arabic" panose="02020603050405020304" pitchFamily="18" charset="-78"/>
                <a:ea typeface="Calibri" panose="020F0502020204030204" pitchFamily="34" charset="0"/>
              </a:rPr>
              <a:t>وهي كما </a:t>
            </a:r>
            <a:r>
              <a:rPr lang="ar-SA" sz="2000" dirty="0" smtClean="0">
                <a:solidFill>
                  <a:schemeClr val="tx1">
                    <a:lumMod val="95000"/>
                    <a:lumOff val="5000"/>
                  </a:schemeClr>
                </a:solidFill>
                <a:latin typeface="Simplified Arabic" panose="02020603050405020304" pitchFamily="18" charset="-78"/>
                <a:ea typeface="Calibri" panose="020F0502020204030204" pitchFamily="34" charset="0"/>
              </a:rPr>
              <a:t>ترى </a:t>
            </a:r>
            <a:r>
              <a:rPr lang="ar-SA" sz="2000" dirty="0">
                <a:solidFill>
                  <a:schemeClr val="tx1">
                    <a:lumMod val="95000"/>
                    <a:lumOff val="5000"/>
                  </a:schemeClr>
                </a:solidFill>
                <a:latin typeface="Simplified Arabic" panose="02020603050405020304" pitchFamily="18" charset="-78"/>
                <a:ea typeface="Calibri" panose="020F0502020204030204" pitchFamily="34" charset="0"/>
              </a:rPr>
              <a:t>مختلفة عن العناصر الأكثر وجودا في عالم الجمادات . </a:t>
            </a:r>
            <a:endParaRPr lang="en-US" sz="2000" dirty="0">
              <a:solidFill>
                <a:schemeClr val="tx1">
                  <a:lumMod val="95000"/>
                  <a:lumOff val="5000"/>
                </a:schemeClr>
              </a:solidFill>
              <a:latin typeface="Simplified Arabic" panose="02020603050405020304" pitchFamily="18" charset="-78"/>
            </a:endParaRPr>
          </a:p>
        </p:txBody>
      </p:sp>
    </p:spTree>
    <p:extLst>
      <p:ext uri="{BB962C8B-B14F-4D97-AF65-F5344CB8AC3E}">
        <p14:creationId xmlns:p14="http://schemas.microsoft.com/office/powerpoint/2010/main" val="12644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P spid="8"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567" t="13432" r="17148" b="3349"/>
          <a:stretch/>
        </p:blipFill>
        <p:spPr>
          <a:xfrm>
            <a:off x="647113" y="168812"/>
            <a:ext cx="8131127" cy="6091310"/>
          </a:xfrm>
          <a:prstGeom prst="rect">
            <a:avLst/>
          </a:prstGeom>
        </p:spPr>
      </p:pic>
    </p:spTree>
    <p:extLst>
      <p:ext uri="{BB962C8B-B14F-4D97-AF65-F5344CB8AC3E}">
        <p14:creationId xmlns:p14="http://schemas.microsoft.com/office/powerpoint/2010/main" val="225223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2032"/>
            <a:ext cx="8596668" cy="548639"/>
          </a:xfrm>
        </p:spPr>
        <p:txBody>
          <a:bodyPr>
            <a:normAutofit/>
          </a:bodyPr>
          <a:lstStyle/>
          <a:p>
            <a:pPr algn="ctr"/>
            <a:r>
              <a:rPr lang="ar-SA" sz="2500" dirty="0" smtClean="0">
                <a:solidFill>
                  <a:srgbClr val="FF0000"/>
                </a:solidFill>
              </a:rPr>
              <a:t>من أهم أخطار الأشعة فوق البنفسجية:</a:t>
            </a:r>
            <a:endParaRPr lang="en-US" sz="2500" dirty="0">
              <a:solidFill>
                <a:srgbClr val="FF0000"/>
              </a:solidFill>
            </a:endParaRPr>
          </a:p>
        </p:txBody>
      </p:sp>
      <p:sp>
        <p:nvSpPr>
          <p:cNvPr id="3" name="Content Placeholder 2"/>
          <p:cNvSpPr>
            <a:spLocks noGrp="1"/>
          </p:cNvSpPr>
          <p:nvPr>
            <p:ph idx="1"/>
          </p:nvPr>
        </p:nvSpPr>
        <p:spPr>
          <a:xfrm>
            <a:off x="677334" y="1097280"/>
            <a:ext cx="8888697" cy="4987636"/>
          </a:xfrm>
        </p:spPr>
        <p:txBody>
          <a:bodyPr>
            <a:noAutofit/>
          </a:bodyPr>
          <a:lstStyle/>
          <a:p>
            <a:pPr marL="0" indent="0" algn="r" rtl="1">
              <a:buNone/>
            </a:pPr>
            <a:r>
              <a:rPr lang="ar-SA" sz="2200" dirty="0" smtClean="0"/>
              <a:t>1. إحداث أضرار لصحة وسلامة الأنسان.</a:t>
            </a:r>
            <a:endParaRPr lang="en-US" sz="2200" dirty="0"/>
          </a:p>
          <a:p>
            <a:pPr algn="r" rtl="1">
              <a:buFontTx/>
              <a:buChar char="-"/>
            </a:pPr>
            <a:r>
              <a:rPr lang="ar-SA" sz="2200" dirty="0" smtClean="0"/>
              <a:t>سرطان </a:t>
            </a:r>
            <a:r>
              <a:rPr lang="ar-SA" sz="2200" dirty="0"/>
              <a:t>الجلد</a:t>
            </a:r>
            <a:r>
              <a:rPr lang="ar-SA" sz="2200" dirty="0" smtClean="0"/>
              <a:t>.</a:t>
            </a:r>
          </a:p>
          <a:p>
            <a:pPr algn="r" rtl="1">
              <a:buFontTx/>
              <a:buChar char="-"/>
            </a:pPr>
            <a:r>
              <a:rPr lang="ar-SA" sz="2200" dirty="0" smtClean="0"/>
              <a:t>التأثير السلبي في نظام المناعة.</a:t>
            </a:r>
          </a:p>
          <a:p>
            <a:pPr algn="r" rtl="1">
              <a:buFontTx/>
              <a:buChar char="-"/>
            </a:pPr>
            <a:r>
              <a:rPr lang="ar-SA" sz="2200" dirty="0" smtClean="0"/>
              <a:t>تعكر مياه العينين.</a:t>
            </a:r>
            <a:endParaRPr lang="en-US" sz="2200" dirty="0"/>
          </a:p>
          <a:p>
            <a:pPr marL="0" indent="0" algn="r" rtl="1">
              <a:buNone/>
            </a:pPr>
            <a:r>
              <a:rPr lang="ar-SA" sz="2200" dirty="0" smtClean="0"/>
              <a:t>2. الحد من الإنتاج الزراعي.</a:t>
            </a:r>
          </a:p>
          <a:p>
            <a:pPr marL="0" indent="0" algn="r" rtl="1">
              <a:buNone/>
            </a:pPr>
            <a:r>
              <a:rPr lang="ar-SA" sz="2200" dirty="0" smtClean="0"/>
              <a:t>3. الحد من إنتاج الغذاء من البحار، حيث تتضرر الهوائم النباتية والحيوانية.</a:t>
            </a:r>
          </a:p>
          <a:p>
            <a:pPr marL="0" indent="0" algn="r" rtl="1">
              <a:buNone/>
            </a:pPr>
            <a:r>
              <a:rPr lang="ar-SA" sz="2200" dirty="0" smtClean="0"/>
              <a:t>4- المساهمة في مشكلة تسخين كوكب الأرض.</a:t>
            </a:r>
          </a:p>
          <a:p>
            <a:pPr marL="0" indent="0" algn="r" rtl="1">
              <a:buNone/>
            </a:pPr>
            <a:r>
              <a:rPr lang="ar-SA" sz="2200" dirty="0" smtClean="0"/>
              <a:t>5- زيادة حدة مشكلة تلوث الهواء بالمدن (إحداث مشكلة الضباب الكيميائي).</a:t>
            </a:r>
            <a:endParaRPr lang="en-US" sz="2200" dirty="0"/>
          </a:p>
          <a:p>
            <a:pPr marL="0" lvl="0" indent="0" algn="r" rtl="1">
              <a:buNone/>
            </a:pPr>
            <a:endParaRPr lang="en-US" sz="2200" dirty="0"/>
          </a:p>
        </p:txBody>
      </p:sp>
    </p:spTree>
    <p:extLst>
      <p:ext uri="{BB962C8B-B14F-4D97-AF65-F5344CB8AC3E}">
        <p14:creationId xmlns:p14="http://schemas.microsoft.com/office/powerpoint/2010/main" val="136376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8246"/>
            <a:ext cx="8596668" cy="712763"/>
          </a:xfrm>
        </p:spPr>
        <p:txBody>
          <a:bodyPr>
            <a:normAutofit/>
          </a:bodyPr>
          <a:lstStyle/>
          <a:p>
            <a:pPr algn="ctr"/>
            <a:r>
              <a:rPr lang="ar-SA" sz="3200" dirty="0"/>
              <a:t>الدورة الرسوبية </a:t>
            </a:r>
            <a:endParaRPr lang="en-US" sz="3200" dirty="0"/>
          </a:p>
        </p:txBody>
      </p:sp>
      <p:sp>
        <p:nvSpPr>
          <p:cNvPr id="4" name="Content Placeholder 2"/>
          <p:cNvSpPr>
            <a:spLocks noGrp="1"/>
          </p:cNvSpPr>
          <p:nvPr>
            <p:ph idx="1"/>
          </p:nvPr>
        </p:nvSpPr>
        <p:spPr>
          <a:xfrm>
            <a:off x="0" y="1505243"/>
            <a:ext cx="9316009" cy="1041009"/>
          </a:xfrm>
        </p:spPr>
        <p:txBody>
          <a:bodyPr>
            <a:noAutofit/>
          </a:bodyPr>
          <a:lstStyle/>
          <a:p>
            <a:pPr algn="r" rtl="1"/>
            <a:r>
              <a:rPr lang="ar-SA" sz="2200" dirty="0">
                <a:solidFill>
                  <a:schemeClr val="tx1">
                    <a:lumMod val="95000"/>
                    <a:lumOff val="5000"/>
                  </a:schemeClr>
                </a:solidFill>
              </a:rPr>
              <a:t>يعد الكبريت من العناصر الأساسية اللازمة للكائنات </a:t>
            </a:r>
            <a:r>
              <a:rPr lang="ar-SA" sz="2200" dirty="0" smtClean="0">
                <a:solidFill>
                  <a:schemeClr val="tx1">
                    <a:lumMod val="95000"/>
                    <a:lumOff val="5000"/>
                  </a:schemeClr>
                </a:solidFill>
              </a:rPr>
              <a:t>الحية، </a:t>
            </a:r>
            <a:r>
              <a:rPr lang="ar-SA" sz="2200" dirty="0">
                <a:solidFill>
                  <a:schemeClr val="tx1">
                    <a:lumMod val="95000"/>
                    <a:lumOff val="5000"/>
                  </a:schemeClr>
                </a:solidFill>
              </a:rPr>
              <a:t>ولا تفتقر التربة أو الكائنات الحية من نبات وحيوان الى الكبريت. ويوجد في الطبيعة مصادر متعددة للكبريت أهمها:</a:t>
            </a:r>
            <a:endParaRPr lang="en-US" sz="2200" dirty="0">
              <a:solidFill>
                <a:schemeClr val="tx1">
                  <a:lumMod val="95000"/>
                  <a:lumOff val="5000"/>
                </a:schemeClr>
              </a:solidFill>
            </a:endParaRPr>
          </a:p>
          <a:p>
            <a:pPr marL="0" lvl="0" indent="0" algn="r" rtl="1">
              <a:buNone/>
            </a:pPr>
            <a:endParaRPr lang="en-US" sz="2200" dirty="0"/>
          </a:p>
        </p:txBody>
      </p:sp>
      <p:sp>
        <p:nvSpPr>
          <p:cNvPr id="5" name="Rectangle 4"/>
          <p:cNvSpPr/>
          <p:nvPr/>
        </p:nvSpPr>
        <p:spPr>
          <a:xfrm>
            <a:off x="4192172" y="911481"/>
            <a:ext cx="4881489" cy="434734"/>
          </a:xfrm>
          <a:prstGeom prst="rect">
            <a:avLst/>
          </a:prstGeom>
        </p:spPr>
        <p:txBody>
          <a:bodyPr wrap="square">
            <a:spAutoFit/>
          </a:bodyPr>
          <a:lstStyle/>
          <a:p>
            <a:pPr algn="just" rtl="1">
              <a:lnSpc>
                <a:spcPct val="115000"/>
              </a:lnSpc>
              <a:spcAft>
                <a:spcPts val="1000"/>
              </a:spcAft>
            </a:pPr>
            <a:r>
              <a:rPr lang="ar-SA" sz="2000" b="1" dirty="0">
                <a:solidFill>
                  <a:srgbClr val="FF0000"/>
                </a:solidFill>
                <a:latin typeface="Calibri" panose="020F0502020204030204" pitchFamily="34" charset="0"/>
                <a:ea typeface="Calibri" panose="020F0502020204030204" pitchFamily="34" charset="0"/>
                <a:cs typeface="+mj-cs"/>
              </a:rPr>
              <a:t>دورة الكبريت </a:t>
            </a:r>
            <a:r>
              <a:rPr lang="en-US" sz="2000" b="1" dirty="0">
                <a:solidFill>
                  <a:srgbClr val="FF0000"/>
                </a:solidFill>
                <a:latin typeface="Simplified Arabic" panose="02020603050405020304" pitchFamily="18" charset="-78"/>
                <a:ea typeface="Calibri" panose="020F0502020204030204" pitchFamily="34" charset="0"/>
                <a:cs typeface="+mj-cs"/>
              </a:rPr>
              <a:t>Sulfur Cycle</a:t>
            </a:r>
            <a:endParaRPr lang="en-US" sz="2000" b="1" dirty="0">
              <a:solidFill>
                <a:srgbClr val="FF0000"/>
              </a:solidFill>
              <a:effectLst/>
              <a:latin typeface="Calibri" panose="020F0502020204030204" pitchFamily="34" charset="0"/>
              <a:ea typeface="Calibri" panose="020F0502020204030204" pitchFamily="34" charset="0"/>
              <a:cs typeface="+mj-cs"/>
            </a:endParaRPr>
          </a:p>
        </p:txBody>
      </p:sp>
      <p:sp>
        <p:nvSpPr>
          <p:cNvPr id="6" name="Content Placeholder 2"/>
          <p:cNvSpPr txBox="1">
            <a:spLocks/>
          </p:cNvSpPr>
          <p:nvPr/>
        </p:nvSpPr>
        <p:spPr>
          <a:xfrm>
            <a:off x="0" y="2546252"/>
            <a:ext cx="9316009" cy="39530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buFontTx/>
              <a:buChar char="-"/>
            </a:pPr>
            <a:r>
              <a:rPr lang="ar-SA" sz="2200" dirty="0" smtClean="0">
                <a:solidFill>
                  <a:schemeClr val="tx1">
                    <a:lumMod val="95000"/>
                    <a:lumOff val="5000"/>
                  </a:schemeClr>
                </a:solidFill>
              </a:rPr>
              <a:t>تحلل </a:t>
            </a:r>
            <a:r>
              <a:rPr lang="ar-SA" sz="2200" dirty="0">
                <a:solidFill>
                  <a:schemeClr val="tx1">
                    <a:lumMod val="95000"/>
                    <a:lumOff val="5000"/>
                  </a:schemeClr>
                </a:solidFill>
              </a:rPr>
              <a:t>المواد العضوية في التربة والتي يتنج عنها مركبات الكبريت بالإضافة الى مركبات </a:t>
            </a:r>
            <a:r>
              <a:rPr lang="ar-SA" sz="2200" dirty="0" smtClean="0">
                <a:solidFill>
                  <a:schemeClr val="tx1">
                    <a:lumMod val="95000"/>
                    <a:lumOff val="5000"/>
                  </a:schemeClr>
                </a:solidFill>
              </a:rPr>
              <a:t>أخرى.</a:t>
            </a:r>
          </a:p>
          <a:p>
            <a:pPr marL="342900" lvl="1" indent="-342900" algn="r" rtl="1">
              <a:buFontTx/>
              <a:buChar char="-"/>
            </a:pPr>
            <a:r>
              <a:rPr lang="ar-SA" sz="2200" dirty="0">
                <a:solidFill>
                  <a:schemeClr val="tx1">
                    <a:lumMod val="95000"/>
                    <a:lumOff val="5000"/>
                  </a:schemeClr>
                </a:solidFill>
                <a:latin typeface="Tahoma (Body)"/>
              </a:rPr>
              <a:t>البراكين والتي تنقل معها غازات الكبريت الى مسافات بعيدة.</a:t>
            </a:r>
            <a:endParaRPr lang="en-US" sz="2200" dirty="0">
              <a:solidFill>
                <a:schemeClr val="tx1">
                  <a:lumMod val="95000"/>
                  <a:lumOff val="5000"/>
                </a:schemeClr>
              </a:solidFill>
              <a:latin typeface="Tahoma (Body)"/>
            </a:endParaRPr>
          </a:p>
          <a:p>
            <a:pPr algn="r" rtl="1">
              <a:buFontTx/>
              <a:buChar char="-"/>
            </a:pPr>
            <a:r>
              <a:rPr lang="ar-SA" sz="2200" dirty="0" smtClean="0">
                <a:solidFill>
                  <a:schemeClr val="tx1">
                    <a:lumMod val="95000"/>
                    <a:lumOff val="5000"/>
                  </a:schemeClr>
                </a:solidFill>
              </a:rPr>
              <a:t>الرياح القادمة من البحار وتحمل معها أملاحاً بحرية.</a:t>
            </a:r>
          </a:p>
          <a:p>
            <a:pPr algn="r" rtl="1">
              <a:buFontTx/>
              <a:buChar char="-"/>
            </a:pPr>
            <a:r>
              <a:rPr lang="ar-SA" sz="2200" dirty="0">
                <a:solidFill>
                  <a:schemeClr val="tx1">
                    <a:lumMod val="95000"/>
                    <a:lumOff val="5000"/>
                  </a:schemeClr>
                </a:solidFill>
              </a:rPr>
              <a:t>التلوث الناتج عن أنشطة الانسان المختلفة كالصناعة والمواصلات والتدفئة حيث تنطلق الملوثات ومن ضمنها الكبريت الى الغلاف الغازي ويسقط الكبريت مع مياه الأمطار مكوناً في بعض الحالات الأمطار الحامضية. وتصل كمية الكبريت الساقطة مع مياه الأمطار في بعض المناطق حوالي 60 كغم في السنة على الهكتار الواحد. كما تذهب بعض المركبات الكبريتية مع المياه العادمة في مجاري </a:t>
            </a:r>
            <a:r>
              <a:rPr lang="ar-SA" sz="2200" dirty="0" smtClean="0">
                <a:solidFill>
                  <a:schemeClr val="tx1">
                    <a:lumMod val="95000"/>
                    <a:lumOff val="5000"/>
                  </a:schemeClr>
                </a:solidFill>
              </a:rPr>
              <a:t>المياه.</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158063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433754"/>
            <a:ext cx="9316009" cy="1856935"/>
          </a:xfrm>
        </p:spPr>
        <p:txBody>
          <a:bodyPr>
            <a:noAutofit/>
          </a:bodyPr>
          <a:lstStyle/>
          <a:p>
            <a:pPr algn="r" rtl="1"/>
            <a:r>
              <a:rPr lang="ar-SA" sz="2200" dirty="0"/>
              <a:t>وتأخذ النباتات الخضراء الكبريت من الوسط الذي تعيش به على شكل ايونات السلفات </a:t>
            </a:r>
            <a:r>
              <a:rPr lang="en-US" sz="2200" dirty="0"/>
              <a:t>Sulfate (SO</a:t>
            </a:r>
            <a:r>
              <a:rPr lang="en-US" sz="2200" baseline="-25000" dirty="0"/>
              <a:t>4</a:t>
            </a:r>
            <a:r>
              <a:rPr lang="en-US" sz="2200" baseline="30000" dirty="0"/>
              <a:t>-2</a:t>
            </a:r>
            <a:r>
              <a:rPr lang="en-US" sz="2200" dirty="0"/>
              <a:t>)</a:t>
            </a:r>
            <a:r>
              <a:rPr lang="ar-SA" sz="2200" dirty="0"/>
              <a:t> وتستعمله في بناء البروتينات الخلوية. ومن خلال السلسلة الغذائية تستفيد الكائنات الحية الأخرى من هذه المركبات الكبريتية في بناء الخلايا.</a:t>
            </a:r>
            <a:endParaRPr lang="en-US" sz="2200" dirty="0"/>
          </a:p>
          <a:p>
            <a:pPr algn="r" rtl="1"/>
            <a:endParaRPr lang="en-US" sz="2200" dirty="0"/>
          </a:p>
        </p:txBody>
      </p:sp>
      <p:sp>
        <p:nvSpPr>
          <p:cNvPr id="5" name="Content Placeholder 2"/>
          <p:cNvSpPr txBox="1">
            <a:spLocks/>
          </p:cNvSpPr>
          <p:nvPr/>
        </p:nvSpPr>
        <p:spPr>
          <a:xfrm>
            <a:off x="0" y="2290689"/>
            <a:ext cx="9316009" cy="12684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SA" sz="2200" dirty="0" smtClean="0">
                <a:solidFill>
                  <a:schemeClr val="tx1">
                    <a:lumMod val="95000"/>
                    <a:lumOff val="5000"/>
                  </a:schemeClr>
                </a:solidFill>
                <a:cs typeface="+mj-cs"/>
              </a:rPr>
              <a:t>و</a:t>
            </a:r>
            <a:r>
              <a:rPr lang="ar-SA" sz="2200" dirty="0">
                <a:solidFill>
                  <a:schemeClr val="tx1">
                    <a:lumMod val="95000"/>
                    <a:lumOff val="5000"/>
                  </a:schemeClr>
                </a:solidFill>
                <a:cs typeface="+mj-cs"/>
              </a:rPr>
              <a:t>عند موت الكائنات الحية يتم تحلل المواد العضوية إما هوائياً أو لا هوائيا. ففي الظروف اللاهوائية في التربة الرطبة والمستنقعات ينتج غاز كبريتيد الهيدروجين </a:t>
            </a:r>
            <a:r>
              <a:rPr lang="en-US" sz="2200" dirty="0">
                <a:solidFill>
                  <a:schemeClr val="tx1">
                    <a:lumMod val="95000"/>
                    <a:lumOff val="5000"/>
                  </a:schemeClr>
                </a:solidFill>
                <a:cs typeface="+mj-cs"/>
              </a:rPr>
              <a:t>(H</a:t>
            </a:r>
            <a:r>
              <a:rPr lang="en-US" sz="2200" baseline="-25000" dirty="0">
                <a:solidFill>
                  <a:schemeClr val="tx1">
                    <a:lumMod val="95000"/>
                    <a:lumOff val="5000"/>
                  </a:schemeClr>
                </a:solidFill>
                <a:cs typeface="+mj-cs"/>
              </a:rPr>
              <a:t>2</a:t>
            </a:r>
            <a:r>
              <a:rPr lang="en-US" sz="2200" dirty="0">
                <a:solidFill>
                  <a:schemeClr val="tx1">
                    <a:lumMod val="95000"/>
                    <a:lumOff val="5000"/>
                  </a:schemeClr>
                </a:solidFill>
                <a:cs typeface="+mj-cs"/>
              </a:rPr>
              <a:t>S)</a:t>
            </a:r>
            <a:r>
              <a:rPr lang="ar-SA" sz="2200" dirty="0">
                <a:solidFill>
                  <a:schemeClr val="tx1">
                    <a:lumMod val="95000"/>
                    <a:lumOff val="5000"/>
                  </a:schemeClr>
                </a:solidFill>
                <a:cs typeface="+mj-cs"/>
              </a:rPr>
              <a:t> والذي يلعب دوراً سلبياً في البيئة للأسباب التالية :</a:t>
            </a:r>
            <a:endParaRPr lang="en-US" sz="2200" dirty="0">
              <a:solidFill>
                <a:schemeClr val="tx1">
                  <a:lumMod val="95000"/>
                  <a:lumOff val="5000"/>
                </a:schemeClr>
              </a:solidFill>
              <a:cs typeface="+mj-cs"/>
            </a:endParaRPr>
          </a:p>
          <a:p>
            <a:pPr marL="0" indent="0" algn="r" rtl="1">
              <a:buNone/>
            </a:pPr>
            <a:endParaRPr lang="en-US" sz="2200" dirty="0" smtClean="0"/>
          </a:p>
          <a:p>
            <a:pPr marL="0" indent="0" algn="r" rtl="1">
              <a:buNone/>
            </a:pPr>
            <a:endParaRPr lang="en-US" sz="2200" dirty="0"/>
          </a:p>
        </p:txBody>
      </p:sp>
      <p:sp>
        <p:nvSpPr>
          <p:cNvPr id="6" name="Rectangle 5"/>
          <p:cNvSpPr/>
          <p:nvPr/>
        </p:nvSpPr>
        <p:spPr>
          <a:xfrm>
            <a:off x="0" y="3477857"/>
            <a:ext cx="9158068" cy="1464825"/>
          </a:xfrm>
          <a:prstGeom prst="rect">
            <a:avLst/>
          </a:prstGeom>
        </p:spPr>
        <p:txBody>
          <a:bodyPr wrap="square">
            <a:spAutoFit/>
          </a:bodyPr>
          <a:lstStyle/>
          <a:p>
            <a:pPr lvl="0" algn="r" rtl="1"/>
            <a:r>
              <a:rPr lang="ar-SA" sz="2200" dirty="0" smtClean="0">
                <a:ea typeface="Calibri" panose="020F0502020204030204" pitchFamily="34" charset="0"/>
                <a:cs typeface="Simplified Arabic" panose="02020603050405020304" pitchFamily="18" charset="-78"/>
              </a:rPr>
              <a:t>- </a:t>
            </a:r>
            <a:r>
              <a:rPr lang="ar-SA" sz="2200" dirty="0"/>
              <a:t>التأثير السام على الكائنات الحية .</a:t>
            </a:r>
            <a:endParaRPr lang="en-US" sz="2200" dirty="0"/>
          </a:p>
          <a:p>
            <a:pPr lvl="0" algn="r" rtl="1"/>
            <a:r>
              <a:rPr lang="ar-SA" sz="2200" dirty="0" smtClean="0"/>
              <a:t>- الرائحة </a:t>
            </a:r>
            <a:r>
              <a:rPr lang="ar-SA" sz="2200" dirty="0"/>
              <a:t>الكريهة التي تحد من استعمال المياه وبخاصة كمصدر لمياه الشرب.</a:t>
            </a:r>
            <a:endParaRPr lang="en-US" sz="2200" dirty="0"/>
          </a:p>
          <a:p>
            <a:pPr lvl="0" algn="r" rtl="1"/>
            <a:r>
              <a:rPr lang="ar-SA" sz="2200" dirty="0" smtClean="0"/>
              <a:t>- إحداث </a:t>
            </a:r>
            <a:r>
              <a:rPr lang="ar-SA" sz="2200" dirty="0"/>
              <a:t>الأضرار بالاسمنت والمعادن عن طريق الأكسدة.</a:t>
            </a:r>
            <a:endParaRPr lang="en-US" sz="2200" dirty="0"/>
          </a:p>
          <a:p>
            <a:pPr indent="457200" algn="r" rtl="1">
              <a:lnSpc>
                <a:spcPct val="115000"/>
              </a:lnSpc>
              <a:spcAft>
                <a:spcPts val="1000"/>
              </a:spcAft>
            </a:pPr>
            <a:endParaRPr lang="en-US" sz="2200" dirty="0">
              <a:effectLst/>
              <a:ea typeface="Calibri" panose="020F0502020204030204" pitchFamily="34" charset="0"/>
              <a:cs typeface="Arial" panose="020B0604020202020204" pitchFamily="34" charset="0"/>
            </a:endParaRPr>
          </a:p>
        </p:txBody>
      </p:sp>
      <p:sp>
        <p:nvSpPr>
          <p:cNvPr id="7" name="Content Placeholder 2"/>
          <p:cNvSpPr txBox="1">
            <a:spLocks/>
          </p:cNvSpPr>
          <p:nvPr/>
        </p:nvSpPr>
        <p:spPr>
          <a:xfrm>
            <a:off x="182880" y="4612288"/>
            <a:ext cx="9133129" cy="185693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SA" sz="2200" dirty="0">
                <a:solidFill>
                  <a:schemeClr val="tx1">
                    <a:lumMod val="95000"/>
                    <a:lumOff val="5000"/>
                  </a:schemeClr>
                </a:solidFill>
              </a:rPr>
              <a:t>وفي الظروف الهوائية ينتج عن تحلل المواد العضوية المحتوية على الكبريت أكاسيد الكبريت, وهنا يتم أكسدة (</a:t>
            </a:r>
            <a:r>
              <a:rPr lang="en-US" sz="2200" dirty="0">
                <a:solidFill>
                  <a:schemeClr val="tx1">
                    <a:lumMod val="95000"/>
                    <a:lumOff val="5000"/>
                  </a:schemeClr>
                </a:solidFill>
              </a:rPr>
              <a:t>H</a:t>
            </a:r>
            <a:r>
              <a:rPr lang="en-US" sz="2200" baseline="-25000" dirty="0">
                <a:solidFill>
                  <a:schemeClr val="tx1">
                    <a:lumMod val="95000"/>
                    <a:lumOff val="5000"/>
                  </a:schemeClr>
                </a:solidFill>
              </a:rPr>
              <a:t>2</a:t>
            </a:r>
            <a:r>
              <a:rPr lang="en-US" sz="2200" dirty="0">
                <a:solidFill>
                  <a:schemeClr val="tx1">
                    <a:lumMod val="95000"/>
                    <a:lumOff val="5000"/>
                  </a:schemeClr>
                </a:solidFill>
              </a:rPr>
              <a:t>S</a:t>
            </a:r>
            <a:r>
              <a:rPr lang="ar-SA" sz="2200" dirty="0">
                <a:solidFill>
                  <a:schemeClr val="tx1">
                    <a:lumMod val="95000"/>
                    <a:lumOff val="5000"/>
                  </a:schemeClr>
                </a:solidFill>
              </a:rPr>
              <a:t>) الى ( </a:t>
            </a:r>
            <a:r>
              <a:rPr lang="en-US" sz="2200" dirty="0">
                <a:solidFill>
                  <a:schemeClr val="tx1">
                    <a:lumMod val="95000"/>
                    <a:lumOff val="5000"/>
                  </a:schemeClr>
                </a:solidFill>
              </a:rPr>
              <a:t>(SO</a:t>
            </a:r>
            <a:r>
              <a:rPr lang="en-US" sz="2200" baseline="-25000" dirty="0">
                <a:solidFill>
                  <a:schemeClr val="tx1">
                    <a:lumMod val="95000"/>
                    <a:lumOff val="5000"/>
                  </a:schemeClr>
                </a:solidFill>
              </a:rPr>
              <a:t>4</a:t>
            </a:r>
            <a:r>
              <a:rPr lang="en-US" sz="2200" baseline="30000" dirty="0">
                <a:solidFill>
                  <a:schemeClr val="tx1">
                    <a:lumMod val="95000"/>
                    <a:lumOff val="5000"/>
                  </a:schemeClr>
                </a:solidFill>
              </a:rPr>
              <a:t>-2</a:t>
            </a:r>
            <a:r>
              <a:rPr lang="ar-SA" sz="2200" dirty="0">
                <a:solidFill>
                  <a:schemeClr val="tx1">
                    <a:lumMod val="95000"/>
                    <a:lumOff val="5000"/>
                  </a:schemeClr>
                </a:solidFill>
              </a:rPr>
              <a:t> بواسطة بكتيريا الكبريت </a:t>
            </a:r>
            <a:r>
              <a:rPr lang="en-US" sz="2200" dirty="0" err="1">
                <a:solidFill>
                  <a:schemeClr val="tx1">
                    <a:lumMod val="95000"/>
                    <a:lumOff val="5000"/>
                  </a:schemeClr>
                </a:solidFill>
              </a:rPr>
              <a:t>Theobacilluse</a:t>
            </a:r>
            <a:r>
              <a:rPr lang="ar-SA" sz="2200" dirty="0">
                <a:solidFill>
                  <a:schemeClr val="tx1">
                    <a:lumMod val="95000"/>
                    <a:lumOff val="5000"/>
                  </a:schemeClr>
                </a:solidFill>
              </a:rPr>
              <a:t> للحصول على الطاقة نظراً لأن هذه البكتيريا من الكائنات الحية الدقيقة ذاتية التغذية كيماوياً.</a:t>
            </a:r>
            <a:endParaRPr lang="en-US" sz="2200" dirty="0">
              <a:solidFill>
                <a:schemeClr val="tx1">
                  <a:lumMod val="95000"/>
                  <a:lumOff val="5000"/>
                </a:schemeClr>
              </a:solidFill>
            </a:endParaRPr>
          </a:p>
          <a:p>
            <a:pPr algn="r" rtl="1"/>
            <a:endParaRPr lang="en-US" sz="2200" dirty="0"/>
          </a:p>
        </p:txBody>
      </p:sp>
    </p:spTree>
    <p:extLst>
      <p:ext uri="{BB962C8B-B14F-4D97-AF65-F5344CB8AC3E}">
        <p14:creationId xmlns:p14="http://schemas.microsoft.com/office/powerpoint/2010/main" val="347104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 y="433755"/>
            <a:ext cx="9133129" cy="1380978"/>
          </a:xfrm>
        </p:spPr>
        <p:txBody>
          <a:bodyPr>
            <a:noAutofit/>
          </a:bodyPr>
          <a:lstStyle/>
          <a:p>
            <a:pPr algn="r" rtl="1"/>
            <a:r>
              <a:rPr lang="ar-SA" sz="2200" dirty="0">
                <a:solidFill>
                  <a:schemeClr val="tx1">
                    <a:lumMod val="95000"/>
                    <a:lumOff val="5000"/>
                  </a:schemeClr>
                </a:solidFill>
                <a:latin typeface="Tahoma "/>
              </a:rPr>
              <a:t>وعند تحول الظروف الهوائية الى ظروف لاهوائية يتم اختزال السلفات بواسطة بكتيريا </a:t>
            </a:r>
            <a:r>
              <a:rPr lang="en-US" sz="2200" dirty="0" err="1">
                <a:solidFill>
                  <a:schemeClr val="tx1">
                    <a:lumMod val="95000"/>
                    <a:lumOff val="5000"/>
                  </a:schemeClr>
                </a:solidFill>
                <a:latin typeface="Tahoma "/>
              </a:rPr>
              <a:t>Sporovibrio</a:t>
            </a:r>
            <a:r>
              <a:rPr lang="ar-SA" sz="2200" dirty="0">
                <a:solidFill>
                  <a:schemeClr val="tx1">
                    <a:lumMod val="95000"/>
                    <a:lumOff val="5000"/>
                  </a:schemeClr>
                </a:solidFill>
                <a:latin typeface="Tahoma "/>
              </a:rPr>
              <a:t> ينتج عنها (</a:t>
            </a:r>
            <a:r>
              <a:rPr lang="en-US" sz="2200" dirty="0">
                <a:solidFill>
                  <a:schemeClr val="tx1">
                    <a:lumMod val="95000"/>
                    <a:lumOff val="5000"/>
                  </a:schemeClr>
                </a:solidFill>
                <a:latin typeface="Tahoma "/>
              </a:rPr>
              <a:t>H</a:t>
            </a:r>
            <a:r>
              <a:rPr lang="en-US" sz="2200" baseline="-25000" dirty="0">
                <a:solidFill>
                  <a:schemeClr val="tx1">
                    <a:lumMod val="95000"/>
                    <a:lumOff val="5000"/>
                  </a:schemeClr>
                </a:solidFill>
                <a:latin typeface="Tahoma "/>
              </a:rPr>
              <a:t>2</a:t>
            </a:r>
            <a:r>
              <a:rPr lang="en-US" sz="2200" dirty="0">
                <a:solidFill>
                  <a:schemeClr val="tx1">
                    <a:lumMod val="95000"/>
                    <a:lumOff val="5000"/>
                  </a:schemeClr>
                </a:solidFill>
                <a:latin typeface="Tahoma "/>
              </a:rPr>
              <a:t>S</a:t>
            </a:r>
            <a:r>
              <a:rPr lang="ar-SA" sz="2200" dirty="0" smtClean="0">
                <a:solidFill>
                  <a:schemeClr val="tx1">
                    <a:lumMod val="95000"/>
                    <a:lumOff val="5000"/>
                  </a:schemeClr>
                </a:solidFill>
                <a:latin typeface="Tahoma "/>
              </a:rPr>
              <a:t>)، </a:t>
            </a:r>
            <a:r>
              <a:rPr lang="ar-SA" sz="2200" dirty="0">
                <a:solidFill>
                  <a:schemeClr val="tx1">
                    <a:lumMod val="95000"/>
                    <a:lumOff val="5000"/>
                  </a:schemeClr>
                </a:solidFill>
                <a:latin typeface="Tahoma "/>
              </a:rPr>
              <a:t>كما تقوم بكتيريا الكبريت بأكسدة الكبريت العنصري أو أية مركبات كبريتية للحصول على الطاقة.</a:t>
            </a:r>
            <a:endParaRPr lang="en-US" sz="2200" dirty="0">
              <a:solidFill>
                <a:schemeClr val="tx1">
                  <a:lumMod val="95000"/>
                  <a:lumOff val="5000"/>
                </a:schemeClr>
              </a:solidFill>
              <a:latin typeface="Tahoma "/>
            </a:endParaRPr>
          </a:p>
          <a:p>
            <a:pPr algn="r" rtl="1"/>
            <a:endParaRPr lang="en-US" sz="2200" dirty="0">
              <a:latin typeface="Tahoma "/>
            </a:endParaRPr>
          </a:p>
        </p:txBody>
      </p:sp>
      <p:sp>
        <p:nvSpPr>
          <p:cNvPr id="5" name="Content Placeholder 2"/>
          <p:cNvSpPr txBox="1">
            <a:spLocks/>
          </p:cNvSpPr>
          <p:nvPr/>
        </p:nvSpPr>
        <p:spPr>
          <a:xfrm>
            <a:off x="335280" y="3512235"/>
            <a:ext cx="9133129" cy="13809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SA" sz="2200" dirty="0">
                <a:solidFill>
                  <a:schemeClr val="tx1">
                    <a:lumMod val="95000"/>
                    <a:lumOff val="5000"/>
                  </a:schemeClr>
                </a:solidFill>
                <a:latin typeface="Tahoma (Body)"/>
              </a:rPr>
              <a:t>وتستطيع بكتيريا الكبريت أن تتحمل وسط حامضي يتراوح مابين 1-0.5 </a:t>
            </a:r>
            <a:r>
              <a:rPr lang="en-US" sz="2200" dirty="0">
                <a:solidFill>
                  <a:schemeClr val="tx1">
                    <a:lumMod val="95000"/>
                    <a:lumOff val="5000"/>
                  </a:schemeClr>
                </a:solidFill>
                <a:latin typeface="Tahoma (Body)"/>
              </a:rPr>
              <a:t>PH</a:t>
            </a:r>
            <a:r>
              <a:rPr lang="ar-SA" sz="2200" dirty="0">
                <a:solidFill>
                  <a:schemeClr val="tx1">
                    <a:lumMod val="95000"/>
                    <a:lumOff val="5000"/>
                  </a:schemeClr>
                </a:solidFill>
                <a:latin typeface="Tahoma (Body)"/>
              </a:rPr>
              <a:t> وبذلك تكون اكثر الكائنات الحية على الاطلاق تحملاً للوسط </a:t>
            </a:r>
            <a:r>
              <a:rPr lang="ar-SA" sz="2200" dirty="0" smtClean="0">
                <a:solidFill>
                  <a:schemeClr val="tx1">
                    <a:lumMod val="95000"/>
                    <a:lumOff val="5000"/>
                  </a:schemeClr>
                </a:solidFill>
                <a:latin typeface="Tahoma (Body)"/>
              </a:rPr>
              <a:t>الحامضي، </a:t>
            </a:r>
            <a:r>
              <a:rPr lang="ar-SA" sz="2200" dirty="0">
                <a:solidFill>
                  <a:schemeClr val="tx1">
                    <a:lumMod val="95000"/>
                    <a:lumOff val="5000"/>
                  </a:schemeClr>
                </a:solidFill>
                <a:latin typeface="Tahoma (Body)"/>
              </a:rPr>
              <a:t>علما بأن المدى الأمثل لتوفير نمو نشاط جيد لبكتيريا الكبريت هو وسط حامضي يتراوح ما بين 2-3 </a:t>
            </a:r>
            <a:r>
              <a:rPr lang="en-US" sz="2200" dirty="0">
                <a:solidFill>
                  <a:schemeClr val="tx1">
                    <a:lumMod val="95000"/>
                    <a:lumOff val="5000"/>
                  </a:schemeClr>
                </a:solidFill>
                <a:latin typeface="Tahoma (Body)"/>
              </a:rPr>
              <a:t>PH </a:t>
            </a:r>
            <a:r>
              <a:rPr lang="ar-SA" sz="2200" dirty="0">
                <a:solidFill>
                  <a:schemeClr val="tx1">
                    <a:lumMod val="95000"/>
                    <a:lumOff val="5000"/>
                  </a:schemeClr>
                </a:solidFill>
                <a:latin typeface="Tahoma (Body)"/>
              </a:rPr>
              <a:t>.</a:t>
            </a:r>
            <a:endParaRPr lang="en-US" sz="2200" dirty="0">
              <a:solidFill>
                <a:schemeClr val="tx1">
                  <a:lumMod val="95000"/>
                  <a:lumOff val="5000"/>
                </a:schemeClr>
              </a:solidFill>
              <a:latin typeface="Tahoma (Body)"/>
            </a:endParaRPr>
          </a:p>
        </p:txBody>
      </p:sp>
      <p:sp>
        <p:nvSpPr>
          <p:cNvPr id="6" name="Content Placeholder 2"/>
          <p:cNvSpPr txBox="1">
            <a:spLocks/>
          </p:cNvSpPr>
          <p:nvPr/>
        </p:nvSpPr>
        <p:spPr>
          <a:xfrm>
            <a:off x="257696" y="1814733"/>
            <a:ext cx="9058314" cy="13809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ar-SA" sz="2200" dirty="0">
                <a:solidFill>
                  <a:schemeClr val="tx1">
                    <a:lumMod val="95000"/>
                    <a:lumOff val="5000"/>
                  </a:schemeClr>
                </a:solidFill>
                <a:latin typeface="Tahoma (Body)"/>
              </a:rPr>
              <a:t>ويلعب حامض الكبريتيك دوراً هاماً في تجوية الصخور عن طريق إذابة وترسيب </a:t>
            </a:r>
            <a:r>
              <a:rPr lang="ar-SA" sz="2200" dirty="0" smtClean="0">
                <a:solidFill>
                  <a:schemeClr val="tx1">
                    <a:lumMod val="95000"/>
                    <a:lumOff val="5000"/>
                  </a:schemeClr>
                </a:solidFill>
                <a:latin typeface="Tahoma (Body)"/>
              </a:rPr>
              <a:t>المعادن، </a:t>
            </a:r>
            <a:r>
              <a:rPr lang="ar-SA" sz="2200" dirty="0">
                <a:solidFill>
                  <a:schemeClr val="tx1">
                    <a:lumMod val="95000"/>
                    <a:lumOff val="5000"/>
                  </a:schemeClr>
                </a:solidFill>
                <a:latin typeface="Tahoma (Body)"/>
              </a:rPr>
              <a:t>كما يقوم بتوفير العناصر الغذائية للنباتات عن طرق اذابتها مثل اذابة الفوسفات من الصخور الحاوية على معدن الابتايت </a:t>
            </a:r>
            <a:r>
              <a:rPr lang="en-US" sz="2200" dirty="0">
                <a:solidFill>
                  <a:schemeClr val="tx1">
                    <a:lumMod val="95000"/>
                    <a:lumOff val="5000"/>
                  </a:schemeClr>
                </a:solidFill>
                <a:latin typeface="Tahoma (Body)"/>
              </a:rPr>
              <a:t>Apatite</a:t>
            </a:r>
            <a:r>
              <a:rPr lang="ar-SA" sz="2200" dirty="0">
                <a:solidFill>
                  <a:schemeClr val="tx1">
                    <a:lumMod val="95000"/>
                    <a:lumOff val="5000"/>
                  </a:schemeClr>
                </a:solidFill>
                <a:latin typeface="Tahoma (Body)"/>
              </a:rPr>
              <a:t> صعبة الذوبان.</a:t>
            </a:r>
            <a:endParaRPr lang="en-US" sz="2200" dirty="0">
              <a:solidFill>
                <a:schemeClr val="tx1">
                  <a:lumMod val="95000"/>
                  <a:lumOff val="5000"/>
                </a:schemeClr>
              </a:solidFill>
              <a:latin typeface="Tahoma (Body)"/>
            </a:endParaRPr>
          </a:p>
        </p:txBody>
      </p:sp>
    </p:spTree>
    <p:extLst>
      <p:ext uri="{BB962C8B-B14F-4D97-AF65-F5344CB8AC3E}">
        <p14:creationId xmlns:p14="http://schemas.microsoft.com/office/powerpoint/2010/main" val="24818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3470" t="2432" r="3313" b="13765"/>
          <a:stretch/>
        </p:blipFill>
        <p:spPr bwMode="auto">
          <a:xfrm>
            <a:off x="815926" y="675250"/>
            <a:ext cx="8314006" cy="5331656"/>
          </a:xfrm>
          <a:prstGeom prst="rect">
            <a:avLst/>
          </a:prstGeom>
          <a:noFill/>
          <a:ln w="76200" cmpd="tri">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283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55498" y="311547"/>
            <a:ext cx="3547766" cy="400494"/>
          </a:xfrm>
          <a:prstGeom prst="rect">
            <a:avLst/>
          </a:prstGeom>
        </p:spPr>
        <p:txBody>
          <a:bodyPr wrap="none">
            <a:spAutoFit/>
          </a:bodyPr>
          <a:lstStyle/>
          <a:p>
            <a:pPr algn="just" rtl="1">
              <a:lnSpc>
                <a:spcPct val="115000"/>
              </a:lnSpc>
              <a:spcAft>
                <a:spcPts val="1000"/>
              </a:spcAft>
            </a:pPr>
            <a:r>
              <a:rPr lang="ar-SA" b="1" dirty="0">
                <a:solidFill>
                  <a:srgbClr val="FF0000"/>
                </a:solidFill>
                <a:latin typeface="Calibri" panose="020F0502020204030204" pitchFamily="34" charset="0"/>
                <a:ea typeface="Calibri" panose="020F0502020204030204" pitchFamily="34" charset="0"/>
              </a:rPr>
              <a:t>دورة </a:t>
            </a:r>
            <a:r>
              <a:rPr lang="ar-SA" b="1" dirty="0" smtClean="0">
                <a:solidFill>
                  <a:srgbClr val="FF0000"/>
                </a:solidFill>
                <a:latin typeface="Calibri" panose="020F0502020204030204" pitchFamily="34" charset="0"/>
                <a:ea typeface="Calibri" panose="020F0502020204030204" pitchFamily="34" charset="0"/>
              </a:rPr>
              <a:t>الفسفور </a:t>
            </a:r>
            <a:r>
              <a:rPr lang="en-US" b="1" dirty="0" smtClean="0">
                <a:solidFill>
                  <a:srgbClr val="FF0000"/>
                </a:solidFill>
                <a:latin typeface="Simplified Arabic" panose="02020603050405020304" pitchFamily="18" charset="-78"/>
                <a:ea typeface="Calibri" panose="020F0502020204030204" pitchFamily="34" charset="0"/>
              </a:rPr>
              <a:t>Phosphorus </a:t>
            </a:r>
            <a:r>
              <a:rPr lang="en-US" b="1" dirty="0">
                <a:solidFill>
                  <a:srgbClr val="FF0000"/>
                </a:solidFill>
                <a:latin typeface="Simplified Arabic" panose="02020603050405020304" pitchFamily="18" charset="-78"/>
                <a:ea typeface="Calibri" panose="020F0502020204030204" pitchFamily="34" charset="0"/>
              </a:rPr>
              <a:t>Cycle</a:t>
            </a:r>
            <a:endParaRPr lang="en-US" b="1" dirty="0">
              <a:solidFill>
                <a:srgbClr val="FF0000"/>
              </a:solidFill>
              <a:latin typeface="Calibri" panose="020F0502020204030204" pitchFamily="34" charset="0"/>
              <a:ea typeface="Calibri" panose="020F0502020204030204" pitchFamily="34" charset="0"/>
            </a:endParaRPr>
          </a:p>
        </p:txBody>
      </p:sp>
      <p:sp>
        <p:nvSpPr>
          <p:cNvPr id="5" name="Content Placeholder 2"/>
          <p:cNvSpPr>
            <a:spLocks noGrp="1"/>
          </p:cNvSpPr>
          <p:nvPr>
            <p:ph idx="1"/>
          </p:nvPr>
        </p:nvSpPr>
        <p:spPr>
          <a:xfrm>
            <a:off x="270135" y="712040"/>
            <a:ext cx="9133129" cy="5491811"/>
          </a:xfrm>
        </p:spPr>
        <p:txBody>
          <a:bodyPr>
            <a:noAutofit/>
          </a:bodyPr>
          <a:lstStyle/>
          <a:p>
            <a:pPr algn="r" rtl="1"/>
            <a:r>
              <a:rPr lang="ar-SA" sz="2200" dirty="0" smtClean="0">
                <a:solidFill>
                  <a:schemeClr val="tx1">
                    <a:lumMod val="95000"/>
                    <a:lumOff val="5000"/>
                  </a:schemeClr>
                </a:solidFill>
                <a:latin typeface="Tahoma "/>
              </a:rPr>
              <a:t>تعد دورة الفسفور من أهم الدورات الرسوبية وذلك لأهمية الفسفور في تركيب المادة الحية بروتوبلازم والمادة الوراثية </a:t>
            </a:r>
            <a:r>
              <a:rPr lang="en-US" sz="2200" dirty="0" smtClean="0">
                <a:solidFill>
                  <a:schemeClr val="tx1">
                    <a:lumMod val="95000"/>
                    <a:lumOff val="5000"/>
                  </a:schemeClr>
                </a:solidFill>
                <a:latin typeface="Tahoma "/>
              </a:rPr>
              <a:t>DNA </a:t>
            </a:r>
            <a:r>
              <a:rPr lang="ar-SA" sz="2200" dirty="0">
                <a:solidFill>
                  <a:schemeClr val="tx1">
                    <a:lumMod val="95000"/>
                    <a:lumOff val="5000"/>
                  </a:schemeClr>
                </a:solidFill>
                <a:latin typeface="Tahoma "/>
              </a:rPr>
              <a:t> </a:t>
            </a:r>
            <a:r>
              <a:rPr lang="ar-SA" sz="2200" dirty="0" smtClean="0">
                <a:solidFill>
                  <a:schemeClr val="tx1">
                    <a:lumMod val="95000"/>
                    <a:lumOff val="5000"/>
                  </a:schemeClr>
                </a:solidFill>
                <a:latin typeface="Tahoma "/>
              </a:rPr>
              <a:t>والعظام، بالاضافة لاهميته في تزويد خلايا الكائنات الحية بالطاقة، كما يعد الفسفور من العناصر الغذائية الكبرى.</a:t>
            </a:r>
          </a:p>
          <a:p>
            <a:pPr algn="r" rtl="1"/>
            <a:r>
              <a:rPr lang="ar-SA" sz="2200" dirty="0" smtClean="0">
                <a:solidFill>
                  <a:schemeClr val="tx1">
                    <a:lumMod val="95000"/>
                    <a:lumOff val="5000"/>
                  </a:schemeClr>
                </a:solidFill>
                <a:latin typeface="Tahoma "/>
              </a:rPr>
              <a:t>وتشكل صخور الفوسفات المستودع الرئيس لدورة الفسفور، فبواسطة عملية التجوية (وهي جميع العوامل التي تؤدي إلى تفكك وتفتيت وتحلل الصخور إلى مواد هشة تعرف بالمواد الأولية التي تتكون منها معادن التربة فيما بعد)، يتم إطلاق قسم من الفوسفات إلى الدورة، كما تسهم ايضا البراكين بإضافة الفوسفات الموجودة بباطن الارض لدورة الفوسفات.</a:t>
            </a:r>
          </a:p>
          <a:p>
            <a:pPr algn="r" rtl="1"/>
            <a:r>
              <a:rPr lang="ar-SA" sz="2200" dirty="0" smtClean="0">
                <a:solidFill>
                  <a:schemeClr val="tx1">
                    <a:lumMod val="95000"/>
                    <a:lumOff val="5000"/>
                  </a:schemeClr>
                </a:solidFill>
                <a:latin typeface="Tahoma "/>
              </a:rPr>
              <a:t>تبدأ دورة الفوسفات بان تقوم المنتجات باخذ الفسفور على شكل أيونات بواسطة الجذور الشعرية لاستخدامه في عملية البناء الخلوي، وتحصل المستهلكات على الفسفور من المنتجات حسب قانون السلسلة الغذائية. وعند موت الكائنات الحية المنتجة والمستهلكة تقوم الكائنات الحية المحللة بتحليل المواد العضوية حيث ينتج بالإضافة إلى المواد الاخرى تمتصها النباتات من جديد وبذلك تغلق الدورة.</a:t>
            </a:r>
          </a:p>
          <a:p>
            <a:pPr algn="r" rtl="1"/>
            <a:endParaRPr lang="en-US" sz="2200" dirty="0">
              <a:solidFill>
                <a:schemeClr val="tx1">
                  <a:lumMod val="95000"/>
                  <a:lumOff val="5000"/>
                </a:schemeClr>
              </a:solidFill>
              <a:latin typeface="Tahoma "/>
            </a:endParaRPr>
          </a:p>
          <a:p>
            <a:pPr algn="r" rtl="1"/>
            <a:endParaRPr lang="en-US" sz="2200" dirty="0">
              <a:solidFill>
                <a:schemeClr val="tx1">
                  <a:lumMod val="95000"/>
                  <a:lumOff val="5000"/>
                </a:schemeClr>
              </a:solidFill>
              <a:latin typeface="Tahoma "/>
            </a:endParaRPr>
          </a:p>
        </p:txBody>
      </p:sp>
    </p:spTree>
    <p:extLst>
      <p:ext uri="{BB962C8B-B14F-4D97-AF65-F5344CB8AC3E}">
        <p14:creationId xmlns:p14="http://schemas.microsoft.com/office/powerpoint/2010/main" val="167429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 y="433755"/>
            <a:ext cx="9133129" cy="6262468"/>
          </a:xfrm>
        </p:spPr>
        <p:txBody>
          <a:bodyPr>
            <a:noAutofit/>
          </a:bodyPr>
          <a:lstStyle/>
          <a:p>
            <a:pPr algn="r" rtl="1"/>
            <a:r>
              <a:rPr lang="ar-SA" sz="2200" dirty="0" smtClean="0">
                <a:solidFill>
                  <a:schemeClr val="tx1">
                    <a:lumMod val="95000"/>
                    <a:lumOff val="5000"/>
                  </a:schemeClr>
                </a:solidFill>
                <a:latin typeface="Tahoma "/>
              </a:rPr>
              <a:t>وتفقد غالبية مركبات الفسفور عند انجراف التربة بواسطة الأنهار والسيول وترسب على هيئة رواسب بحرية عميقة بواسطة التيارات السفلية ولا تعود إلى المستودعات الأرضية أو إلى الدورة إلا عند حدوث اضطرابات فتظهر مع الصدوع بعد فترة طويلة من الزمن.</a:t>
            </a:r>
          </a:p>
          <a:p>
            <a:pPr algn="r" rtl="1"/>
            <a:r>
              <a:rPr lang="ar-SA" sz="2200" dirty="0" smtClean="0">
                <a:solidFill>
                  <a:schemeClr val="tx1">
                    <a:lumMod val="95000"/>
                    <a:lumOff val="5000"/>
                  </a:schemeClr>
                </a:solidFill>
                <a:latin typeface="Tahoma "/>
              </a:rPr>
              <a:t> ولكن يعود قسم من الفوسفات إلى دورة الفسفور من جديد عندما تقوم المنتجات المائية بأخذ الفسفور المذاب في الماء ومن الرواسب الساحلية الضحلة وتستوعبه في خلاياها ومن ثم تتغذى عليها المستهلكات.</a:t>
            </a:r>
            <a:endParaRPr lang="en-US" sz="2200" dirty="0">
              <a:solidFill>
                <a:schemeClr val="tx1">
                  <a:lumMod val="95000"/>
                  <a:lumOff val="5000"/>
                </a:schemeClr>
              </a:solidFill>
              <a:latin typeface="Tahoma "/>
            </a:endParaRPr>
          </a:p>
          <a:p>
            <a:pPr algn="r" rtl="1"/>
            <a:endParaRPr lang="en-US" sz="2200" dirty="0">
              <a:solidFill>
                <a:schemeClr val="tx1">
                  <a:lumMod val="95000"/>
                  <a:lumOff val="5000"/>
                </a:schemeClr>
              </a:solidFill>
              <a:latin typeface="Tahoma "/>
            </a:endParaRPr>
          </a:p>
        </p:txBody>
      </p:sp>
    </p:spTree>
    <p:extLst>
      <p:ext uri="{BB962C8B-B14F-4D97-AF65-F5344CB8AC3E}">
        <p14:creationId xmlns:p14="http://schemas.microsoft.com/office/powerpoint/2010/main" val="251208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6947" y="490026"/>
            <a:ext cx="9186203" cy="135284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000" dirty="0" smtClean="0">
                <a:solidFill>
                  <a:schemeClr val="tx1">
                    <a:lumMod val="95000"/>
                    <a:lumOff val="5000"/>
                  </a:schemeClr>
                </a:solidFill>
              </a:rPr>
              <a:t>فهم الدورات الطبيعية وسريان الطاقة في البيئة</a:t>
            </a:r>
            <a:r>
              <a:rPr lang="en-US" sz="2000" dirty="0" smtClean="0">
                <a:solidFill>
                  <a:schemeClr val="tx1">
                    <a:lumMod val="95000"/>
                    <a:lumOff val="5000"/>
                  </a:schemeClr>
                </a:solidFill>
              </a:rPr>
              <a:t> </a:t>
            </a:r>
            <a:r>
              <a:rPr lang="ar-SA" sz="2000" dirty="0" smtClean="0">
                <a:solidFill>
                  <a:schemeClr val="tx1">
                    <a:lumMod val="95000"/>
                    <a:lumOff val="5000"/>
                  </a:schemeClr>
                </a:solidFill>
              </a:rPr>
              <a:t>تساعد  على تفهم المشاكل البيئية مثل كيفية حدوث التلوث وانتقاله إلى الانسان والكائنات الحية الأخرى وكمية الطاقة اللازمة لإنتاج المواد الغذائية للأعداد المتزائدة من سكان الارض وحل المشكلات البيئة المعاصرة مثل تسخين كوكب الارض وحزام الاوزون وغيره..... </a:t>
            </a:r>
            <a:endParaRPr lang="en-US" sz="2000" dirty="0">
              <a:solidFill>
                <a:schemeClr val="tx1">
                  <a:lumMod val="95000"/>
                  <a:lumOff val="5000"/>
                </a:schemeClr>
              </a:solidFill>
            </a:endParaRPr>
          </a:p>
        </p:txBody>
      </p:sp>
      <p:sp>
        <p:nvSpPr>
          <p:cNvPr id="8" name="Subtitle 2"/>
          <p:cNvSpPr txBox="1">
            <a:spLocks/>
          </p:cNvSpPr>
          <p:nvPr/>
        </p:nvSpPr>
        <p:spPr>
          <a:xfrm>
            <a:off x="196947" y="1997614"/>
            <a:ext cx="9186203" cy="196947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rtl="1"/>
            <a:r>
              <a:rPr lang="ar-SA" sz="2000" dirty="0">
                <a:solidFill>
                  <a:schemeClr val="tx1"/>
                </a:solidFill>
              </a:rPr>
              <a:t>هنالك أشياء مشتركة بين جميع </a:t>
            </a:r>
            <a:r>
              <a:rPr lang="ar-SA" sz="2000" dirty="0" smtClean="0">
                <a:solidFill>
                  <a:schemeClr val="tx1"/>
                </a:solidFill>
              </a:rPr>
              <a:t>الدورات، ففي </a:t>
            </a:r>
            <a:r>
              <a:rPr lang="ar-SA" sz="2000" dirty="0">
                <a:solidFill>
                  <a:schemeClr val="tx1"/>
                </a:solidFill>
              </a:rPr>
              <a:t>كل دورة هنالك أجزاء منها تسمى (مستودعات) </a:t>
            </a:r>
            <a:r>
              <a:rPr lang="en-US" sz="2000" dirty="0">
                <a:solidFill>
                  <a:schemeClr val="tx1"/>
                </a:solidFill>
              </a:rPr>
              <a:t>Reservoirs</a:t>
            </a:r>
            <a:r>
              <a:rPr lang="ar-SA" sz="2000" dirty="0">
                <a:solidFill>
                  <a:schemeClr val="tx1"/>
                </a:solidFill>
              </a:rPr>
              <a:t> حيث يتم احتجاز العنصر فيها لفترة طويلة من الزمن وبالمقابل هنالك ايضا (خزانات) </a:t>
            </a:r>
            <a:r>
              <a:rPr lang="en-US" sz="2000" dirty="0">
                <a:solidFill>
                  <a:schemeClr val="tx1"/>
                </a:solidFill>
              </a:rPr>
              <a:t>Pools</a:t>
            </a:r>
            <a:r>
              <a:rPr lang="ar-SA" sz="2000" dirty="0">
                <a:solidFill>
                  <a:schemeClr val="tx1"/>
                </a:solidFill>
              </a:rPr>
              <a:t> تحجز فيها العناصر لفترة قصيرة من الزمن. والفترة الزمنية التي يستغرقها المركب أو العنصر في المستودعات أو الخزانات </a:t>
            </a:r>
            <a:r>
              <a:rPr lang="ar-SA" sz="2000" dirty="0" smtClean="0">
                <a:solidFill>
                  <a:schemeClr val="tx1"/>
                </a:solidFill>
              </a:rPr>
              <a:t>تسم</a:t>
            </a:r>
            <a:r>
              <a:rPr lang="ar-SA" sz="2000" dirty="0">
                <a:solidFill>
                  <a:schemeClr val="tx1"/>
                </a:solidFill>
              </a:rPr>
              <a:t>ى</a:t>
            </a:r>
            <a:r>
              <a:rPr lang="ar-SA" sz="2000" dirty="0" smtClean="0">
                <a:solidFill>
                  <a:schemeClr val="tx1"/>
                </a:solidFill>
              </a:rPr>
              <a:t> </a:t>
            </a:r>
            <a:r>
              <a:rPr lang="ar-SA" sz="2000" dirty="0">
                <a:solidFill>
                  <a:schemeClr val="tx1"/>
                </a:solidFill>
              </a:rPr>
              <a:t>(فترة المكوث) </a:t>
            </a:r>
            <a:r>
              <a:rPr lang="en-US" sz="2000" dirty="0">
                <a:solidFill>
                  <a:schemeClr val="tx1"/>
                </a:solidFill>
              </a:rPr>
              <a:t>Residence time</a:t>
            </a:r>
            <a:r>
              <a:rPr lang="ar-SA" sz="2000" dirty="0">
                <a:solidFill>
                  <a:schemeClr val="tx1"/>
                </a:solidFill>
              </a:rPr>
              <a:t>. </a:t>
            </a:r>
            <a:endParaRPr lang="en-US" sz="2000" dirty="0">
              <a:solidFill>
                <a:schemeClr val="tx1"/>
              </a:solidFill>
            </a:endParaRPr>
          </a:p>
        </p:txBody>
      </p:sp>
      <p:sp>
        <p:nvSpPr>
          <p:cNvPr id="10" name="Subtitle 2"/>
          <p:cNvSpPr txBox="1">
            <a:spLocks/>
          </p:cNvSpPr>
          <p:nvPr/>
        </p:nvSpPr>
        <p:spPr>
          <a:xfrm>
            <a:off x="196947" y="4121836"/>
            <a:ext cx="9186203" cy="135284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000" dirty="0" smtClean="0">
                <a:solidFill>
                  <a:schemeClr val="tx2">
                    <a:lumMod val="50000"/>
                  </a:schemeClr>
                </a:solidFill>
              </a:rPr>
              <a:t>مثال ذلك:</a:t>
            </a:r>
          </a:p>
          <a:p>
            <a:pPr rtl="1"/>
            <a:r>
              <a:rPr lang="ar-SA" sz="2000" dirty="0" smtClean="0">
                <a:solidFill>
                  <a:schemeClr val="tx2">
                    <a:lumMod val="50000"/>
                  </a:schemeClr>
                </a:solidFill>
              </a:rPr>
              <a:t> المحيطات مستودعات للماء بينما الغيوم تمثل الخزانات، وكذلك الحال بالنسبة للمجتمعات الحيوية فإن الأنواع الحية تمثل خزانات.</a:t>
            </a:r>
            <a:endParaRPr lang="en-US" sz="2000" dirty="0"/>
          </a:p>
        </p:txBody>
      </p:sp>
    </p:spTree>
    <p:extLst>
      <p:ext uri="{BB962C8B-B14F-4D97-AF65-F5344CB8AC3E}">
        <p14:creationId xmlns:p14="http://schemas.microsoft.com/office/powerpoint/2010/main" val="114264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92369" y="745588"/>
            <a:ext cx="9073662" cy="1927274"/>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500" dirty="0" smtClean="0">
                <a:solidFill>
                  <a:schemeClr val="accent3">
                    <a:lumMod val="50000"/>
                  </a:schemeClr>
                </a:solidFill>
              </a:rPr>
              <a:t>يوجد في الطبيعة دورتان رئيستان:</a:t>
            </a:r>
          </a:p>
          <a:p>
            <a:pPr rtl="1"/>
            <a:r>
              <a:rPr lang="ar-SA" sz="2500" dirty="0" smtClean="0">
                <a:solidFill>
                  <a:schemeClr val="accent3">
                    <a:lumMod val="50000"/>
                  </a:schemeClr>
                </a:solidFill>
              </a:rPr>
              <a:t> </a:t>
            </a:r>
            <a:endParaRPr lang="en-US" dirty="0">
              <a:solidFill>
                <a:schemeClr val="accent3">
                  <a:lumMod val="50000"/>
                </a:schemeClr>
              </a:solidFill>
            </a:endParaRPr>
          </a:p>
        </p:txBody>
      </p:sp>
      <p:sp>
        <p:nvSpPr>
          <p:cNvPr id="5" name="Subtitle 2"/>
          <p:cNvSpPr txBox="1">
            <a:spLocks/>
          </p:cNvSpPr>
          <p:nvPr/>
        </p:nvSpPr>
        <p:spPr>
          <a:xfrm>
            <a:off x="291126" y="1438422"/>
            <a:ext cx="9369084" cy="69986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500" dirty="0" smtClean="0">
                <a:solidFill>
                  <a:srgbClr val="FF0000"/>
                </a:solidFill>
              </a:rPr>
              <a:t>1- الدورة الغازية </a:t>
            </a:r>
            <a:r>
              <a:rPr lang="en-US" sz="2500" dirty="0" smtClean="0">
                <a:solidFill>
                  <a:srgbClr val="FF0000"/>
                </a:solidFill>
              </a:rPr>
              <a:t>The Gaseous Cycle</a:t>
            </a:r>
            <a:endParaRPr lang="ar-SA" sz="2500" dirty="0" smtClean="0">
              <a:solidFill>
                <a:srgbClr val="FF0000"/>
              </a:solidFill>
            </a:endParaRPr>
          </a:p>
          <a:p>
            <a:pPr rtl="1"/>
            <a:endParaRPr lang="ar-SA" sz="2500" dirty="0">
              <a:solidFill>
                <a:schemeClr val="tx2">
                  <a:lumMod val="50000"/>
                </a:schemeClr>
              </a:solidFill>
            </a:endParaRPr>
          </a:p>
          <a:p>
            <a:pPr rtl="1"/>
            <a:endParaRPr lang="en-US" dirty="0"/>
          </a:p>
        </p:txBody>
      </p:sp>
      <p:sp>
        <p:nvSpPr>
          <p:cNvPr id="7" name="Subtitle 2"/>
          <p:cNvSpPr txBox="1">
            <a:spLocks/>
          </p:cNvSpPr>
          <p:nvPr/>
        </p:nvSpPr>
        <p:spPr>
          <a:xfrm>
            <a:off x="291126" y="1980028"/>
            <a:ext cx="9530862" cy="232116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300" dirty="0" smtClean="0">
                <a:solidFill>
                  <a:schemeClr val="tx2">
                    <a:lumMod val="50000"/>
                  </a:schemeClr>
                </a:solidFill>
              </a:rPr>
              <a:t>تشمل الدورة الغازية دورات الكربون، النيتروجين، الاوكسجين، الهيدروجين والمياه الغازية. وتعد الدورة الغازية أكثر كمالاً من الدورة الرسوبية، وذلك لان الدورة الغازية تسير بسرعة أكبر. وهذا يعود الى فترة البقاء</a:t>
            </a:r>
            <a:r>
              <a:rPr lang="en-US" sz="2300" dirty="0" smtClean="0">
                <a:solidFill>
                  <a:schemeClr val="tx2">
                    <a:lumMod val="50000"/>
                  </a:schemeClr>
                </a:solidFill>
              </a:rPr>
              <a:t>Residence Time </a:t>
            </a:r>
            <a:r>
              <a:rPr lang="ar-SA" sz="2300" dirty="0" smtClean="0">
                <a:solidFill>
                  <a:schemeClr val="tx2">
                    <a:lumMod val="50000"/>
                  </a:schemeClr>
                </a:solidFill>
              </a:rPr>
              <a:t> </a:t>
            </a:r>
            <a:r>
              <a:rPr lang="ar-SA" sz="2300" dirty="0">
                <a:solidFill>
                  <a:schemeClr val="tx2">
                    <a:lumMod val="50000"/>
                  </a:schemeClr>
                </a:solidFill>
              </a:rPr>
              <a:t>و</a:t>
            </a:r>
            <a:r>
              <a:rPr lang="ar-SA" sz="2300" dirty="0" smtClean="0">
                <a:solidFill>
                  <a:schemeClr val="tx2">
                    <a:lumMod val="50000"/>
                  </a:schemeClr>
                </a:solidFill>
              </a:rPr>
              <a:t>عناصر الدورة الغازية في المستودعات </a:t>
            </a:r>
            <a:r>
              <a:rPr lang="en-US" sz="2300" dirty="0" smtClean="0">
                <a:solidFill>
                  <a:schemeClr val="tx2">
                    <a:lumMod val="50000"/>
                  </a:schemeClr>
                </a:solidFill>
              </a:rPr>
              <a:t>Reservoirs </a:t>
            </a:r>
            <a:r>
              <a:rPr lang="ar-SA" sz="2300" dirty="0" smtClean="0">
                <a:solidFill>
                  <a:schemeClr val="tx2">
                    <a:lumMod val="50000"/>
                  </a:schemeClr>
                </a:solidFill>
              </a:rPr>
              <a:t> المتواجدة في أغلفة كوكب الارض الخمسة تكون أقل، كما أن فترة البقاء لبعض عناصر الدورة الغازية داخل المستودعات يكون أقل. </a:t>
            </a:r>
          </a:p>
          <a:p>
            <a:pPr rtl="1"/>
            <a:endParaRPr lang="en-US" sz="2000" dirty="0"/>
          </a:p>
        </p:txBody>
      </p:sp>
    </p:spTree>
    <p:extLst>
      <p:ext uri="{BB962C8B-B14F-4D97-AF65-F5344CB8AC3E}">
        <p14:creationId xmlns:p14="http://schemas.microsoft.com/office/powerpoint/2010/main" val="195356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06720" y="481819"/>
            <a:ext cx="9369084" cy="69986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500" dirty="0" smtClean="0">
                <a:solidFill>
                  <a:srgbClr val="FF0000"/>
                </a:solidFill>
              </a:rPr>
              <a:t>2- الدورة الرسوبية </a:t>
            </a:r>
            <a:r>
              <a:rPr lang="en-US" sz="2500" dirty="0" smtClean="0">
                <a:solidFill>
                  <a:srgbClr val="FF0000"/>
                </a:solidFill>
              </a:rPr>
              <a:t>The Sedimentary Cycle</a:t>
            </a:r>
            <a:endParaRPr lang="ar-SA" sz="2500" dirty="0" smtClean="0">
              <a:solidFill>
                <a:srgbClr val="FF0000"/>
              </a:solidFill>
            </a:endParaRPr>
          </a:p>
          <a:p>
            <a:pPr rtl="1"/>
            <a:endParaRPr lang="ar-SA" sz="2500" dirty="0">
              <a:solidFill>
                <a:schemeClr val="tx2">
                  <a:lumMod val="50000"/>
                </a:schemeClr>
              </a:solidFill>
            </a:endParaRPr>
          </a:p>
          <a:p>
            <a:pPr rtl="1"/>
            <a:endParaRPr lang="en-US" dirty="0"/>
          </a:p>
        </p:txBody>
      </p:sp>
      <p:sp>
        <p:nvSpPr>
          <p:cNvPr id="6" name="Subtitle 2"/>
          <p:cNvSpPr txBox="1">
            <a:spLocks/>
          </p:cNvSpPr>
          <p:nvPr/>
        </p:nvSpPr>
        <p:spPr>
          <a:xfrm>
            <a:off x="502142" y="1181687"/>
            <a:ext cx="9073662" cy="208201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rtl="1"/>
            <a:r>
              <a:rPr lang="ar-SA" sz="2300" dirty="0">
                <a:solidFill>
                  <a:schemeClr val="tx1"/>
                </a:solidFill>
              </a:rPr>
              <a:t>وتشمل دورات الفوسفور </a:t>
            </a:r>
            <a:r>
              <a:rPr lang="ar-SA" sz="2300" dirty="0" smtClean="0">
                <a:solidFill>
                  <a:schemeClr val="tx1"/>
                </a:solidFill>
              </a:rPr>
              <a:t>والكبريت، </a:t>
            </a:r>
            <a:r>
              <a:rPr lang="ar-SA" sz="2300" dirty="0">
                <a:solidFill>
                  <a:schemeClr val="tx1"/>
                </a:solidFill>
              </a:rPr>
              <a:t>وهي دورات غير مكتملة لأن </a:t>
            </a:r>
            <a:r>
              <a:rPr lang="ar-SA" sz="2300" dirty="0" smtClean="0">
                <a:solidFill>
                  <a:schemeClr val="tx1"/>
                </a:solidFill>
              </a:rPr>
              <a:t>بعضاً </a:t>
            </a:r>
            <a:r>
              <a:rPr lang="ar-SA" sz="2300" dirty="0">
                <a:solidFill>
                  <a:schemeClr val="tx1"/>
                </a:solidFill>
              </a:rPr>
              <a:t>من المواد المكونة لها تنتهي داخل الصخور الرسوبية حيث تخرج منها العناصر ببطء ومن الصعب استئناف الدورة في حين تدور دورات الأكسجين والماء بسهولة ولذلك فهي أكثر اكتمالاً.</a:t>
            </a:r>
            <a:r>
              <a:rPr lang="ar-SA" sz="2300" dirty="0" smtClean="0">
                <a:solidFill>
                  <a:schemeClr val="tx1"/>
                </a:solidFill>
              </a:rPr>
              <a:t> </a:t>
            </a:r>
            <a:endParaRPr lang="en-US" sz="2300" dirty="0">
              <a:solidFill>
                <a:schemeClr val="tx1"/>
              </a:solidFill>
            </a:endParaRPr>
          </a:p>
        </p:txBody>
      </p:sp>
    </p:spTree>
    <p:extLst>
      <p:ext uri="{BB962C8B-B14F-4D97-AF65-F5344CB8AC3E}">
        <p14:creationId xmlns:p14="http://schemas.microsoft.com/office/powerpoint/2010/main" val="343253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9" y="1612368"/>
            <a:ext cx="9257820" cy="4521146"/>
          </a:xfrm>
        </p:spPr>
        <p:txBody>
          <a:bodyPr>
            <a:noAutofit/>
          </a:bodyPr>
          <a:lstStyle/>
          <a:p>
            <a:pPr lvl="0" algn="r" rtl="1"/>
            <a:r>
              <a:rPr lang="ar-SA" sz="2200" dirty="0"/>
              <a:t>يعد الماء من أهم المصادر الطبيعية المتواجدة على سطح الأرض وفي داخلها وفي الغلاف </a:t>
            </a:r>
            <a:r>
              <a:rPr lang="ar-SA" sz="2200" dirty="0" smtClean="0"/>
              <a:t>الجوي، </a:t>
            </a:r>
            <a:r>
              <a:rPr lang="ar-SA" sz="2200" dirty="0"/>
              <a:t>قال تعالى ( وجعلنا من الماء كل شيء حي</a:t>
            </a:r>
            <a:r>
              <a:rPr lang="ar-SA" sz="2200" dirty="0" smtClean="0"/>
              <a:t>).</a:t>
            </a:r>
          </a:p>
          <a:p>
            <a:pPr algn="r" rtl="1"/>
            <a:r>
              <a:rPr lang="ar-SA" sz="2200" dirty="0"/>
              <a:t>تمثل دورة المياه في الطبيعة نظاما هائلاً تحركه الطاقة الشمسية ويعمل فيه الغلاف الجوي جسرا بين المحيطات </a:t>
            </a:r>
            <a:r>
              <a:rPr lang="ar-SA" sz="2200" dirty="0" smtClean="0"/>
              <a:t>والقارات، وحيث </a:t>
            </a:r>
            <a:r>
              <a:rPr lang="ar-SA" sz="2200" dirty="0"/>
              <a:t>يشكل الماء </a:t>
            </a:r>
            <a:r>
              <a:rPr lang="ar-SA" sz="2200" dirty="0" smtClean="0"/>
              <a:t>حوالي نسبة 71% </a:t>
            </a:r>
            <a:r>
              <a:rPr lang="ar-SA" sz="2200" dirty="0"/>
              <a:t>من المساحة الكلية للأرض.</a:t>
            </a:r>
            <a:endParaRPr lang="en-US" sz="2200" dirty="0"/>
          </a:p>
          <a:p>
            <a:pPr lvl="0" algn="r" rtl="1"/>
            <a:r>
              <a:rPr lang="ar-SA" sz="2200" dirty="0" smtClean="0"/>
              <a:t>تتميز المياه بحركتها المستمرة في الطبيعة بفعل الطاقة الشمسية والجاذبية الأرضية إذ تقوم الاشعة الشمسية بتبخير حوالي مليار م3 من الماء من المسطحات المائية في الدقيقة حيث يتصاعد بخار الماء الى الغلاف مشكلاً السحب التي تسقط على شكل امطار أو ثلوج. </a:t>
            </a:r>
          </a:p>
          <a:p>
            <a:pPr algn="r" rtl="1"/>
            <a:r>
              <a:rPr lang="ar-SA" sz="2200" dirty="0"/>
              <a:t>الماء الساقط </a:t>
            </a:r>
            <a:r>
              <a:rPr lang="ar-SA" sz="2200" dirty="0" smtClean="0"/>
              <a:t>على </a:t>
            </a:r>
            <a:r>
              <a:rPr lang="ar-SA" sz="2200" dirty="0"/>
              <a:t>سطح المحيط ينهي بذلك دورته أما الماء الساقط علي اليابسة فأمامه رحلة طويلة إلي المحيط</a:t>
            </a:r>
            <a:r>
              <a:rPr lang="ar-SA" sz="2200" dirty="0" smtClean="0"/>
              <a:t>.</a:t>
            </a:r>
            <a:endParaRPr lang="en-US" sz="2200" dirty="0"/>
          </a:p>
        </p:txBody>
      </p:sp>
      <p:sp>
        <p:nvSpPr>
          <p:cNvPr id="4" name="Title 3"/>
          <p:cNvSpPr>
            <a:spLocks noGrp="1"/>
          </p:cNvSpPr>
          <p:nvPr>
            <p:ph type="title"/>
          </p:nvPr>
        </p:nvSpPr>
        <p:spPr>
          <a:xfrm>
            <a:off x="677334" y="454854"/>
            <a:ext cx="8596668" cy="515815"/>
          </a:xfrm>
        </p:spPr>
        <p:txBody>
          <a:bodyPr>
            <a:normAutofit fontScale="90000"/>
          </a:bodyPr>
          <a:lstStyle/>
          <a:p>
            <a:pPr algn="ctr"/>
            <a:r>
              <a:rPr lang="ar-SA" dirty="0" smtClean="0"/>
              <a:t>الدورة الغازية</a:t>
            </a:r>
            <a:endParaRPr lang="en-US" dirty="0"/>
          </a:p>
        </p:txBody>
      </p:sp>
      <p:sp>
        <p:nvSpPr>
          <p:cNvPr id="6" name="Rectangle 5"/>
          <p:cNvSpPr/>
          <p:nvPr/>
        </p:nvSpPr>
        <p:spPr>
          <a:xfrm>
            <a:off x="5226428" y="1197811"/>
            <a:ext cx="4089581" cy="434734"/>
          </a:xfrm>
          <a:prstGeom prst="rect">
            <a:avLst/>
          </a:prstGeom>
        </p:spPr>
        <p:txBody>
          <a:bodyPr wrap="none">
            <a:spAutoFit/>
          </a:bodyPr>
          <a:lstStyle/>
          <a:p>
            <a:pPr algn="r" rtl="1">
              <a:lnSpc>
                <a:spcPct val="115000"/>
              </a:lnSpc>
              <a:spcAft>
                <a:spcPts val="1000"/>
              </a:spcAft>
            </a:pPr>
            <a:r>
              <a:rPr lang="ar-SA" sz="2000" b="1" dirty="0" smtClean="0">
                <a:solidFill>
                  <a:srgbClr val="C00000"/>
                </a:solidFill>
                <a:latin typeface="Calibri" panose="020F0502020204030204" pitchFamily="34" charset="0"/>
                <a:ea typeface="Calibri" panose="020F0502020204030204" pitchFamily="34" charset="0"/>
                <a:cs typeface="+mj-cs"/>
              </a:rPr>
              <a:t>دورة </a:t>
            </a:r>
            <a:r>
              <a:rPr lang="ar-SA" sz="2000" b="1" dirty="0">
                <a:solidFill>
                  <a:srgbClr val="C00000"/>
                </a:solidFill>
                <a:latin typeface="Calibri" panose="020F0502020204030204" pitchFamily="34" charset="0"/>
                <a:ea typeface="Calibri" panose="020F0502020204030204" pitchFamily="34" charset="0"/>
                <a:cs typeface="+mj-cs"/>
              </a:rPr>
              <a:t>الماء الغازية </a:t>
            </a:r>
            <a:r>
              <a:rPr lang="en-US" sz="2000" b="1" dirty="0">
                <a:solidFill>
                  <a:srgbClr val="C00000"/>
                </a:solidFill>
                <a:latin typeface="Simplified Arabic" panose="02020603050405020304" pitchFamily="18" charset="-78"/>
                <a:ea typeface="Calibri" panose="020F0502020204030204" pitchFamily="34" charset="0"/>
                <a:cs typeface="+mj-cs"/>
              </a:rPr>
              <a:t>The Water Cycle</a:t>
            </a:r>
            <a:endParaRPr lang="en-US" sz="2000" dirty="0">
              <a:solidFill>
                <a:srgbClr val="C00000"/>
              </a:solidFill>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6312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225083"/>
            <a:ext cx="9316009" cy="5656123"/>
          </a:xfrm>
        </p:spPr>
        <p:txBody>
          <a:bodyPr>
            <a:noAutofit/>
          </a:bodyPr>
          <a:lstStyle/>
          <a:p>
            <a:pPr lvl="0" algn="r" rtl="1"/>
            <a:r>
              <a:rPr lang="ar-SA" sz="2200" dirty="0" smtClean="0"/>
              <a:t>ما </a:t>
            </a:r>
            <a:r>
              <a:rPr lang="ar-SA" sz="2200" dirty="0"/>
              <a:t>يحدث لماء المطر </a:t>
            </a:r>
            <a:r>
              <a:rPr lang="ar-SA" sz="2200" dirty="0" smtClean="0"/>
              <a:t>على </a:t>
            </a:r>
            <a:r>
              <a:rPr lang="ar-SA" sz="2200" dirty="0"/>
              <a:t>اليابسة أن جزءاً منه ينساب مع الشعاب والأودية على شكل مياه سطحية باتجاه البحار والمحيطات ويسمي هذا الجزء بالماء </a:t>
            </a:r>
            <a:r>
              <a:rPr lang="ar-SA" sz="2200" dirty="0" smtClean="0"/>
              <a:t>الجاري، </a:t>
            </a:r>
            <a:r>
              <a:rPr lang="ar-SA" sz="2200" dirty="0"/>
              <a:t>يتبخر من جديد ويعود الى طبقات الجو. </a:t>
            </a:r>
            <a:endParaRPr lang="ar-SA" sz="2200" dirty="0" smtClean="0"/>
          </a:p>
          <a:p>
            <a:pPr lvl="0" algn="r" rtl="1"/>
            <a:r>
              <a:rPr lang="ar-SA" sz="2200" dirty="0"/>
              <a:t>جزء أخر من الماء يتبخر مرة أخرى ويعود للغلاف </a:t>
            </a:r>
            <a:r>
              <a:rPr lang="ar-SA" sz="2200" dirty="0" smtClean="0"/>
              <a:t>الجوي، </a:t>
            </a:r>
            <a:r>
              <a:rPr lang="ar-SA" sz="2200" dirty="0"/>
              <a:t>أو يمتص من قبل النباتات ويعاد للغلاف الجوي من خلال عملية النتح. </a:t>
            </a:r>
            <a:endParaRPr lang="ar-SA" sz="2200" dirty="0" smtClean="0"/>
          </a:p>
          <a:p>
            <a:pPr algn="r" rtl="1"/>
            <a:r>
              <a:rPr lang="ar-SA" sz="2200" dirty="0"/>
              <a:t>أما الجزء المتبقي فيتخلل </a:t>
            </a:r>
            <a:r>
              <a:rPr lang="ar-SA" sz="2200" dirty="0" smtClean="0"/>
              <a:t>إلى </a:t>
            </a:r>
            <a:r>
              <a:rPr lang="ar-SA" sz="2200" dirty="0"/>
              <a:t>باطن الأرض مشكلاً بذلك المصدر الرئيس للمياه الجوفية. ومما يجدر ذكره أن جزءاً من </a:t>
            </a:r>
            <a:r>
              <a:rPr lang="ar-SA" sz="2200" dirty="0" smtClean="0"/>
              <a:t>الماء الساقط على </a:t>
            </a:r>
            <a:r>
              <a:rPr lang="ar-SA" sz="2200" dirty="0"/>
              <a:t>شكل ثلج أو ماء يمكن أن </a:t>
            </a:r>
            <a:r>
              <a:rPr lang="ar-SA" sz="2200" dirty="0" smtClean="0"/>
              <a:t>يبقى </a:t>
            </a:r>
            <a:r>
              <a:rPr lang="ar-SA" sz="2200" dirty="0"/>
              <a:t>محصوراُ ولفترات طويلة في مناطق باردة </a:t>
            </a:r>
            <a:r>
              <a:rPr lang="ar-SA" sz="2200" dirty="0" smtClean="0"/>
              <a:t>على </a:t>
            </a:r>
            <a:r>
              <a:rPr lang="ar-SA" sz="2200" dirty="0"/>
              <a:t>سطح الأرض كالأقطاب أو قسم الجبال أو </a:t>
            </a:r>
            <a:r>
              <a:rPr lang="ar-SA" sz="2200" dirty="0" smtClean="0"/>
              <a:t>البحيرات، أو </a:t>
            </a:r>
            <a:r>
              <a:rPr lang="ar-SA" sz="2200" dirty="0"/>
              <a:t>يحصر لفترات قصيرة في أجسام النباتات والحيوانات.</a:t>
            </a:r>
            <a:endParaRPr lang="en-US" sz="2200" dirty="0"/>
          </a:p>
          <a:p>
            <a:pPr algn="r" rtl="1"/>
            <a:r>
              <a:rPr lang="ar-SA" sz="2200" dirty="0"/>
              <a:t>للربط بين دورة المياه </a:t>
            </a:r>
            <a:r>
              <a:rPr lang="ar-SA" sz="2200" dirty="0" smtClean="0"/>
              <a:t>والعناصر </a:t>
            </a:r>
            <a:r>
              <a:rPr lang="ar-SA" sz="2200" dirty="0"/>
              <a:t>البيوجيوكيميائية في الطبيعة علينا أن نتذكر دور الماء في نقل وإذابة العناصر </a:t>
            </a:r>
            <a:r>
              <a:rPr lang="ar-SA" sz="2200" dirty="0" smtClean="0"/>
              <a:t>وعملية التمثيل </a:t>
            </a:r>
            <a:r>
              <a:rPr lang="ar-SA" sz="2200" dirty="0"/>
              <a:t>الضوئي.</a:t>
            </a:r>
            <a:endParaRPr lang="en-US" sz="2200" dirty="0"/>
          </a:p>
          <a:p>
            <a:pPr algn="r" rtl="1"/>
            <a:r>
              <a:rPr lang="ar-SA" sz="2200" dirty="0"/>
              <a:t>بهذا </a:t>
            </a:r>
            <a:r>
              <a:rPr lang="ar-SA" sz="2200" dirty="0" smtClean="0"/>
              <a:t>يتبين </a:t>
            </a:r>
            <a:r>
              <a:rPr lang="ar-SA" sz="2200" dirty="0"/>
              <a:t>أن دورة المياه تمثل حركة مستمرة للمياه من المحيطات </a:t>
            </a:r>
            <a:r>
              <a:rPr lang="ar-SA" sz="2200" dirty="0" smtClean="0"/>
              <a:t>إلى </a:t>
            </a:r>
            <a:r>
              <a:rPr lang="ar-SA" sz="2200" dirty="0"/>
              <a:t>الغلاف </a:t>
            </a:r>
            <a:r>
              <a:rPr lang="ar-SA" sz="2200" dirty="0" smtClean="0"/>
              <a:t>الجوي، ومن </a:t>
            </a:r>
            <a:r>
              <a:rPr lang="ar-SA" sz="2200" dirty="0"/>
              <a:t>الغلاف الجوي إلى </a:t>
            </a:r>
            <a:r>
              <a:rPr lang="ar-SA" sz="2200" dirty="0" smtClean="0"/>
              <a:t>اليابسة، </a:t>
            </a:r>
            <a:r>
              <a:rPr lang="ar-SA" sz="2200" dirty="0"/>
              <a:t>ومن اليابسة إلى المحيطات. وما التغير المستمر في تضاريس سطح الأرض إلا نتاج لهذه الخطوات. </a:t>
            </a:r>
            <a:endParaRPr lang="en-US" sz="2200" dirty="0"/>
          </a:p>
          <a:p>
            <a:pPr lvl="0" algn="r" rtl="1"/>
            <a:endParaRPr lang="en-US" sz="2200" dirty="0"/>
          </a:p>
        </p:txBody>
      </p:sp>
    </p:spTree>
    <p:extLst>
      <p:ext uri="{BB962C8B-B14F-4D97-AF65-F5344CB8AC3E}">
        <p14:creationId xmlns:p14="http://schemas.microsoft.com/office/powerpoint/2010/main" val="38752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9883"/>
          </a:xfrm>
        </p:spPr>
        <p:txBody>
          <a:bodyPr>
            <a:normAutofit/>
          </a:bodyPr>
          <a:lstStyle/>
          <a:p>
            <a:pPr algn="ctr"/>
            <a:r>
              <a:rPr lang="ar-SA" sz="2200" dirty="0" smtClean="0">
                <a:solidFill>
                  <a:srgbClr val="FFC000"/>
                </a:solidFill>
              </a:rPr>
              <a:t>تأثير الانسان على دورة المياة الغازية</a:t>
            </a:r>
            <a:endParaRPr lang="en-US" sz="2200" dirty="0">
              <a:solidFill>
                <a:srgbClr val="FFC000"/>
              </a:solidFill>
            </a:endParaRPr>
          </a:p>
        </p:txBody>
      </p:sp>
      <p:sp>
        <p:nvSpPr>
          <p:cNvPr id="4" name="Content Placeholder 2"/>
          <p:cNvSpPr>
            <a:spLocks noGrp="1"/>
          </p:cNvSpPr>
          <p:nvPr>
            <p:ph idx="1"/>
          </p:nvPr>
        </p:nvSpPr>
        <p:spPr>
          <a:xfrm>
            <a:off x="307571" y="2096086"/>
            <a:ext cx="9008438" cy="3785120"/>
          </a:xfrm>
        </p:spPr>
        <p:txBody>
          <a:bodyPr>
            <a:noAutofit/>
          </a:bodyPr>
          <a:lstStyle/>
          <a:p>
            <a:pPr lvl="0" algn="r" rtl="1"/>
            <a:r>
              <a:rPr lang="ar-SA" sz="2200" dirty="0" smtClean="0">
                <a:solidFill>
                  <a:schemeClr val="tx1">
                    <a:lumMod val="95000"/>
                    <a:lumOff val="5000"/>
                  </a:schemeClr>
                </a:solidFill>
              </a:rPr>
              <a:t>الاستعمال المفرط للمياه خصوصاً في محطات توليد الطاقة الكهربائية النووية والتلقيدية لأغراض التبريد وبناء السدود الضخمة التي ساهمت في تبخير كميات كبيرة من الماء.</a:t>
            </a:r>
          </a:p>
          <a:p>
            <a:pPr lvl="0" algn="r" rtl="1"/>
            <a:r>
              <a:rPr lang="ar-SA" sz="2200" dirty="0" smtClean="0">
                <a:solidFill>
                  <a:schemeClr val="tx1">
                    <a:lumMod val="95000"/>
                    <a:lumOff val="5000"/>
                  </a:schemeClr>
                </a:solidFill>
              </a:rPr>
              <a:t>زراعة المناطق الجافة وشبه الجافة بمحاصيل زراعية غريبة عن هذه البيئة واستهلاك كميات كبيرة من المياه الجوفية، فالري ساهم في استنزاف هذه المياه.</a:t>
            </a:r>
          </a:p>
          <a:p>
            <a:pPr lvl="0" algn="r" rtl="1"/>
            <a:r>
              <a:rPr lang="ar-SA" sz="2200" dirty="0" smtClean="0">
                <a:solidFill>
                  <a:schemeClr val="tx1">
                    <a:lumMod val="95000"/>
                    <a:lumOff val="5000"/>
                  </a:schemeClr>
                </a:solidFill>
              </a:rPr>
              <a:t>الاستعمالات المختلفة للمياه دون أخذ الاحتياطات اللازمة لحمايتها ساهم في تلويث مصادر المياه مما احدث اضرار في صحة وسلامة البيئة. </a:t>
            </a:r>
            <a:endParaRPr lang="en-US" sz="2200" dirty="0">
              <a:solidFill>
                <a:schemeClr val="tx1">
                  <a:lumMod val="95000"/>
                  <a:lumOff val="5000"/>
                </a:schemeClr>
              </a:solidFill>
            </a:endParaRPr>
          </a:p>
          <a:p>
            <a:pPr lvl="0" algn="r" rtl="1"/>
            <a:endParaRPr lang="en-US" sz="2200" dirty="0">
              <a:solidFill>
                <a:schemeClr val="tx1">
                  <a:lumMod val="95000"/>
                  <a:lumOff val="5000"/>
                </a:schemeClr>
              </a:solidFill>
            </a:endParaRPr>
          </a:p>
        </p:txBody>
      </p:sp>
      <p:sp>
        <p:nvSpPr>
          <p:cNvPr id="5" name="Title 1"/>
          <p:cNvSpPr txBox="1">
            <a:spLocks/>
          </p:cNvSpPr>
          <p:nvPr/>
        </p:nvSpPr>
        <p:spPr>
          <a:xfrm>
            <a:off x="719341" y="1087901"/>
            <a:ext cx="8596668" cy="100818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2200" dirty="0" smtClean="0">
                <a:solidFill>
                  <a:schemeClr val="tx1"/>
                </a:solidFill>
              </a:rPr>
              <a:t>يقوم الانسان من خلال </a:t>
            </a:r>
            <a:r>
              <a:rPr lang="ar-SA" sz="2200" dirty="0" smtClean="0">
                <a:solidFill>
                  <a:schemeClr val="tx1"/>
                </a:solidFill>
              </a:rPr>
              <a:t>استعم</a:t>
            </a:r>
            <a:r>
              <a:rPr lang="ar-SA" sz="2200" dirty="0">
                <a:solidFill>
                  <a:schemeClr val="tx1"/>
                </a:solidFill>
              </a:rPr>
              <a:t>ا</a:t>
            </a:r>
            <a:r>
              <a:rPr lang="ar-SA" sz="2200" dirty="0" smtClean="0">
                <a:solidFill>
                  <a:schemeClr val="tx1"/>
                </a:solidFill>
              </a:rPr>
              <a:t>لاته </a:t>
            </a:r>
            <a:r>
              <a:rPr lang="ar-SA" sz="2200" dirty="0" smtClean="0">
                <a:solidFill>
                  <a:schemeClr val="tx1"/>
                </a:solidFill>
              </a:rPr>
              <a:t>المختلفة للمياه باستنزاف وتلويث مصادر المياه وبالتالي الإخلال بهذه الدورة، ومن أهم الامثلة على ذلك:-</a:t>
            </a:r>
            <a:endParaRPr lang="en-US" sz="2200" dirty="0">
              <a:solidFill>
                <a:schemeClr val="tx1"/>
              </a:solidFill>
            </a:endParaRPr>
          </a:p>
        </p:txBody>
      </p:sp>
    </p:spTree>
    <p:extLst>
      <p:ext uri="{BB962C8B-B14F-4D97-AF65-F5344CB8AC3E}">
        <p14:creationId xmlns:p14="http://schemas.microsoft.com/office/powerpoint/2010/main" val="93613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895" y="534572"/>
            <a:ext cx="9312812" cy="5978769"/>
          </a:xfrm>
        </p:spPr>
      </p:pic>
    </p:spTree>
    <p:extLst>
      <p:ext uri="{BB962C8B-B14F-4D97-AF65-F5344CB8AC3E}">
        <p14:creationId xmlns:p14="http://schemas.microsoft.com/office/powerpoint/2010/main" val="401465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75644" y="241208"/>
            <a:ext cx="3570209" cy="434734"/>
          </a:xfrm>
          <a:prstGeom prst="rect">
            <a:avLst/>
          </a:prstGeom>
        </p:spPr>
        <p:txBody>
          <a:bodyPr wrap="none">
            <a:spAutoFit/>
          </a:bodyPr>
          <a:lstStyle/>
          <a:p>
            <a:pPr algn="just" rtl="1">
              <a:lnSpc>
                <a:spcPct val="115000"/>
              </a:lnSpc>
              <a:spcAft>
                <a:spcPts val="1000"/>
              </a:spcAft>
            </a:pPr>
            <a:r>
              <a:rPr lang="ar-SA" sz="2000" b="1" dirty="0" smtClean="0">
                <a:solidFill>
                  <a:srgbClr val="FFC000"/>
                </a:solidFill>
                <a:latin typeface="Calibri" panose="020F0502020204030204" pitchFamily="34" charset="0"/>
                <a:ea typeface="Calibri" panose="020F0502020204030204" pitchFamily="34" charset="0"/>
                <a:cs typeface="+mj-cs"/>
              </a:rPr>
              <a:t>دورة </a:t>
            </a:r>
            <a:r>
              <a:rPr lang="ar-SA" sz="2000" b="1" dirty="0">
                <a:solidFill>
                  <a:srgbClr val="FFC000"/>
                </a:solidFill>
                <a:latin typeface="Calibri" panose="020F0502020204030204" pitchFamily="34" charset="0"/>
                <a:ea typeface="Calibri" panose="020F0502020204030204" pitchFamily="34" charset="0"/>
                <a:cs typeface="+mj-cs"/>
              </a:rPr>
              <a:t>الأكسجين </a:t>
            </a:r>
            <a:r>
              <a:rPr lang="en-US" sz="2000" b="1" dirty="0">
                <a:solidFill>
                  <a:srgbClr val="FFC000"/>
                </a:solidFill>
                <a:latin typeface="Simplified Arabic" panose="02020603050405020304" pitchFamily="18" charset="-78"/>
                <a:ea typeface="Calibri" panose="020F0502020204030204" pitchFamily="34" charset="0"/>
                <a:cs typeface="+mj-cs"/>
              </a:rPr>
              <a:t>Oxygen cycle</a:t>
            </a:r>
            <a:endParaRPr lang="en-US" sz="2000" dirty="0">
              <a:solidFill>
                <a:srgbClr val="FFC000"/>
              </a:solidFill>
              <a:effectLst/>
              <a:latin typeface="Calibri" panose="020F0502020204030204" pitchFamily="34" charset="0"/>
              <a:ea typeface="Calibri" panose="020F0502020204030204" pitchFamily="34" charset="0"/>
              <a:cs typeface="+mj-cs"/>
            </a:endParaRPr>
          </a:p>
        </p:txBody>
      </p:sp>
      <p:sp>
        <p:nvSpPr>
          <p:cNvPr id="5" name="Content Placeholder 2"/>
          <p:cNvSpPr>
            <a:spLocks noGrp="1"/>
          </p:cNvSpPr>
          <p:nvPr>
            <p:ph idx="1"/>
          </p:nvPr>
        </p:nvSpPr>
        <p:spPr>
          <a:xfrm>
            <a:off x="225083" y="675942"/>
            <a:ext cx="9090926" cy="5205264"/>
          </a:xfrm>
        </p:spPr>
        <p:txBody>
          <a:bodyPr>
            <a:noAutofit/>
          </a:bodyPr>
          <a:lstStyle/>
          <a:p>
            <a:pPr algn="r" rtl="1"/>
            <a:r>
              <a:rPr lang="ar-SA" sz="2200" dirty="0">
                <a:solidFill>
                  <a:schemeClr val="tx1">
                    <a:lumMod val="95000"/>
                    <a:lumOff val="5000"/>
                  </a:schemeClr>
                </a:solidFill>
              </a:rPr>
              <a:t>يشكل الاكسجين حوالي 21% من حجم </a:t>
            </a:r>
            <a:r>
              <a:rPr lang="ar-SA" sz="2200" dirty="0" smtClean="0">
                <a:solidFill>
                  <a:schemeClr val="tx1">
                    <a:lumMod val="95000"/>
                    <a:lumOff val="5000"/>
                  </a:schemeClr>
                </a:solidFill>
              </a:rPr>
              <a:t>الهواء، </a:t>
            </a:r>
            <a:r>
              <a:rPr lang="ar-SA" sz="2200" dirty="0">
                <a:solidFill>
                  <a:schemeClr val="tx1">
                    <a:lumMod val="95000"/>
                    <a:lumOff val="5000"/>
                  </a:schemeClr>
                </a:solidFill>
              </a:rPr>
              <a:t>وهذه نسبة تكفي حاجة الكائنات الهوائية على </a:t>
            </a:r>
            <a:r>
              <a:rPr lang="ar-SA" sz="2200" dirty="0" smtClean="0">
                <a:solidFill>
                  <a:schemeClr val="tx1">
                    <a:lumMod val="95000"/>
                    <a:lumOff val="5000"/>
                  </a:schemeClr>
                </a:solidFill>
              </a:rPr>
              <a:t>اليابسة، </a:t>
            </a:r>
            <a:r>
              <a:rPr lang="ar-SA" sz="2200" dirty="0">
                <a:solidFill>
                  <a:schemeClr val="tx1">
                    <a:lumMod val="95000"/>
                    <a:lumOff val="5000"/>
                  </a:schemeClr>
                </a:solidFill>
              </a:rPr>
              <a:t>كما أن قسما من الأكسجين يكون مذاباً في المياه لضمان حياة الكائنات الحية </a:t>
            </a:r>
            <a:r>
              <a:rPr lang="ar-SA" sz="2200" dirty="0" smtClean="0">
                <a:solidFill>
                  <a:schemeClr val="tx1">
                    <a:lumMod val="95000"/>
                    <a:lumOff val="5000"/>
                  </a:schemeClr>
                </a:solidFill>
              </a:rPr>
              <a:t>المائية، كما أن الكائنات الحية تختلف احتياجاتها من الاكسجين بأختلاف أنواعها.</a:t>
            </a:r>
          </a:p>
          <a:p>
            <a:pPr algn="r" rtl="1"/>
            <a:r>
              <a:rPr lang="ar-SA" sz="2200" dirty="0">
                <a:solidFill>
                  <a:schemeClr val="tx1"/>
                </a:solidFill>
              </a:rPr>
              <a:t>وترتبط دورة الأكسجين بدورة الكربون إذ تقوم الكائنات الحية الهوائية بتنفس الأكسجين وإطلاق غاز ثاني اكسيد الكربون الذي تستعمله النباتات الخضراء في عملية التمثيل الضوئي وبذلك تغلق الدورة. ويلعب الاكسجين دوراً هاماً في </a:t>
            </a:r>
            <a:r>
              <a:rPr lang="ar-SA" sz="2200" dirty="0" smtClean="0">
                <a:solidFill>
                  <a:schemeClr val="tx1"/>
                </a:solidFill>
              </a:rPr>
              <a:t>البيئة، </a:t>
            </a:r>
            <a:r>
              <a:rPr lang="ar-SA" sz="2200" dirty="0">
                <a:solidFill>
                  <a:schemeClr val="tx1"/>
                </a:solidFill>
              </a:rPr>
              <a:t>فهو عنصر هاماً في حياة الكائنات الحية الهوائية وله أهمية كبيرة في بناء حزام الأوزون في طبقة الستراتوسفير </a:t>
            </a:r>
            <a:r>
              <a:rPr lang="en-US" sz="2200" dirty="0">
                <a:solidFill>
                  <a:schemeClr val="tx1"/>
                </a:solidFill>
              </a:rPr>
              <a:t>Stratosphere </a:t>
            </a:r>
            <a:r>
              <a:rPr lang="ar-SA" sz="2200" dirty="0">
                <a:solidFill>
                  <a:schemeClr val="tx1"/>
                </a:solidFill>
              </a:rPr>
              <a:t> الذي يحمي الكائنات الحية التي تعيش على سطح الكرة الأرضية من الأشعة فوق البنفسجية </a:t>
            </a:r>
            <a:r>
              <a:rPr lang="ar-SA" sz="2200" dirty="0" smtClean="0">
                <a:solidFill>
                  <a:schemeClr val="tx1"/>
                </a:solidFill>
              </a:rPr>
              <a:t>وذلك بامتصاصه حوالي 99% من هذه الاشعة، والتي </a:t>
            </a:r>
            <a:r>
              <a:rPr lang="ar-SA" sz="2200" dirty="0">
                <a:solidFill>
                  <a:schemeClr val="tx1"/>
                </a:solidFill>
              </a:rPr>
              <a:t>تسبب للإنسان الأضرار الوراثية عن طريق تغير المعلومات </a:t>
            </a:r>
            <a:r>
              <a:rPr lang="ar-SA" sz="2200" dirty="0" smtClean="0">
                <a:solidFill>
                  <a:schemeClr val="tx1"/>
                </a:solidFill>
              </a:rPr>
              <a:t>الوراثية في </a:t>
            </a:r>
            <a:r>
              <a:rPr lang="en-US" sz="2200" dirty="0" smtClean="0">
                <a:solidFill>
                  <a:schemeClr val="tx1"/>
                </a:solidFill>
              </a:rPr>
              <a:t>DNA</a:t>
            </a:r>
            <a:r>
              <a:rPr lang="ar-SA" sz="2200" dirty="0" smtClean="0">
                <a:solidFill>
                  <a:schemeClr val="tx1"/>
                </a:solidFill>
              </a:rPr>
              <a:t>.</a:t>
            </a:r>
            <a:endParaRPr lang="en-US" sz="2200" dirty="0">
              <a:solidFill>
                <a:schemeClr val="tx1"/>
              </a:solidFill>
            </a:endParaRPr>
          </a:p>
        </p:txBody>
      </p:sp>
    </p:spTree>
    <p:extLst>
      <p:ext uri="{BB962C8B-B14F-4D97-AF65-F5344CB8AC3E}">
        <p14:creationId xmlns:p14="http://schemas.microsoft.com/office/powerpoint/2010/main" val="3407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398</TotalTime>
  <Words>1646</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Simplified Arabic</vt:lpstr>
      <vt:lpstr>Tahoma</vt:lpstr>
      <vt:lpstr>Tahoma </vt:lpstr>
      <vt:lpstr>Tahoma (Body)</vt:lpstr>
      <vt:lpstr>Trebuchet MS</vt:lpstr>
      <vt:lpstr>Wingdings 3</vt:lpstr>
      <vt:lpstr>Facet</vt:lpstr>
      <vt:lpstr>دورة العناصر في النظام البيئي</vt:lpstr>
      <vt:lpstr>PowerPoint Presentation</vt:lpstr>
      <vt:lpstr>PowerPoint Presentation</vt:lpstr>
      <vt:lpstr>PowerPoint Presentation</vt:lpstr>
      <vt:lpstr>الدورة الغازية</vt:lpstr>
      <vt:lpstr>PowerPoint Presentation</vt:lpstr>
      <vt:lpstr>تأثير الانسان على دورة المياة الغازية</vt:lpstr>
      <vt:lpstr>PowerPoint Presentation</vt:lpstr>
      <vt:lpstr>PowerPoint Presentation</vt:lpstr>
      <vt:lpstr>PowerPoint Presentation</vt:lpstr>
      <vt:lpstr>من أهم أخطار الأشعة فوق البنفسجية:</vt:lpstr>
      <vt:lpstr>الدورة الرسوبية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Abdulwahed F. Alrefaei</dc:creator>
  <cp:lastModifiedBy>Abdulwahed F. Alrefaei</cp:lastModifiedBy>
  <cp:revision>42</cp:revision>
  <dcterms:created xsi:type="dcterms:W3CDTF">2019-01-26T09:34:57Z</dcterms:created>
  <dcterms:modified xsi:type="dcterms:W3CDTF">2019-01-28T09:03:30Z</dcterms:modified>
</cp:coreProperties>
</file>