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790" r:id="rId2"/>
    <p:sldId id="745" r:id="rId3"/>
    <p:sldId id="746" r:id="rId4"/>
    <p:sldId id="742" r:id="rId5"/>
    <p:sldId id="744" r:id="rId6"/>
    <p:sldId id="747" r:id="rId7"/>
    <p:sldId id="748" r:id="rId8"/>
    <p:sldId id="749" r:id="rId9"/>
    <p:sldId id="750" r:id="rId10"/>
    <p:sldId id="751" r:id="rId11"/>
    <p:sldId id="752" r:id="rId12"/>
    <p:sldId id="753" r:id="rId13"/>
    <p:sldId id="755" r:id="rId14"/>
    <p:sldId id="757" r:id="rId15"/>
    <p:sldId id="758" r:id="rId16"/>
    <p:sldId id="759" r:id="rId17"/>
    <p:sldId id="756" r:id="rId18"/>
    <p:sldId id="760" r:id="rId19"/>
    <p:sldId id="761" r:id="rId20"/>
    <p:sldId id="762" r:id="rId21"/>
    <p:sldId id="763" r:id="rId22"/>
    <p:sldId id="764" r:id="rId23"/>
    <p:sldId id="765" r:id="rId24"/>
    <p:sldId id="766" r:id="rId25"/>
    <p:sldId id="767" r:id="rId26"/>
    <p:sldId id="768" r:id="rId27"/>
    <p:sldId id="791" r:id="rId28"/>
    <p:sldId id="792" r:id="rId29"/>
    <p:sldId id="793" r:id="rId30"/>
    <p:sldId id="79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72FCF-C236-4C69-9A95-FAE0FAEFB87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1B804-B42A-4E77-A0D2-B31CA5707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779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63379-7691-4EE9-924D-D1A6E312F370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D3D8E-ACB6-4B41-9E13-D74CCB941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53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586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20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596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35304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chemeClr val="bg1"/>
                </a:solidFill>
              </a:defRPr>
            </a:lvl1pPr>
          </a:lstStyle>
          <a:p>
            <a:fld id="{DDA39FF2-3363-4B47-AA31-D8C4E95B4D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244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C49B46-D171-47A2-9396-A48FBE5894C5}" type="datetime1">
              <a:rPr lang="ar-SA" altLang="en-US"/>
              <a:pPr/>
              <a:t>09/01/1441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 altLang="en-US"/>
              <a:t>احصاء واحتمالات 2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C1CE73-58FF-4121-929B-825A2B2EB4D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9842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19920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095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76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87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60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103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22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474DE2-755E-4B49-8120-AAF32477406D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29D53D-A535-4A73-8985-C2B89A2CB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70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0" y="660984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503 STAT - </a:t>
            </a:r>
            <a:r>
              <a:rPr lang="en-US" sz="1200" b="1" kern="1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Probability and Statistics for Engineers and Scientists – Dr. Mansour </a:t>
            </a:r>
            <a:r>
              <a:rPr lang="en-US" sz="12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Shrahili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7236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Probability Distributions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628507"/>
            <a:ext cx="8991600" cy="3675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if X and Y are two random variables, the probability distribution that defines their simultaneous behavior is called a joint probability distribution.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510264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1143000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0825" y="654050"/>
          <a:ext cx="7345363" cy="5853113"/>
        </p:xfrm>
        <a:graphic>
          <a:graphicData uri="http://schemas.openxmlformats.org/presentationml/2006/ole">
            <p:oleObj spid="_x0000_s3095" name="Equation" r:id="rId3" imgW="4432300" imgH="41402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7514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5527762"/>
              </p:ext>
            </p:extLst>
          </p:nvPr>
        </p:nvGraphicFramePr>
        <p:xfrm>
          <a:off x="76200" y="76200"/>
          <a:ext cx="8860808" cy="4953000"/>
        </p:xfrm>
        <a:graphic>
          <a:graphicData uri="http://schemas.openxmlformats.org/presentationml/2006/ole">
            <p:oleObj spid="_x0000_s4119" name="Equation" r:id="rId3" imgW="3047760" imgH="2070000" progId="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03913" y="4038600"/>
            <a:ext cx="32400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 that?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5486400"/>
            <a:ext cx="89916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example see Ex 3.15 on page 96</a:t>
            </a:r>
          </a:p>
        </p:txBody>
      </p:sp>
    </p:spTree>
    <p:extLst>
      <p:ext uri="{BB962C8B-B14F-4D97-AF65-F5344CB8AC3E}">
        <p14:creationId xmlns:p14="http://schemas.microsoft.com/office/powerpoint/2010/main" xmlns="" val="69089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533400"/>
            <a:ext cx="5442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marginal distributions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619250"/>
            <a:ext cx="8998518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20554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we have the following joint mass function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3069369"/>
              </p:ext>
            </p:extLst>
          </p:nvPr>
        </p:nvGraphicFramePr>
        <p:xfrm>
          <a:off x="1562100" y="21336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724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marginal distributions of X and 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21013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2286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74562" y="2155018"/>
            <a:ext cx="1524000" cy="5539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11357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</a:rPr>
              <a:t>Answer: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397928272"/>
              </p:ext>
            </p:extLst>
          </p:nvPr>
        </p:nvGraphicFramePr>
        <p:xfrm>
          <a:off x="250824" y="1295400"/>
          <a:ext cx="8740776" cy="4038599"/>
        </p:xfrm>
        <a:graphic>
          <a:graphicData uri="http://schemas.openxmlformats.org/drawingml/2006/table">
            <a:tbl>
              <a:tblPr rtl="1"/>
              <a:tblGrid>
                <a:gridCol w="1747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78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95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78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478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10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0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0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" y="1295400"/>
            <a:ext cx="1752600" cy="990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07150" y="1341334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67640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xmlns="" val="2994099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47FF-1BF3-4A54-9F26-8CDB7E4D69D7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buFontTx/>
              <a:buNone/>
            </a:pPr>
            <a:endParaRPr lang="ar-SA" altLang="en-US" dirty="0"/>
          </a:p>
          <a:p>
            <a:pPr>
              <a:buFontTx/>
              <a:buNone/>
            </a:pPr>
            <a:r>
              <a:rPr lang="en-US" altLang="en-US" dirty="0"/>
              <a:t>The marginal distribution of</a:t>
            </a:r>
            <a:r>
              <a:rPr lang="ar-SA" altLang="en-US" dirty="0"/>
              <a:t> </a:t>
            </a:r>
            <a:r>
              <a:rPr lang="en-US" altLang="en-US" b="1" i="1" dirty="0"/>
              <a:t>X</a:t>
            </a:r>
            <a:endParaRPr lang="ar-SA" altLang="en-US" b="1" i="1" dirty="0"/>
          </a:p>
          <a:p>
            <a:pPr>
              <a:buFontTx/>
              <a:buNone/>
            </a:pPr>
            <a:endParaRPr lang="ar-SA" altLang="en-US" dirty="0"/>
          </a:p>
          <a:p>
            <a:pPr>
              <a:buFontTx/>
              <a:buNone/>
            </a:pPr>
            <a:endParaRPr lang="ar-SA" altLang="en-US" dirty="0"/>
          </a:p>
          <a:p>
            <a:pPr>
              <a:buFontTx/>
              <a:buNone/>
            </a:pPr>
            <a:endParaRPr lang="ar-SA" altLang="en-US" dirty="0"/>
          </a:p>
          <a:p>
            <a:pPr>
              <a:buNone/>
            </a:pPr>
            <a:r>
              <a:rPr lang="ar-SA" altLang="en-US" dirty="0"/>
              <a:t>        </a:t>
            </a:r>
            <a:r>
              <a:rPr lang="en-US" altLang="en-US" dirty="0"/>
              <a:t>The marginal distribution of</a:t>
            </a:r>
            <a:r>
              <a:rPr lang="ar-SA" altLang="en-US" dirty="0"/>
              <a:t> </a:t>
            </a:r>
            <a:r>
              <a:rPr lang="en-US" altLang="en-US" b="1" i="1" dirty="0"/>
              <a:t>Y</a:t>
            </a:r>
            <a:endParaRPr lang="ar-SA" altLang="en-US" b="1" i="1" dirty="0"/>
          </a:p>
          <a:p>
            <a:pPr>
              <a:buFontTx/>
              <a:buNone/>
            </a:pPr>
            <a:endParaRPr lang="en-US" altLang="en-US" dirty="0"/>
          </a:p>
        </p:txBody>
      </p:sp>
      <p:graphicFrame>
        <p:nvGraphicFramePr>
          <p:cNvPr id="66564" name="Group 4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038600" cy="2185988"/>
        </p:xfrm>
        <a:graphic>
          <a:graphicData uri="http://schemas.openxmlformats.org/drawingml/2006/table">
            <a:tbl>
              <a:tblPr rtl="1"/>
              <a:tblGrid>
                <a:gridCol w="100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93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6581" name="Group 21"/>
          <p:cNvGraphicFramePr>
            <a:graphicFrameLocks noGrp="1"/>
          </p:cNvGraphicFramePr>
          <p:nvPr>
            <p:ph sz="quarter" idx="3"/>
          </p:nvPr>
        </p:nvGraphicFramePr>
        <p:xfrm>
          <a:off x="3638550" y="3938588"/>
          <a:ext cx="5048250" cy="2187576"/>
        </p:xfrm>
        <a:graphic>
          <a:graphicData uri="http://schemas.openxmlformats.org/drawingml/2006/table">
            <a:tbl>
              <a:tblPr rtl="1"/>
              <a:tblGrid>
                <a:gridCol w="100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93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3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6601" name="Object 41"/>
          <p:cNvGraphicFramePr>
            <a:graphicFrameLocks noChangeAspect="1"/>
          </p:cNvGraphicFramePr>
          <p:nvPr/>
        </p:nvGraphicFramePr>
        <p:xfrm>
          <a:off x="4859338" y="1773238"/>
          <a:ext cx="576262" cy="487362"/>
        </p:xfrm>
        <a:graphic>
          <a:graphicData uri="http://schemas.openxmlformats.org/presentationml/2006/ole">
            <p:oleObj spid="_x0000_s6226" name="Equation" r:id="rId3" imgW="164957" imgH="139579" progId="">
              <p:embed/>
            </p:oleObj>
          </a:graphicData>
        </a:graphic>
      </p:graphicFrame>
      <p:graphicFrame>
        <p:nvGraphicFramePr>
          <p:cNvPr id="66602" name="Object 42"/>
          <p:cNvGraphicFramePr>
            <a:graphicFrameLocks noChangeAspect="1"/>
          </p:cNvGraphicFramePr>
          <p:nvPr/>
        </p:nvGraphicFramePr>
        <p:xfrm>
          <a:off x="4716463" y="2781300"/>
          <a:ext cx="935037" cy="525463"/>
        </p:xfrm>
        <a:graphic>
          <a:graphicData uri="http://schemas.openxmlformats.org/presentationml/2006/ole">
            <p:oleObj spid="_x0000_s6227" name="Equation" r:id="rId4" imgW="406224" imgH="228501" progId="">
              <p:embed/>
            </p:oleObj>
          </a:graphicData>
        </a:graphic>
      </p:graphicFrame>
      <p:graphicFrame>
        <p:nvGraphicFramePr>
          <p:cNvPr id="66603" name="Object 43"/>
          <p:cNvGraphicFramePr>
            <a:graphicFrameLocks noChangeAspect="1"/>
          </p:cNvGraphicFramePr>
          <p:nvPr/>
        </p:nvGraphicFramePr>
        <p:xfrm>
          <a:off x="3924300" y="4148138"/>
          <a:ext cx="538163" cy="576262"/>
        </p:xfrm>
        <a:graphic>
          <a:graphicData uri="http://schemas.openxmlformats.org/presentationml/2006/ole">
            <p:oleObj spid="_x0000_s6228" name="Equation" r:id="rId5" imgW="177646" imgH="190335" progId="">
              <p:embed/>
            </p:oleObj>
          </a:graphicData>
        </a:graphic>
      </p:graphicFrame>
      <p:graphicFrame>
        <p:nvGraphicFramePr>
          <p:cNvPr id="66604" name="Object 44"/>
          <p:cNvGraphicFramePr>
            <a:graphicFrameLocks noChangeAspect="1"/>
          </p:cNvGraphicFramePr>
          <p:nvPr/>
        </p:nvGraphicFramePr>
        <p:xfrm>
          <a:off x="3708400" y="5084763"/>
          <a:ext cx="935038" cy="509587"/>
        </p:xfrm>
        <a:graphic>
          <a:graphicData uri="http://schemas.openxmlformats.org/presentationml/2006/ole">
            <p:oleObj spid="_x0000_s6229" name="Equation" r:id="rId6" imgW="419100" imgH="228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69410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2192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we have the following joint density function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886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value of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marginal distributions of X and Y?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9388" y="2616200"/>
          <a:ext cx="8820150" cy="741363"/>
        </p:xfrm>
        <a:graphic>
          <a:graphicData uri="http://schemas.openxmlformats.org/presentationml/2006/ole">
            <p:oleObj spid="_x0000_s7190" name="Equation" r:id="rId3" imgW="3175000" imgH="2667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67641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9099734"/>
              </p:ext>
            </p:extLst>
          </p:nvPr>
        </p:nvGraphicFramePr>
        <p:xfrm>
          <a:off x="228600" y="609600"/>
          <a:ext cx="6324600" cy="5832475"/>
        </p:xfrm>
        <a:graphic>
          <a:graphicData uri="http://schemas.openxmlformats.org/presentationml/2006/ole">
            <p:oleObj spid="_x0000_s8214" name="Equation" r:id="rId3" imgW="3288960" imgH="360648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</a:rPr>
              <a:t>Answer:</a:t>
            </a:r>
          </a:p>
        </p:txBody>
      </p:sp>
    </p:spTree>
    <p:extLst>
      <p:ext uri="{BB962C8B-B14F-4D97-AF65-F5344CB8AC3E}">
        <p14:creationId xmlns:p14="http://schemas.microsoft.com/office/powerpoint/2010/main" xmlns="" val="3533407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probability distribution</a:t>
            </a: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22246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77" y="1366838"/>
            <a:ext cx="9067799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4969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108" y="533400"/>
            <a:ext cx="90678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  <a:p>
            <a:pPr algn="just"/>
            <a:endParaRPr lang="en-US" sz="4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X and Y are 2 discrete random variables, this distribution can be described with a joint probability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function. If X and Y are continuous, this distribution can be described with a joint probability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density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197522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u="sng" dirty="0">
                <a:solidFill>
                  <a:srgbClr val="C00000"/>
                </a:solidFill>
              </a:rPr>
              <a:t>Solution:</a:t>
            </a:r>
            <a:endParaRPr lang="en-US" u="sng" dirty="0">
              <a:solidFill>
                <a:srgbClr val="C0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3" y="1004888"/>
            <a:ext cx="9018097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71268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28725"/>
            <a:ext cx="91440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3657600"/>
            <a:ext cx="91440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example see Ex 3.20 on page 100</a:t>
            </a:r>
          </a:p>
        </p:txBody>
      </p:sp>
    </p:spTree>
    <p:extLst>
      <p:ext uri="{BB962C8B-B14F-4D97-AF65-F5344CB8AC3E}">
        <p14:creationId xmlns:p14="http://schemas.microsoft.com/office/powerpoint/2010/main" xmlns="" val="820870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4993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Independence</a:t>
            </a:r>
            <a:endParaRPr lang="en-US" sz="36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11885" cy="353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1161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627636"/>
              </p:ext>
            </p:extLst>
          </p:nvPr>
        </p:nvGraphicFramePr>
        <p:xfrm>
          <a:off x="461962" y="2286000"/>
          <a:ext cx="7920038" cy="1622425"/>
        </p:xfrm>
        <a:graphic>
          <a:graphicData uri="http://schemas.openxmlformats.org/presentationml/2006/ole">
            <p:oleObj spid="_x0000_s14356" name="Equation" r:id="rId3" imgW="2667000" imgH="54610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we have the following joint distribution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32" y="3962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 that X and Y are independent?</a:t>
            </a:r>
          </a:p>
        </p:txBody>
      </p:sp>
    </p:spTree>
    <p:extLst>
      <p:ext uri="{BB962C8B-B14F-4D97-AF65-F5344CB8AC3E}">
        <p14:creationId xmlns:p14="http://schemas.microsoft.com/office/powerpoint/2010/main" xmlns="" val="110849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6566151"/>
              </p:ext>
            </p:extLst>
          </p:nvPr>
        </p:nvGraphicFramePr>
        <p:xfrm>
          <a:off x="41275" y="152400"/>
          <a:ext cx="9061450" cy="6335713"/>
        </p:xfrm>
        <a:graphic>
          <a:graphicData uri="http://schemas.openxmlformats.org/presentationml/2006/ole">
            <p:oleObj spid="_x0000_s15380" name="Equation" r:id="rId3" imgW="4140000" imgH="28954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49391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143000"/>
          </a:xfrm>
        </p:spPr>
        <p:txBody>
          <a:bodyPr/>
          <a:lstStyle/>
          <a:p>
            <a:pPr algn="l"/>
            <a:r>
              <a:rPr lang="en-US" sz="6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Notes:</a:t>
            </a:r>
            <a:br>
              <a:rPr lang="en-US" sz="6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X and Y are independent, then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40800997"/>
              </p:ext>
            </p:extLst>
          </p:nvPr>
        </p:nvGraphicFramePr>
        <p:xfrm>
          <a:off x="838200" y="1905000"/>
          <a:ext cx="7180262" cy="3782338"/>
        </p:xfrm>
        <a:graphic>
          <a:graphicData uri="http://schemas.openxmlformats.org/presentationml/2006/ole">
            <p:oleObj spid="_x0000_s16403" name="Equation" r:id="rId3" imgW="1663700" imgH="8763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02962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we have the following joint distribution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3850" y="2205038"/>
          <a:ext cx="8569325" cy="712787"/>
        </p:xfrm>
        <a:graphic>
          <a:graphicData uri="http://schemas.openxmlformats.org/presentationml/2006/ole">
            <p:oleObj spid="_x0000_s17435" name="Equation" r:id="rId3" imgW="3060700" imgH="25400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0480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Find:</a:t>
            </a:r>
          </a:p>
          <a:p>
            <a:pPr marL="342900" indent="-342900"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 marL="342900" indent="-342900">
              <a:buAutoNum type="arabicParenR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1854478"/>
              </p:ext>
            </p:extLst>
          </p:nvPr>
        </p:nvGraphicFramePr>
        <p:xfrm>
          <a:off x="380999" y="4152900"/>
          <a:ext cx="5783580" cy="1028700"/>
        </p:xfrm>
        <a:graphic>
          <a:graphicData uri="http://schemas.openxmlformats.org/presentationml/2006/ole">
            <p:oleObj spid="_x0000_s17436" name="Equation" r:id="rId4" imgW="3213000" imgH="57132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21234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76200"/>
            <a:ext cx="8229600" cy="1143000"/>
          </a:xfrm>
        </p:spPr>
        <p:txBody>
          <a:bodyPr/>
          <a:lstStyle/>
          <a:p>
            <a:pPr algn="l"/>
            <a:r>
              <a:rPr lang="en-US" b="1" i="1" u="sng" dirty="0">
                <a:solidFill>
                  <a:srgbClr val="C00000"/>
                </a:solidFill>
              </a:rPr>
              <a:t>Solution: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1748761"/>
              </p:ext>
            </p:extLst>
          </p:nvPr>
        </p:nvGraphicFramePr>
        <p:xfrm>
          <a:off x="2057401" y="260350"/>
          <a:ext cx="6705600" cy="6337300"/>
        </p:xfrm>
        <a:graphic>
          <a:graphicData uri="http://schemas.openxmlformats.org/presentationml/2006/ole">
            <p:oleObj spid="_x0000_s18447" name="Equation" r:id="rId3" imgW="3378200" imgH="3683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67008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6712927"/>
              </p:ext>
            </p:extLst>
          </p:nvPr>
        </p:nvGraphicFramePr>
        <p:xfrm>
          <a:off x="152400" y="76200"/>
          <a:ext cx="6629400" cy="6496403"/>
        </p:xfrm>
        <a:graphic>
          <a:graphicData uri="http://schemas.openxmlformats.org/presentationml/2006/ole">
            <p:oleObj spid="_x0000_s19471" name="Equation" r:id="rId3" imgW="2463800" imgH="31877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51967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52996978"/>
              </p:ext>
            </p:extLst>
          </p:nvPr>
        </p:nvGraphicFramePr>
        <p:xfrm>
          <a:off x="152400" y="152400"/>
          <a:ext cx="8789253" cy="6172200"/>
        </p:xfrm>
        <a:graphic>
          <a:graphicData uri="http://schemas.openxmlformats.org/presentationml/2006/ole">
            <p:oleObj spid="_x0000_s20495" name="Equation" r:id="rId3" imgW="3543300" imgH="24892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0890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0" y="381000"/>
                <a:ext cx="9144000" cy="4739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u="sng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Discrete Random Variables:</a:t>
                </a:r>
              </a:p>
              <a:p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</a:p>
              <a:p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X and Y are discrete, with ranges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4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400" i="1" dirty="0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4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respectively, the joint probability mass function is </a:t>
                </a:r>
              </a:p>
              <a:p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p(x, y) = P(X = x and Y = y), x 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800" i="1" dirty="0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800" i="1" dirty="0">
                            <a:latin typeface="Cambria Math"/>
                            <a:cs typeface="Times New Roman" panose="020206030504050203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y 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800" i="1" dirty="0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800" i="1" dirty="0">
                            <a:latin typeface="Cambria Math"/>
                            <a:cs typeface="Times New Roman" panose="02020603050405020304" pitchFamily="18" charset="0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sz="3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1000"/>
                <a:ext cx="9144000" cy="4739759"/>
              </a:xfrm>
              <a:prstGeom prst="rect">
                <a:avLst/>
              </a:prstGeom>
              <a:blipFill rotWithShape="1">
                <a:blip r:embed="rId2"/>
                <a:stretch>
                  <a:fillRect l="-2667" t="-2445" r="-1467" b="-4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69278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7621340"/>
              </p:ext>
            </p:extLst>
          </p:nvPr>
        </p:nvGraphicFramePr>
        <p:xfrm>
          <a:off x="76200" y="404812"/>
          <a:ext cx="8956269" cy="4776787"/>
        </p:xfrm>
        <a:graphic>
          <a:graphicData uri="http://schemas.openxmlformats.org/presentationml/2006/ole">
            <p:oleObj spid="_x0000_s21519" name="Equation" r:id="rId3" imgW="4216400" imgH="22479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6431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914400"/>
            <a:ext cx="44233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discrete case,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38" y="2266950"/>
            <a:ext cx="9089077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0279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0" y="609600"/>
                <a:ext cx="9144000" cy="5130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u="sng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Continuous Random Variables:</a:t>
                </a:r>
              </a:p>
              <a:p>
                <a:pPr algn="just"/>
                <a:r>
                  <a:rPr lang="en-US" sz="4200" dirty="0"/>
                  <a:t/>
                </a:r>
                <a:r>
                  <a:rPr lang="en-US" sz="4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X and Y are continuous, the joint probability density function is a function f(</a:t>
                </a:r>
                <a:r>
                  <a:rPr lang="en-US" sz="4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x,y</a:t>
                </a:r>
                <a:r>
                  <a:rPr lang="en-US" sz="4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that produces probabilities:</a:t>
                </a:r>
              </a:p>
              <a:p>
                <a:pPr algn="just"/>
                <a:r>
                  <a:rPr lang="en-US" sz="4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44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4400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4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44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4400" i="1">
                              <a:latin typeface="Cambria Math"/>
                            </a:rPr>
                            <m:t>𝑑𝑦𝑑𝑥</m:t>
                          </m:r>
                        </m:e>
                      </m:nary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9144000" cy="5130700"/>
              </a:xfrm>
              <a:prstGeom prst="rect">
                <a:avLst/>
              </a:prstGeom>
              <a:blipFill rotWithShape="1">
                <a:blip r:embed="rId2"/>
                <a:stretch>
                  <a:fillRect l="-2667" t="-2257" r="-2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48200" y="533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239220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914400"/>
            <a:ext cx="5118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continuous case,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2128838"/>
            <a:ext cx="91440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8916830"/>
              </p:ext>
            </p:extLst>
          </p:nvPr>
        </p:nvGraphicFramePr>
        <p:xfrm>
          <a:off x="380999" y="5562600"/>
          <a:ext cx="5174673" cy="685800"/>
        </p:xfrm>
        <a:graphic>
          <a:graphicData uri="http://schemas.openxmlformats.org/presentationml/2006/ole">
            <p:oleObj spid="_x0000_s1047" name="Equation" r:id="rId4" imgW="3162240" imgH="4190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0090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we have the following joint mass function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397983"/>
              </p:ext>
            </p:extLst>
          </p:nvPr>
        </p:nvGraphicFramePr>
        <p:xfrm>
          <a:off x="1562100" y="21336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724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value of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21013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2286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74562" y="2155018"/>
            <a:ext cx="1524000" cy="5539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537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76200" y="1447800"/>
                <a:ext cx="8763000" cy="4297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  <m:sup/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  <m:r>
                            <a:rPr lang="en-US" sz="3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get</a:t>
                </a:r>
              </a:p>
              <a:p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15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20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05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20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15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75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>
                          <a:latin typeface="Cambria Math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75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3200" i="1" dirty="0" smtClean="0">
                          <a:latin typeface="Cambria Math"/>
                          <a:cs typeface="Times New Roman" panose="02020603050405020304" pitchFamily="18" charset="0"/>
                        </a:rPr>
                        <m:t>25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447800"/>
                <a:ext cx="8763000" cy="4297010"/>
              </a:xfrm>
              <a:prstGeom prst="rect">
                <a:avLst/>
              </a:prstGeom>
              <a:blipFill rotWithShape="1">
                <a:blip r:embed="rId2"/>
                <a:stretch>
                  <a:fillRect l="-1809" t="-1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6343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066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we have the following joint density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57440220"/>
              </p:ext>
            </p:extLst>
          </p:nvPr>
        </p:nvGraphicFramePr>
        <p:xfrm>
          <a:off x="1067594" y="2057400"/>
          <a:ext cx="6551612" cy="1338262"/>
        </p:xfrm>
        <a:graphic>
          <a:graphicData uri="http://schemas.openxmlformats.org/presentationml/2006/ole">
            <p:oleObj spid="_x0000_s2071" name="Equation" r:id="rId3" imgW="3670300" imgH="749300" progId="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29198" y="3581400"/>
                <a:ext cx="9144000" cy="1321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3200" i="1" dirty="0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 dirty="0" err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200" i="1" dirty="0" err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3200" i="1" dirty="0" err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200" i="1" dirty="0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joint probability function?</a:t>
                </a:r>
              </a:p>
              <a:p>
                <a:pPr marL="514350" indent="-514350">
                  <a:buAutoNum type="arabicParenR"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≤</m:t>
                        </m:r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32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≤</m:t>
                        </m:r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32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8" y="3581400"/>
                <a:ext cx="9144000" cy="1321772"/>
              </a:xfrm>
              <a:prstGeom prst="rect">
                <a:avLst/>
              </a:prstGeom>
              <a:blipFill rotWithShape="1">
                <a:blip r:embed="rId4"/>
                <a:stretch>
                  <a:fillRect l="-1533" t="-6481" b="-4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0104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307</Words>
  <Application>Microsoft Office PowerPoint</Application>
  <PresentationFormat>On-screen Show (4:3)</PresentationFormat>
  <Paragraphs>114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Example:</vt:lpstr>
      <vt:lpstr>Answer:</vt:lpstr>
      <vt:lpstr>Example:</vt:lpstr>
      <vt:lpstr>Answer:</vt:lpstr>
      <vt:lpstr>Slide 11</vt:lpstr>
      <vt:lpstr>Slide 12</vt:lpstr>
      <vt:lpstr>Example:</vt:lpstr>
      <vt:lpstr>Answer:</vt:lpstr>
      <vt:lpstr>So</vt:lpstr>
      <vt:lpstr>Example:</vt:lpstr>
      <vt:lpstr>Slide 17</vt:lpstr>
      <vt:lpstr>conditional probability distribution</vt:lpstr>
      <vt:lpstr>Example:</vt:lpstr>
      <vt:lpstr>Solution:</vt:lpstr>
      <vt:lpstr>Slide 21</vt:lpstr>
      <vt:lpstr>Slide 22</vt:lpstr>
      <vt:lpstr>Example:</vt:lpstr>
      <vt:lpstr>Slide 24</vt:lpstr>
      <vt:lpstr>Notes: if X and Y are independent, then</vt:lpstr>
      <vt:lpstr>Slide 26</vt:lpstr>
      <vt:lpstr>Solution:</vt:lpstr>
      <vt:lpstr>Slide 28</vt:lpstr>
      <vt:lpstr>Slide 29</vt:lpstr>
      <vt:lpstr>Slide 30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ytashkandi</cp:lastModifiedBy>
  <cp:revision>65</cp:revision>
  <dcterms:created xsi:type="dcterms:W3CDTF">2017-08-03T09:55:05Z</dcterms:created>
  <dcterms:modified xsi:type="dcterms:W3CDTF">2019-09-08T07:35:08Z</dcterms:modified>
</cp:coreProperties>
</file>