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18"/>
  </p:notesMasterIdLst>
  <p:sldIdLst>
    <p:sldId id="320" r:id="rId3"/>
    <p:sldId id="321" r:id="rId4"/>
    <p:sldId id="322" r:id="rId5"/>
    <p:sldId id="314" r:id="rId6"/>
    <p:sldId id="305" r:id="rId7"/>
    <p:sldId id="316" r:id="rId8"/>
    <p:sldId id="302" r:id="rId9"/>
    <p:sldId id="309" r:id="rId10"/>
    <p:sldId id="276" r:id="rId11"/>
    <p:sldId id="317" r:id="rId12"/>
    <p:sldId id="313" r:id="rId13"/>
    <p:sldId id="324" r:id="rId14"/>
    <p:sldId id="325" r:id="rId15"/>
    <p:sldId id="319" r:id="rId16"/>
    <p:sldId id="323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0000FF"/>
    <a:srgbClr val="FFFF00"/>
    <a:srgbClr val="4D4D4D"/>
    <a:srgbClr val="990099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660"/>
  </p:normalViewPr>
  <p:slideViewPr>
    <p:cSldViewPr>
      <p:cViewPr>
        <p:scale>
          <a:sx n="88" d="100"/>
          <a:sy n="88" d="100"/>
        </p:scale>
        <p:origin x="-1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1AA62-5B8E-48B2-830D-25FB40D5478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3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5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03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6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8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9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67D18-9716-4016-AACB-82F190DF9786}" type="slidenum">
              <a:rPr lang="ar-SA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EA0-337A-405D-9F64-5EAE8C28DF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82321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58CC-4022-4359-95C7-8DBDBDC9521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26718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6AC-4FEB-4D44-87B7-28D4BE6B043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181109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14D7-D499-4039-9C87-B3C3762B72B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83645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051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529A-2DFE-4E83-B68D-D494A6736E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18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0C4D-63A9-48B1-9010-F809C30601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2637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2F41-0822-49D6-86B5-92626E01C8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72606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A329-2BE3-42C0-8C31-A3823367E4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39585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73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4EE7-3571-4AFC-AA5E-47FD038BC0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73702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F11-0A1B-4477-8B15-67CC602C40C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4752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837F-7306-446E-A8A1-12BCFE5AFE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09148"/>
      </p:ext>
    </p:extLst>
  </p:cSld>
  <p:clrMapOvr>
    <a:masterClrMapping/>
  </p:clrMapOvr>
  <p:transition spd="med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F80E-F376-4449-AC80-4DC5B79866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085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1969-75F9-4227-838D-A6345142D2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A8EB-3609-4106-B112-454B2F92E46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65635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E6CF-5487-40FF-9C34-008D5620D9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78551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7D6F-3C56-430B-8915-B6277431E04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82455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3139-8F4C-46A7-8EAA-34E6C3770A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22083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99674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868B-2570-47B5-90A1-F0CE426E1EA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539239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67E7-3CCD-4C4E-8B87-11EB0B46A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6484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1A1AB-6D43-4A6C-B830-E5CB2E4C779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995A57-8D34-460B-97DE-C0A9357ED5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1.xml"/><Relationship Id="rId7" Type="http://schemas.openxmlformats.org/officeDocument/2006/relationships/image" Target="../media/image1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42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2.png"/><Relationship Id="rId5" Type="http://schemas.openxmlformats.org/officeDocument/2006/relationships/tags" Target="../tags/tag47.xml"/><Relationship Id="rId10" Type="http://schemas.openxmlformats.org/officeDocument/2006/relationships/image" Target="../media/image21.png"/><Relationship Id="rId4" Type="http://schemas.openxmlformats.org/officeDocument/2006/relationships/tags" Target="../tags/tag46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w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" Target="slide4.xml"/><Relationship Id="rId5" Type="http://schemas.openxmlformats.org/officeDocument/2006/relationships/notesSlide" Target="../notesSlides/notesSlide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3.xml"/><Relationship Id="rId7" Type="http://schemas.openxmlformats.org/officeDocument/2006/relationships/hyperlink" Target="http://ar.wikipedia.org/w/index.php?title=%D8%A7%D9%84%D8%A8%D9%83%D8%AA%D9%8A%D8%B1%D9%8A%D8%A7_%D8%A7%D9%84%D8%AD%D9%82%D9%8A%D9%82%D9%8A%D8%A9&amp;action=edit&amp;redlink=1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hyperlink" Target="http://ar.wikipedia.org/w/index.php?title=%D8%A7%D9%84%D8%A8%D9%83%D8%AA%D9%8A%D8%B1%D9%8A%D8%A7_%D8%A7%D9%84%D8%A8%D8%AF%D8%A7%D8%A6%D9%8A%D8%A9&amp;action=edit&amp;redlink=1" TargetMode="External"/><Relationship Id="rId5" Type="http://schemas.openxmlformats.org/officeDocument/2006/relationships/notesSlide" Target="../notesSlides/notesSlide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6232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14600" y="12954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الإختلاف</a:t>
            </a:r>
            <a:endParaRPr lang="en-GB" altLang="en-US" sz="2000" dirty="0">
              <a:ln w="11430"/>
              <a:cs typeface="Al-Mothnna" pitchFamily="2" charset="-78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04800" y="1905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a nucleus, while prokaryotes do not.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membrane-bound organelles, while prokaryotes do not. 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are, on average, ten times the size of prokaryotic cells.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of eukaryotes is much more complex and therefore much more extensive than the DNA of prokaryotes.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have a cell wall composed of peptidoglycan,. Many types of eukaryotic cells also have cell walls, but none made of peptidoglycan.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of prokaryotes floats freely inside the cell; the DNA of eukaryotes is held within its nucleus and associated with histones (proteins)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undergo mitosis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meiosis; prokaryotes divide by binary fission (simple cell division)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05000" y="152400"/>
            <a:ext cx="59436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kern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kern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  <a:endParaRPr lang="en-US" altLang="en-US" sz="2800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62200" y="2667000"/>
            <a:ext cx="5862638" cy="3111500"/>
            <a:chOff x="1488" y="1680"/>
            <a:chExt cx="3693" cy="1960"/>
          </a:xfrm>
        </p:grpSpPr>
        <p:sp>
          <p:nvSpPr>
            <p:cNvPr id="11273" name="Oval 22"/>
            <p:cNvSpPr>
              <a:spLocks noChangeArrowheads="1"/>
            </p:cNvSpPr>
            <p:nvPr/>
          </p:nvSpPr>
          <p:spPr bwMode="auto">
            <a:xfrm>
              <a:off x="1488" y="1680"/>
              <a:ext cx="3693" cy="196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  <p:sp>
          <p:nvSpPr>
            <p:cNvPr id="79882" name="Text Box 27"/>
            <p:cNvSpPr txBox="1">
              <a:spLocks noChangeArrowheads="1"/>
            </p:cNvSpPr>
            <p:nvPr/>
          </p:nvSpPr>
          <p:spPr bwMode="auto">
            <a:xfrm>
              <a:off x="3111" y="1749"/>
              <a:ext cx="1893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Nucleus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Endoplasmic reticulum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Golgi apparatus</a:t>
              </a:r>
            </a:p>
            <a:p>
              <a:pPr defTabSz="457200" eaLnBrk="0" hangingPunct="0">
                <a:defRPr/>
              </a:pPr>
              <a:r>
                <a:rPr lang="en-US" sz="2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Lysosomes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Vacuoles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Mitochondria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Cytoskeleton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5175" y="2676525"/>
            <a:ext cx="3984625" cy="3111500"/>
            <a:chOff x="482" y="1686"/>
            <a:chExt cx="2510" cy="1960"/>
          </a:xfrm>
          <a:solidFill>
            <a:srgbClr val="FFFF00">
              <a:alpha val="50196"/>
            </a:srgbClr>
          </a:solidFill>
        </p:grpSpPr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482" y="1686"/>
              <a:ext cx="2510" cy="1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79881" name="Text Box 26"/>
            <p:cNvSpPr txBox="1">
              <a:spLocks noChangeArrowheads="1"/>
            </p:cNvSpPr>
            <p:nvPr/>
          </p:nvSpPr>
          <p:spPr bwMode="auto">
            <a:xfrm>
              <a:off x="1580" y="2263"/>
              <a:ext cx="127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Cell membrane</a:t>
              </a:r>
            </a:p>
            <a:p>
              <a:pPr defTabSz="457200" eaLnBrk="0" hangingPunct="0">
                <a:defRPr/>
              </a:pPr>
              <a:r>
                <a:rPr lang="en-US" sz="2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Ribosomes</a:t>
              </a:r>
              <a:endPara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Cell wall</a:t>
              </a:r>
            </a:p>
          </p:txBody>
        </p:sp>
      </p:grpSp>
      <p:sp>
        <p:nvSpPr>
          <p:cNvPr id="11268" name="Text Box 28"/>
          <p:cNvSpPr txBox="1">
            <a:spLocks noChangeArrowheads="1"/>
          </p:cNvSpPr>
          <p:nvPr/>
        </p:nvSpPr>
        <p:spPr bwMode="auto">
          <a:xfrm>
            <a:off x="1905000" y="228600"/>
            <a:ext cx="516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PGothic" pitchFamily="34" charset="-128"/>
              </a:rPr>
              <a:t>Comparison and Contrast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12954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44196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609600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Prokaryotes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: </a:t>
            </a:r>
            <a:r>
              <a:rPr lang="en-US" altLang="en-US" sz="20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</a:t>
            </a:r>
            <a:r>
              <a:rPr lang="en-US" altLang="en-US" sz="20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Prokaryotes</a:t>
            </a:r>
            <a:r>
              <a:rPr lang="en-US" altLang="en-US" sz="3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includes two Major Domains: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single-celled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organisms that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have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membrane-bound nucleus, and can live in nearly every environment on Earth.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tiny, prokaryotes differ greatly in their genetic traits, their modes of nutrition,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their habitats are similar.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genetic differences, prokaryotes are grouped into two domains: Domain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Domain Bacteria.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4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52400"/>
            <a:ext cx="3810000" cy="633413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28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Domain: </a:t>
            </a:r>
            <a:r>
              <a:rPr lang="en-GB" altLang="en-US" sz="2800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Archaea</a:t>
            </a:r>
            <a:endParaRPr lang="en-GB" altLang="en-US" sz="2800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97013"/>
            <a:ext cx="4824413" cy="4522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extremophiles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ar-SA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مُحب للظروف القاسية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of extreme environments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can be classified into: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GB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halophiles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مُحب للملوحة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80000"/>
              </a:lnSpc>
              <a:buClr>
                <a:srgbClr val="339933"/>
              </a:buClr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in such saline places as the Great Salt Lake and the Dead Sea.</a:t>
            </a:r>
          </a:p>
          <a:p>
            <a:pPr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39933"/>
              </a:buClr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species require an extremely salty</a:t>
            </a:r>
            <a:r>
              <a:rPr lang="ar-SA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شديدة الملوحة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 to grow.</a:t>
            </a:r>
          </a:p>
          <a:p>
            <a:pPr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b)- </a:t>
            </a:r>
            <a:r>
              <a:rPr lang="en-GB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thermophiles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مُحب للحرارة 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 in hot environments.</a:t>
            </a:r>
          </a:p>
          <a:p>
            <a:pPr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endParaRPr lang="en-GB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39933"/>
              </a:buClr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optimum temperatures for most thermophiles are 60 - 80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82" y="2265701"/>
            <a:ext cx="3805867" cy="45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83" y="1159985"/>
            <a:ext cx="37814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6302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E3139-8F4C-46A7-8EAA-34E6C3770ACA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1203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05052" y="3200400"/>
            <a:ext cx="4495800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  <a:endParaRPr lang="en-GB" alt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cell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AA329-2BE3-42C0-8C31-A3823367E4F9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9104530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180" y="1219200"/>
            <a:ext cx="643202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Cell: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of the Cell</a:t>
            </a:r>
            <a:endParaRPr lang="en-US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4" descr="figure 5-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05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6"/>
          <p:cNvSpPr>
            <a:spLocks noGrp="1"/>
          </p:cNvSpPr>
          <p:nvPr>
            <p:ph idx="1"/>
          </p:nvPr>
        </p:nvSpPr>
        <p:spPr>
          <a:xfrm>
            <a:off x="152400" y="2514600"/>
            <a:ext cx="50292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person to see cells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in 1665.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was looking at a thin slice of cork through a microscope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he found what he described as "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rooms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that he called cells</a:t>
            </a:r>
            <a:endParaRPr lang="ar-SA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810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 Theory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715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1838, the German botanist Matthias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Schleiden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concluded that all plants were composed of cells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1839, Theodor Schwann concluded the same thing for animals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1855, Rudolf Virchow noted that all cells come from other cells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The cell theory states that: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800" b="1" u="sng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all living organisms are made of one or more cells, 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are the basic units of structure and function, and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come only from pre-existing cells.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marL="457200" indent="-457200" algn="ctr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cell is the smallest unit that can carry on all of the processes of life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737225" y="20716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aseline="-250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DDE46-AADB-47EB-99F2-B86003E7BE8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066800" y="2971800"/>
            <a:ext cx="22860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6172200" y="2895600"/>
            <a:ext cx="22860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33400" y="228600"/>
            <a:ext cx="2819400" cy="14478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Living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ells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3600" y="44958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All other forms  of life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54767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EG" altLang="en-US" sz="2800" b="1" dirty="0" smtClean="0"/>
              <a:t>عديمة/بدائية</a:t>
            </a:r>
            <a:r>
              <a:rPr lang="ar-SA" altLang="en-US" sz="2800" b="1" dirty="0" smtClean="0"/>
              <a:t> </a:t>
            </a:r>
            <a:r>
              <a:rPr lang="ar-SA" altLang="en-US" sz="2800" b="1" dirty="0"/>
              <a:t>النواة</a:t>
            </a:r>
            <a:endParaRPr lang="en-GB" altLang="en-US" sz="2800" b="1" dirty="0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086600" y="2438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حقيقية النواة</a:t>
            </a:r>
            <a:endParaRPr lang="en-GB" altLang="en-US" sz="28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8956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cells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2788" y="4551363"/>
            <a:ext cx="3173412" cy="1228725"/>
            <a:chOff x="712788" y="4551363"/>
            <a:chExt cx="3173412" cy="1228725"/>
          </a:xfrm>
        </p:grpSpPr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712788" y="4551363"/>
              <a:ext cx="317341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Bacteria and related micro-organisms</a:t>
              </a:r>
              <a:endParaRPr lang="en-GB" altLang="en-US" sz="2400" b="1" dirty="0"/>
            </a:p>
          </p:txBody>
        </p:sp>
        <p:sp>
          <p:nvSpPr>
            <p:cNvPr id="6155" name="Text Box 1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8200" y="5410200"/>
              <a:ext cx="2743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البكتيريا وكائنات دقيقة شبية بها</a:t>
              </a:r>
              <a:endParaRPr lang="en-GB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125 0.3944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54" grpId="1" animBg="1"/>
      <p:bldP spid="78856" grpId="0"/>
      <p:bldP spid="78861" grpId="0"/>
      <p:bldP spid="788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48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Domains of Living Organisms</a:t>
            </a:r>
          </a:p>
        </p:txBody>
      </p:sp>
      <p:sp>
        <p:nvSpPr>
          <p:cNvPr id="717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7172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7173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7174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7175" name="Picture 9" descr="p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97" y="1447799"/>
            <a:ext cx="6130203" cy="52578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80988"/>
            <a:ext cx="5340350" cy="6334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</a:t>
            </a:r>
            <a:r>
              <a:rPr lang="ar-EG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مجالات الحياه </a:t>
            </a:r>
            <a:endParaRPr lang="en-GB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98625" y="1506409"/>
            <a:ext cx="5311775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</a:rPr>
              <a:t>A)- </a:t>
            </a:r>
            <a:r>
              <a:rPr lang="en-US" altLang="en-US" b="1" u="sng" dirty="0" err="1">
                <a:solidFill>
                  <a:srgbClr val="FF0000"/>
                </a:solidFill>
              </a:rPr>
              <a:t>Prokaryota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ar-SA" altLang="en-US" sz="2400" dirty="0"/>
              <a:t>بدائيات النواة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Contains 2 Kingdoms: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err="1">
                <a:solidFill>
                  <a:srgbClr val="0000FF"/>
                </a:solidFill>
              </a:rPr>
              <a:t>Archaea</a:t>
            </a:r>
            <a:r>
              <a:rPr lang="en-US" altLang="en-US" sz="1800" dirty="0"/>
              <a:t>, </a:t>
            </a:r>
            <a:r>
              <a:rPr lang="ar-SA" altLang="en-US" sz="1800" b="1" dirty="0"/>
              <a:t>مملكة البدائيات وتضم </a:t>
            </a:r>
            <a:r>
              <a:rPr lang="ar-SA" altLang="en-US" sz="1800" b="1" dirty="0">
                <a:hlinkClick r:id="rId6" tooltip="البكتيريا البدائية (الصفحة غير موجودة)"/>
              </a:rPr>
              <a:t>البكتيريا البدائية</a:t>
            </a:r>
            <a:endParaRPr lang="en-US" altLang="en-US" sz="2000" b="1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</a:rPr>
              <a:t>Bacteria</a:t>
            </a:r>
            <a:r>
              <a:rPr lang="en-US" altLang="en-US" sz="1800" dirty="0"/>
              <a:t> (Eubacteria), </a:t>
            </a:r>
            <a:r>
              <a:rPr lang="ar-SA" altLang="en-US" sz="1800" b="1" dirty="0"/>
              <a:t>مملكة </a:t>
            </a:r>
            <a:r>
              <a:rPr lang="ar-SA" altLang="en-US" sz="1800" b="1" dirty="0">
                <a:hlinkClick r:id="rId7" tooltip="البكتيريا الحقيقية (الصفحة غير موجودة)"/>
              </a:rPr>
              <a:t>االبكتيريا الحقيقية</a:t>
            </a:r>
            <a:endParaRPr lang="en-US" altLang="en-US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</a:rPr>
              <a:t>)- </a:t>
            </a:r>
            <a:r>
              <a:rPr lang="en-US" altLang="en-US" b="1" u="sng" dirty="0" err="1">
                <a:solidFill>
                  <a:srgbClr val="FF0000"/>
                </a:solidFill>
              </a:rPr>
              <a:t>Eukaryota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ar-SA" altLang="en-US" sz="2400" dirty="0"/>
              <a:t>حقيقيات النواة</a:t>
            </a:r>
            <a:r>
              <a:rPr lang="en-US" altLang="en-US" sz="18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Contains 4 Kingdoms: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</a:rPr>
              <a:t>Fungi </a:t>
            </a:r>
            <a:r>
              <a:rPr lang="ar-SA" altLang="en-US" sz="1800" b="1" dirty="0"/>
              <a:t>مملكة الفطريات</a:t>
            </a:r>
            <a:r>
              <a:rPr lang="ar-SA" altLang="en-US" sz="1800" dirty="0"/>
              <a:t> 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err="1">
                <a:solidFill>
                  <a:srgbClr val="0000FF"/>
                </a:solidFill>
              </a:rPr>
              <a:t>Protesta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SA" altLang="en-US" sz="1800" b="1" dirty="0"/>
              <a:t>مملكة الطلائعيات</a:t>
            </a:r>
            <a:r>
              <a:rPr lang="ar-SA" altLang="en-US" sz="1800" dirty="0"/>
              <a:t> 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</a:rPr>
              <a:t>Plantae </a:t>
            </a:r>
            <a:r>
              <a:rPr lang="ar-SA" altLang="en-US" sz="1800" b="1" dirty="0"/>
              <a:t>مملكة النباتات</a:t>
            </a:r>
            <a:r>
              <a:rPr lang="ar-SA" altLang="en-US" sz="1800" dirty="0"/>
              <a:t> 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</a:rPr>
              <a:t>Animalia</a:t>
            </a:r>
            <a:r>
              <a:rPr lang="en-US" altLang="en-US" sz="2000" dirty="0"/>
              <a:t> </a:t>
            </a:r>
            <a:r>
              <a:rPr lang="ar-SA" altLang="en-US" sz="1800" b="1" dirty="0"/>
              <a:t>مملكة الحيوانات</a:t>
            </a:r>
            <a:r>
              <a:rPr lang="ar-SA" altLang="en-US" sz="1800" dirty="0"/>
              <a:t> </a:t>
            </a:r>
            <a:endParaRPr lang="en-US" altLang="en-US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970338"/>
          </a:xfr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are surrounded by 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plasma membrane </a:t>
            </a:r>
            <a:r>
              <a:rPr lang="ar-EG" altLang="en-US" sz="1800" b="1" dirty="0" smtClean="0"/>
              <a:t>غشاء بلازمى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semi-fluid substance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المادة </a:t>
            </a:r>
            <a:r>
              <a:rPr lang="ar-EG" altLang="en-US" sz="1800" b="1" dirty="0" smtClean="0"/>
              <a:t>شبه السائلة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within the cell is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“cytosol”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,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السيتوبلازم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containing the cell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عِضيات الخلية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contain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chromosomes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which have genes in the form of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have tiny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عضيات صغيرة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Ribosomes”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that make proteins.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943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4114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Similarities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التشابه</a:t>
            </a:r>
            <a:endParaRPr lang="en-GB" altLang="en-US" sz="2800" u="sng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3"/>
  <p:tag name="TAG_BACKING_FORM_KEY" val="787654-c:\users\amahmedkeele\desktop\lectures\lecture-4 cells\lecture 4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AUDIO_RECORDED" val="1"/>
  <p:tag name="ELAPSEDTIME" val="66.7"/>
  <p:tag name="ANNOTATION_TYPE_1" val="0"/>
  <p:tag name="ANNOTATION_START_1" val="11.2"/>
  <p:tag name="ANNOTATION_END_1" val="26.2"/>
  <p:tag name="ANNOTATION_TOP_1" val="330"/>
  <p:tag name="ANNOTATION_LEFT_1" val="6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2"/>
  <p:tag name="ANNOTATION_END_2" val="38.4"/>
  <p:tag name="ANNOTATION_TOP_2" val="46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50.7"/>
  <p:tag name="ANNOTATION_TOP_3" val="539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7"/>
  <p:tag name="ANNOTATION_END_4" val="51.3"/>
  <p:tag name="ANNOTATION_TOP_4" val="501"/>
  <p:tag name="ANNOTATION_LEFT_4" val="6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3"/>
  <p:tag name="ANNOTATION_END_5" val="52.1"/>
  <p:tag name="ANNOTATION_TOP_5" val="449"/>
  <p:tag name="ANNOTATION_LEFT_5" val="7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1"/>
  <p:tag name="ANNOTATION_END_6" val="52.9"/>
  <p:tag name="ANNOTATION_TOP_6" val="41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9"/>
  <p:tag name="ANNOTATION_END_7" val="53.7"/>
  <p:tag name="ANNOTATION_TOP_7" val="460"/>
  <p:tag name="ANNOTATION_LEFT_7" val="7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7"/>
  <p:tag name="ANNOTATION_END_8" val="54.3"/>
  <p:tag name="ANNOTATION_TOP_8" val="493"/>
  <p:tag name="ANNOTATION_LEFT_8" val="67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4.3"/>
  <p:tag name="ANNOTATION_END_9" val="54.9"/>
  <p:tag name="ANNOTATION_TOP_9" val="525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4.9"/>
  <p:tag name="ANNOTATION_END_10" val="55.2"/>
  <p:tag name="ANNOTATION_TOP_10" val="448"/>
  <p:tag name="ANNOTATION_LEFT_10" val="6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2"/>
  <p:tag name="ANNOTATION_END_11" val="55.6"/>
  <p:tag name="ANNOTATION_TOP_11" val="451"/>
  <p:tag name="ANNOTATION_LEFT_11" val="6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64.4"/>
  <p:tag name="ANNOTATION_TOP_12" val="415"/>
  <p:tag name="ANNOTATION_LEFT_12" val="69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8752ab7a-2f97-45e1-a6d2-fa5aa831f8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TIMELINE" val="76.8/90.8/110.1/121.7"/>
  <p:tag name="ELAPSEDTIME" val="175.7"/>
  <p:tag name="ANNOTATION_TYPE_1" val="0"/>
  <p:tag name="ANNOTATION_START_1" val="21.4"/>
  <p:tag name="ANNOTATION_END_1" val="36.5"/>
  <p:tag name="ANNOTATION_TOP_1" val="247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63.1"/>
  <p:tag name="ANNOTATION_TOP_2" val="307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75.8"/>
  <p:tag name="ANNOTATION_TOP_3" val="60"/>
  <p:tag name="ANNOTATION_LEFT_3" val="2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8.8"/>
  <p:tag name="ANNOTATION_END_4" val="93.3"/>
  <p:tag name="ANNOTATION_TOP_4" val="483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3"/>
  <p:tag name="ANNOTATION_END_5" val="99.2"/>
  <p:tag name="ANNOTATION_TOP_5" val="52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8752ab7a-2f97-45e1-a6d2-fa5aa831f8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1e5ad8cc3c46c2bda2e14252ac92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5cafa9b00a487c8d94804569e9c5a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2.00/4.00/6.00"/>
  <p:tag name="AUDIO_ID" val="316"/>
  <p:tag name="ARTICULATE_AUDIO_RECORDED" val="1"/>
  <p:tag name="ARTICULATE_NAV_LEVEL" val="1"/>
  <p:tag name="ARTICULATE_SLIDE_PRESENTER_GUID" val="8752ab7a-2f97-45e1-a6d2-fa5aa831f8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be0103234841ba84d03bda9e73ca3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TIMELINE" val="8.1/13.7/125.4"/>
  <p:tag name="ELAPSEDTIME" val="234.9"/>
  <p:tag name="ANNOTATION_TYPE_1" val="0"/>
  <p:tag name="ANNOTATION_START_1" val="21.1"/>
  <p:tag name="ANNOTATION_END_1" val="36.3"/>
  <p:tag name="ANNOTATION_TOP_1" val="378"/>
  <p:tag name="ANNOTATION_LEFT_1" val="11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0.1"/>
  <p:tag name="ANNOTATION_TOP_2" val="378"/>
  <p:tag name="ANNOTATION_LEFT_2" val="902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1"/>
  <p:tag name="ANNOTATION_END_3" val="63.4"/>
  <p:tag name="ANNOTATION_TOP_3" val="621"/>
  <p:tag name="ANNOTATION_LEFT_3" val="235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4"/>
  <p:tag name="ANNOTATION_END_4" val="87.7"/>
  <p:tag name="ANNOTATION_TOP_4" val="577"/>
  <p:tag name="ANNOTATION_LEFT_4" val="780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87.7"/>
  <p:tag name="ANNOTATION_END_5" val="87.7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7.7"/>
  <p:tag name="ANNOTATION_END_6" val="92.4"/>
  <p:tag name="ANNOTATION_TOP_6" val="360"/>
  <p:tag name="ANNOTATION_LEFT_6" val="122"/>
  <p:tag name="ANNOTATION_WIDTH_6" val="76"/>
  <p:tag name="ANNOTATION_HEIGHT_6" val="53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2.4"/>
  <p:tag name="ANNOTATION_END_7" val="92.4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4"/>
  <p:tag name="ANNOTATION_END_8" val="102.6"/>
  <p:tag name="ANNOTATION_TOP_8" val="359"/>
  <p:tag name="ANNOTATION_LEFT_8" val="666"/>
  <p:tag name="ANNOTATION_WIDTH_8" val="60"/>
  <p:tag name="ANNOTATION_HEIGHT_8" val="52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02.6"/>
  <p:tag name="ANNOTATION_END_9" val="102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2.6"/>
  <p:tag name="ANNOTATION_END_10" val="107.6"/>
  <p:tag name="ANNOTATION_TOP_10" val="358"/>
  <p:tag name="ANNOTATION_LEFT_10" val="183"/>
  <p:tag name="ANNOTATION_WIDTH_10" val="156"/>
  <p:tag name="ANNOTATION_HEIGHT_10" val="59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7.6"/>
  <p:tag name="ANNOTATION_END_11" val="107.6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7.6"/>
  <p:tag name="ANNOTATION_END_12" val="111.1"/>
  <p:tag name="ANNOTATION_TOP_12" val="349"/>
  <p:tag name="ANNOTATION_LEFT_12" val="728"/>
  <p:tag name="ANNOTATION_WIDTH_12" val="152"/>
  <p:tag name="ANNOTATION_HEIGHT_12" val="6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1.1"/>
  <p:tag name="ANNOTATION_END_13" val="121.2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21.2"/>
  <p:tag name="ANNOTATION_END_14" val="124.2"/>
  <p:tag name="ANNOTATION_TOP_14" val="363"/>
  <p:tag name="ANNOTATION_LEFT_14" val="67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2.1"/>
  <p:tag name="ANNOTATION_END_15" val="149.1"/>
  <p:tag name="ANNOTATION_TOP_15" val="695"/>
  <p:tag name="ANNOTATION_LEFT_15" val="3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9.1"/>
  <p:tag name="ANNOTATION_END_16" val="157.5"/>
  <p:tag name="ANNOTATION_TOP_16" val="239"/>
  <p:tag name="ANNOTATION_LEFT_16" val="1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7.5"/>
  <p:tag name="ANNOTATION_END_17" val="163.3"/>
  <p:tag name="ANNOTATION_TOP_17" val="234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3.3"/>
  <p:tag name="ANNOTATION_END_18" val="167.7"/>
  <p:tag name="ANNOTATION_TOP_18" val="251"/>
  <p:tag name="ANNOTATION_LEFT_18" val="62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7.7"/>
  <p:tag name="ANNOTATION_END_19" val="170.0"/>
  <p:tag name="ANNOTATION_TOP_19" val="260"/>
  <p:tag name="ANNOTATION_LEFT_19" val="1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0.0"/>
  <p:tag name="ANNOTATION_END_20" val="178.3"/>
  <p:tag name="ANNOTATION_TOP_20" val="263"/>
  <p:tag name="ANNOTATION_LEFT_20" val="3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8.3"/>
  <p:tag name="ANNOTATION_END_21" val="190.9"/>
  <p:tag name="ANNOTATION_TOP_21" val="260"/>
  <p:tag name="ANNOTATION_LEFT_21" val="6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90.9"/>
  <p:tag name="ANNOTATION_END_22" val="190.9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0.9"/>
  <p:tag name="ANNOTATION_END_23" val="204.1"/>
  <p:tag name="ANNOTATION_TOP_23" val="130"/>
  <p:tag name="ANNOTATION_LEFT_23" val="225"/>
  <p:tag name="ANNOTATION_WIDTH_23" val="242"/>
  <p:tag name="ANNOTATION_HEIGHT_23" val="73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204.1"/>
  <p:tag name="ANNOTATION_END_24" val="204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204.1"/>
  <p:tag name="ANNOTATION_TOP_25" val="136"/>
  <p:tag name="ANNOTATION_LEFT_25" val="582"/>
  <p:tag name="ANNOTATION_WIDTH_25" val="231"/>
  <p:tag name="ANNOTATION_HEIGHT_25" val="69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8752ab7a-2f97-45e1-a6d2-fa5aa831f8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d4da9c04244064b2e0f083a76a2e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ARTICULATE_NAV_LEVEL" val="1"/>
  <p:tag name="ARTICULATE_SLIDE_PRESENTER_GUID" val="8752ab7a-2f97-45e1-a6d2-fa5aa831f8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39079a15384e1285b095d98d97b6b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AUDIO_RECORDED" val="1"/>
  <p:tag name="ELAPSEDTIME" val="60.0"/>
  <p:tag name="ANNOTATION_TYPE_1" val="0"/>
  <p:tag name="ANNOTATION_START_1" val="10.3"/>
  <p:tag name="ANNOTATION_END_1" val="19.3"/>
  <p:tag name="ANNOTATION_TOP_1" val="207"/>
  <p:tag name="ANNOTATION_LEFT_1" val="1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3"/>
  <p:tag name="ANNOTATION_END_2" val="21.0"/>
  <p:tag name="ANNOTATION_TOP_2" val="287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4.3"/>
  <p:tag name="ANNOTATION_TOP_3" val="336"/>
  <p:tag name="ANNOTATION_LEFT_3" val="1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3"/>
  <p:tag name="ANNOTATION_END_4" val="32.2"/>
  <p:tag name="ANNOTATION_TOP_4" val="406"/>
  <p:tag name="ANNOTATION_LEFT_4" val="1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4.5"/>
  <p:tag name="ANNOTATION_TOP_5" val="501"/>
  <p:tag name="ANNOTATION_LEFT_5" val="1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5"/>
  <p:tag name="ANNOTATION_END_6" val="36.3"/>
  <p:tag name="ANNOTATION_TOP_6" val="546"/>
  <p:tag name="ANNOTATION_LEFT_6" val="1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3"/>
  <p:tag name="ANNOTATION_END_7" val="38.6"/>
  <p:tag name="ANNOTATION_TOP_7" val="582"/>
  <p:tag name="ANNOTATION_LEFT_7" val="1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41.0"/>
  <p:tag name="ANNOTATION_TOP_8" val="630"/>
  <p:tag name="ANNOTATION_LEFT_8" val="1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2.7"/>
  <p:tag name="ANNOTATION_TOP_9" val="483"/>
  <p:tag name="ANNOTATION_LEFT_9" val="1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7"/>
  <p:tag name="ANNOTATION_END_10" val="45.6"/>
  <p:tag name="ANNOTATION_TOP_10" val="539"/>
  <p:tag name="ANNOTATION_LEFT_10" val="16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6"/>
  <p:tag name="ANNOTATION_END_11" val="49.3"/>
  <p:tag name="ANNOTATION_TOP_11" val="582"/>
  <p:tag name="ANNOTATION_LEFT_11" val="17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TOP_12" val="63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8752ab7a-2f97-45e1-a6d2-fa5aa831f8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9b116f625433489ab6daa31dd62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46d81f3dca4218be6338d51cab44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93.6"/>
  <p:tag name="ANNOTATION_TYPE_1" val="0"/>
  <p:tag name="ANNOTATION_START_1" val="19.2"/>
  <p:tag name="ANNOTATION_END_1" val="20.5"/>
  <p:tag name="ANNOTATION_TOP_1" val="281"/>
  <p:tag name="ANNOTATION_LEFT_1" val="2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6.4"/>
  <p:tag name="ANNOTATION_TOP_2" val="277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4"/>
  <p:tag name="ANNOTATION_END_3" val="31.6"/>
  <p:tag name="ANNOTATION_TOP_3" val="281"/>
  <p:tag name="ANNOTATION_LEFT_3" val="4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6"/>
  <p:tag name="ANNOTATION_END_4" val="48.6"/>
  <p:tag name="ANNOTATION_TOP_4" val="341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66.6"/>
  <p:tag name="ANNOTATION_TOP_5" val="493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TOP_6" val="561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8752ab7a-2f97-45e1-a6d2-fa5aa831f8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3b7e00857f34c7a9bfff0967148b9c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22abe0a7944c16b050fe04144cb4d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ELAPSEDTIME" val="212.2"/>
  <p:tag name="ANNOTATION_TYPE_1" val="0"/>
  <p:tag name="ANNOTATION_START_1" val="8.7"/>
  <p:tag name="ANNOTATION_END_1" val="20.5"/>
  <p:tag name="ANNOTATION_TOP_1" val="21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43.5"/>
  <p:tag name="ANNOTATION_TOP_2" val="26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62.7"/>
  <p:tag name="ANNOTATION_TOP_3" val="334"/>
  <p:tag name="ANNOTATION_LEFT_3" val="6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7"/>
  <p:tag name="ANNOTATION_END_4" val="81.2"/>
  <p:tag name="ANNOTATION_TOP_4" val="37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94.6"/>
  <p:tag name="ANNOTATION_TOP_5" val="444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4.6"/>
  <p:tag name="ANNOTATION_END_6" val="94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4.6"/>
  <p:tag name="ANNOTATION_END_7" val="94.8"/>
  <p:tag name="ANNOTATION_TOP_7" val="423"/>
  <p:tag name="ANNOTATION_LEFT_7" val="578"/>
  <p:tag name="ANNOTATION_WIDTH_7" val="179"/>
  <p:tag name="ANNOTATION_HEIGHT_7" val="53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4.8"/>
  <p:tag name="ANNOTATION_END_8" val="97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7.8"/>
  <p:tag name="ANNOTATION_END_9" val="97.8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7.8"/>
  <p:tag name="ANNOTATION_END_10" val="102.7"/>
  <p:tag name="ANNOTATION_TOP_10" val="421"/>
  <p:tag name="ANNOTATION_LEFT_10" val="551"/>
  <p:tag name="ANNOTATION_WIDTH_10" val="206"/>
  <p:tag name="ANNOTATION_HEIGHT_10" val="4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2.7"/>
  <p:tag name="ANNOTATION_END_11" val="118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18.7"/>
  <p:tag name="ANNOTATION_END_12" val="131.9"/>
  <p:tag name="ANNOTATION_TOP_12" val="518"/>
  <p:tag name="ANNOTATION_LEFT_12" val="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9"/>
  <p:tag name="ANNOTATION_END_13" val="166.5"/>
  <p:tag name="ANNOTATION_TOP_13" val="556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6.5"/>
  <p:tag name="ANNOTATION_TOP_14" val="637"/>
  <p:tag name="ANNOTATION_LEFT_14" val="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8752ab7a-2f97-45e1-a6d2-fa5aa831f8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928c9b022348e79f4d60e6d9db18f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6679bbbcba46a99f4bf404024896b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Ashraf\D\Ashraf 2\Lectures\Saudia\145-Zoo\Gamal-Lectures\New-Articulate\Lectures\Lecture-3 Viruses\s27.wav"/>
  <p:tag name="ELAPSEDTIME" val="0"/>
  <p:tag name="ARTICULATE_NAV_LEVEL" val="1"/>
  <p:tag name="ARTICULATE_SLIDE_PRESENTER_GUID" val="8752ab7a-2f97-45e1-a6d2-fa5aa831f8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TIMELINE" val="18.1"/>
  <p:tag name="ELAPSEDTIME" val="53.2"/>
  <p:tag name="ANNOTATION_TYPE_1" val="0"/>
  <p:tag name="ANNOTATION_START_1" val="11.5"/>
  <p:tag name="ANNOTATION_END_1" val="13.8"/>
  <p:tag name="ANNOTATION_TOP_1" val="404"/>
  <p:tag name="ANNOTATION_LEFT_1" val="2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3"/>
  <p:tag name="ANNOTATION_TOP_2" val="433"/>
  <p:tag name="ANNOTATION_LEFT_2" val="2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3"/>
  <p:tag name="ANNOTATION_END_3" val="24.9"/>
  <p:tag name="ANNOTATION_TOP_3" val="466"/>
  <p:tag name="ANNOTATION_LEFT_3" val="2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27.1"/>
  <p:tag name="ANNOTATION_TOP_4" val="347"/>
  <p:tag name="ANNOTATION_LEFT_4" val="51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28.9"/>
  <p:tag name="ANNOTATION_TOP_5" val="383"/>
  <p:tag name="ANNOTATION_LEFT_5" val="5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9"/>
  <p:tag name="ANNOTATION_END_6" val="30.5"/>
  <p:tag name="ANNOTATION_TOP_6" val="415"/>
  <p:tag name="ANNOTATION_LEFT_6" val="5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32.2"/>
  <p:tag name="ANNOTATION_TOP_7" val="446"/>
  <p:tag name="ANNOTATION_LEFT_7" val="5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2"/>
  <p:tag name="ANNOTATION_END_8" val="33.6"/>
  <p:tag name="ANNOTATION_TOP_8" val="47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6"/>
  <p:tag name="ANNOTATION_END_9" val="35.2"/>
  <p:tag name="ANNOTATION_TOP_9" val="507"/>
  <p:tag name="ANNOTATION_LEFT_9" val="5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5.2"/>
  <p:tag name="ANNOTATION_TOP_10" val="542"/>
  <p:tag name="ANNOTATION_LEFT_10" val="5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8752ab7a-2f97-45e1-a6d2-fa5aa831f8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db438c70fe24122a07946ccd9be0bf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de3530bf3e49b18062ca05646180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ELAPSEDTIME" val="102.2"/>
  <p:tag name="ANNOTATION_TYPE_1" val="0"/>
  <p:tag name="ANNOTATION_START_1" val="14.9"/>
  <p:tag name="ANNOTATION_END_1" val="24.0"/>
  <p:tag name="ANNOTATION_TOP_1" val="198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0"/>
  <p:tag name="ANNOTATION_END_2" val="26.1"/>
  <p:tag name="ANNOTATION_TOP_2" val="203"/>
  <p:tag name="ANNOTATION_LEFT_2" val="57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1"/>
  <p:tag name="ANNOTATION_END_3" val="28.3"/>
  <p:tag name="ANNOTATION_TOP_3" val="201"/>
  <p:tag name="ANNOTATION_LEFT_3" val="7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8.3"/>
  <p:tag name="ANNOTATION_END_4" val="54.2"/>
  <p:tag name="ANNOTATION_TOP_4" val="267"/>
  <p:tag name="ANNOTATION_LEFT_4" val="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4.2"/>
  <p:tag name="ANNOTATION_END_5" val="58.4"/>
  <p:tag name="ANNOTATION_TOP_5" val="413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4"/>
  <p:tag name="ANNOTATION_END_6" val="77.9"/>
  <p:tag name="ANNOTATION_TOP_6" val="411"/>
  <p:tag name="ANNOTATION_LEFT_6" val="3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9"/>
  <p:tag name="ANNOTATION_END_7" val="95.7"/>
  <p:tag name="ANNOTATION_TOP_7" val="549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5.7"/>
  <p:tag name="ANNOTATION_END_8" val="97.8"/>
  <p:tag name="ANNOTATION_TOP_8" val="590"/>
  <p:tag name="ANNOTATION_LEFT_8" val="6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8"/>
  <p:tag name="ANNOTATION_TOP_9" val="620"/>
  <p:tag name="ANNOTATION_LEFT_9" val="1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c28520bffa49c1a7126291e635a67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dfda513094c96b4b99fda16ce0ed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TIMELINE" val="42.8/66.4/87.3/110.2"/>
  <p:tag name="ELAPSEDTIME" val="142.1"/>
  <p:tag name="ANNOTATION_TYPE_1" val="0"/>
  <p:tag name="ANNOTATION_START_1" val="8.9"/>
  <p:tag name="ANNOTATION_END_1" val="55.0"/>
  <p:tag name="ANNOTATION_TOP_1" val="175"/>
  <p:tag name="ANNOTATION_LEFT_1" val="21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5.0"/>
  <p:tag name="ANNOTATION_END_2" val="56.0"/>
  <p:tag name="ANNOTATION_TOP_2" val="623"/>
  <p:tag name="ANNOTATION_LEFT_2" val="77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56.9"/>
  <p:tag name="ANNOTATION_TOP_3" val="434"/>
  <p:tag name="ANNOTATION_LEFT_3" val="6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9"/>
  <p:tag name="ANNOTATION_END_4" val="57.9"/>
  <p:tag name="ANNOTATION_TOP_4" val="362"/>
  <p:tag name="ANNOTATION_LEFT_4" val="7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9"/>
  <p:tag name="ANNOTATION_END_5" val="58.7"/>
  <p:tag name="ANNOTATION_TOP_5" val="486"/>
  <p:tag name="ANNOTATION_LEFT_5" val="8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7"/>
  <p:tag name="ANNOTATION_END_6" val="59.3"/>
  <p:tag name="ANNOTATION_TOP_6" val="574"/>
  <p:tag name="ANNOTATION_LEFT_6" val="77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3"/>
  <p:tag name="ANNOTATION_END_7" val="60.0"/>
  <p:tag name="ANNOTATION_TOP_7" val="505"/>
  <p:tag name="ANNOTATION_LEFT_7" val="63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0"/>
  <p:tag name="ANNOTATION_END_8" val="60.6"/>
  <p:tag name="ANNOTATION_TOP_8" val="461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6"/>
  <p:tag name="ANNOTATION_END_9" val="61.3"/>
  <p:tag name="ANNOTATION_TOP_9" val="375"/>
  <p:tag name="ANNOTATION_LEFT_9" val="7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3"/>
  <p:tag name="ANNOTATION_END_10" val="61.8"/>
  <p:tag name="ANNOTATION_TOP_10" val="357"/>
  <p:tag name="ANNOTATION_LEFT_10" val="88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8"/>
  <p:tag name="ANNOTATION_END_11" val="62.4"/>
  <p:tag name="ANNOTATION_TOP_11" val="500"/>
  <p:tag name="ANNOTATION_LEFT_11" val="91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4"/>
  <p:tag name="ANNOTATION_TOP_12" val="576"/>
  <p:tag name="ANNOTATION_LEFT_12" val="76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85ca238ddf4798bf07003e0a8074f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ab510e0aa346f394fcc0b8e698c6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1 Lecture-Cells\Quiz1.quiz"/>
  <p:tag name="QUIZMAKER_QUIZ_SLIDE_ID" val="319"/>
  <p:tag name="OVERRIDE" val="QUIZMAKER_QUIZ_SLIDE"/>
  <p:tag name="QUIZMAKER_QUIZ_TITLE" val="Quiz1"/>
  <p:tag name="ARTICULATE_DESCRIPTION" val="Quiz - 4 questions"/>
  <p:tag name="AQP_PASS_SCORE" val="80"/>
  <p:tag name="QUIZMAKER_LAST_MODIFY_DATE" val="41650.694212963"/>
  <p:tag name="ELAPSEDTIME" val="5"/>
  <p:tag name="AUDIO_ID" val="319"/>
  <p:tag name="AQP_PASS_ACTION" val="2"/>
  <p:tag name="AQP_FAIL_ACTION" val="2"/>
  <p:tag name="ARTICULATE_SHOW_IN_MENU" val="multipleitems"/>
  <p:tag name="EMBEDDEDCONTENT_LASTWRITETIMEUTC" val="2014-01-11 13:39:40Z"/>
  <p:tag name="ARTICULATE_NAV_LEVEL" val="1"/>
  <p:tag name="ARTICULATE_SLIDE_PRESENTER_GUID" val="8752ab7a-2f97-45e1-a6d2-fa5aa831f8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UDIO_ID" val="323"/>
  <p:tag name="ARTICULATE_USED_LAYOU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776ebff0c34a22b0b782dde389d06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276cd590334a3ea082b205b7119e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4 Cells\The Cell.intr"/>
  <p:tag name="ENGAGE_INTERACTION_SLIDE_ID" val="322"/>
  <p:tag name="ENGAGE_INTERACTION_FINISH" val="2"/>
  <p:tag name="ENGAGE_INTERACTION_FINISH_MESSAGE" val="Next Slide"/>
  <p:tag name="ENGAGE_INTERACTION_TITLE" val="The cell"/>
  <p:tag name="ARTICULATE_DESCRIPTION" val="Accordion - 1 Panel "/>
  <p:tag name="ENGAGE_LAST_MODIFY_DATE" val="41656.5948611111"/>
  <p:tag name="EMBEDDEDCONTENT_LASTWRITETIMEUTC" val="2014-01-17 11:16:36Z"/>
  <p:tag name="ELAPSEDTIME" val="113"/>
  <p:tag name="ARTICULATE_SHOW_IN_MENU" val="multipleitems"/>
  <p:tag name="AUDIO_ID" val="322"/>
  <p:tag name="ARTICULATE_NAV_LEVEL" val="1"/>
  <p:tag name="ARTICULATE_SLIDE_PRESENTER_GUID" val="8752ab7a-2f97-45e1-a6d2-fa5aa831f8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638</Words>
  <Application>Microsoft Office PowerPoint</Application>
  <PresentationFormat>On-screen Show (4:3)</PresentationFormat>
  <Paragraphs>114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Network</vt:lpstr>
      <vt:lpstr>Default Design</vt:lpstr>
      <vt:lpstr>PowerPoint Presentation</vt:lpstr>
      <vt:lpstr>PowerPoint Presentation</vt:lpstr>
      <vt:lpstr>The cell</vt:lpstr>
      <vt:lpstr>The Cell: Discovery of the Cell</vt:lpstr>
      <vt:lpstr>The Cell Theory</vt:lpstr>
      <vt:lpstr>PowerPoint Presentation</vt:lpstr>
      <vt:lpstr>Three Domains of Living Organisms</vt:lpstr>
      <vt:lpstr>Domains of lifeمجالات الحياه </vt:lpstr>
      <vt:lpstr>Prokaryotic and eukaryotic cells      differ in size and complexity</vt:lpstr>
      <vt:lpstr>PowerPoint Presentation</vt:lpstr>
      <vt:lpstr>PowerPoint Presentation</vt:lpstr>
      <vt:lpstr>A)- Prokaryotes: What are Prokaryotes?</vt:lpstr>
      <vt:lpstr>1. Domain: Archaea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Ahm Ahm</cp:lastModifiedBy>
  <cp:revision>524</cp:revision>
  <dcterms:created xsi:type="dcterms:W3CDTF">2005-10-01T18:57:57Z</dcterms:created>
  <dcterms:modified xsi:type="dcterms:W3CDTF">2014-02-11T04:35:22Z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9021034B-0652-4C79-B289-BA2A3FF902AF</vt:lpwstr>
  </property>
  <property fmtid="{D5CDD505-2E9C-101B-9397-08002B2CF9AE}" pid="6" name="ArticulateProjectFull">
    <vt:lpwstr>C:\Users\amahmedkeele\Desktop\Lectures\Lecture-4 Cells\Lecture 4.ppta</vt:lpwstr>
  </property>
</Properties>
</file>