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172744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369008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6867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779993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63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220495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4029919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202921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204829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CB1C8-6180-4AFB-AD02-AA669F9441E9}"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274286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DCB1C8-6180-4AFB-AD02-AA669F9441E9}"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204986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DCB1C8-6180-4AFB-AD02-AA669F9441E9}"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354137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DCB1C8-6180-4AFB-AD02-AA669F9441E9}"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72770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CB1C8-6180-4AFB-AD02-AA669F9441E9}"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289539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DCB1C8-6180-4AFB-AD02-AA669F9441E9}"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95287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DCB1C8-6180-4AFB-AD02-AA669F9441E9}"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30A4B-70EA-4DE9-9BA4-130DDD8E61B1}" type="slidenum">
              <a:rPr lang="en-US" smtClean="0"/>
              <a:t>‹#›</a:t>
            </a:fld>
            <a:endParaRPr lang="en-US"/>
          </a:p>
        </p:txBody>
      </p:sp>
    </p:spTree>
    <p:extLst>
      <p:ext uri="{BB962C8B-B14F-4D97-AF65-F5344CB8AC3E}">
        <p14:creationId xmlns:p14="http://schemas.microsoft.com/office/powerpoint/2010/main" val="15381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DCB1C8-6180-4AFB-AD02-AA669F9441E9}" type="datetimeFigureOut">
              <a:rPr lang="en-US" smtClean="0"/>
              <a:t>2/4/2019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230A4B-70EA-4DE9-9BA4-130DDD8E61B1}" type="slidenum">
              <a:rPr lang="en-US" smtClean="0"/>
              <a:t>‹#›</a:t>
            </a:fld>
            <a:endParaRPr lang="en-US"/>
          </a:p>
        </p:txBody>
      </p:sp>
    </p:spTree>
    <p:extLst>
      <p:ext uri="{BB962C8B-B14F-4D97-AF65-F5344CB8AC3E}">
        <p14:creationId xmlns:p14="http://schemas.microsoft.com/office/powerpoint/2010/main" val="381240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806" y="828953"/>
            <a:ext cx="8581292" cy="535614"/>
          </a:xfrm>
        </p:spPr>
        <p:txBody>
          <a:bodyPr/>
          <a:lstStyle/>
          <a:p>
            <a:pPr algn="ctr"/>
            <a:r>
              <a:rPr lang="ar-SA" sz="2800" b="1" dirty="0" smtClean="0"/>
              <a:t>النظم البيئة الطبيعية الرئيسية</a:t>
            </a:r>
            <a:endParaRPr lang="en-US" sz="2800" b="1" dirty="0"/>
          </a:p>
        </p:txBody>
      </p:sp>
      <p:sp>
        <p:nvSpPr>
          <p:cNvPr id="3" name="Subtitle 2"/>
          <p:cNvSpPr>
            <a:spLocks noGrp="1"/>
          </p:cNvSpPr>
          <p:nvPr>
            <p:ph type="subTitle" idx="1"/>
          </p:nvPr>
        </p:nvSpPr>
        <p:spPr>
          <a:xfrm>
            <a:off x="548640" y="1477108"/>
            <a:ext cx="8725363" cy="4023359"/>
          </a:xfrm>
        </p:spPr>
        <p:txBody>
          <a:bodyPr>
            <a:normAutofit lnSpcReduction="10000"/>
          </a:bodyPr>
          <a:lstStyle/>
          <a:p>
            <a:r>
              <a:rPr lang="ar-SA" sz="2200" dirty="0" smtClean="0">
                <a:solidFill>
                  <a:schemeClr val="tx1">
                    <a:lumMod val="95000"/>
                    <a:lumOff val="5000"/>
                  </a:schemeClr>
                </a:solidFill>
              </a:rPr>
              <a:t>يتضمن كوكب الأرض عدداً كبيراً من النظم البيئية والتي يمكن تصنيفها إلى نظم بيئية برية ومائية ونظم بيئية رطبة. ويتكون كل نظام بيئي رئيس من عدة نظم بيئية فرعية مثل الغابات، الصحراء، المستنقعات، المياه المالحة، والمياة العذبة... وغيرها. ويتألف كل نظام بيئي من مجموعة من المكونات الحية وغير الحية الخاصه به، كذلك يمتاز كل نظام بيئي بموارده الطبيعية الخاصة به والتي يعني استغلالها بشكل غير متوازن ظهور مشكلات بيئية تختلف قواتها وأهميتها من نظام لآخر.</a:t>
            </a:r>
          </a:p>
          <a:p>
            <a:r>
              <a:rPr lang="ar-SA" sz="2200" dirty="0" smtClean="0">
                <a:solidFill>
                  <a:schemeClr val="tx1">
                    <a:lumMod val="95000"/>
                    <a:lumOff val="5000"/>
                  </a:schemeClr>
                </a:solidFill>
              </a:rPr>
              <a:t>تتعرض النظم البيئية على كوكب الأرض لمختلف الأنشطة البشرية، وعموماً يكمن القول: إن أكثر النظم البيئية الطبيعية تعرضاً للأنشطة البشرية هي النظم البيئية القريبة من التجمعات السكانية الكثيفة، وما يترتب على ذلك من استغلال هذه النظم للحصول على احتياجاتهم من الموارد كالأرض في حالة الزحف العمراني، والأمثلة على ذلك عديدة في مختلف أنحاء العالم.</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2013260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695"/>
          </a:xfrm>
        </p:spPr>
        <p:txBody>
          <a:bodyPr>
            <a:noAutofit/>
          </a:bodyPr>
          <a:lstStyle/>
          <a:p>
            <a:pPr algn="ctr"/>
            <a:r>
              <a:rPr lang="ar-SA" sz="2800" dirty="0" smtClean="0"/>
              <a:t>الأقاليم </a:t>
            </a:r>
            <a:r>
              <a:rPr lang="ar-SA" sz="2800" dirty="0"/>
              <a:t>(المجتمعات) المائية    </a:t>
            </a:r>
            <a:r>
              <a:rPr lang="en-US" sz="2800" dirty="0"/>
              <a:t/>
            </a:r>
            <a:br>
              <a:rPr lang="en-US" sz="2800" dirty="0"/>
            </a:br>
            <a:endParaRPr lang="en-US" sz="2800" dirty="0"/>
          </a:p>
        </p:txBody>
      </p:sp>
      <p:sp>
        <p:nvSpPr>
          <p:cNvPr id="3" name="Content Placeholder 2"/>
          <p:cNvSpPr>
            <a:spLocks noGrp="1"/>
          </p:cNvSpPr>
          <p:nvPr>
            <p:ph idx="1"/>
          </p:nvPr>
        </p:nvSpPr>
        <p:spPr>
          <a:xfrm>
            <a:off x="224444" y="1448973"/>
            <a:ext cx="9049558" cy="4592390"/>
          </a:xfrm>
        </p:spPr>
        <p:txBody>
          <a:bodyPr>
            <a:normAutofit/>
          </a:bodyPr>
          <a:lstStyle/>
          <a:p>
            <a:pPr lvl="0" algn="r" rtl="1"/>
            <a:r>
              <a:rPr lang="ar-SA" sz="2200" b="1" dirty="0">
                <a:solidFill>
                  <a:schemeClr val="tx1">
                    <a:lumMod val="95000"/>
                    <a:lumOff val="5000"/>
                  </a:schemeClr>
                </a:solidFill>
              </a:rPr>
              <a:t>وتقسم الى الآتي :</a:t>
            </a:r>
            <a:endParaRPr lang="en-US" sz="2200" dirty="0">
              <a:solidFill>
                <a:schemeClr val="tx1">
                  <a:lumMod val="95000"/>
                  <a:lumOff val="5000"/>
                </a:schemeClr>
              </a:solidFill>
            </a:endParaRPr>
          </a:p>
          <a:p>
            <a:pPr marL="0" indent="0" algn="r" rtl="1">
              <a:buNone/>
            </a:pPr>
            <a:r>
              <a:rPr lang="ar-SA" sz="2200" b="1" dirty="0">
                <a:solidFill>
                  <a:schemeClr val="tx1">
                    <a:lumMod val="95000"/>
                    <a:lumOff val="5000"/>
                  </a:schemeClr>
                </a:solidFill>
              </a:rPr>
              <a:t>أ- المحيطات :</a:t>
            </a:r>
            <a:endParaRPr lang="en-US" sz="2200" dirty="0">
              <a:solidFill>
                <a:schemeClr val="tx1">
                  <a:lumMod val="95000"/>
                  <a:lumOff val="5000"/>
                </a:schemeClr>
              </a:solidFill>
            </a:endParaRPr>
          </a:p>
          <a:p>
            <a:pPr marL="0" indent="0" algn="r" rtl="1">
              <a:buNone/>
            </a:pPr>
            <a:r>
              <a:rPr lang="ar-SA" sz="2200" dirty="0" smtClean="0">
                <a:solidFill>
                  <a:schemeClr val="tx1">
                    <a:lumMod val="95000"/>
                    <a:lumOff val="5000"/>
                  </a:schemeClr>
                </a:solidFill>
              </a:rPr>
              <a:t>تعد </a:t>
            </a:r>
            <a:r>
              <a:rPr lang="ar-SA" sz="2200" dirty="0">
                <a:solidFill>
                  <a:schemeClr val="tx1">
                    <a:lumMod val="95000"/>
                    <a:lumOff val="5000"/>
                  </a:schemeClr>
                </a:solidFill>
              </a:rPr>
              <a:t>محيطات العالم أقدم وأضخم النظم البيئية على الأرض. فهي تغطي حالياً 130 مليون ميل مربع أو 70٪ من سطح الأرض وأنها تحوى على تشكيله هائلة من المجتمعات الإحيائية. وتتأثر وفره الكائنات الحية وتوزيعها في المحيط أساسا بالضوء والمواد المغذية ودرجة الحرارة وحركة المد والجز والتيارات والفعل الموجي، هذا بالإضافة إلى عوامل بيئية أخرى</a:t>
            </a:r>
            <a:r>
              <a:rPr lang="ar-SA" sz="2200" dirty="0" smtClean="0">
                <a:solidFill>
                  <a:schemeClr val="tx1">
                    <a:lumMod val="95000"/>
                    <a:lumOff val="5000"/>
                  </a:schemeClr>
                </a:solidFill>
              </a:rPr>
              <a:t>.</a:t>
            </a:r>
            <a:endParaRPr lang="en-US" sz="2200" dirty="0" smtClean="0">
              <a:solidFill>
                <a:schemeClr val="tx1">
                  <a:lumMod val="95000"/>
                  <a:lumOff val="5000"/>
                </a:schemeClr>
              </a:solidFill>
            </a:endParaRPr>
          </a:p>
          <a:p>
            <a:pPr marL="0" indent="0" algn="r" rtl="1">
              <a:buNone/>
            </a:pPr>
            <a:endParaRPr lang="en-US" sz="2200" dirty="0">
              <a:solidFill>
                <a:schemeClr val="tx1">
                  <a:lumMod val="95000"/>
                  <a:lumOff val="5000"/>
                </a:schemeClr>
              </a:solidFill>
            </a:endParaRPr>
          </a:p>
          <a:p>
            <a:pPr marL="0" indent="0">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28352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61183"/>
            <a:ext cx="9664505" cy="5380180"/>
          </a:xfrm>
        </p:spPr>
        <p:txBody>
          <a:bodyPr>
            <a:normAutofit/>
          </a:bodyPr>
          <a:lstStyle/>
          <a:p>
            <a:pPr marL="0" indent="0" algn="r" rtl="1">
              <a:buNone/>
            </a:pPr>
            <a:r>
              <a:rPr lang="ar-SA" sz="2200" b="1" dirty="0">
                <a:cs typeface="+mj-cs"/>
              </a:rPr>
              <a:t>وأهم صفات المياه البحرية </a:t>
            </a:r>
            <a:r>
              <a:rPr lang="ar-SA" sz="2200" b="1" dirty="0" smtClean="0">
                <a:cs typeface="+mj-cs"/>
              </a:rPr>
              <a:t>:</a:t>
            </a:r>
            <a:endParaRPr lang="en-US" sz="2200" dirty="0" smtClean="0">
              <a:cs typeface="+mj-cs"/>
            </a:endParaRPr>
          </a:p>
          <a:p>
            <a:pPr marL="0" indent="0" algn="r" rtl="1">
              <a:buNone/>
            </a:pPr>
            <a:r>
              <a:rPr lang="ar-SA" sz="2200" dirty="0" smtClean="0">
                <a:solidFill>
                  <a:schemeClr val="tx1">
                    <a:lumMod val="95000"/>
                    <a:lumOff val="5000"/>
                  </a:schemeClr>
                </a:solidFill>
              </a:rPr>
              <a:t>1  </a:t>
            </a:r>
            <a:r>
              <a:rPr lang="ar-SA" sz="2200" dirty="0">
                <a:solidFill>
                  <a:schemeClr val="tx1">
                    <a:lumMod val="95000"/>
                    <a:lumOff val="5000"/>
                  </a:schemeClr>
                </a:solidFill>
              </a:rPr>
              <a:t>-	تغطي حوالي (71٪) وتتضمن المحيطات والبحار والخلجان.</a:t>
            </a:r>
            <a:endParaRPr lang="en-US" sz="2200" dirty="0">
              <a:solidFill>
                <a:schemeClr val="tx1">
                  <a:lumMod val="95000"/>
                  <a:lumOff val="5000"/>
                </a:schemeClr>
              </a:solidFill>
            </a:endParaRPr>
          </a:p>
          <a:p>
            <a:pPr marL="0" indent="0" algn="r" rtl="1">
              <a:buNone/>
            </a:pPr>
            <a:r>
              <a:rPr lang="en-US" sz="2200" dirty="0" smtClean="0">
                <a:solidFill>
                  <a:schemeClr val="tx1">
                    <a:lumMod val="95000"/>
                    <a:lumOff val="5000"/>
                  </a:schemeClr>
                </a:solidFill>
              </a:rPr>
              <a:t>2</a:t>
            </a:r>
            <a:r>
              <a:rPr lang="ar-SA" sz="2200" dirty="0" smtClean="0">
                <a:solidFill>
                  <a:schemeClr val="tx1">
                    <a:lumMod val="95000"/>
                    <a:lumOff val="5000"/>
                  </a:schemeClr>
                </a:solidFill>
              </a:rPr>
              <a:t>  </a:t>
            </a:r>
            <a:r>
              <a:rPr lang="ar-SA" sz="2200" dirty="0">
                <a:solidFill>
                  <a:schemeClr val="tx1">
                    <a:lumMod val="95000"/>
                    <a:lumOff val="5000"/>
                  </a:schemeClr>
                </a:solidFill>
              </a:rPr>
              <a:t>-	تتراوح درجات الحرارة من 32ºم في المناطق الاستوائية وحتى 2ºم في المناطق القطبية.</a:t>
            </a:r>
            <a:endParaRPr lang="en-US" sz="2200" dirty="0">
              <a:solidFill>
                <a:schemeClr val="tx1">
                  <a:lumMod val="95000"/>
                  <a:lumOff val="5000"/>
                </a:schemeClr>
              </a:solidFill>
            </a:endParaRPr>
          </a:p>
          <a:p>
            <a:pPr marL="0" indent="0" algn="r" rtl="1">
              <a:buNone/>
            </a:pPr>
            <a:r>
              <a:rPr lang="en-US" sz="2200" dirty="0">
                <a:solidFill>
                  <a:schemeClr val="tx1">
                    <a:lumMod val="95000"/>
                    <a:lumOff val="5000"/>
                  </a:schemeClr>
                </a:solidFill>
              </a:rPr>
              <a:t>3</a:t>
            </a:r>
            <a:r>
              <a:rPr lang="ar-SA" sz="2200" dirty="0" smtClean="0">
                <a:solidFill>
                  <a:schemeClr val="tx1">
                    <a:lumMod val="95000"/>
                    <a:lumOff val="5000"/>
                  </a:schemeClr>
                </a:solidFill>
              </a:rPr>
              <a:t>  -</a:t>
            </a:r>
            <a:r>
              <a:rPr lang="en-US" sz="2200" dirty="0" smtClean="0">
                <a:solidFill>
                  <a:schemeClr val="tx1">
                    <a:lumMod val="95000"/>
                    <a:lumOff val="5000"/>
                  </a:schemeClr>
                </a:solidFill>
              </a:rPr>
              <a:t> </a:t>
            </a:r>
            <a:r>
              <a:rPr lang="ar-SA" sz="2200" dirty="0" smtClean="0">
                <a:solidFill>
                  <a:schemeClr val="tx1">
                    <a:lumMod val="95000"/>
                    <a:lumOff val="5000"/>
                  </a:schemeClr>
                </a:solidFill>
              </a:rPr>
              <a:t>تتغير </a:t>
            </a:r>
            <a:r>
              <a:rPr lang="ar-SA" sz="2200" dirty="0">
                <a:solidFill>
                  <a:schemeClr val="tx1">
                    <a:lumMod val="95000"/>
                    <a:lumOff val="5000"/>
                  </a:schemeClr>
                </a:solidFill>
              </a:rPr>
              <a:t>الغازات الذائبة تبعاً للتغير في درجة الحرارة والعمق.</a:t>
            </a:r>
            <a:endParaRPr lang="en-US" sz="2200" dirty="0">
              <a:solidFill>
                <a:schemeClr val="tx1">
                  <a:lumMod val="95000"/>
                  <a:lumOff val="5000"/>
                </a:schemeClr>
              </a:solidFill>
            </a:endParaRPr>
          </a:p>
          <a:p>
            <a:pPr marL="0" indent="0" algn="r" rtl="1">
              <a:buNone/>
            </a:pPr>
            <a:r>
              <a:rPr lang="en-US" sz="2200" dirty="0" smtClean="0">
                <a:solidFill>
                  <a:schemeClr val="tx1">
                    <a:lumMod val="95000"/>
                    <a:lumOff val="5000"/>
                  </a:schemeClr>
                </a:solidFill>
              </a:rPr>
              <a:t>4</a:t>
            </a:r>
            <a:r>
              <a:rPr lang="ar-SA" sz="2200" dirty="0" smtClean="0">
                <a:solidFill>
                  <a:schemeClr val="tx1">
                    <a:lumMod val="95000"/>
                    <a:lumOff val="5000"/>
                  </a:schemeClr>
                </a:solidFill>
              </a:rPr>
              <a:t>  </a:t>
            </a:r>
            <a:r>
              <a:rPr lang="ar-SA" sz="2200" dirty="0">
                <a:solidFill>
                  <a:schemeClr val="tx1">
                    <a:lumMod val="95000"/>
                    <a:lumOff val="5000"/>
                  </a:schemeClr>
                </a:solidFill>
              </a:rPr>
              <a:t>-	المحتوى الملحي يبلغ معدله حوالي 3.5٪.</a:t>
            </a:r>
            <a:endParaRPr lang="en-US" sz="2200" dirty="0">
              <a:solidFill>
                <a:schemeClr val="tx1">
                  <a:lumMod val="95000"/>
                  <a:lumOff val="5000"/>
                </a:schemeClr>
              </a:solidFill>
            </a:endParaRPr>
          </a:p>
          <a:p>
            <a:pPr marL="0" indent="0" algn="r" rtl="1">
              <a:buNone/>
            </a:pPr>
            <a:r>
              <a:rPr lang="en-US" sz="2200" dirty="0">
                <a:solidFill>
                  <a:schemeClr val="tx1">
                    <a:lumMod val="95000"/>
                    <a:lumOff val="5000"/>
                  </a:schemeClr>
                </a:solidFill>
              </a:rPr>
              <a:t>5</a:t>
            </a:r>
            <a:r>
              <a:rPr lang="ar-SA" sz="2200" dirty="0" smtClean="0">
                <a:solidFill>
                  <a:schemeClr val="tx1">
                    <a:lumMod val="95000"/>
                    <a:lumOff val="5000"/>
                  </a:schemeClr>
                </a:solidFill>
              </a:rPr>
              <a:t>  </a:t>
            </a:r>
            <a:r>
              <a:rPr lang="ar-SA" sz="2200" dirty="0">
                <a:solidFill>
                  <a:schemeClr val="tx1">
                    <a:lumMod val="95000"/>
                    <a:lumOff val="5000"/>
                  </a:schemeClr>
                </a:solidFill>
              </a:rPr>
              <a:t>-	يبلغ متوسط العمق في المحيطات حوالي </a:t>
            </a:r>
            <a:r>
              <a:rPr lang="en-US" sz="2200" dirty="0" smtClean="0">
                <a:solidFill>
                  <a:schemeClr val="tx1">
                    <a:lumMod val="95000"/>
                    <a:lumOff val="5000"/>
                  </a:schemeClr>
                </a:solidFill>
              </a:rPr>
              <a:t>)</a:t>
            </a:r>
            <a:r>
              <a:rPr lang="ar-SA" sz="2200" dirty="0" smtClean="0">
                <a:solidFill>
                  <a:schemeClr val="tx1">
                    <a:lumMod val="95000"/>
                    <a:lumOff val="5000"/>
                  </a:schemeClr>
                </a:solidFill>
              </a:rPr>
              <a:t>3.81٪) </a:t>
            </a:r>
            <a:r>
              <a:rPr lang="ar-SA" sz="2200" dirty="0">
                <a:solidFill>
                  <a:schemeClr val="tx1">
                    <a:lumMod val="95000"/>
                    <a:lumOff val="5000"/>
                  </a:schemeClr>
                </a:solidFill>
              </a:rPr>
              <a:t>ويبلغ أقصى عمق 11.4 كم.</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6  -	يزداد الضغط الجوي بمعدل ضغط جوي واحد لكل (10) أمتار من العمق.</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7  -	يقل اختراق الضوء تدريجيـاً حتى عمـق (183م) – ضـوء خفـيف – وحتى (1219م) ضوء خفيف جداً بعد ذلك ظلام.</a:t>
            </a:r>
            <a:endParaRPr lang="en-US" sz="2200" dirty="0">
              <a:solidFill>
                <a:schemeClr val="tx1">
                  <a:lumMod val="95000"/>
                  <a:lumOff val="5000"/>
                </a:schemeClr>
              </a:solidFill>
            </a:endParaRPr>
          </a:p>
          <a:p>
            <a:pPr marL="0" indent="0">
              <a:buNone/>
            </a:pPr>
            <a:endParaRPr lang="en-US" sz="2200" dirty="0"/>
          </a:p>
        </p:txBody>
      </p:sp>
    </p:spTree>
    <p:extLst>
      <p:ext uri="{BB962C8B-B14F-4D97-AF65-F5344CB8AC3E}">
        <p14:creationId xmlns:p14="http://schemas.microsoft.com/office/powerpoint/2010/main" val="333481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5815"/>
          </a:xfrm>
        </p:spPr>
        <p:txBody>
          <a:bodyPr>
            <a:noAutofit/>
          </a:bodyPr>
          <a:lstStyle/>
          <a:p>
            <a:pPr lvl="0" algn="r"/>
            <a:r>
              <a:rPr lang="ar-SA" sz="2800" b="1" dirty="0"/>
              <a:t>وتقسم المحيطات الى المناطق التالية :</a:t>
            </a:r>
            <a:r>
              <a:rPr lang="en-US" sz="2800" dirty="0"/>
              <a:t/>
            </a:r>
            <a:br>
              <a:rPr lang="en-US" sz="2800" dirty="0"/>
            </a:br>
            <a:endParaRPr lang="en-US" sz="2800" dirty="0"/>
          </a:p>
        </p:txBody>
      </p:sp>
      <p:sp>
        <p:nvSpPr>
          <p:cNvPr id="3" name="Content Placeholder 2"/>
          <p:cNvSpPr>
            <a:spLocks noGrp="1"/>
          </p:cNvSpPr>
          <p:nvPr>
            <p:ph idx="1"/>
          </p:nvPr>
        </p:nvSpPr>
        <p:spPr>
          <a:xfrm>
            <a:off x="677333" y="1322363"/>
            <a:ext cx="9023619" cy="4718999"/>
          </a:xfrm>
        </p:spPr>
        <p:txBody>
          <a:bodyPr>
            <a:normAutofit/>
          </a:bodyPr>
          <a:lstStyle/>
          <a:p>
            <a:pPr marL="0" indent="0" algn="r" rtl="1">
              <a:buNone/>
            </a:pPr>
            <a:r>
              <a:rPr lang="ar-SA" sz="2200" b="1" dirty="0">
                <a:solidFill>
                  <a:schemeClr val="tx1">
                    <a:lumMod val="95000"/>
                    <a:lumOff val="5000"/>
                  </a:schemeClr>
                </a:solidFill>
              </a:rPr>
              <a:t>1  -	منطقة ما بين المد والجزر:</a:t>
            </a:r>
            <a:endParaRPr lang="en-US" sz="2200" dirty="0">
              <a:solidFill>
                <a:schemeClr val="tx1">
                  <a:lumMod val="95000"/>
                  <a:lumOff val="5000"/>
                </a:schemeClr>
              </a:solidFill>
            </a:endParaRPr>
          </a:p>
          <a:p>
            <a:pPr algn="r" rtl="1"/>
            <a:r>
              <a:rPr lang="ar-SA" sz="2200" dirty="0" smtClean="0">
                <a:solidFill>
                  <a:schemeClr val="tx1">
                    <a:lumMod val="95000"/>
                    <a:lumOff val="5000"/>
                  </a:schemeClr>
                </a:solidFill>
              </a:rPr>
              <a:t>وهي </a:t>
            </a:r>
            <a:r>
              <a:rPr lang="ar-SA" sz="2200" dirty="0">
                <a:solidFill>
                  <a:schemeClr val="tx1">
                    <a:lumMod val="95000"/>
                    <a:lumOff val="5000"/>
                  </a:schemeClr>
                </a:solidFill>
              </a:rPr>
              <a:t>تلك المنطقة التي يغطيها الماء أثناء ظاهرة المد وينحسر عنها الماء أثناء ظاهرة الجزر وفي هذه المنطقة تتكون منخفضات عند أنحسار المياه في ظاهرة الجزر على شكل مستنقعات مائية يؤثر عليها العديد من العوامل ولعل من أهمها:</a:t>
            </a:r>
            <a:endParaRPr lang="en-US" sz="2200" dirty="0">
              <a:solidFill>
                <a:schemeClr val="tx1">
                  <a:lumMod val="95000"/>
                  <a:lumOff val="5000"/>
                </a:schemeClr>
              </a:solidFill>
            </a:endParaRPr>
          </a:p>
          <a:p>
            <a:pPr lvl="0" algn="r" rtl="1"/>
            <a:r>
              <a:rPr lang="ar-SA" sz="2200" dirty="0">
                <a:solidFill>
                  <a:schemeClr val="tx1">
                    <a:lumMod val="95000"/>
                    <a:lumOff val="5000"/>
                  </a:schemeClr>
                </a:solidFill>
              </a:rPr>
              <a:t>التبخر : حيث أن الارتفاع في درجة الحرارة يبخر الماء، وهذا بدوره يؤثر على درجة الملوحة، حيث يزيد من درجة الملوحة في هذه المياه، وكذلك يعمل على تقليل نسبة الأكسجين الذائب في الماء.. وبالتالي فإن هذه المستنقعات لا يوجد بها إلاّ الكائنات التي تستطيع أن تقاوم هذه الظروف والمتغيرات، وأما تلك التي لا تستطيع أن تتأقلم مع هذه الظروف فإنها تتحرك مع المد والجزر وتكثر بها الحيوانات الحفارة مثل السرطانات والقواقع وبعض الرخويات.</a:t>
            </a:r>
            <a:endParaRPr lang="en-US" sz="2200" dirty="0">
              <a:solidFill>
                <a:schemeClr val="tx1">
                  <a:lumMod val="95000"/>
                  <a:lumOff val="5000"/>
                </a:schemeClr>
              </a:solidFill>
            </a:endParaRPr>
          </a:p>
          <a:p>
            <a:pPr marL="0" indent="0" algn="r">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1017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20505"/>
            <a:ext cx="9274002" cy="5520858"/>
          </a:xfrm>
        </p:spPr>
        <p:txBody>
          <a:bodyPr>
            <a:normAutofit/>
          </a:bodyPr>
          <a:lstStyle/>
          <a:p>
            <a:pPr marL="0" indent="0" algn="r" rtl="1">
              <a:buNone/>
            </a:pPr>
            <a:r>
              <a:rPr lang="ar-SA" sz="2200" b="1" dirty="0" smtClean="0">
                <a:solidFill>
                  <a:schemeClr val="tx1">
                    <a:lumMod val="95000"/>
                    <a:lumOff val="5000"/>
                  </a:schemeClr>
                </a:solidFill>
              </a:rPr>
              <a:t>2  </a:t>
            </a:r>
            <a:r>
              <a:rPr lang="ar-SA" sz="2200" b="1" dirty="0">
                <a:solidFill>
                  <a:schemeClr val="tx1">
                    <a:lumMod val="95000"/>
                    <a:lumOff val="5000"/>
                  </a:schemeClr>
                </a:solidFill>
              </a:rPr>
              <a:t>-	المنطقة الساحلية (الرصيف القاري):</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وهي المنطقة المحصورة بين خط الجزر والجرف القاري, وأقصى عمق تصل اليه هو 180متر. وهذه المنطقة تتميز بالعديد من المميزات من أهمها:</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أ  -	منطقة منفذة للضوء خصوصاً على الطبقة السطحية منها بشكل أكبر من الطبقة القاعية منها.</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ب -	تنمو فيها الأعشاب نتيجة لنفاذ الضوء خلالها.</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ج -	الكائنات الحيوانية كثيرة ومتنوعة.</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د  -	الكائنات فيها متنوعة التغذية، فمنها النباتي، ومنها الحيواني.</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هـ-	توجد بها الكائنات المحبه للقاع، وهي إما اسماك أو لافقاريات</a:t>
            </a:r>
            <a:endParaRPr lang="en-US" sz="2200" dirty="0">
              <a:solidFill>
                <a:schemeClr val="tx1">
                  <a:lumMod val="95000"/>
                  <a:lumOff val="5000"/>
                </a:schemeClr>
              </a:solidFill>
            </a:endParaRPr>
          </a:p>
          <a:p>
            <a:pPr marL="0" indent="0" algn="r" rtl="1">
              <a:buNone/>
            </a:pPr>
            <a:r>
              <a:rPr lang="ar-SA" sz="2200" dirty="0" smtClean="0">
                <a:solidFill>
                  <a:schemeClr val="tx1">
                    <a:lumMod val="95000"/>
                    <a:lumOff val="5000"/>
                  </a:schemeClr>
                </a:solidFill>
              </a:rPr>
              <a:t>و -</a:t>
            </a:r>
            <a:r>
              <a:rPr lang="en-US" sz="2200" dirty="0" smtClean="0">
                <a:solidFill>
                  <a:schemeClr val="tx1">
                    <a:lumMod val="95000"/>
                    <a:lumOff val="5000"/>
                  </a:schemeClr>
                </a:solidFill>
              </a:rPr>
              <a:t> </a:t>
            </a:r>
            <a:r>
              <a:rPr lang="ar-SA" sz="2200" dirty="0" smtClean="0">
                <a:solidFill>
                  <a:schemeClr val="tx1">
                    <a:lumMod val="95000"/>
                    <a:lumOff val="5000"/>
                  </a:schemeClr>
                </a:solidFill>
              </a:rPr>
              <a:t>توجد </a:t>
            </a:r>
            <a:r>
              <a:rPr lang="ar-SA" sz="2200" dirty="0">
                <a:solidFill>
                  <a:schemeClr val="tx1">
                    <a:lumMod val="95000"/>
                    <a:lumOff val="5000"/>
                  </a:schemeClr>
                </a:solidFill>
              </a:rPr>
              <a:t>بها الكائنات الاقتصادية التي تصاد مثل الاسماك.</a:t>
            </a:r>
            <a:endParaRPr lang="en-US" sz="2200" dirty="0">
              <a:solidFill>
                <a:schemeClr val="tx1">
                  <a:lumMod val="95000"/>
                  <a:lumOff val="5000"/>
                </a:schemeClr>
              </a:solidFill>
            </a:endParaRPr>
          </a:p>
          <a:p>
            <a:pPr marL="0" indent="0" algn="r">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396571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68813"/>
            <a:ext cx="9091122" cy="5872550"/>
          </a:xfrm>
        </p:spPr>
        <p:txBody>
          <a:bodyPr>
            <a:normAutofit/>
          </a:bodyPr>
          <a:lstStyle/>
          <a:p>
            <a:pPr marL="0" indent="0" algn="r" rtl="1">
              <a:buNone/>
            </a:pPr>
            <a:r>
              <a:rPr lang="en-US" sz="2200" b="1" dirty="0"/>
              <a:t>3</a:t>
            </a:r>
            <a:r>
              <a:rPr lang="ar-SA" sz="2200" b="1" dirty="0" smtClean="0"/>
              <a:t>  </a:t>
            </a:r>
            <a:r>
              <a:rPr lang="ar-SA" sz="2200" b="1" dirty="0"/>
              <a:t>-	المنطقة المحيطية:</a:t>
            </a:r>
            <a:endParaRPr lang="en-US" sz="2200" dirty="0"/>
          </a:p>
          <a:p>
            <a:pPr algn="r" rtl="1"/>
            <a:r>
              <a:rPr lang="ar-SA" sz="2200" dirty="0"/>
              <a:t>وهذه المنطقة تتضمن ماوراء الجرف القاري من مياه عميقة وتشكل حوالي 90% من مياه المحيط. تحتوي على منطقة مضاءه عمقها 100 متر تمتاز بانتاجية قليلة.	</a:t>
            </a:r>
            <a:endParaRPr lang="en-US" sz="2200" dirty="0"/>
          </a:p>
          <a:p>
            <a:pPr algn="r" rtl="1"/>
            <a:r>
              <a:rPr lang="ar-SA" sz="2200" dirty="0"/>
              <a:t>وتتميز بأن الأنحدار فيها يقل، وهي تشبة الهضاب على اليابسه حيث أن فيها ارتفاعات وإنخفاضات، وهي تتراوح من 2000 – 10000م. والمناطق العميقة في هذه المنطقة تسمى "بالأغوار المظلمة" وتشكل نسبة الملوحة حوالي 3.5% من املاح الصوديوم والمغنيسيوم والكالسيوم.</a:t>
            </a:r>
            <a:endParaRPr lang="en-US" sz="2200" dirty="0"/>
          </a:p>
          <a:p>
            <a:pPr marL="0" indent="0">
              <a:buNone/>
            </a:pPr>
            <a:endParaRPr lang="en-US" sz="2200" dirty="0"/>
          </a:p>
        </p:txBody>
      </p:sp>
    </p:spTree>
    <p:extLst>
      <p:ext uri="{BB962C8B-B14F-4D97-AF65-F5344CB8AC3E}">
        <p14:creationId xmlns:p14="http://schemas.microsoft.com/office/powerpoint/2010/main" val="289929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1"/>
            <a:ext cx="9274002" cy="5858482"/>
          </a:xfrm>
        </p:spPr>
        <p:txBody>
          <a:bodyPr>
            <a:normAutofit/>
          </a:bodyPr>
          <a:lstStyle/>
          <a:p>
            <a:pPr marL="0" indent="0" algn="r" rtl="1">
              <a:buNone/>
            </a:pPr>
            <a:r>
              <a:rPr lang="ar-SA" sz="2200" b="1" dirty="0">
                <a:solidFill>
                  <a:schemeClr val="tx1">
                    <a:lumMod val="95000"/>
                    <a:lumOff val="5000"/>
                  </a:schemeClr>
                </a:solidFill>
              </a:rPr>
              <a:t>ب- 	الجداول والأنهار:</a:t>
            </a:r>
            <a:endParaRPr lang="en-US" sz="2200" dirty="0">
              <a:solidFill>
                <a:schemeClr val="tx1">
                  <a:lumMod val="95000"/>
                  <a:lumOff val="5000"/>
                </a:schemeClr>
              </a:solidFill>
            </a:endParaRPr>
          </a:p>
          <a:p>
            <a:pPr marL="0" indent="0" algn="r">
              <a:buNone/>
            </a:pPr>
            <a:r>
              <a:rPr lang="ar-SA" sz="2200" dirty="0">
                <a:solidFill>
                  <a:schemeClr val="tx1">
                    <a:lumMod val="95000"/>
                    <a:lumOff val="5000"/>
                  </a:schemeClr>
                </a:solidFill>
              </a:rPr>
              <a:t>	عبارة عن أنظمه نقل جارية تجهز ارتباطات مائية بين الغلاف الجوي واليابسة والبحر. ويمكن إعتبارها النظام الوعائي للعالم الإحيائي لليابسة. وهي تحمل مواد عضوية ولا عضوية معا وتوفر مجموعة معقدة من المواطن للكائنات الحيه لكل شعبة باستثناء الجلد شوكيات وبعض أنواع الأحياء الأخرى التي يقتصر وجودها على البحار فقط. ويكون لمعظم الجداول والأنهار إنتاجيه ضئيلة نسبياً باستثناء الأنهار الكبيرة البطئية الجريان أو الجداول كثيرة الغذاء المكتظة بالطحالب وبأنواع النباتات الأخرى. ويكون الحتات </a:t>
            </a:r>
            <a:r>
              <a:rPr lang="ar-SA" sz="2200" dirty="0" smtClean="0">
                <a:solidFill>
                  <a:schemeClr val="tx1">
                    <a:lumMod val="95000"/>
                    <a:lumOff val="5000"/>
                  </a:schemeClr>
                </a:solidFill>
              </a:rPr>
              <a:t>(</a:t>
            </a:r>
            <a:r>
              <a:rPr lang="ar-SA" sz="2200" dirty="0">
                <a:solidFill>
                  <a:schemeClr val="tx1">
                    <a:lumMod val="95000"/>
                    <a:lumOff val="5000"/>
                  </a:schemeClr>
                </a:solidFill>
              </a:rPr>
              <a:t>أي المادة العضوية القادمة من اليابسة) المادة الغذائية الأساسية في الجداول نظراً لقلة الانتاجية بسبب حركة المياه السريعة. ومن العوامل المحددة الاساسية في البيئة النهرية هو اختلاف سرعة تيار الماء من جزء لأخر من النهر وعليه تكيفت الاحياء المائية للبقاء اذ يميل بعضها للالتصاق بصخور قاع النهر.</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34146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90843"/>
            <a:ext cx="9748911" cy="5450519"/>
          </a:xfrm>
        </p:spPr>
        <p:txBody>
          <a:bodyPr>
            <a:noAutofit/>
          </a:bodyPr>
          <a:lstStyle/>
          <a:p>
            <a:pPr marL="0" indent="0" algn="r" rtl="1">
              <a:buNone/>
            </a:pPr>
            <a:r>
              <a:rPr lang="ar-SA" sz="2000" b="1" dirty="0">
                <a:solidFill>
                  <a:schemeClr val="tx1">
                    <a:lumMod val="95000"/>
                    <a:lumOff val="5000"/>
                  </a:schemeClr>
                </a:solidFill>
              </a:rPr>
              <a:t>وأهم صفات المياه العذبة:</a:t>
            </a:r>
            <a:endParaRPr lang="en-US" sz="2000" dirty="0">
              <a:solidFill>
                <a:schemeClr val="tx1">
                  <a:lumMod val="95000"/>
                  <a:lumOff val="5000"/>
                </a:schemeClr>
              </a:solidFill>
            </a:endParaRPr>
          </a:p>
          <a:p>
            <a:pPr marL="0" indent="0" algn="r" rtl="1">
              <a:buNone/>
            </a:pPr>
            <a:r>
              <a:rPr lang="ar-SA" sz="2000" dirty="0">
                <a:solidFill>
                  <a:schemeClr val="tx1">
                    <a:lumMod val="95000"/>
                    <a:lumOff val="5000"/>
                  </a:schemeClr>
                </a:solidFill>
              </a:rPr>
              <a:t>1  -	المياه العذبة قليلة الملوحة، وبالتالي تأثير درجة الملوحة على كائنات المياه العذبة قليل.</a:t>
            </a:r>
            <a:endParaRPr lang="en-US" sz="2000" dirty="0">
              <a:solidFill>
                <a:schemeClr val="tx1">
                  <a:lumMod val="95000"/>
                  <a:lumOff val="5000"/>
                </a:schemeClr>
              </a:solidFill>
            </a:endParaRPr>
          </a:p>
          <a:p>
            <a:pPr marL="0" indent="0" algn="r" rtl="1">
              <a:buNone/>
            </a:pPr>
            <a:r>
              <a:rPr lang="en-US" sz="2000" dirty="0">
                <a:solidFill>
                  <a:schemeClr val="tx1">
                    <a:lumMod val="95000"/>
                    <a:lumOff val="5000"/>
                  </a:schemeClr>
                </a:solidFill>
              </a:rPr>
              <a:t>2</a:t>
            </a:r>
            <a:r>
              <a:rPr lang="ar-SA" sz="2000" dirty="0" smtClean="0">
                <a:solidFill>
                  <a:schemeClr val="tx1">
                    <a:lumMod val="95000"/>
                    <a:lumOff val="5000"/>
                  </a:schemeClr>
                </a:solidFill>
              </a:rPr>
              <a:t>  </a:t>
            </a:r>
            <a:r>
              <a:rPr lang="ar-SA" sz="2000" dirty="0">
                <a:solidFill>
                  <a:schemeClr val="tx1">
                    <a:lumMod val="95000"/>
                    <a:lumOff val="5000"/>
                  </a:schemeClr>
                </a:solidFill>
              </a:rPr>
              <a:t>-	العوامل التي تؤثر بشكل أساسي على كائنات المياه العذبة هي:- الأوكسجين ودرجة الحرارة والغذاء.</a:t>
            </a:r>
            <a:endParaRPr lang="en-US" sz="2000" dirty="0">
              <a:solidFill>
                <a:schemeClr val="tx1">
                  <a:lumMod val="95000"/>
                  <a:lumOff val="5000"/>
                </a:schemeClr>
              </a:solidFill>
            </a:endParaRPr>
          </a:p>
          <a:p>
            <a:pPr marL="0" indent="0" algn="r" rtl="1">
              <a:buNone/>
            </a:pPr>
            <a:r>
              <a:rPr lang="en-US" sz="2000" dirty="0">
                <a:solidFill>
                  <a:schemeClr val="tx1">
                    <a:lumMod val="95000"/>
                    <a:lumOff val="5000"/>
                  </a:schemeClr>
                </a:solidFill>
              </a:rPr>
              <a:t>3</a:t>
            </a:r>
            <a:r>
              <a:rPr lang="ar-SA" sz="2000" dirty="0" smtClean="0">
                <a:solidFill>
                  <a:schemeClr val="tx1">
                    <a:lumMod val="95000"/>
                    <a:lumOff val="5000"/>
                  </a:schemeClr>
                </a:solidFill>
              </a:rPr>
              <a:t>  </a:t>
            </a:r>
            <a:r>
              <a:rPr lang="ar-SA" sz="2000" dirty="0">
                <a:solidFill>
                  <a:schemeClr val="tx1">
                    <a:lumMod val="95000"/>
                    <a:lumOff val="5000"/>
                  </a:schemeClr>
                </a:solidFill>
              </a:rPr>
              <a:t>-	كائنات البيئة المائية العذبة معرضة لخطر الإنجراف من الأماكن العالية أو من أماكن تواجد هذه المياه العذبة إلى البحار، لذلك فقد كيفت هذه الكائنات نفسها مع هذا الخطر بواسطة الالتصاق والتثبيت بالأشجار </a:t>
            </a:r>
            <a:r>
              <a:rPr lang="ar-SA" sz="2000" dirty="0" smtClean="0">
                <a:solidFill>
                  <a:schemeClr val="tx1">
                    <a:lumMod val="95000"/>
                    <a:lumOff val="5000"/>
                  </a:schemeClr>
                </a:solidFill>
              </a:rPr>
              <a:t>والأحجا</a:t>
            </a:r>
            <a:r>
              <a:rPr lang="ar-SA" sz="2000" dirty="0">
                <a:solidFill>
                  <a:schemeClr val="tx1">
                    <a:lumMod val="95000"/>
                    <a:lumOff val="5000"/>
                  </a:schemeClr>
                </a:solidFill>
              </a:rPr>
              <a:t>ر</a:t>
            </a:r>
            <a:r>
              <a:rPr lang="ar-SA" sz="2000" dirty="0" smtClean="0">
                <a:solidFill>
                  <a:schemeClr val="tx1">
                    <a:lumMod val="95000"/>
                    <a:lumOff val="5000"/>
                  </a:schemeClr>
                </a:solidFill>
              </a:rPr>
              <a:t> </a:t>
            </a:r>
            <a:r>
              <a:rPr lang="ar-SA" sz="2000" dirty="0">
                <a:solidFill>
                  <a:schemeClr val="tx1">
                    <a:lumMod val="95000"/>
                    <a:lumOff val="5000"/>
                  </a:schemeClr>
                </a:solidFill>
              </a:rPr>
              <a:t>أو أي وسيلة أخرى عن طريق الممصات. </a:t>
            </a:r>
            <a:endParaRPr lang="en-US" sz="2000" dirty="0">
              <a:solidFill>
                <a:schemeClr val="tx1">
                  <a:lumMod val="95000"/>
                  <a:lumOff val="5000"/>
                </a:schemeClr>
              </a:solidFill>
            </a:endParaRPr>
          </a:p>
          <a:p>
            <a:pPr marL="0" indent="0" algn="r" rtl="1">
              <a:buNone/>
            </a:pPr>
            <a:r>
              <a:rPr lang="en-US" sz="2000" dirty="0">
                <a:solidFill>
                  <a:schemeClr val="tx1">
                    <a:lumMod val="95000"/>
                    <a:lumOff val="5000"/>
                  </a:schemeClr>
                </a:solidFill>
              </a:rPr>
              <a:t>4</a:t>
            </a:r>
            <a:r>
              <a:rPr lang="ar-SA" sz="2000" dirty="0" smtClean="0">
                <a:solidFill>
                  <a:schemeClr val="tx1">
                    <a:lumMod val="95000"/>
                    <a:lumOff val="5000"/>
                  </a:schemeClr>
                </a:solidFill>
              </a:rPr>
              <a:t>- بعض </a:t>
            </a:r>
            <a:r>
              <a:rPr lang="ar-SA" sz="2000" dirty="0">
                <a:solidFill>
                  <a:schemeClr val="tx1">
                    <a:lumMod val="95000"/>
                    <a:lumOff val="5000"/>
                  </a:schemeClr>
                </a:solidFill>
              </a:rPr>
              <a:t>الأسماك لها القدرة على السباحة عكس التيار</a:t>
            </a:r>
            <a:endParaRPr lang="en-US" sz="2000" dirty="0">
              <a:solidFill>
                <a:schemeClr val="tx1">
                  <a:lumMod val="95000"/>
                  <a:lumOff val="5000"/>
                </a:schemeClr>
              </a:solidFill>
            </a:endParaRPr>
          </a:p>
          <a:p>
            <a:pPr marL="0" indent="0" algn="r" rtl="1">
              <a:buNone/>
            </a:pPr>
            <a:r>
              <a:rPr lang="en-US" sz="2000" dirty="0">
                <a:solidFill>
                  <a:schemeClr val="tx1">
                    <a:lumMod val="95000"/>
                    <a:lumOff val="5000"/>
                  </a:schemeClr>
                </a:solidFill>
              </a:rPr>
              <a:t>5</a:t>
            </a:r>
            <a:r>
              <a:rPr lang="ar-SA" sz="2000" dirty="0" smtClean="0">
                <a:solidFill>
                  <a:schemeClr val="tx1">
                    <a:lumMod val="95000"/>
                    <a:lumOff val="5000"/>
                  </a:schemeClr>
                </a:solidFill>
              </a:rPr>
              <a:t>-  </a:t>
            </a:r>
            <a:r>
              <a:rPr lang="ar-SA" sz="2000" dirty="0">
                <a:solidFill>
                  <a:schemeClr val="tx1">
                    <a:lumMod val="95000"/>
                    <a:lumOff val="5000"/>
                  </a:schemeClr>
                </a:solidFill>
              </a:rPr>
              <a:t>بعض الكائنات لها القدرة على المعيشة في المياه العذبة وفي المياه المالحة، ويكون ذلك بأن هذه الكائنات على البقاء في المنطقة التي بين المياه العذبه والمياه المالحة – أي التي تكون خليط من النوعين – لفترة معينة ثم تقوم بالدخول إلى البحر، وللمعلومية فإن هذه الكائنات قليلة. </a:t>
            </a:r>
            <a:endParaRPr lang="en-US" sz="2000" dirty="0">
              <a:solidFill>
                <a:schemeClr val="tx1">
                  <a:lumMod val="95000"/>
                  <a:lumOff val="5000"/>
                </a:schemeClr>
              </a:solidFill>
            </a:endParaRPr>
          </a:p>
          <a:p>
            <a:pPr marL="0" indent="0" algn="r" rtl="1">
              <a:buNone/>
            </a:pPr>
            <a:r>
              <a:rPr lang="en-US" sz="2000" dirty="0">
                <a:solidFill>
                  <a:schemeClr val="tx1">
                    <a:lumMod val="95000"/>
                    <a:lumOff val="5000"/>
                  </a:schemeClr>
                </a:solidFill>
              </a:rPr>
              <a:t>6</a:t>
            </a:r>
            <a:r>
              <a:rPr lang="ar-SA" sz="2000" dirty="0" smtClean="0">
                <a:solidFill>
                  <a:schemeClr val="tx1">
                    <a:lumMod val="95000"/>
                    <a:lumOff val="5000"/>
                  </a:schemeClr>
                </a:solidFill>
              </a:rPr>
              <a:t>-  </a:t>
            </a:r>
            <a:r>
              <a:rPr lang="ar-SA" sz="2000" dirty="0">
                <a:solidFill>
                  <a:schemeClr val="tx1">
                    <a:lumMod val="95000"/>
                    <a:lumOff val="5000"/>
                  </a:schemeClr>
                </a:solidFill>
              </a:rPr>
              <a:t>تمتاز بانها مبعثرة ومعزولة وأقل حجماً من المياه البحرية .</a:t>
            </a:r>
            <a:endParaRPr lang="en-US" sz="2000" dirty="0">
              <a:solidFill>
                <a:schemeClr val="tx1">
                  <a:lumMod val="95000"/>
                  <a:lumOff val="5000"/>
                </a:schemeClr>
              </a:solidFill>
            </a:endParaRPr>
          </a:p>
          <a:p>
            <a:pPr marL="0" indent="0" algn="r" rtl="1">
              <a:buNone/>
            </a:pPr>
            <a:r>
              <a:rPr lang="en-US" sz="2000" dirty="0">
                <a:solidFill>
                  <a:schemeClr val="tx1">
                    <a:lumMod val="95000"/>
                    <a:lumOff val="5000"/>
                  </a:schemeClr>
                </a:solidFill>
              </a:rPr>
              <a:t>7</a:t>
            </a:r>
            <a:r>
              <a:rPr lang="ar-SA" sz="2000" dirty="0" smtClean="0">
                <a:solidFill>
                  <a:schemeClr val="tx1">
                    <a:lumMod val="95000"/>
                    <a:lumOff val="5000"/>
                  </a:schemeClr>
                </a:solidFill>
              </a:rPr>
              <a:t>- </a:t>
            </a:r>
            <a:r>
              <a:rPr lang="ar-SA" sz="2000" dirty="0">
                <a:solidFill>
                  <a:schemeClr val="tx1">
                    <a:lumMod val="95000"/>
                    <a:lumOff val="5000"/>
                  </a:schemeClr>
                </a:solidFill>
              </a:rPr>
              <a:t>أهم حيوانات المياه العذبة الأوليات, الاسفنجيات, القواقع والرخويات.</a:t>
            </a:r>
            <a:endParaRPr lang="en-US" sz="2000" dirty="0">
              <a:solidFill>
                <a:schemeClr val="tx1">
                  <a:lumMod val="95000"/>
                  <a:lumOff val="5000"/>
                </a:schemeClr>
              </a:solidFill>
            </a:endParaRPr>
          </a:p>
          <a:p>
            <a:pPr marL="0" indent="0" algn="r">
              <a:buNone/>
            </a:pPr>
            <a:endParaRPr lang="en-US" sz="2000" dirty="0">
              <a:solidFill>
                <a:schemeClr val="tx1">
                  <a:lumMod val="95000"/>
                  <a:lumOff val="5000"/>
                </a:schemeClr>
              </a:solidFill>
            </a:endParaRPr>
          </a:p>
        </p:txBody>
      </p:sp>
    </p:spTree>
    <p:extLst>
      <p:ext uri="{BB962C8B-B14F-4D97-AF65-F5344CB8AC3E}">
        <p14:creationId xmlns:p14="http://schemas.microsoft.com/office/powerpoint/2010/main" val="187251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4" y="407963"/>
            <a:ext cx="9537896" cy="6147582"/>
          </a:xfrm>
        </p:spPr>
        <p:txBody>
          <a:bodyPr>
            <a:normAutofit/>
          </a:bodyPr>
          <a:lstStyle/>
          <a:p>
            <a:pPr marL="0" indent="0" algn="r" rtl="1">
              <a:buNone/>
            </a:pPr>
            <a:r>
              <a:rPr lang="ar-SA" sz="2200" b="1" dirty="0">
                <a:solidFill>
                  <a:schemeClr val="tx1">
                    <a:lumMod val="95000"/>
                    <a:lumOff val="5000"/>
                  </a:schemeClr>
                </a:solidFill>
              </a:rPr>
              <a:t>ج-	البحيرات والبرك:</a:t>
            </a:r>
            <a:endParaRPr lang="en-US" sz="2200" dirty="0">
              <a:solidFill>
                <a:schemeClr val="tx1">
                  <a:lumMod val="95000"/>
                  <a:lumOff val="5000"/>
                </a:schemeClr>
              </a:solidFill>
            </a:endParaRPr>
          </a:p>
          <a:p>
            <a:pPr marL="0" indent="0" algn="r" rtl="1">
              <a:buNone/>
            </a:pPr>
            <a:r>
              <a:rPr lang="ar-SA" sz="2200" dirty="0" smtClean="0">
                <a:solidFill>
                  <a:schemeClr val="tx1">
                    <a:lumMod val="95000"/>
                    <a:lumOff val="5000"/>
                  </a:schemeClr>
                </a:solidFill>
              </a:rPr>
              <a:t>تعتبر </a:t>
            </a:r>
            <a:r>
              <a:rPr lang="ar-SA" sz="2200" dirty="0">
                <a:solidFill>
                  <a:schemeClr val="tx1">
                    <a:lumMod val="95000"/>
                    <a:lumOff val="5000"/>
                  </a:schemeClr>
                </a:solidFill>
              </a:rPr>
              <a:t>اجساما مطوقه من المياه العذبة ذات حدود أرضية واضحه. وبالطبع يكون دفق داخل ودفق خارج ولها أنماط مختلفة من دوران المياه ضمن حدودها. وهكذا فأن مياههما لا تكون ساكنه لكنها تفتقد عادة للجريان الطولي أو الجريان العنيف للأنهار. وقد تتباين البرك والبحيرات في الحجم من أقدام قليلة إلى أجسام هائلة من المياه الشبيهة بالبحر. وتتمثل المؤثرات البيئية الأساسية على المجتمعات الإحيائية للبرك والبحيرات بعمق الحوض وطبيعة تضاريسه الأرضية وكذلك بنوعيه المياه ودرجة الحرارة والضوء. </a:t>
            </a:r>
            <a:endParaRPr lang="en-US" sz="2200" dirty="0">
              <a:solidFill>
                <a:schemeClr val="tx1">
                  <a:lumMod val="95000"/>
                  <a:lumOff val="5000"/>
                </a:schemeClr>
              </a:solidFill>
            </a:endParaRPr>
          </a:p>
          <a:p>
            <a:pPr marL="0" indent="0" algn="r">
              <a:buNone/>
            </a:pPr>
            <a:r>
              <a:rPr lang="ar-SA" sz="2200" dirty="0">
                <a:solidFill>
                  <a:schemeClr val="tx1">
                    <a:lumMod val="95000"/>
                    <a:lumOff val="5000"/>
                  </a:schemeClr>
                </a:solidFill>
              </a:rPr>
              <a:t>والبحيرات لا تختلف عن البرك بالمظهر ولكن تعد أكبر </a:t>
            </a:r>
            <a:r>
              <a:rPr lang="ar-SA" sz="2200" dirty="0" smtClean="0">
                <a:solidFill>
                  <a:schemeClr val="tx1">
                    <a:lumMod val="95000"/>
                    <a:lumOff val="5000"/>
                  </a:schemeClr>
                </a:solidFill>
              </a:rPr>
              <a:t>حجماً</a:t>
            </a:r>
            <a:r>
              <a:rPr lang="en-US" sz="2200" dirty="0" smtClean="0">
                <a:solidFill>
                  <a:schemeClr val="tx1">
                    <a:lumMod val="95000"/>
                    <a:lumOff val="5000"/>
                  </a:schemeClr>
                </a:solidFill>
              </a:rPr>
              <a:t>.</a:t>
            </a:r>
          </a:p>
          <a:p>
            <a:pPr marL="0" indent="0" algn="r" rtl="1">
              <a:buNone/>
            </a:pPr>
            <a:r>
              <a:rPr lang="ar-SA" sz="2200" b="1" dirty="0" smtClean="0">
                <a:solidFill>
                  <a:schemeClr val="tx1">
                    <a:lumMod val="95000"/>
                    <a:lumOff val="5000"/>
                  </a:schemeClr>
                </a:solidFill>
              </a:rPr>
              <a:t>يمكن </a:t>
            </a:r>
            <a:r>
              <a:rPr lang="ar-SA" sz="2200" b="1" dirty="0">
                <a:solidFill>
                  <a:schemeClr val="tx1">
                    <a:lumMod val="95000"/>
                    <a:lumOff val="5000"/>
                  </a:schemeClr>
                </a:solidFill>
              </a:rPr>
              <a:t>تصنيف البحيرات بطرق عديدة منها الانتاجية الى : </a:t>
            </a:r>
            <a:endParaRPr lang="en-US" sz="2200" dirty="0">
              <a:solidFill>
                <a:schemeClr val="tx1">
                  <a:lumMod val="95000"/>
                  <a:lumOff val="5000"/>
                </a:schemeClr>
              </a:solidFill>
            </a:endParaRPr>
          </a:p>
          <a:p>
            <a:pPr lvl="0" algn="r" rtl="1"/>
            <a:r>
              <a:rPr lang="ar-SA" sz="2200" dirty="0">
                <a:solidFill>
                  <a:schemeClr val="tx1">
                    <a:lumMod val="95000"/>
                    <a:lumOff val="5000"/>
                  </a:schemeClr>
                </a:solidFill>
              </a:rPr>
              <a:t>بحيرات ضحلة ذات مياه دافئة وانتاجية عالية وتدعى كثيرة الغذاء </a:t>
            </a:r>
            <a:r>
              <a:rPr lang="en-US" sz="2200" dirty="0" err="1">
                <a:solidFill>
                  <a:schemeClr val="tx1">
                    <a:lumMod val="95000"/>
                    <a:lumOff val="5000"/>
                  </a:schemeClr>
                </a:solidFill>
              </a:rPr>
              <a:t>Eu</a:t>
            </a:r>
            <a:r>
              <a:rPr lang="en-US" sz="2200" dirty="0">
                <a:solidFill>
                  <a:schemeClr val="tx1">
                    <a:lumMod val="95000"/>
                    <a:lumOff val="5000"/>
                  </a:schemeClr>
                </a:solidFill>
              </a:rPr>
              <a:t>-trophic lakes</a:t>
            </a:r>
            <a:r>
              <a:rPr lang="ar-SA" sz="2200" dirty="0">
                <a:solidFill>
                  <a:schemeClr val="tx1">
                    <a:lumMod val="95000"/>
                    <a:lumOff val="5000"/>
                  </a:schemeClr>
                </a:solidFill>
              </a:rPr>
              <a:t>  وبسبب الانتاجية العالية يتدهور الاكسجين الذائب في الماء وقد يؤدي الى موت الكائنات الحية الأخرى.</a:t>
            </a:r>
            <a:endParaRPr lang="en-US" sz="2200" dirty="0">
              <a:solidFill>
                <a:schemeClr val="tx1">
                  <a:lumMod val="95000"/>
                  <a:lumOff val="5000"/>
                </a:schemeClr>
              </a:solidFill>
            </a:endParaRPr>
          </a:p>
          <a:p>
            <a:pPr lvl="0" algn="r" rtl="1"/>
            <a:r>
              <a:rPr lang="ar-SA" sz="2200" dirty="0">
                <a:solidFill>
                  <a:schemeClr val="tx1">
                    <a:lumMod val="95000"/>
                    <a:lumOff val="5000"/>
                  </a:schemeClr>
                </a:solidFill>
              </a:rPr>
              <a:t>بحيرات عميقة ذات مياه باردة وغير منتجة نسبياً وتدعى ضحلة الغذاء </a:t>
            </a:r>
            <a:r>
              <a:rPr lang="en-US" sz="2200" dirty="0">
                <a:solidFill>
                  <a:schemeClr val="tx1">
                    <a:lumMod val="95000"/>
                    <a:lumOff val="5000"/>
                  </a:schemeClr>
                </a:solidFill>
              </a:rPr>
              <a:t>Oligotrophic lakes</a:t>
            </a:r>
            <a:r>
              <a:rPr lang="ar-SA" sz="2200" dirty="0">
                <a:solidFill>
                  <a:schemeClr val="tx1">
                    <a:lumMod val="95000"/>
                    <a:lumOff val="5000"/>
                  </a:schemeClr>
                </a:solidFill>
              </a:rPr>
              <a:t> . حيث تكون الطبقة التحتية أكبر من الفوقية وتكون النباتات الساحلية نادرة وتميل كثافة الهوائم لأن تكون قليلة. </a:t>
            </a:r>
            <a:endParaRPr lang="en-US" sz="2200" dirty="0">
              <a:solidFill>
                <a:schemeClr val="tx1">
                  <a:lumMod val="95000"/>
                  <a:lumOff val="5000"/>
                </a:schemeClr>
              </a:solidFill>
            </a:endParaRPr>
          </a:p>
          <a:p>
            <a:pPr marL="0" indent="0" algn="r">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37362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41" y="112543"/>
            <a:ext cx="9453489" cy="5928820"/>
          </a:xfrm>
        </p:spPr>
        <p:txBody>
          <a:bodyPr>
            <a:noAutofit/>
          </a:bodyPr>
          <a:lstStyle/>
          <a:p>
            <a:pPr marL="0" indent="0" algn="r" rtl="1">
              <a:buNone/>
            </a:pPr>
            <a:r>
              <a:rPr lang="ar-SA" sz="2200" b="1" dirty="0">
                <a:cs typeface="+mj-cs"/>
              </a:rPr>
              <a:t>واعتمادا على درجات الحرارة في فصل الصيف يمكن أن تتميز البحيرات الكبيرة الى :</a:t>
            </a:r>
            <a:endParaRPr lang="en-US" sz="2200" dirty="0">
              <a:cs typeface="+mj-cs"/>
            </a:endParaRPr>
          </a:p>
          <a:p>
            <a:pPr marL="0" indent="0" algn="r" rtl="1">
              <a:buNone/>
            </a:pPr>
            <a:r>
              <a:rPr lang="ar-SA" sz="2200" dirty="0"/>
              <a:t>أ  -</a:t>
            </a:r>
            <a:r>
              <a:rPr lang="ar-SA" sz="2200" b="1" dirty="0"/>
              <a:t>	الطبقة المائية الدافئة جيدة </a:t>
            </a:r>
            <a:r>
              <a:rPr lang="ar-SA" sz="2200" b="1" dirty="0" smtClean="0"/>
              <a:t>التهوية</a:t>
            </a:r>
            <a:r>
              <a:rPr lang="ar-SA" sz="2200" dirty="0" smtClean="0"/>
              <a:t>: </a:t>
            </a:r>
            <a:r>
              <a:rPr lang="ar-SA" sz="2200" dirty="0"/>
              <a:t>وتمثل الطبقة العليا جيدة التهوية والغنية بالاكسجين والتي تكون مياهها دافئة وتكون ذات بناء ضوئي نشط.</a:t>
            </a:r>
            <a:endParaRPr lang="en-US" sz="2200" dirty="0"/>
          </a:p>
          <a:p>
            <a:pPr marL="0" indent="0" algn="r" rtl="1">
              <a:buNone/>
            </a:pPr>
            <a:r>
              <a:rPr lang="ar-SA" sz="2200" dirty="0"/>
              <a:t>ب -</a:t>
            </a:r>
            <a:r>
              <a:rPr lang="ar-SA" sz="2200" b="1" dirty="0"/>
              <a:t>	الطبقة المائية </a:t>
            </a:r>
            <a:r>
              <a:rPr lang="ar-SA" sz="2200" b="1" dirty="0" smtClean="0"/>
              <a:t>الباردة:</a:t>
            </a:r>
            <a:r>
              <a:rPr lang="ar-SA" sz="2200" dirty="0" smtClean="0"/>
              <a:t>وهي </a:t>
            </a:r>
            <a:r>
              <a:rPr lang="ar-SA" sz="2200" dirty="0"/>
              <a:t>الطبقة السفلى التي يقل فيها الأكسجين وتكون مياهها باردة وتكون بدون بناء ضوئي نشط.</a:t>
            </a:r>
            <a:endParaRPr lang="en-US" sz="2200" dirty="0"/>
          </a:p>
          <a:p>
            <a:pPr marL="0" indent="0" algn="r" rtl="1">
              <a:buNone/>
            </a:pPr>
            <a:r>
              <a:rPr lang="ar-SA" sz="2200" dirty="0"/>
              <a:t>ج  -</a:t>
            </a:r>
            <a:r>
              <a:rPr lang="ar-SA" sz="2200" b="1" dirty="0"/>
              <a:t>	 منطقة التدرج </a:t>
            </a:r>
            <a:r>
              <a:rPr lang="ar-SA" sz="2200" b="1" dirty="0" smtClean="0"/>
              <a:t>الحراري</a:t>
            </a:r>
            <a:r>
              <a:rPr lang="ar-SA" sz="2200" dirty="0" smtClean="0"/>
              <a:t>: وهي </a:t>
            </a:r>
            <a:r>
              <a:rPr lang="ar-SA" sz="2200" dirty="0"/>
              <a:t>منطقة انتقالية بين الطبقة الفوقية والتحتية وتفصل التغير الحراري السريع بين اعلاها واسفلها</a:t>
            </a:r>
            <a:r>
              <a:rPr lang="ar-SA" sz="2200" dirty="0" smtClean="0"/>
              <a:t>.</a:t>
            </a:r>
            <a:endParaRPr lang="en-US" sz="2200" dirty="0" smtClean="0"/>
          </a:p>
          <a:p>
            <a:pPr marL="0" indent="0" algn="r" rtl="1">
              <a:buNone/>
            </a:pPr>
            <a:r>
              <a:rPr lang="ar-SA" sz="2200" b="1" dirty="0">
                <a:cs typeface="+mj-cs"/>
              </a:rPr>
              <a:t>واعتمادا على مقدار اختراق الاشعة الشمسية يمكن التعرف على المناطق التالية :</a:t>
            </a:r>
            <a:endParaRPr lang="en-US" sz="2200" b="1" dirty="0">
              <a:cs typeface="+mj-cs"/>
            </a:endParaRPr>
          </a:p>
          <a:p>
            <a:pPr marL="0" indent="0" algn="r" rtl="1">
              <a:buNone/>
            </a:pPr>
            <a:r>
              <a:rPr lang="ar-SA" sz="2200" dirty="0"/>
              <a:t>أ  -</a:t>
            </a:r>
            <a:r>
              <a:rPr lang="ar-SA" sz="2200" b="1" dirty="0"/>
              <a:t>	المنطقة </a:t>
            </a:r>
            <a:r>
              <a:rPr lang="ar-SA" sz="2200" b="1" dirty="0" smtClean="0"/>
              <a:t>الساحلية</a:t>
            </a:r>
            <a:r>
              <a:rPr lang="ar-SA" sz="2200" dirty="0" smtClean="0"/>
              <a:t>: </a:t>
            </a:r>
            <a:r>
              <a:rPr lang="ar-SA" sz="2200" dirty="0"/>
              <a:t>وتتميز بوفرة الأشعة الضوئية وتعيش بها النباتات المغمورة.</a:t>
            </a:r>
            <a:endParaRPr lang="en-US" sz="2200" dirty="0"/>
          </a:p>
          <a:p>
            <a:pPr marL="0" indent="0" algn="r" rtl="1">
              <a:buNone/>
            </a:pPr>
            <a:r>
              <a:rPr lang="ar-SA" sz="2200" dirty="0"/>
              <a:t>ب -</a:t>
            </a:r>
            <a:r>
              <a:rPr lang="ar-SA" sz="2200" b="1" dirty="0"/>
              <a:t>	المنطقة المائية </a:t>
            </a:r>
            <a:r>
              <a:rPr lang="ar-SA" sz="2200" b="1" dirty="0" smtClean="0"/>
              <a:t>المضاءة</a:t>
            </a:r>
            <a:r>
              <a:rPr lang="ar-SA" sz="2200" dirty="0" smtClean="0"/>
              <a:t>: </a:t>
            </a:r>
            <a:r>
              <a:rPr lang="ar-SA" sz="2200" dirty="0"/>
              <a:t>وهي ذلك العمق من الماء الذي يستطيع أن يتخلله الضوء وتعيش به النباتات الطافية والحيوانات السابحة مثل الأسماك.</a:t>
            </a:r>
            <a:endParaRPr lang="en-US" sz="2200" dirty="0"/>
          </a:p>
          <a:p>
            <a:pPr marL="0" indent="0" algn="r" rtl="1">
              <a:buNone/>
            </a:pPr>
            <a:r>
              <a:rPr lang="ar-SA" sz="2200" dirty="0"/>
              <a:t>ج  -</a:t>
            </a:r>
            <a:r>
              <a:rPr lang="ar-SA" sz="2200" b="1" dirty="0"/>
              <a:t>	المنطقة القاعية </a:t>
            </a:r>
            <a:r>
              <a:rPr lang="ar-SA" sz="2200" b="1" dirty="0" smtClean="0"/>
              <a:t>المعتمة</a:t>
            </a:r>
            <a:r>
              <a:rPr lang="ar-SA" sz="2200" dirty="0" smtClean="0"/>
              <a:t>: </a:t>
            </a:r>
            <a:r>
              <a:rPr lang="ar-SA" sz="2200" dirty="0"/>
              <a:t>وهي منطقة القاع العميقة التي تأتي بعد خط اختراق الضوء لذلك تكون معتمة وتنعدم بها الحياة.</a:t>
            </a:r>
            <a:endParaRPr lang="en-US" sz="2200" dirty="0"/>
          </a:p>
          <a:p>
            <a:pPr rtl="1"/>
            <a:r>
              <a:rPr lang="ar-SA" sz="2200" dirty="0"/>
              <a:t> </a:t>
            </a:r>
            <a:endParaRPr lang="en-US" sz="2200" dirty="0"/>
          </a:p>
          <a:p>
            <a:pPr marL="0" indent="0" algn="r" rtl="1">
              <a:buNone/>
            </a:pPr>
            <a:endParaRPr lang="en-US" sz="2200" dirty="0"/>
          </a:p>
        </p:txBody>
      </p:sp>
    </p:spTree>
    <p:extLst>
      <p:ext uri="{BB962C8B-B14F-4D97-AF65-F5344CB8AC3E}">
        <p14:creationId xmlns:p14="http://schemas.microsoft.com/office/powerpoint/2010/main" val="4462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3" y="675249"/>
            <a:ext cx="9211781" cy="5366113"/>
          </a:xfrm>
        </p:spPr>
        <p:txBody>
          <a:bodyPr>
            <a:normAutofit/>
          </a:bodyPr>
          <a:lstStyle/>
          <a:p>
            <a:pPr marL="0" indent="0" algn="r" rtl="1">
              <a:buNone/>
            </a:pPr>
            <a:r>
              <a:rPr lang="ar-SA" sz="2200" b="1" dirty="0">
                <a:solidFill>
                  <a:schemeClr val="tx1">
                    <a:lumMod val="95000"/>
                    <a:lumOff val="5000"/>
                  </a:schemeClr>
                </a:solidFill>
              </a:rPr>
              <a:t>د- المصبات :</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	تعد المصبات أجساما مائية حيث يختلط فيها الماء العذب القادم من اليابسة مع ماء البحر ويخففه بدرجه يمكن قياسها. وتمثل المصبات مجموعات مؤتلفه ديناميكياً لمجتمعات مياه عذبه ومجتمعات بحريه كما أنها تمتلك عدد من المميزات الفريدة وأن هذه الخواص الإحيائية الفريدة تجعلها ذات أهمية خاصة للإنسان. وأهم مايميز المصبات ان مستويات المواد الغذائية عالية نتيجة غسل المواد العضوية والمواد الكيماوية الزراعية من الاراضي المجاورة للمصب. وأبرز نباتاتها النباتات الطافية والنباتات الوعائية والنباتات المعلقة . ويسود بها المجتمع الحيواني مثل الديدان الحلقية وقناديل البحر والأسماك.</a:t>
            </a:r>
            <a:endParaRPr lang="en-US" sz="2200" dirty="0">
              <a:solidFill>
                <a:schemeClr val="tx1">
                  <a:lumMod val="95000"/>
                  <a:lumOff val="5000"/>
                </a:schemeClr>
              </a:solidFill>
            </a:endParaRPr>
          </a:p>
          <a:p>
            <a:pPr marL="0" indent="0" rtl="1">
              <a:buNone/>
            </a:pPr>
            <a:r>
              <a:rPr lang="ar-SA" sz="2200" dirty="0">
                <a:solidFill>
                  <a:schemeClr val="tx1">
                    <a:lumMod val="95000"/>
                    <a:lumOff val="5000"/>
                  </a:schemeClr>
                </a:solidFill>
              </a:rPr>
              <a:t> </a:t>
            </a:r>
            <a:endParaRPr lang="en-US" sz="2200" dirty="0">
              <a:solidFill>
                <a:schemeClr val="tx1">
                  <a:lumMod val="95000"/>
                  <a:lumOff val="5000"/>
                </a:schemeClr>
              </a:solidFill>
            </a:endParaRPr>
          </a:p>
          <a:p>
            <a:pPr marL="0" indent="0">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195270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5760"/>
            <a:ext cx="8596668" cy="714895"/>
          </a:xfrm>
        </p:spPr>
        <p:txBody>
          <a:bodyPr>
            <a:noAutofit/>
          </a:bodyPr>
          <a:lstStyle/>
          <a:p>
            <a:pPr algn="ctr"/>
            <a:r>
              <a:rPr lang="ar-SA" sz="2800" dirty="0"/>
              <a:t/>
            </a:r>
            <a:br>
              <a:rPr lang="ar-SA" sz="2800" dirty="0"/>
            </a:br>
            <a:r>
              <a:rPr lang="en-US" sz="2800" b="1" dirty="0"/>
              <a:t>Biotic Biomes</a:t>
            </a:r>
            <a:r>
              <a:rPr lang="ar-SA" sz="2800" b="1" dirty="0" smtClean="0"/>
              <a:t>الأقاليم </a:t>
            </a:r>
            <a:r>
              <a:rPr lang="ar-SA" sz="2800" b="1" dirty="0"/>
              <a:t>(المجتمعات) </a:t>
            </a:r>
            <a:r>
              <a:rPr lang="ar-SA" sz="2800" b="1" dirty="0" smtClean="0"/>
              <a:t>الحيوية  </a:t>
            </a:r>
            <a:r>
              <a:rPr lang="en-US" sz="2800" dirty="0"/>
              <a:t/>
            </a:r>
            <a:br>
              <a:rPr lang="en-US" sz="2800" dirty="0"/>
            </a:br>
            <a:endParaRPr lang="en-US" sz="2800" dirty="0"/>
          </a:p>
        </p:txBody>
      </p:sp>
      <p:sp>
        <p:nvSpPr>
          <p:cNvPr id="3" name="Content Placeholder 2"/>
          <p:cNvSpPr>
            <a:spLocks noGrp="1"/>
          </p:cNvSpPr>
          <p:nvPr>
            <p:ph idx="1"/>
          </p:nvPr>
        </p:nvSpPr>
        <p:spPr>
          <a:xfrm>
            <a:off x="393895" y="1617785"/>
            <a:ext cx="9256542" cy="4423577"/>
          </a:xfrm>
        </p:spPr>
        <p:txBody>
          <a:bodyPr>
            <a:normAutofit/>
          </a:bodyPr>
          <a:lstStyle/>
          <a:p>
            <a:pPr marL="0" indent="0" algn="r" rtl="1">
              <a:buNone/>
            </a:pPr>
            <a:r>
              <a:rPr lang="ar-SA" sz="2200" dirty="0">
                <a:solidFill>
                  <a:schemeClr val="tx1">
                    <a:lumMod val="95000"/>
                    <a:lumOff val="5000"/>
                  </a:schemeClr>
                </a:solidFill>
              </a:rPr>
              <a:t>يحتوي العالم على تشكليه ضخمه من المجتمعات الأحيائية المتباينة تتراوح من التندرا القطبية إلى الغابات الاستوائية المطيرة. ويمتلك كل مجتمع بعض المميزات المحددة كالأشكال التركيبية ومجموعات متميزة من النباتات والحيوانات وعلاقات طاقة وتفاعلات ديناميكية بين جماعاتها النباتية والحيوانية. ويمكن تقسيم المجتمعات الإحيائية إلى:-</a:t>
            </a:r>
            <a:endParaRPr lang="en-US" sz="2200" dirty="0">
              <a:solidFill>
                <a:schemeClr val="tx1">
                  <a:lumMod val="95000"/>
                  <a:lumOff val="5000"/>
                </a:schemeClr>
              </a:solidFill>
            </a:endParaRPr>
          </a:p>
          <a:p>
            <a:pPr marL="0" indent="0" algn="r" rtl="1">
              <a:buNone/>
            </a:pPr>
            <a:r>
              <a:rPr lang="ar-SA" sz="2200" b="1" dirty="0" smtClean="0">
                <a:solidFill>
                  <a:schemeClr val="tx1">
                    <a:lumMod val="95000"/>
                    <a:lumOff val="5000"/>
                  </a:schemeClr>
                </a:solidFill>
              </a:rPr>
              <a:t>أ  </a:t>
            </a:r>
            <a:r>
              <a:rPr lang="ar-SA" sz="2200" b="1" dirty="0">
                <a:solidFill>
                  <a:schemeClr val="tx1">
                    <a:lumMod val="95000"/>
                    <a:lumOff val="5000"/>
                  </a:schemeClr>
                </a:solidFill>
              </a:rPr>
              <a:t>)	الأقاليم (المجتمعات) البريه  </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ومن بينها التندرا القطبية ، الصحاري ، الحشائش ، الغابات الصنوبرية الشمالية والغابات الاستوائية المطيرة.</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 </a:t>
            </a:r>
            <a:endParaRPr lang="en-US" sz="2200" dirty="0">
              <a:solidFill>
                <a:schemeClr val="tx1">
                  <a:lumMod val="95000"/>
                  <a:lumOff val="5000"/>
                </a:schemeClr>
              </a:solidFill>
            </a:endParaRPr>
          </a:p>
          <a:p>
            <a:pPr marL="0" indent="0" algn="r" rtl="1">
              <a:buNone/>
            </a:pPr>
            <a:r>
              <a:rPr lang="ar-SA" sz="2200" b="1" dirty="0">
                <a:solidFill>
                  <a:schemeClr val="tx1">
                    <a:lumMod val="95000"/>
                    <a:lumOff val="5000"/>
                  </a:schemeClr>
                </a:solidFill>
              </a:rPr>
              <a:t>ب)	الأقاليم (المجتمعات) المائية  </a:t>
            </a:r>
            <a:endParaRPr lang="en-US" sz="2200" dirty="0">
              <a:solidFill>
                <a:schemeClr val="tx1">
                  <a:lumMod val="95000"/>
                  <a:lumOff val="5000"/>
                </a:schemeClr>
              </a:solidFill>
            </a:endParaRPr>
          </a:p>
          <a:p>
            <a:pPr marL="0" indent="0" algn="r" rtl="1">
              <a:buNone/>
            </a:pPr>
            <a:r>
              <a:rPr lang="ar-SA" sz="2200" dirty="0" smtClean="0">
                <a:solidFill>
                  <a:schemeClr val="tx1">
                    <a:lumMod val="95000"/>
                    <a:lumOff val="5000"/>
                  </a:schemeClr>
                </a:solidFill>
              </a:rPr>
              <a:t>ومن </a:t>
            </a:r>
            <a:r>
              <a:rPr lang="ar-SA" sz="2200" dirty="0">
                <a:solidFill>
                  <a:schemeClr val="tx1">
                    <a:lumMod val="95000"/>
                    <a:lumOff val="5000"/>
                  </a:schemeClr>
                </a:solidFill>
              </a:rPr>
              <a:t>بينها المحيطات ، المصبات ، البرك، البحيرات ، الجداول ، والأنهار.</a:t>
            </a:r>
            <a:endParaRPr lang="en-US" sz="2200" dirty="0">
              <a:solidFill>
                <a:schemeClr val="tx1">
                  <a:lumMod val="95000"/>
                  <a:lumOff val="5000"/>
                </a:schemeClr>
              </a:solidFill>
            </a:endParaRPr>
          </a:p>
          <a:p>
            <a:pPr marL="0" indent="0" algn="r" rtl="1">
              <a:buNone/>
            </a:pPr>
            <a:endParaRPr lang="en-US" sz="2200" dirty="0">
              <a:solidFill>
                <a:schemeClr val="tx1">
                  <a:lumMod val="95000"/>
                  <a:lumOff val="5000"/>
                </a:schemeClr>
              </a:solidFill>
            </a:endParaRPr>
          </a:p>
          <a:p>
            <a:pPr marL="0" indent="0" algn="r">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14830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14401"/>
            <a:ext cx="8596668" cy="5126962"/>
          </a:xfrm>
        </p:spPr>
        <p:txBody>
          <a:bodyPr>
            <a:normAutofit/>
          </a:bodyPr>
          <a:lstStyle/>
          <a:p>
            <a:pPr marL="0" indent="0" algn="r" rtl="1">
              <a:buNone/>
            </a:pPr>
            <a:r>
              <a:rPr lang="ar-SA" sz="2200" b="1" dirty="0">
                <a:solidFill>
                  <a:schemeClr val="tx1">
                    <a:lumMod val="95000"/>
                    <a:lumOff val="5000"/>
                  </a:schemeClr>
                </a:solidFill>
              </a:rPr>
              <a:t>هـ- المستنقعات :</a:t>
            </a:r>
            <a:endParaRPr lang="en-US" sz="2200" dirty="0">
              <a:solidFill>
                <a:schemeClr val="tx1">
                  <a:lumMod val="95000"/>
                  <a:lumOff val="5000"/>
                </a:schemeClr>
              </a:solidFill>
            </a:endParaRPr>
          </a:p>
          <a:p>
            <a:pPr marL="0" lvl="0" indent="0" algn="r" rtl="1">
              <a:buNone/>
            </a:pPr>
            <a:r>
              <a:rPr lang="ar-SA" sz="2200" b="1" dirty="0">
                <a:solidFill>
                  <a:schemeClr val="tx1">
                    <a:lumMod val="95000"/>
                    <a:lumOff val="5000"/>
                  </a:schemeClr>
                </a:solidFill>
              </a:rPr>
              <a:t>وتتكون المستنقعات نتيجة لإحدى العوامل التالية :</a:t>
            </a:r>
            <a:endParaRPr lang="en-US" sz="2200" dirty="0">
              <a:solidFill>
                <a:schemeClr val="tx1">
                  <a:lumMod val="95000"/>
                  <a:lumOff val="5000"/>
                </a:schemeClr>
              </a:solidFill>
            </a:endParaRPr>
          </a:p>
          <a:p>
            <a:pPr lvl="0" algn="r" rtl="1"/>
            <a:r>
              <a:rPr lang="ar-SA" sz="2200" dirty="0">
                <a:solidFill>
                  <a:schemeClr val="tx1">
                    <a:lumMod val="95000"/>
                    <a:lumOff val="5000"/>
                  </a:schemeClr>
                </a:solidFill>
              </a:rPr>
              <a:t>تجمع الامطار الكثيفة على سطح الارض .</a:t>
            </a:r>
            <a:endParaRPr lang="en-US" sz="2200" dirty="0">
              <a:solidFill>
                <a:schemeClr val="tx1">
                  <a:lumMod val="95000"/>
                  <a:lumOff val="5000"/>
                </a:schemeClr>
              </a:solidFill>
            </a:endParaRPr>
          </a:p>
          <a:p>
            <a:pPr lvl="0" algn="r" rtl="1"/>
            <a:r>
              <a:rPr lang="ar-SA" sz="2200" dirty="0">
                <a:solidFill>
                  <a:schemeClr val="tx1">
                    <a:lumMod val="95000"/>
                    <a:lumOff val="5000"/>
                  </a:schemeClr>
                </a:solidFill>
              </a:rPr>
              <a:t> تدفق المياه على سطح التربة .</a:t>
            </a:r>
            <a:endParaRPr lang="en-US" sz="2200" dirty="0">
              <a:solidFill>
                <a:schemeClr val="tx1">
                  <a:lumMod val="95000"/>
                  <a:lumOff val="5000"/>
                </a:schemeClr>
              </a:solidFill>
            </a:endParaRPr>
          </a:p>
          <a:p>
            <a:pPr lvl="0" algn="r" rtl="1"/>
            <a:r>
              <a:rPr lang="ar-SA" sz="2200" dirty="0">
                <a:solidFill>
                  <a:schemeClr val="tx1">
                    <a:lumMod val="95000"/>
                    <a:lumOff val="5000"/>
                  </a:schemeClr>
                </a:solidFill>
              </a:rPr>
              <a:t> الترسبات العضوية وغير العضوية في البرك والبحيرات. </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ومن أشهر النباتات الزراعية التي تعيش في المستنقعات الارز وهو يشكل مادة غذائية اساسية لكثير من شعوب العالم. وهناك الكثير من الحيوانات التي تعيش في المستنقعات مثل السحالي والضفادع والتماسيح والافاعي وأنواع اخرى من الطيور والحيوانات البرية.</a:t>
            </a:r>
            <a:endParaRPr lang="en-US" sz="2200" dirty="0">
              <a:solidFill>
                <a:schemeClr val="tx1">
                  <a:lumMod val="95000"/>
                  <a:lumOff val="5000"/>
                </a:schemeClr>
              </a:solidFill>
            </a:endParaRPr>
          </a:p>
          <a:p>
            <a:pPr marL="0" indent="0">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239611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مجتمعات-البرية-الارض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7000" y="-2667000"/>
            <a:ext cx="6858000" cy="12192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122298" y="6423633"/>
            <a:ext cx="2146742" cy="369332"/>
          </a:xfrm>
          <a:prstGeom prst="rect">
            <a:avLst/>
          </a:prstGeom>
        </p:spPr>
        <p:txBody>
          <a:bodyPr wrap="none">
            <a:spAutoFit/>
          </a:bodyPr>
          <a:lstStyle/>
          <a:p>
            <a:pPr lvl="0" algn="ctr" eaLnBrk="0" fontAlgn="base" hangingPunct="0">
              <a:spcBef>
                <a:spcPct val="0"/>
              </a:spcBef>
              <a:spcAft>
                <a:spcPts val="800"/>
              </a:spcAft>
            </a:pPr>
            <a:r>
              <a:rPr lang="ar-SA" altLang="en-US" b="1" dirty="0">
                <a:latin typeface="Arial" panose="020B0604020202020204" pitchFamily="34" charset="0"/>
                <a:ea typeface="Arial" panose="020B0604020202020204" pitchFamily="34" charset="0"/>
                <a:cs typeface="Arial" panose="020B0604020202020204" pitchFamily="34" charset="0"/>
              </a:rPr>
              <a:t>الأقاليم (المجتمعات) البرية</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8291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336-11"/>
          <p:cNvPicPr>
            <a:picLocks noChangeAspect="1" noChangeArrowheads="1"/>
          </p:cNvPicPr>
          <p:nvPr/>
        </p:nvPicPr>
        <p:blipFill>
          <a:blip r:embed="rId2">
            <a:extLst>
              <a:ext uri="{28A0092B-C50C-407E-A947-70E740481C1C}">
                <a14:useLocalDpi xmlns:a14="http://schemas.microsoft.com/office/drawing/2010/main" val="0"/>
              </a:ext>
            </a:extLst>
          </a:blip>
          <a:srcRect b="4227"/>
          <a:stretch>
            <a:fillRect/>
          </a:stretch>
        </p:blipFill>
        <p:spPr bwMode="auto">
          <a:xfrm>
            <a:off x="4763" y="3175"/>
            <a:ext cx="1218723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312812" y="154745"/>
            <a:ext cx="2574387" cy="369332"/>
          </a:xfrm>
          <a:prstGeom prst="rect">
            <a:avLst/>
          </a:prstGeom>
        </p:spPr>
        <p:txBody>
          <a:bodyPr wrap="square">
            <a:spAutoFit/>
          </a:bodyPr>
          <a:lstStyle/>
          <a:p>
            <a:pPr algn="ctr"/>
            <a:r>
              <a:rPr lang="ar-SA" b="1" dirty="0">
                <a:latin typeface="Times New Roman" panose="02020603050405020304" pitchFamily="18" charset="0"/>
                <a:ea typeface="Times New Roman" panose="02020603050405020304" pitchFamily="18" charset="0"/>
              </a:rPr>
              <a:t>مناطق البيئة البحرية </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3615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33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67002" y="-2667001"/>
            <a:ext cx="6858000" cy="1219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080865" y="6508041"/>
            <a:ext cx="4030270" cy="369332"/>
          </a:xfrm>
          <a:prstGeom prst="rect">
            <a:avLst/>
          </a:prstGeom>
        </p:spPr>
        <p:txBody>
          <a:bodyPr wrap="none">
            <a:spAutoFit/>
          </a:bodyPr>
          <a:lstStyle/>
          <a:p>
            <a:pPr algn="ctr"/>
            <a:r>
              <a:rPr lang="ar-SA" b="1" dirty="0">
                <a:latin typeface="Times New Roman" panose="02020603050405020304" pitchFamily="18" charset="0"/>
                <a:ea typeface="Times New Roman" panose="02020603050405020304" pitchFamily="18" charset="0"/>
              </a:rPr>
              <a:t>الطبقات المائية في المياه السطحية</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998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4966"/>
          </a:xfrm>
        </p:spPr>
        <p:txBody>
          <a:bodyPr>
            <a:noAutofit/>
          </a:bodyPr>
          <a:lstStyle/>
          <a:p>
            <a:pPr algn="ctr"/>
            <a:r>
              <a:rPr lang="ar-SA" sz="2800" b="1" dirty="0" smtClean="0"/>
              <a:t>الأقاليم </a:t>
            </a:r>
            <a:r>
              <a:rPr lang="ar-SA" sz="2800" b="1" dirty="0"/>
              <a:t>(المجتمعات) البرية </a:t>
            </a:r>
            <a:r>
              <a:rPr lang="en-US" sz="2800" dirty="0"/>
              <a:t/>
            </a:r>
            <a:br>
              <a:rPr lang="en-US" sz="2800" dirty="0"/>
            </a:br>
            <a:endParaRPr lang="en-US" sz="2800" dirty="0"/>
          </a:p>
        </p:txBody>
      </p:sp>
      <p:sp>
        <p:nvSpPr>
          <p:cNvPr id="3" name="Content Placeholder 2"/>
          <p:cNvSpPr>
            <a:spLocks noGrp="1"/>
          </p:cNvSpPr>
          <p:nvPr>
            <p:ph idx="1"/>
          </p:nvPr>
        </p:nvSpPr>
        <p:spPr>
          <a:xfrm>
            <a:off x="253218" y="1828801"/>
            <a:ext cx="9439421" cy="4212562"/>
          </a:xfrm>
        </p:spPr>
        <p:txBody>
          <a:bodyPr/>
          <a:lstStyle/>
          <a:p>
            <a:pPr algn="r" rtl="1"/>
            <a:r>
              <a:rPr lang="ar-SA" sz="2200" b="1" dirty="0" smtClean="0"/>
              <a:t>1  </a:t>
            </a:r>
            <a:r>
              <a:rPr lang="ar-SA" sz="2200" b="1" dirty="0"/>
              <a:t>-	التندرا القطبيـة  </a:t>
            </a:r>
            <a:endParaRPr lang="en-US" sz="2200" dirty="0"/>
          </a:p>
          <a:p>
            <a:pPr marL="0" indent="0" algn="r" rtl="1">
              <a:buNone/>
            </a:pPr>
            <a:r>
              <a:rPr lang="ar-SA" sz="2200" dirty="0" smtClean="0">
                <a:solidFill>
                  <a:schemeClr val="tx1">
                    <a:lumMod val="95000"/>
                    <a:lumOff val="5000"/>
                  </a:schemeClr>
                </a:solidFill>
              </a:rPr>
              <a:t>تمثل </a:t>
            </a:r>
            <a:r>
              <a:rPr lang="ar-SA" sz="2200" dirty="0">
                <a:solidFill>
                  <a:schemeClr val="tx1">
                    <a:lumMod val="95000"/>
                    <a:lumOff val="5000"/>
                  </a:schemeClr>
                </a:solidFill>
              </a:rPr>
              <a:t>التندرا المجتمع الإحيائي الذي يحتل خطوط العرض الشمالية وبصورة عامة فوق خط العرض الشمالي 60</a:t>
            </a:r>
            <a:r>
              <a:rPr lang="en-US" sz="2200" baseline="30000" dirty="0">
                <a:solidFill>
                  <a:schemeClr val="tx1">
                    <a:lumMod val="95000"/>
                    <a:lumOff val="5000"/>
                  </a:schemeClr>
                </a:solidFill>
              </a:rPr>
              <a:t>º</a:t>
            </a:r>
            <a:r>
              <a:rPr lang="ar-SA" sz="2200" dirty="0">
                <a:solidFill>
                  <a:schemeClr val="tx1">
                    <a:lumMod val="95000"/>
                    <a:lumOff val="5000"/>
                  </a:schemeClr>
                </a:solidFill>
              </a:rPr>
              <a:t>م. من النباتات السائدة الأشنات والحشائش والبردي القطبي وبعض الشجيرات القزمية. أما المجتمع الحيواني فيشمل أنواعاً قليلة نسبياً من الطيور والثدييات والحشرات الطيارة.  وتكون التندرا القطبية معدومة الحياه نسبياً خلال فصل الشتاء الطويل المظلم البارد الذي تكون فيه النباتات غير فعاله وتبقى الحيوانات على قيد الحياه أما بالاختفاء بالحفر تحت الثلج أو الجليد أو بالهجرة إلى مناطق ذات مناخ أكثر ملائمه. أما خلال فترة الصيف الوجيزة فتصبح التندرا ذات إنتاجية عالية للحياة النباتية والحيوانية معا متحفزه بالساعات الطويله للضوء ودرجات الحرارة الدافئة.</a:t>
            </a:r>
            <a:endParaRPr lang="en-US" sz="2200" dirty="0">
              <a:solidFill>
                <a:schemeClr val="tx1">
                  <a:lumMod val="95000"/>
                  <a:lumOff val="5000"/>
                </a:schemeClr>
              </a:solidFill>
            </a:endParaRPr>
          </a:p>
          <a:p>
            <a:pPr marL="0" indent="0" algn="r">
              <a:buNone/>
            </a:pPr>
            <a:endParaRPr lang="en-US" dirty="0"/>
          </a:p>
        </p:txBody>
      </p:sp>
      <p:sp>
        <p:nvSpPr>
          <p:cNvPr id="4" name="Title 1"/>
          <p:cNvSpPr txBox="1">
            <a:spLocks/>
          </p:cNvSpPr>
          <p:nvPr/>
        </p:nvSpPr>
        <p:spPr>
          <a:xfrm>
            <a:off x="871937" y="1405623"/>
            <a:ext cx="8596668" cy="42317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sz="2000" b="1" dirty="0"/>
              <a:t>	وتقسم إلى ما يلي:-</a:t>
            </a:r>
            <a:endParaRPr lang="en-US" sz="2000" b="1" dirty="0"/>
          </a:p>
        </p:txBody>
      </p:sp>
    </p:spTree>
    <p:extLst>
      <p:ext uri="{BB962C8B-B14F-4D97-AF65-F5344CB8AC3E}">
        <p14:creationId xmlns:p14="http://schemas.microsoft.com/office/powerpoint/2010/main" val="30267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365761"/>
            <a:ext cx="9091122" cy="5675602"/>
          </a:xfrm>
        </p:spPr>
        <p:txBody>
          <a:bodyPr/>
          <a:lstStyle/>
          <a:p>
            <a:pPr marL="0" indent="0" algn="r" rtl="1">
              <a:buNone/>
            </a:pPr>
            <a:r>
              <a:rPr lang="en-US" b="1" dirty="0">
                <a:solidFill>
                  <a:schemeClr val="tx1">
                    <a:lumMod val="95000"/>
                    <a:lumOff val="5000"/>
                  </a:schemeClr>
                </a:solidFill>
              </a:rPr>
              <a:t>2</a:t>
            </a:r>
            <a:r>
              <a:rPr lang="ar-SA" b="1" dirty="0" smtClean="0">
                <a:solidFill>
                  <a:schemeClr val="tx1">
                    <a:lumMod val="95000"/>
                    <a:lumOff val="5000"/>
                  </a:schemeClr>
                </a:solidFill>
              </a:rPr>
              <a:t>  </a:t>
            </a:r>
            <a:r>
              <a:rPr lang="ar-SA" b="1" dirty="0">
                <a:solidFill>
                  <a:schemeClr val="tx1">
                    <a:lumMod val="95000"/>
                    <a:lumOff val="5000"/>
                  </a:schemeClr>
                </a:solidFill>
              </a:rPr>
              <a:t>-	الغابات الصنوبريه الشمالية  </a:t>
            </a:r>
            <a:endParaRPr lang="en-US" dirty="0">
              <a:solidFill>
                <a:schemeClr val="tx1">
                  <a:lumMod val="95000"/>
                  <a:lumOff val="5000"/>
                </a:schemeClr>
              </a:solidFill>
            </a:endParaRPr>
          </a:p>
          <a:p>
            <a:pPr marL="0" indent="0" algn="r" rtl="1">
              <a:buNone/>
            </a:pPr>
            <a:r>
              <a:rPr lang="ar-SA" sz="2200" dirty="0" smtClean="0">
                <a:solidFill>
                  <a:schemeClr val="tx1">
                    <a:lumMod val="95000"/>
                    <a:lumOff val="5000"/>
                  </a:schemeClr>
                </a:solidFill>
              </a:rPr>
              <a:t>تعد هذه حزاما من الغابات على ارتفاعات اقل من التندرا وتمثل أجزاء رئيسية من الاسكا وكندا وأساكندنافيا وسيبيريا (عادة بين خطي عرض 50 و 60</a:t>
            </a:r>
            <a:r>
              <a:rPr lang="en-US" sz="2200" baseline="30000" dirty="0" smtClean="0">
                <a:solidFill>
                  <a:schemeClr val="tx1">
                    <a:lumMod val="95000"/>
                    <a:lumOff val="5000"/>
                  </a:schemeClr>
                </a:solidFill>
              </a:rPr>
              <a:t>º</a:t>
            </a:r>
            <a:r>
              <a:rPr lang="ar-SA" sz="2200" dirty="0" smtClean="0">
                <a:solidFill>
                  <a:schemeClr val="tx1">
                    <a:lumMod val="95000"/>
                    <a:lumOff val="5000"/>
                  </a:schemeClr>
                </a:solidFill>
              </a:rPr>
              <a:t>م. شمالاً) لكنها تمتد في المناطق الجبلية بأتجاه الجنوب. وتسود المجتمع النباتي الأشجار الراتنجية والتنوب والصنوبر والشوكران لتشكل ما يسمى بالتيجا </a:t>
            </a:r>
            <a:r>
              <a:rPr lang="en-US" sz="2200" dirty="0" smtClean="0">
                <a:solidFill>
                  <a:schemeClr val="tx1">
                    <a:lumMod val="95000"/>
                    <a:lumOff val="5000"/>
                  </a:schemeClr>
                </a:solidFill>
              </a:rPr>
              <a:t>Taiga </a:t>
            </a:r>
            <a:r>
              <a:rPr lang="ar-SA" sz="2200" dirty="0" smtClean="0">
                <a:solidFill>
                  <a:schemeClr val="tx1">
                    <a:lumMod val="95000"/>
                    <a:lumOff val="5000"/>
                  </a:schemeClr>
                </a:solidFill>
              </a:rPr>
              <a:t>. كما يتكون الغطاء الأرضي من الاشنات والحشائش والبردي والأعشاب المتكيفه للبرودة. أما المجتمعات الحيوانية فتكون اكثر تنوعا من تلك الموجوده في التندرا (وتشمل الأرنب الثلجي، الوشق، الذئب ، الوعل والدب الأسود) ألا أنها لا تزال تتميز بتغير موسمي كبير وتذبذبات جماعية واسعة. </a:t>
            </a:r>
            <a:endParaRPr lang="en-US" sz="2200" dirty="0">
              <a:solidFill>
                <a:schemeClr val="tx1">
                  <a:lumMod val="95000"/>
                  <a:lumOff val="5000"/>
                </a:schemeClr>
              </a:solidFill>
            </a:endParaRPr>
          </a:p>
          <a:p>
            <a:pPr marL="0" indent="0" algn="r">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317652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1693"/>
            <a:ext cx="9534697" cy="5689670"/>
          </a:xfrm>
        </p:spPr>
        <p:txBody>
          <a:bodyPr/>
          <a:lstStyle/>
          <a:p>
            <a:pPr marL="0" indent="0" algn="r" rtl="1">
              <a:buNone/>
            </a:pPr>
            <a:r>
              <a:rPr lang="ar-SA" sz="2200" b="1" dirty="0">
                <a:solidFill>
                  <a:schemeClr val="tx1">
                    <a:lumMod val="95000"/>
                    <a:lumOff val="5000"/>
                  </a:schemeClr>
                </a:solidFill>
              </a:rPr>
              <a:t>3  -	الغابات الاستوائية المطيرة  </a:t>
            </a:r>
            <a:r>
              <a:rPr lang="en-US" sz="2200" b="1" dirty="0">
                <a:solidFill>
                  <a:schemeClr val="tx1">
                    <a:lumMod val="95000"/>
                    <a:lumOff val="5000"/>
                  </a:schemeClr>
                </a:solidFill>
              </a:rPr>
              <a:t>	</a:t>
            </a:r>
            <a:endParaRPr lang="en-US" sz="2200" dirty="0">
              <a:solidFill>
                <a:schemeClr val="tx1">
                  <a:lumMod val="95000"/>
                  <a:lumOff val="5000"/>
                </a:schemeClr>
              </a:solidFill>
            </a:endParaRPr>
          </a:p>
          <a:p>
            <a:pPr marL="0" indent="0" algn="r" rtl="1">
              <a:buNone/>
            </a:pPr>
            <a:r>
              <a:rPr lang="ar-SA" sz="2200" dirty="0" smtClean="0">
                <a:solidFill>
                  <a:schemeClr val="tx1">
                    <a:lumMod val="95000"/>
                    <a:lumOff val="5000"/>
                  </a:schemeClr>
                </a:solidFill>
              </a:rPr>
              <a:t>عبارة </a:t>
            </a:r>
            <a:r>
              <a:rPr lang="ar-SA" sz="2200" dirty="0">
                <a:solidFill>
                  <a:schemeClr val="tx1">
                    <a:lumMod val="95000"/>
                    <a:lumOff val="5000"/>
                  </a:schemeClr>
                </a:solidFill>
              </a:rPr>
              <a:t>عن مجتمع </a:t>
            </a:r>
            <a:r>
              <a:rPr lang="ar-SA" sz="2200">
                <a:solidFill>
                  <a:schemeClr val="tx1">
                    <a:lumMod val="95000"/>
                    <a:lumOff val="5000"/>
                  </a:schemeClr>
                </a:solidFill>
              </a:rPr>
              <a:t>احيائي </a:t>
            </a:r>
            <a:r>
              <a:rPr lang="ar-SA" sz="2200" smtClean="0">
                <a:solidFill>
                  <a:schemeClr val="tx1">
                    <a:lumMod val="95000"/>
                    <a:lumOff val="5000"/>
                  </a:schemeClr>
                </a:solidFill>
              </a:rPr>
              <a:t>وتوجد </a:t>
            </a:r>
            <a:r>
              <a:rPr lang="ar-SA" sz="2200" dirty="0">
                <a:solidFill>
                  <a:schemeClr val="tx1">
                    <a:lumMod val="95000"/>
                    <a:lumOff val="5000"/>
                  </a:schemeClr>
                </a:solidFill>
              </a:rPr>
              <a:t>مثل هذه الغابات ضمن مدار السرطان ومدار الجدي (بين خطي عرض 27 و 23</a:t>
            </a:r>
            <a:r>
              <a:rPr lang="en-US" sz="2200" baseline="30000" dirty="0">
                <a:solidFill>
                  <a:schemeClr val="tx1">
                    <a:lumMod val="95000"/>
                    <a:lumOff val="5000"/>
                  </a:schemeClr>
                </a:solidFill>
              </a:rPr>
              <a:t>º</a:t>
            </a:r>
            <a:r>
              <a:rPr lang="ar-SA" sz="2200" dirty="0">
                <a:solidFill>
                  <a:schemeClr val="tx1">
                    <a:lumMod val="95000"/>
                    <a:lumOff val="5000"/>
                  </a:schemeClr>
                </a:solidFill>
              </a:rPr>
              <a:t>م شمالاً وجنوباً) في مناطق يكون فيها معدل سقوط الأمطار أكثر من 80 و 100 بوصة سنوياً. وقد يكون لهذه الغابات موسم جفاف واحد أو اكثر سنوياً يكون هطول الأمطار فيه أقل من 5 بوصه شهرياً. ويعد ثراء الأنواع وتباينها الميزه البارزة للمجتمع الأحيائي في الغابة الأستوائية المطيرة. ففي كل مجموعة كبيرة للنبات والحيوان تقريباً توجد أنواع أكثر من تلك الموجودة في غابات المنطقة المعتدلة. فقد أظهرت دراسة لجزيرة باروكولورادو في منطقة قناة بنما الواقعة على مساحة 6 أميال مربعة بأنها يحتوي على : </a:t>
            </a:r>
            <a:r>
              <a:rPr lang="ar-SA" sz="2200" dirty="0" smtClean="0">
                <a:solidFill>
                  <a:schemeClr val="tx1">
                    <a:lumMod val="95000"/>
                    <a:lumOff val="5000"/>
                  </a:schemeClr>
                </a:solidFill>
              </a:rPr>
              <a:t>أشجار (1200 </a:t>
            </a:r>
            <a:r>
              <a:rPr lang="ar-SA" sz="2200" dirty="0">
                <a:solidFill>
                  <a:schemeClr val="tx1">
                    <a:lumMod val="95000"/>
                    <a:lumOff val="5000"/>
                  </a:schemeClr>
                </a:solidFill>
              </a:rPr>
              <a:t>نوع) ، حشرات (30.000 نوع) طيور (310 نوع) ، برمائيات (32 نوع)، زواحف (68 نوع) ، ثدييات (70 نوع). تكون أشجار هذه الغابات عملاقة تسمى (الباسقات) تمنع وصول الضوء إلى أرضية الغابة.</a:t>
            </a:r>
            <a:endParaRPr lang="en-US" sz="2200" dirty="0">
              <a:solidFill>
                <a:schemeClr val="tx1">
                  <a:lumMod val="95000"/>
                  <a:lumOff val="5000"/>
                </a:schemeClr>
              </a:solidFill>
            </a:endParaRPr>
          </a:p>
          <a:p>
            <a:pPr marL="0" indent="0" algn="r">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21098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323557"/>
            <a:ext cx="9200910" cy="5717805"/>
          </a:xfrm>
        </p:spPr>
        <p:txBody>
          <a:bodyPr>
            <a:noAutofit/>
          </a:bodyPr>
          <a:lstStyle/>
          <a:p>
            <a:pPr marL="0" indent="0" algn="r">
              <a:buNone/>
            </a:pPr>
            <a:r>
              <a:rPr lang="ar-SA" sz="2200" b="1" dirty="0" smtClean="0">
                <a:solidFill>
                  <a:schemeClr val="tx1">
                    <a:lumMod val="95000"/>
                    <a:lumOff val="5000"/>
                  </a:schemeClr>
                </a:solidFill>
              </a:rPr>
              <a:t>4  -الحشائش</a:t>
            </a:r>
            <a:endParaRPr lang="en-US" sz="2200" b="1" dirty="0" smtClean="0">
              <a:solidFill>
                <a:schemeClr val="tx1">
                  <a:lumMod val="95000"/>
                  <a:lumOff val="5000"/>
                </a:schemeClr>
              </a:solidFill>
            </a:endParaRPr>
          </a:p>
          <a:p>
            <a:pPr marL="0" indent="0" algn="r">
              <a:buNone/>
            </a:pPr>
            <a:r>
              <a:rPr lang="ar-SA" sz="2200" b="1" dirty="0" smtClean="0">
                <a:solidFill>
                  <a:schemeClr val="tx1">
                    <a:lumMod val="95000"/>
                    <a:lumOff val="5000"/>
                  </a:schemeClr>
                </a:solidFill>
              </a:rPr>
              <a:t>وتقسم </a:t>
            </a:r>
            <a:r>
              <a:rPr lang="ar-SA" sz="2200" b="1" dirty="0">
                <a:solidFill>
                  <a:schemeClr val="tx1">
                    <a:lumMod val="95000"/>
                    <a:lumOff val="5000"/>
                  </a:schemeClr>
                </a:solidFill>
              </a:rPr>
              <a:t>إلى :-</a:t>
            </a:r>
            <a:endParaRPr lang="en-US" sz="2200" dirty="0">
              <a:solidFill>
                <a:schemeClr val="tx1">
                  <a:lumMod val="95000"/>
                  <a:lumOff val="5000"/>
                </a:schemeClr>
              </a:solidFill>
            </a:endParaRPr>
          </a:p>
          <a:p>
            <a:pPr marL="0" indent="0" algn="r">
              <a:buNone/>
            </a:pPr>
            <a:r>
              <a:rPr lang="ar-SA" sz="2200" b="1" dirty="0">
                <a:solidFill>
                  <a:schemeClr val="tx1">
                    <a:lumMod val="95000"/>
                    <a:lumOff val="5000"/>
                  </a:schemeClr>
                </a:solidFill>
              </a:rPr>
              <a:t> أ -   حشائش الأقاليم المعتدلة  </a:t>
            </a:r>
            <a:endParaRPr lang="en-US" sz="2200" b="1" dirty="0" smtClean="0">
              <a:solidFill>
                <a:schemeClr val="tx1">
                  <a:lumMod val="95000"/>
                  <a:lumOff val="5000"/>
                </a:schemeClr>
              </a:solidFill>
            </a:endParaRPr>
          </a:p>
          <a:p>
            <a:pPr algn="r" rtl="1"/>
            <a:r>
              <a:rPr lang="ar-SA" sz="2200" dirty="0">
                <a:solidFill>
                  <a:schemeClr val="tx1">
                    <a:lumMod val="95000"/>
                    <a:lumOff val="5000"/>
                  </a:schemeClr>
                </a:solidFill>
              </a:rPr>
              <a:t>يبلغ معدل سقوط الأمطار في هذا الأقليم 250 – 750 ملم في كل عام وهذه الكميه هي أعلى مما يوجد في الصحاري لكنها لا تكفي للغابات ويشمل هذا الأقليم البراري </a:t>
            </a:r>
            <a:r>
              <a:rPr lang="en-US" sz="2200" dirty="0">
                <a:solidFill>
                  <a:schemeClr val="tx1">
                    <a:lumMod val="95000"/>
                    <a:lumOff val="5000"/>
                  </a:schemeClr>
                </a:solidFill>
              </a:rPr>
              <a:t>Prairies </a:t>
            </a:r>
            <a:r>
              <a:rPr lang="ar-SA" sz="2200" dirty="0">
                <a:solidFill>
                  <a:schemeClr val="tx1">
                    <a:lumMod val="95000"/>
                    <a:lumOff val="5000"/>
                  </a:schemeClr>
                </a:solidFill>
              </a:rPr>
              <a:t>في أمريكا الشمالية والسهول العظمي وأراضي الحشائش الجافه والسهول الأسيويه والأفريقية في أمريكا الجنوبية. ومن النباتات المميزه النجيليات في البراري ويمكن أن يصل ارتفاعها إلى مترين</a:t>
            </a:r>
            <a:r>
              <a:rPr lang="ar-SA" sz="2200" dirty="0" smtClean="0">
                <a:solidFill>
                  <a:schemeClr val="tx1">
                    <a:lumMod val="95000"/>
                    <a:lumOff val="5000"/>
                  </a:schemeClr>
                </a:solidFill>
              </a:rPr>
              <a:t>.</a:t>
            </a:r>
            <a:endParaRPr lang="en-US" sz="2200" dirty="0">
              <a:solidFill>
                <a:schemeClr val="tx1">
                  <a:lumMod val="95000"/>
                  <a:lumOff val="5000"/>
                </a:schemeClr>
              </a:solidFill>
            </a:endParaRPr>
          </a:p>
          <a:p>
            <a:pPr algn="r" rtl="1"/>
            <a:r>
              <a:rPr lang="ar-SA" sz="2200" dirty="0" smtClean="0">
                <a:solidFill>
                  <a:schemeClr val="tx1">
                    <a:lumMod val="95000"/>
                    <a:lumOff val="5000"/>
                  </a:schemeClr>
                </a:solidFill>
              </a:rPr>
              <a:t>وفي </a:t>
            </a:r>
            <a:r>
              <a:rPr lang="ar-SA" sz="2200" dirty="0">
                <a:solidFill>
                  <a:schemeClr val="tx1">
                    <a:lumMod val="95000"/>
                    <a:lumOff val="5000"/>
                  </a:schemeClr>
                </a:solidFill>
              </a:rPr>
              <a:t>البلاد العربية تتميز هذه المناطق بأمطار تقل عن 250 ميللتر في السنه وتنتشر فيها النباتات مثل القمح والشيح. كما توجد احياناً بعض الأشجار في المناطق الجبلية مثل البطم والأجاص البري واللوز البري.</a:t>
            </a:r>
            <a:endParaRPr lang="en-US" sz="2200" dirty="0">
              <a:solidFill>
                <a:schemeClr val="tx1">
                  <a:lumMod val="95000"/>
                  <a:lumOff val="5000"/>
                </a:schemeClr>
              </a:solidFill>
            </a:endParaRPr>
          </a:p>
          <a:p>
            <a:pPr algn="r" rtl="1"/>
            <a:r>
              <a:rPr lang="ar-SA" sz="2200" dirty="0">
                <a:solidFill>
                  <a:schemeClr val="tx1">
                    <a:lumMod val="95000"/>
                    <a:lumOff val="5000"/>
                  </a:schemeClr>
                </a:solidFill>
              </a:rPr>
              <a:t> </a:t>
            </a:r>
            <a:r>
              <a:rPr lang="ar-SA" sz="2200" dirty="0" smtClean="0">
                <a:solidFill>
                  <a:schemeClr val="tx1">
                    <a:lumMod val="95000"/>
                    <a:lumOff val="5000"/>
                  </a:schemeClr>
                </a:solidFill>
              </a:rPr>
              <a:t>وتتميز </a:t>
            </a:r>
            <a:r>
              <a:rPr lang="ar-SA" sz="2200" dirty="0">
                <a:solidFill>
                  <a:schemeClr val="tx1">
                    <a:lumMod val="95000"/>
                    <a:lumOff val="5000"/>
                  </a:schemeClr>
                </a:solidFill>
              </a:rPr>
              <a:t>هذه المناطق بأنها غنية بالحيوانات العاشبه كبيره الحجم مثل الغزال والحصان البري والظبي في العالم القديم والبقر الوحشي في أمريكا الشمالية. والحيوانات آكلة اللحوم تكون عادة صغيرة الحجم مثل الثعلب والبوم. كما وتوجد أنواع عديده من القوارض والثدييات التي تتميز بقدرتها على القفز والحركة السريعة. </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110073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92369"/>
            <a:ext cx="8596668" cy="5548993"/>
          </a:xfrm>
        </p:spPr>
        <p:txBody>
          <a:bodyPr>
            <a:normAutofit/>
          </a:bodyPr>
          <a:lstStyle/>
          <a:p>
            <a:pPr marL="0" indent="0" algn="r" rtl="1">
              <a:buNone/>
            </a:pPr>
            <a:r>
              <a:rPr lang="ar-SA" sz="2200" b="1" dirty="0">
                <a:solidFill>
                  <a:schemeClr val="tx1">
                    <a:lumMod val="95000"/>
                    <a:lumOff val="5000"/>
                  </a:schemeClr>
                </a:solidFill>
              </a:rPr>
              <a:t>ب   -	حشائش الأقاليم الأستوائية (السفانا)  </a:t>
            </a:r>
            <a:endParaRPr lang="en-US" sz="2200" dirty="0">
              <a:solidFill>
                <a:schemeClr val="tx1">
                  <a:lumMod val="95000"/>
                  <a:lumOff val="5000"/>
                </a:schemeClr>
              </a:solidFill>
            </a:endParaRPr>
          </a:p>
          <a:p>
            <a:pPr algn="r" rtl="1"/>
            <a:r>
              <a:rPr lang="en-US" sz="2200" dirty="0">
                <a:solidFill>
                  <a:schemeClr val="tx1">
                    <a:lumMod val="95000"/>
                    <a:lumOff val="5000"/>
                  </a:schemeClr>
                </a:solidFill>
              </a:rPr>
              <a:t>	</a:t>
            </a:r>
            <a:r>
              <a:rPr lang="ar-SA" sz="2200" dirty="0">
                <a:solidFill>
                  <a:schemeClr val="tx1">
                    <a:lumMod val="95000"/>
                    <a:lumOff val="5000"/>
                  </a:schemeClr>
                </a:solidFill>
              </a:rPr>
              <a:t>تعتبر بيئة السفانا بيئة انتقالية بين الغابات المدارية وأراضي الحشائش. ومعدل هطول الأمطار في هذا الأقليم متأرجح وقد يصل أحياناً إلى 1250 ملم، ويمر على السفانا صيف جاف طويل يمنع تكون الغابات حيث تتكرر الحرائق خلال الصيف، وتوجد السفانا بشكل واضح في شرقي افريقيا، واستراليا وامريكا الجنوبية، وتعتبر هذه البيئة من أهم مناطق الرعي في العالم حيث تمثل الحشائش النمط النباتي السائد وقد يصل ارتفاعها إلى مترين. وأهم الحيوانات الظبي والغزال والحمار الوحشي والزرافات والجاموس الأمريكي والفيلة والأسود والفهود، كما توجد طيور راكضه مثل النعامة </a:t>
            </a:r>
            <a:r>
              <a:rPr lang="en-US" sz="2200" dirty="0">
                <a:solidFill>
                  <a:schemeClr val="tx1">
                    <a:lumMod val="95000"/>
                    <a:lumOff val="5000"/>
                  </a:schemeClr>
                </a:solidFill>
              </a:rPr>
              <a:t>Ostrich</a:t>
            </a:r>
            <a:r>
              <a:rPr lang="ar-SA" sz="2200" dirty="0">
                <a:solidFill>
                  <a:schemeClr val="tx1">
                    <a:lumMod val="95000"/>
                    <a:lumOff val="5000"/>
                  </a:schemeClr>
                </a:solidFill>
              </a:rPr>
              <a:t> في افريقيا والناندو </a:t>
            </a:r>
            <a:r>
              <a:rPr lang="en-US" sz="2200" dirty="0" err="1">
                <a:solidFill>
                  <a:schemeClr val="tx1">
                    <a:lumMod val="95000"/>
                    <a:lumOff val="5000"/>
                  </a:schemeClr>
                </a:solidFill>
              </a:rPr>
              <a:t>Nandou</a:t>
            </a:r>
            <a:r>
              <a:rPr lang="ar-SA" sz="2200" dirty="0">
                <a:solidFill>
                  <a:schemeClr val="tx1">
                    <a:lumMod val="95000"/>
                    <a:lumOff val="5000"/>
                  </a:schemeClr>
                </a:solidFill>
              </a:rPr>
              <a:t> في امريكا، وتوجد الحشرات كالنمل والجراد بشكل واسع.</a:t>
            </a:r>
            <a:endParaRPr lang="en-US" sz="2200" dirty="0">
              <a:solidFill>
                <a:schemeClr val="tx1">
                  <a:lumMod val="95000"/>
                  <a:lumOff val="5000"/>
                </a:schemeClr>
              </a:solidFill>
            </a:endParaRPr>
          </a:p>
          <a:p>
            <a:pPr marL="0" indent="0" algn="r">
              <a:buNone/>
            </a:pPr>
            <a:endParaRPr lang="en-US" sz="2200" dirty="0">
              <a:solidFill>
                <a:schemeClr val="tx1">
                  <a:lumMod val="95000"/>
                  <a:lumOff val="5000"/>
                </a:schemeClr>
              </a:solidFill>
            </a:endParaRPr>
          </a:p>
        </p:txBody>
      </p:sp>
    </p:spTree>
    <p:extLst>
      <p:ext uri="{BB962C8B-B14F-4D97-AF65-F5344CB8AC3E}">
        <p14:creationId xmlns:p14="http://schemas.microsoft.com/office/powerpoint/2010/main" val="20711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8813"/>
            <a:ext cx="9594166" cy="6274190"/>
          </a:xfrm>
        </p:spPr>
        <p:txBody>
          <a:bodyPr>
            <a:noAutofit/>
          </a:bodyPr>
          <a:lstStyle/>
          <a:p>
            <a:pPr algn="r" rtl="1"/>
            <a:r>
              <a:rPr lang="ar-SA" sz="2200" b="1" dirty="0">
                <a:solidFill>
                  <a:schemeClr val="tx1">
                    <a:lumMod val="95000"/>
                    <a:lumOff val="5000"/>
                  </a:schemeClr>
                </a:solidFill>
              </a:rPr>
              <a:t>5  -	الصحاري  </a:t>
            </a:r>
            <a:endParaRPr lang="en-US" sz="2200" dirty="0">
              <a:solidFill>
                <a:schemeClr val="tx1">
                  <a:lumMod val="95000"/>
                  <a:lumOff val="5000"/>
                </a:schemeClr>
              </a:solidFill>
            </a:endParaRPr>
          </a:p>
          <a:p>
            <a:pPr algn="r" rtl="1"/>
            <a:r>
              <a:rPr lang="ar-SA" sz="2200" dirty="0">
                <a:solidFill>
                  <a:schemeClr val="tx1">
                    <a:lumMod val="95000"/>
                    <a:lumOff val="5000"/>
                  </a:schemeClr>
                </a:solidFill>
              </a:rPr>
              <a:t>	تعد الصحاري مجمعات احيائية جافة يكون فيها معدل سقوط الأمطار عادة أقل من 10 بوصه سنوياً وتبلغ نسبة الصحاري التي تغطي اليابسه حوالي 35٪ وهناك صحاري حارة مثل صحاري المنطقة الأستوائية وصحاري باردة مثل صحراء الحوض العظيم في أمريكا وصحراء غوبي في آسيا. وتتمثل النباتات السائدة للصحاري في الأنواع العصارية ذات السطوح الشمعية مثل الصبير أو الشجيرات النفضية التي تمتلك أوراقاً شمعيه ايضا. وهي أما نباتات تتجنب الجفاف </a:t>
            </a:r>
            <a:r>
              <a:rPr lang="en-US" sz="2200" dirty="0">
                <a:solidFill>
                  <a:schemeClr val="tx1">
                    <a:lumMod val="95000"/>
                    <a:lumOff val="5000"/>
                  </a:schemeClr>
                </a:solidFill>
              </a:rPr>
              <a:t>Drought evaders</a:t>
            </a:r>
            <a:r>
              <a:rPr lang="ar-SA" sz="2200" dirty="0">
                <a:solidFill>
                  <a:schemeClr val="tx1">
                    <a:lumMod val="95000"/>
                    <a:lumOff val="5000"/>
                  </a:schemeClr>
                </a:solidFill>
              </a:rPr>
              <a:t> أو نباتات مقاومة للجفاف </a:t>
            </a:r>
            <a:r>
              <a:rPr lang="en-US" sz="2200" dirty="0">
                <a:solidFill>
                  <a:schemeClr val="tx1">
                    <a:lumMod val="95000"/>
                    <a:lumOff val="5000"/>
                  </a:schemeClr>
                </a:solidFill>
              </a:rPr>
              <a:t>Drought resistant</a:t>
            </a:r>
            <a:r>
              <a:rPr lang="ar-SA" sz="2200" dirty="0">
                <a:solidFill>
                  <a:schemeClr val="tx1">
                    <a:lumMod val="95000"/>
                    <a:lumOff val="5000"/>
                  </a:schemeClr>
                </a:solidFill>
              </a:rPr>
              <a:t>. ويكون موسم النمو قصير للغاية كما تكون فترة الأزهار مفاجئة بصورة مذهله ايضاً . أما المجتمع الحيواني فيقتصر على المناطق التي توجد فيها حياة نباتية. </a:t>
            </a:r>
            <a:endParaRPr lang="en-US" sz="2200" dirty="0">
              <a:solidFill>
                <a:schemeClr val="tx1">
                  <a:lumMod val="95000"/>
                  <a:lumOff val="5000"/>
                </a:schemeClr>
              </a:solidFill>
            </a:endParaRPr>
          </a:p>
          <a:p>
            <a:pPr algn="r" rtl="1"/>
            <a:r>
              <a:rPr lang="ar-SA" sz="2200" dirty="0">
                <a:solidFill>
                  <a:schemeClr val="tx1">
                    <a:lumMod val="95000"/>
                    <a:lumOff val="5000"/>
                  </a:schemeClr>
                </a:solidFill>
              </a:rPr>
              <a:t>	وتسود هذا المجتمع الأنواع الحافرة والأنواع الليلية من القوارض والزواحف والحشرات ورتبة العنكبوتيات. وفي هاتين المجموعتين نجد أن أجسام هذه الحيوانات محاطه بجلد صلب غير نفاذ أي أنه يمنع التبخر للماء من سطح الجلد ولذلك تحتفظ الجسم بمحتواه المائي كما أن هذه الحيوانات أيضا لا تفرز بولا سائلاً بل يكون البول فيها شديد التركيز ويكاد يكون صلباً. </a:t>
            </a:r>
            <a:endParaRPr lang="en-US" sz="2200" dirty="0">
              <a:solidFill>
                <a:schemeClr val="tx1">
                  <a:lumMod val="95000"/>
                  <a:lumOff val="5000"/>
                </a:schemeClr>
              </a:solidFill>
            </a:endParaRPr>
          </a:p>
          <a:p>
            <a:pPr marL="0" indent="0" algn="r" rtl="1">
              <a:buNone/>
            </a:pPr>
            <a:r>
              <a:rPr lang="ar-SA" sz="2200" dirty="0">
                <a:solidFill>
                  <a:schemeClr val="tx1">
                    <a:lumMod val="95000"/>
                    <a:lumOff val="5000"/>
                  </a:schemeClr>
                </a:solidFill>
              </a:rPr>
              <a:t/>
            </a:r>
            <a:br>
              <a:rPr lang="ar-SA" sz="2200" dirty="0">
                <a:solidFill>
                  <a:schemeClr val="tx1">
                    <a:lumMod val="95000"/>
                    <a:lumOff val="5000"/>
                  </a:schemeClr>
                </a:solidFill>
              </a:rPr>
            </a:br>
            <a:endParaRPr lang="en-US" sz="2200" dirty="0">
              <a:solidFill>
                <a:schemeClr val="tx1">
                  <a:lumMod val="95000"/>
                  <a:lumOff val="5000"/>
                </a:schemeClr>
              </a:solidFill>
            </a:endParaRPr>
          </a:p>
        </p:txBody>
      </p:sp>
    </p:spTree>
    <p:extLst>
      <p:ext uri="{BB962C8B-B14F-4D97-AF65-F5344CB8AC3E}">
        <p14:creationId xmlns:p14="http://schemas.microsoft.com/office/powerpoint/2010/main" val="11169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45" y="858129"/>
            <a:ext cx="9119257" cy="5183233"/>
          </a:xfrm>
        </p:spPr>
        <p:txBody>
          <a:bodyPr/>
          <a:lstStyle/>
          <a:p>
            <a:pPr algn="r" rtl="1"/>
            <a:r>
              <a:rPr lang="ar-SA" sz="2200" dirty="0">
                <a:solidFill>
                  <a:schemeClr val="tx1">
                    <a:lumMod val="95000"/>
                    <a:lumOff val="5000"/>
                  </a:schemeClr>
                </a:solidFill>
              </a:rPr>
              <a:t>	الثدييات بوجه عام لا تستطيع أن تعيش في الصحراء نظراً لتركيبها الجسماني ووظائفها الفسيولوجية ومع ذلك فهنالك قلة من الحيوانات الثديية الصحراوية التي تغالب تلك الظروف الطبيعية ومنها الحيوانات القارضة حتى تستطيع الحياة دون شرب الماء كما أنها تفرز البول على درجة شديدة من التركيز ومن أشهر الأمثلة للقوارض الصحراوية:-</a:t>
            </a:r>
            <a:endParaRPr lang="en-US" sz="2200" dirty="0">
              <a:solidFill>
                <a:schemeClr val="tx1">
                  <a:lumMod val="95000"/>
                  <a:lumOff val="5000"/>
                </a:schemeClr>
              </a:solidFill>
            </a:endParaRPr>
          </a:p>
          <a:p>
            <a:pPr algn="r" rtl="1"/>
            <a:r>
              <a:rPr lang="ar-SA" sz="2200" dirty="0">
                <a:solidFill>
                  <a:schemeClr val="tx1">
                    <a:lumMod val="95000"/>
                    <a:lumOff val="5000"/>
                  </a:schemeClr>
                </a:solidFill>
              </a:rPr>
              <a:t>الجرذان </a:t>
            </a:r>
            <a:r>
              <a:rPr lang="ar-SA" sz="2200" dirty="0" smtClean="0">
                <a:solidFill>
                  <a:schemeClr val="tx1">
                    <a:lumMod val="95000"/>
                    <a:lumOff val="5000"/>
                  </a:schemeClr>
                </a:solidFill>
              </a:rPr>
              <a:t>والجرابيع</a:t>
            </a:r>
            <a:r>
              <a:rPr lang="ar-SA" sz="2200" dirty="0">
                <a:solidFill>
                  <a:schemeClr val="tx1">
                    <a:lumMod val="95000"/>
                    <a:lumOff val="5000"/>
                  </a:schemeClr>
                </a:solidFill>
              </a:rPr>
              <a:t>،</a:t>
            </a:r>
            <a:r>
              <a:rPr lang="ar-SA" sz="2200" dirty="0" smtClean="0">
                <a:solidFill>
                  <a:schemeClr val="tx1">
                    <a:lumMod val="95000"/>
                    <a:lumOff val="5000"/>
                  </a:schemeClr>
                </a:solidFill>
              </a:rPr>
              <a:t> </a:t>
            </a:r>
            <a:r>
              <a:rPr lang="ar-SA" sz="2200" dirty="0">
                <a:solidFill>
                  <a:schemeClr val="tx1">
                    <a:lumMod val="95000"/>
                    <a:lumOff val="5000"/>
                  </a:schemeClr>
                </a:solidFill>
              </a:rPr>
              <a:t>كما توجد هناك ثدييات أخرى كالجمال لابد وأن تحصل على ماء للشرب ولكن مثل هذه الحيوانات نجد أنها تتغلب على الجفاف الصحراوي بقدرتها على اختزان الماء داخل أجسامها حتى تجد منبعاً آخر للشرب. وعلى الرغم من أن الماء يعد العامل المحدد الرئيسي للصحراء إلا أن معادن التربة المفرطة والملوحة وفقدان المادة العضوية يمكن أن تكون عوامل محدده أيضاً.</a:t>
            </a:r>
            <a:endParaRPr lang="en-US" sz="2200" dirty="0">
              <a:solidFill>
                <a:schemeClr val="tx1">
                  <a:lumMod val="95000"/>
                  <a:lumOff val="5000"/>
                </a:schemeClr>
              </a:solidFill>
            </a:endParaRPr>
          </a:p>
          <a:p>
            <a:pPr marL="0" indent="0">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40941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187</TotalTime>
  <Words>519</Words>
  <Application>Microsoft Office PowerPoint</Application>
  <PresentationFormat>Widescreen</PresentationFormat>
  <Paragraphs>96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Tahoma</vt:lpstr>
      <vt:lpstr>Times New Roman</vt:lpstr>
      <vt:lpstr>Trebuchet MS</vt:lpstr>
      <vt:lpstr>Wingdings 3</vt:lpstr>
      <vt:lpstr>Facet</vt:lpstr>
      <vt:lpstr>النظم البيئة الطبيعية الرئيسية</vt:lpstr>
      <vt:lpstr> Biotic Biomesالأقاليم (المجتمعات) الحيوية   </vt:lpstr>
      <vt:lpstr>الأقاليم (المجتمعات) البرية  </vt:lpstr>
      <vt:lpstr>PowerPoint Presentation</vt:lpstr>
      <vt:lpstr>PowerPoint Presentation</vt:lpstr>
      <vt:lpstr>PowerPoint Presentation</vt:lpstr>
      <vt:lpstr>PowerPoint Presentation</vt:lpstr>
      <vt:lpstr>PowerPoint Presentation</vt:lpstr>
      <vt:lpstr>PowerPoint Presentation</vt:lpstr>
      <vt:lpstr>الأقاليم (المجتمعات) المائية     </vt:lpstr>
      <vt:lpstr>PowerPoint Presentation</vt:lpstr>
      <vt:lpstr>وتقسم المحيطات الى المناطق التالية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Abdulwahed F. Alrefaei</dc:creator>
  <cp:lastModifiedBy>Abdulwahed F. Alrefaei</cp:lastModifiedBy>
  <cp:revision>29</cp:revision>
  <dcterms:created xsi:type="dcterms:W3CDTF">2019-02-02T11:18:23Z</dcterms:created>
  <dcterms:modified xsi:type="dcterms:W3CDTF">2019-02-04T09:07:24Z</dcterms:modified>
</cp:coreProperties>
</file>