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9" r:id="rId4"/>
    <p:sldId id="262" r:id="rId5"/>
    <p:sldId id="263" r:id="rId6"/>
    <p:sldId id="264" r:id="rId7"/>
    <p:sldId id="269" r:id="rId8"/>
    <p:sldId id="270" r:id="rId9"/>
    <p:sldId id="271" r:id="rId10"/>
    <p:sldId id="272" r:id="rId11"/>
    <p:sldId id="276" r:id="rId12"/>
    <p:sldId id="273" r:id="rId13"/>
    <p:sldId id="274" r:id="rId14"/>
    <p:sldId id="279" r:id="rId15"/>
    <p:sldId id="285" r:id="rId16"/>
    <p:sldId id="286" r:id="rId17"/>
    <p:sldId id="284" r:id="rId18"/>
    <p:sldId id="287" r:id="rId19"/>
    <p:sldId id="288" r:id="rId20"/>
    <p:sldId id="291" r:id="rId21"/>
    <p:sldId id="292" r:id="rId22"/>
    <p:sldId id="293" r:id="rId23"/>
    <p:sldId id="295" r:id="rId24"/>
    <p:sldId id="297" r:id="rId2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EFB24-B5E3-44EF-912D-1D679A752AEA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F9564-D30A-4833-8006-3EA004FAA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060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2A81-FEFF-4D53-91B3-86B2E60AC67F}" type="datetime1">
              <a:rPr lang="ar-SA" smtClean="0"/>
              <a:t>05/02/43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079F9-F035-40AC-BB65-CA1C6D7DC9E0}" type="datetime1">
              <a:rPr lang="ar-SA" smtClean="0"/>
              <a:t>05/02/43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93744-EB30-45EF-A5DD-037D847DF75D}" type="datetime1">
              <a:rPr lang="ar-SA" smtClean="0"/>
              <a:t>05/02/43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8DE4-2A8C-41D3-AA66-60A17925DC5D}" type="datetime1">
              <a:rPr lang="ar-SA" smtClean="0"/>
              <a:t>05/02/43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CE69-7901-47CD-B29F-96F60264726F}" type="datetime1">
              <a:rPr lang="ar-SA" smtClean="0"/>
              <a:t>05/02/43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0906-CCB4-472D-9E12-1E549EFD2D29}" type="datetime1">
              <a:rPr lang="ar-SA" smtClean="0"/>
              <a:t>05/02/43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FA5C-D4EA-451D-A7E1-C3D79ED1C65F}" type="datetime1">
              <a:rPr lang="ar-SA" smtClean="0"/>
              <a:t>05/02/43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C5396-F4B4-46EA-82F3-7BB633091472}" type="datetime1">
              <a:rPr lang="ar-SA" smtClean="0"/>
              <a:t>05/02/43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3D2D8-E443-4931-A2E1-625F0CC06AD4}" type="datetime1">
              <a:rPr lang="ar-SA" smtClean="0"/>
              <a:t>05/02/43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3BF4-6A46-4738-824D-0A7D1F7815D2}" type="datetime1">
              <a:rPr lang="ar-SA" smtClean="0"/>
              <a:t>05/02/43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80D80-1246-493C-9E4B-A2B4708583B8}" type="datetime1">
              <a:rPr lang="ar-SA" smtClean="0"/>
              <a:t>05/02/43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D3EF2-93DD-4021-915A-B0A2A585AD87}" type="datetime1">
              <a:rPr lang="ar-SA" smtClean="0"/>
              <a:t>05/02/43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/>
              <a:t>أ. زينب آل كاظم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3047999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Discrete Mathematics</a:t>
            </a:r>
            <a:b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Its Applications</a:t>
            </a:r>
            <a:b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Kenneth H. Rosen</a:t>
            </a:r>
            <a:b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SEVENTH EDITION</a:t>
            </a:r>
            <a:b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SA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1</a:t>
            </a:fld>
            <a:endParaRPr lang="ar-SA"/>
          </a:p>
        </p:txBody>
      </p:sp>
      <p:sp>
        <p:nvSpPr>
          <p:cNvPr id="6" name="Footer Placeholder 3"/>
          <p:cNvSpPr>
            <a:spLocks noGrp="1"/>
          </p:cNvSpPr>
          <p:nvPr/>
        </p:nvSpPr>
        <p:spPr>
          <a:xfrm>
            <a:off x="3276600" y="639516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SA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399" y="577932"/>
            <a:ext cx="5553501" cy="4832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10</a:t>
            </a:fld>
            <a:endParaRPr lang="ar-SA"/>
          </a:p>
        </p:txBody>
      </p:sp>
      <p:sp>
        <p:nvSpPr>
          <p:cNvPr id="5" name="Footer Placeholder 3"/>
          <p:cNvSpPr>
            <a:spLocks noGrp="1"/>
          </p:cNvSpPr>
          <p:nvPr/>
        </p:nvSpPr>
        <p:spPr>
          <a:xfrm>
            <a:off x="32766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SA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686800" cy="4525963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5 </a:t>
            </a:r>
            <a:r>
              <a:rPr lang="en-US" sz="2800" dirty="0"/>
              <a:t>Find the </a:t>
            </a:r>
            <a:r>
              <a:rPr lang="en-US" sz="2800" b="1" u="sng" dirty="0"/>
              <a:t>conjunction</a:t>
            </a:r>
            <a:r>
              <a:rPr lang="en-US" sz="2800" b="1" dirty="0"/>
              <a:t> </a:t>
            </a:r>
            <a:r>
              <a:rPr lang="en-US" sz="2800" dirty="0"/>
              <a:t>of the propositions p and q where </a:t>
            </a:r>
            <a:r>
              <a:rPr lang="en-US" sz="2800" b="1" dirty="0">
                <a:solidFill>
                  <a:srgbClr val="0070C0"/>
                </a:solidFill>
              </a:rPr>
              <a:t>p</a:t>
            </a:r>
            <a:r>
              <a:rPr lang="en-US" sz="2800" dirty="0"/>
              <a:t> is the proposition </a:t>
            </a:r>
            <a:r>
              <a:rPr lang="en-US" sz="2800" b="1" dirty="0">
                <a:solidFill>
                  <a:srgbClr val="0070C0"/>
                </a:solidFill>
              </a:rPr>
              <a:t>"Today is Friday"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800" dirty="0"/>
              <a:t>and </a:t>
            </a:r>
            <a:r>
              <a:rPr lang="en-US" sz="2800" b="1" dirty="0">
                <a:solidFill>
                  <a:srgbClr val="0070C0"/>
                </a:solidFill>
              </a:rPr>
              <a:t>q</a:t>
            </a:r>
            <a:r>
              <a:rPr lang="en-US" sz="2800" dirty="0"/>
              <a:t> is the proposition </a:t>
            </a:r>
            <a:r>
              <a:rPr lang="en-US" sz="2800" b="1" dirty="0">
                <a:solidFill>
                  <a:srgbClr val="0070C0"/>
                </a:solidFill>
              </a:rPr>
              <a:t>"It is raining today.“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rgbClr val="C00000"/>
                </a:solidFill>
              </a:rPr>
              <a:t>Solution:</a:t>
            </a:r>
          </a:p>
          <a:p>
            <a:pPr algn="l" rtl="0">
              <a:lnSpc>
                <a:spcPct val="150000"/>
              </a:lnSpc>
              <a:buNone/>
            </a:pPr>
            <a:endParaRPr lang="en-US" dirty="0"/>
          </a:p>
          <a:p>
            <a:pPr algn="l" rtl="0">
              <a:lnSpc>
                <a:spcPct val="150000"/>
              </a:lnSpc>
              <a:buNone/>
            </a:pP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11</a:t>
            </a:fld>
            <a:endParaRPr lang="ar-SA"/>
          </a:p>
        </p:txBody>
      </p:sp>
      <p:sp>
        <p:nvSpPr>
          <p:cNvPr id="5" name="Footer Placeholder 3"/>
          <p:cNvSpPr>
            <a:spLocks noGrp="1"/>
          </p:cNvSpPr>
          <p:nvPr/>
        </p:nvSpPr>
        <p:spPr>
          <a:xfrm>
            <a:off x="32766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SA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372" y="838200"/>
            <a:ext cx="8229600" cy="4525963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rgbClr val="C00000"/>
                </a:solidFill>
              </a:rPr>
              <a:t>DEFINITION 3: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b="1" dirty="0"/>
              <a:t>Let </a:t>
            </a:r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b="1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q</a:t>
            </a:r>
            <a:r>
              <a:rPr lang="en-US" b="1" dirty="0"/>
              <a:t> be propositions. The disjunction of </a:t>
            </a:r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b="1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q</a:t>
            </a:r>
            <a:r>
              <a:rPr lang="en-US" b="1" dirty="0"/>
              <a:t>, denoted by </a:t>
            </a:r>
            <a:r>
              <a:rPr lang="en-US" b="1" dirty="0">
                <a:solidFill>
                  <a:srgbClr val="FF0000"/>
                </a:solidFill>
              </a:rPr>
              <a:t>p V q</a:t>
            </a:r>
            <a:r>
              <a:rPr lang="en-US" b="1" dirty="0"/>
              <a:t>, is the proposition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b="1" dirty="0"/>
              <a:t>"p </a:t>
            </a:r>
            <a:r>
              <a:rPr lang="en-US" b="1" dirty="0">
                <a:solidFill>
                  <a:srgbClr val="FF0000"/>
                </a:solidFill>
              </a:rPr>
              <a:t>or</a:t>
            </a:r>
            <a:r>
              <a:rPr lang="en-US" b="1" dirty="0"/>
              <a:t> q ." The disjunction </a:t>
            </a:r>
            <a:r>
              <a:rPr lang="en-US" b="1" dirty="0">
                <a:solidFill>
                  <a:srgbClr val="FF0000"/>
                </a:solidFill>
              </a:rPr>
              <a:t>p V q </a:t>
            </a:r>
            <a:r>
              <a:rPr lang="en-US" b="1" dirty="0"/>
              <a:t>is false when both </a:t>
            </a:r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b="1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q</a:t>
            </a:r>
            <a:r>
              <a:rPr lang="en-US" b="1" dirty="0"/>
              <a:t> are false and is true otherwise.</a:t>
            </a:r>
            <a:endParaRPr lang="ar-SA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12</a:t>
            </a:fld>
            <a:endParaRPr lang="ar-SA"/>
          </a:p>
        </p:txBody>
      </p:sp>
      <p:sp>
        <p:nvSpPr>
          <p:cNvPr id="6" name="Footer Placeholder 3"/>
          <p:cNvSpPr>
            <a:spLocks noGrp="1"/>
          </p:cNvSpPr>
          <p:nvPr/>
        </p:nvSpPr>
        <p:spPr>
          <a:xfrm>
            <a:off x="3200400" y="646699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SA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219200"/>
            <a:ext cx="5525571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13</a:t>
            </a:fld>
            <a:endParaRPr lang="ar-SA"/>
          </a:p>
        </p:txBody>
      </p:sp>
      <p:sp>
        <p:nvSpPr>
          <p:cNvPr id="5" name="Footer Placeholder 3"/>
          <p:cNvSpPr>
            <a:spLocks noGrp="1"/>
          </p:cNvSpPr>
          <p:nvPr/>
        </p:nvSpPr>
        <p:spPr>
          <a:xfrm>
            <a:off x="3810000" y="645836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SA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6: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/>
              <a:t>What is the disjunction of the propositions p and q where </a:t>
            </a:r>
            <a:r>
              <a:rPr lang="en-US" b="1" dirty="0">
                <a:solidFill>
                  <a:srgbClr val="0070C0"/>
                </a:solidFill>
              </a:rPr>
              <a:t>p</a:t>
            </a:r>
            <a:r>
              <a:rPr lang="en-US" dirty="0"/>
              <a:t> is the proposition </a:t>
            </a:r>
            <a:r>
              <a:rPr lang="en-US" b="1" dirty="0">
                <a:solidFill>
                  <a:srgbClr val="0070C0"/>
                </a:solidFill>
              </a:rPr>
              <a:t>"Today is Friday“ </a:t>
            </a:r>
            <a:r>
              <a:rPr lang="en-US" dirty="0"/>
              <a:t>and </a:t>
            </a:r>
            <a:r>
              <a:rPr lang="en-US" b="1" dirty="0">
                <a:solidFill>
                  <a:srgbClr val="0070C0"/>
                </a:solidFill>
              </a:rPr>
              <a:t>q</a:t>
            </a:r>
            <a:r>
              <a:rPr lang="en-US" dirty="0"/>
              <a:t> is the proposition </a:t>
            </a:r>
            <a:r>
              <a:rPr lang="en-US" b="1" dirty="0">
                <a:solidFill>
                  <a:srgbClr val="0070C0"/>
                </a:solidFill>
              </a:rPr>
              <a:t>"It is raining today.“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Solution: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14</a:t>
            </a:fld>
            <a:endParaRPr lang="ar-SA"/>
          </a:p>
        </p:txBody>
      </p:sp>
      <p:sp>
        <p:nvSpPr>
          <p:cNvPr id="5" name="Footer Placeholder 3"/>
          <p:cNvSpPr>
            <a:spLocks noGrp="1"/>
          </p:cNvSpPr>
          <p:nvPr/>
        </p:nvSpPr>
        <p:spPr>
          <a:xfrm>
            <a:off x="3200400" y="645836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SA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rtl="0"/>
            <a:r>
              <a:rPr lang="en-US" b="1" u="sng" dirty="0">
                <a:solidFill>
                  <a:srgbClr val="FF0000"/>
                </a:solidFill>
              </a:rPr>
              <a:t>Conditional Statements</a:t>
            </a:r>
            <a:endParaRPr lang="ar-SA" b="1" u="sng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90600"/>
                <a:ext cx="8229600" cy="5105400"/>
              </a:xfrm>
              <a:ln w="19050">
                <a:solidFill>
                  <a:schemeClr val="tx1"/>
                </a:solidFill>
              </a:ln>
            </p:spPr>
            <p:txBody>
              <a:bodyPr>
                <a:normAutofit fontScale="85000" lnSpcReduction="20000"/>
              </a:bodyPr>
              <a:lstStyle/>
              <a:p>
                <a:pPr algn="l" rtl="0">
                  <a:lnSpc>
                    <a:spcPct val="160000"/>
                  </a:lnSpc>
                  <a:buNone/>
                </a:pPr>
                <a:r>
                  <a:rPr lang="en-US" b="1" u="sng" dirty="0">
                    <a:solidFill>
                      <a:schemeClr val="accent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DEFINITION 5:</a:t>
                </a:r>
              </a:p>
              <a:p>
                <a:pPr algn="l" rtl="0">
                  <a:lnSpc>
                    <a:spcPct val="160000"/>
                  </a:lnSpc>
                  <a:buNone/>
                </a:pPr>
                <a:r>
                  <a:rPr lang="en-US" dirty="0"/>
                  <a:t>Let </a:t>
                </a:r>
                <a:r>
                  <a:rPr lang="en-US" dirty="0">
                    <a:solidFill>
                      <a:srgbClr val="FF0000"/>
                    </a:solidFill>
                  </a:rPr>
                  <a:t>p</a:t>
                </a:r>
                <a:r>
                  <a:rPr lang="en-US" dirty="0"/>
                  <a:t> and </a:t>
                </a:r>
                <a:r>
                  <a:rPr lang="en-US" dirty="0">
                    <a:solidFill>
                      <a:srgbClr val="FF0000"/>
                    </a:solidFill>
                  </a:rPr>
                  <a:t>q</a:t>
                </a:r>
                <a:r>
                  <a:rPr lang="en-US" dirty="0"/>
                  <a:t> be propositions. The conditional statement</a:t>
                </a:r>
              </a:p>
              <a:p>
                <a:pPr algn="l" rtl="0">
                  <a:lnSpc>
                    <a:spcPct val="160000"/>
                  </a:lnSpc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𝑝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 </a:t>
                </a:r>
                <a:r>
                  <a:rPr lang="en-US" dirty="0"/>
                  <a:t>is the proposition "if p, then q ." The conditional statement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/>
                      </a:rPr>
                      <m:t>𝑝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/>
                  <a:t>is false when </a:t>
                </a:r>
                <a:r>
                  <a:rPr lang="en-US" dirty="0">
                    <a:solidFill>
                      <a:srgbClr val="FF0000"/>
                    </a:solidFill>
                  </a:rPr>
                  <a:t>p</a:t>
                </a:r>
                <a:r>
                  <a:rPr lang="en-US" dirty="0"/>
                  <a:t> is true and </a:t>
                </a:r>
                <a:r>
                  <a:rPr lang="en-US" dirty="0">
                    <a:solidFill>
                      <a:srgbClr val="FF0000"/>
                    </a:solidFill>
                  </a:rPr>
                  <a:t>q</a:t>
                </a:r>
                <a:r>
                  <a:rPr lang="en-US" dirty="0"/>
                  <a:t> is false, and true otherwise.</a:t>
                </a:r>
              </a:p>
              <a:p>
                <a:pPr algn="l" rtl="0">
                  <a:lnSpc>
                    <a:spcPct val="160000"/>
                  </a:lnSpc>
                  <a:buNone/>
                </a:pPr>
                <a:r>
                  <a:rPr lang="en-US" dirty="0"/>
                  <a:t>In the conditional statement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/>
                      </a:rPr>
                      <m:t>𝑝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/>
                  <a:t>, p is called the hypothesis (or antecedent or premise) and q is called the conclusion (or consequence)</a:t>
                </a:r>
                <a:endParaRPr lang="ar-S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90600"/>
                <a:ext cx="8229600" cy="5105400"/>
              </a:xfrm>
              <a:blipFill>
                <a:blip r:embed="rId2"/>
                <a:stretch>
                  <a:fillRect l="-1404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15</a:t>
            </a:fld>
            <a:endParaRPr lang="ar-SA"/>
          </a:p>
        </p:txBody>
      </p:sp>
      <p:sp>
        <p:nvSpPr>
          <p:cNvPr id="6" name="Footer Placeholder 3"/>
          <p:cNvSpPr>
            <a:spLocks noGrp="1"/>
          </p:cNvSpPr>
          <p:nvPr/>
        </p:nvSpPr>
        <p:spPr>
          <a:xfrm>
            <a:off x="2971800" y="64209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SA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762000"/>
                <a:ext cx="8229600" cy="5364163"/>
              </a:xfrm>
            </p:spPr>
            <p:txBody>
              <a:bodyPr>
                <a:normAutofit fontScale="92500"/>
              </a:bodyPr>
              <a:lstStyle/>
              <a:p>
                <a:pPr algn="l" rtl="0">
                  <a:lnSpc>
                    <a:spcPct val="150000"/>
                  </a:lnSpc>
                  <a:buNone/>
                </a:pPr>
                <a:r>
                  <a:rPr lang="en-US" b="1" dirty="0"/>
                  <a:t>The statement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𝑝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dirty="0"/>
                  <a:t>is called a conditional statement because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𝑝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dirty="0"/>
                  <a:t>asserts that q is true</a:t>
                </a:r>
              </a:p>
              <a:p>
                <a:pPr algn="l" rtl="0">
                  <a:lnSpc>
                    <a:spcPct val="150000"/>
                  </a:lnSpc>
                  <a:buNone/>
                </a:pPr>
                <a:r>
                  <a:rPr lang="en-US" b="1" dirty="0"/>
                  <a:t>on the condition that p holds. A conditional statement is also called an </a:t>
                </a:r>
                <a:r>
                  <a:rPr lang="en-US" b="1" dirty="0">
                    <a:solidFill>
                      <a:srgbClr val="FF0000"/>
                    </a:solidFill>
                  </a:rPr>
                  <a:t>implication</a:t>
                </a:r>
                <a:r>
                  <a:rPr lang="en-US" b="1" dirty="0"/>
                  <a:t>.</a:t>
                </a:r>
              </a:p>
              <a:p>
                <a:pPr algn="l" rtl="0">
                  <a:lnSpc>
                    <a:spcPct val="150000"/>
                  </a:lnSpc>
                  <a:buNone/>
                </a:pPr>
                <a:r>
                  <a:rPr lang="en-US" b="1" dirty="0"/>
                  <a:t>statement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𝑝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dirty="0"/>
                  <a:t>is true when both p and q are true and when p is false (no matter what truth value q has).</a:t>
                </a:r>
                <a:endParaRPr lang="ar-SA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762000"/>
                <a:ext cx="8229600" cy="5364163"/>
              </a:xfrm>
              <a:blipFill>
                <a:blip r:embed="rId2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16</a:t>
            </a:fld>
            <a:endParaRPr lang="ar-SA"/>
          </a:p>
        </p:txBody>
      </p:sp>
      <p:sp>
        <p:nvSpPr>
          <p:cNvPr id="5" name="Footer Placeholder 3"/>
          <p:cNvSpPr>
            <a:spLocks noGrp="1"/>
          </p:cNvSpPr>
          <p:nvPr/>
        </p:nvSpPr>
        <p:spPr>
          <a:xfrm>
            <a:off x="32004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SA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371600"/>
            <a:ext cx="5110297" cy="439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17</a:t>
            </a:fld>
            <a:endParaRPr lang="ar-SA"/>
          </a:p>
        </p:txBody>
      </p:sp>
      <p:sp>
        <p:nvSpPr>
          <p:cNvPr id="5" name="Footer Placeholder 3"/>
          <p:cNvSpPr>
            <a:spLocks noGrp="1"/>
          </p:cNvSpPr>
          <p:nvPr/>
        </p:nvSpPr>
        <p:spPr>
          <a:xfrm>
            <a:off x="3088548" y="646699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SA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381000"/>
            <a:ext cx="7924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CONVERSE, CONTRAPOSITIVE, AND INVERSE</a:t>
            </a:r>
            <a:endParaRPr lang="ar-SA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066800"/>
            <a:ext cx="8229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/>
              <a:t>We can form some new conditional statements starting with a conditional statement p </a:t>
            </a:r>
            <a:r>
              <a:rPr lang="en-US" sz="2400" b="1" dirty="0">
                <a:sym typeface="Wingdings" pitchFamily="2" charset="2"/>
              </a:rPr>
              <a:t></a:t>
            </a:r>
            <a:r>
              <a:rPr lang="en-US" sz="2400" b="1" dirty="0"/>
              <a:t> q .</a:t>
            </a:r>
          </a:p>
          <a:p>
            <a:pPr algn="l" rtl="0"/>
            <a:endParaRPr lang="en-US" sz="2400" b="1" dirty="0"/>
          </a:p>
          <a:p>
            <a:pPr algn="l" rtl="0"/>
            <a:r>
              <a:rPr lang="en-US" sz="2400" b="1" dirty="0"/>
              <a:t> In particular, there are three related conditional statements that occur so often that they have special names. </a:t>
            </a:r>
            <a:endParaRPr lang="ar-SA" sz="2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18</a:t>
            </a:fld>
            <a:endParaRPr lang="ar-SA"/>
          </a:p>
        </p:txBody>
      </p:sp>
      <p:sp>
        <p:nvSpPr>
          <p:cNvPr id="6" name="Footer Placeholder 3"/>
          <p:cNvSpPr>
            <a:spLocks noGrp="1"/>
          </p:cNvSpPr>
          <p:nvPr/>
        </p:nvSpPr>
        <p:spPr>
          <a:xfrm>
            <a:off x="3276600" y="643501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SA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جدول 8">
                <a:extLst>
                  <a:ext uri="{FF2B5EF4-FFF2-40B4-BE49-F238E27FC236}">
                    <a16:creationId xmlns:a16="http://schemas.microsoft.com/office/drawing/2014/main" id="{9C1691D1-BF41-42A6-AE4F-49FBCDA7ABD4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80157840"/>
                  </p:ext>
                </p:extLst>
              </p:nvPr>
            </p:nvGraphicFramePr>
            <p:xfrm>
              <a:off x="445168" y="3891799"/>
              <a:ext cx="8229600" cy="1554480"/>
            </p:xfrm>
            <a:graphic>
              <a:graphicData uri="http://schemas.openxmlformats.org/drawingml/2006/table">
                <a:tbl>
                  <a:tblPr rtl="1" firstRow="1" bandRow="1">
                    <a:tableStyleId>{5C22544A-7EE6-4342-B048-85BDC9FD1C3A}</a:tableStyleId>
                  </a:tblPr>
                  <a:tblGrid>
                    <a:gridCol w="2743200">
                      <a:extLst>
                        <a:ext uri="{9D8B030D-6E8A-4147-A177-3AD203B41FA5}">
                          <a16:colId xmlns:a16="http://schemas.microsoft.com/office/drawing/2014/main" val="1952191152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2776382524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671426646"/>
                        </a:ext>
                      </a:extLst>
                    </a:gridCol>
                  </a:tblGrid>
                  <a:tr h="370840">
                    <a:tc gridSpan="3"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b="1" dirty="0"/>
                            <a:t>The proposition </a:t>
                          </a:r>
                          <a14:m>
                            <m:oMath xmlns:m="http://schemas.openxmlformats.org/officeDocument/2006/math"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𝒒</m:t>
                              </m:r>
                            </m:oMath>
                          </a14:m>
                          <a:r>
                            <a:rPr lang="en-US" sz="2800" b="1" dirty="0"/>
                            <a:t> </a:t>
                          </a:r>
                          <a:endParaRPr lang="ar-SA" sz="28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rtl="1"/>
                          <a:endParaRPr lang="ar-SA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rtl="1"/>
                          <a:endParaRPr lang="ar-SA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976079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b="1" u="none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The inverse </a:t>
                          </a:r>
                          <a:endParaRPr lang="ar-SA" sz="2800" b="1" u="non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400" b="1" u="none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The contrapositive </a:t>
                          </a:r>
                          <a:endParaRPr lang="ar-SA" sz="2400" u="non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b="1" u="none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The converse </a:t>
                          </a:r>
                          <a:endParaRPr lang="ar-SA" sz="2800" u="non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9445432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¬</m:t>
                                </m:r>
                                <m:r>
                                  <a:rPr lang="en-US" sz="2800" b="1" i="1" dirty="0" smtClean="0"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  <m:r>
                                  <a:rPr lang="en-US" sz="2800" b="1" i="1" dirty="0" smtClean="0">
                                    <a:latin typeface="Cambria Math" panose="02040503050406030204" pitchFamily="18" charset="0"/>
                                  </a:rPr>
                                  <m:t> →¬</m:t>
                                </m:r>
                                <m:r>
                                  <a:rPr lang="en-US" sz="2800" b="1" i="1" dirty="0">
                                    <a:latin typeface="Cambria Math" panose="02040503050406030204" pitchFamily="18" charset="0"/>
                                  </a:rPr>
                                  <m:t>𝒒</m:t>
                                </m:r>
                                <m:r>
                                  <a:rPr lang="en-US" sz="2800" b="1" i="1" dirty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ar-SA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r" defTabSz="914400" rtl="1"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kern="1200" dirty="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¬</m:t>
                                </m:r>
                                <m:r>
                                  <a:rPr lang="en-US" sz="2800" b="0" i="1" kern="1200" dirty="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𝒒</m:t>
                                </m:r>
                                <m:r>
                                  <a:rPr lang="en-US" sz="2800" b="0" i="1" kern="1200" dirty="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→¬</m:t>
                                </m:r>
                                <m:r>
                                  <a:rPr lang="en-US" sz="2800" b="0" i="1" kern="1200" dirty="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𝒑</m:t>
                                </m:r>
                                <m:r>
                                  <a:rPr lang="en-US" sz="2800" b="0" i="1" kern="1200" dirty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ar-SA" sz="2800" b="0" i="1" kern="1200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r" defTabSz="914400" rtl="1"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kern="120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𝑞</m:t>
                                </m:r>
                                <m:r>
                                  <a:rPr lang="en-US" sz="2800" b="0" i="1" kern="120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→</m:t>
                                </m:r>
                                <m:r>
                                  <a:rPr lang="en-US" sz="2800" b="0" i="1" kern="120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𝑝</m:t>
                                </m:r>
                              </m:oMath>
                            </m:oMathPara>
                          </a14:m>
                          <a:endParaRPr lang="ar-SA" sz="2800" b="0" i="1" kern="1200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6039242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" name="جدول 8">
                <a:extLst>
                  <a:ext uri="{FF2B5EF4-FFF2-40B4-BE49-F238E27FC236}">
                    <a16:creationId xmlns:a16="http://schemas.microsoft.com/office/drawing/2014/main" id="{9C1691D1-BF41-42A6-AE4F-49FBCDA7ABD4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80157840"/>
                  </p:ext>
                </p:extLst>
              </p:nvPr>
            </p:nvGraphicFramePr>
            <p:xfrm>
              <a:off x="445168" y="3891799"/>
              <a:ext cx="8229600" cy="1554480"/>
            </p:xfrm>
            <a:graphic>
              <a:graphicData uri="http://schemas.openxmlformats.org/drawingml/2006/table">
                <a:tbl>
                  <a:tblPr rtl="1" firstRow="1" bandRow="1">
                    <a:tableStyleId>{5C22544A-7EE6-4342-B048-85BDC9FD1C3A}</a:tableStyleId>
                  </a:tblPr>
                  <a:tblGrid>
                    <a:gridCol w="2743200">
                      <a:extLst>
                        <a:ext uri="{9D8B030D-6E8A-4147-A177-3AD203B41FA5}">
                          <a16:colId xmlns:a16="http://schemas.microsoft.com/office/drawing/2014/main" val="1952191152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2776382524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671426646"/>
                        </a:ext>
                      </a:extLst>
                    </a:gridCol>
                  </a:tblGrid>
                  <a:tr h="518160">
                    <a:tc gridSpan="3"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>
                        <a:blipFill>
                          <a:blip r:embed="rId2"/>
                          <a:stretch>
                            <a:fillRect l="-148" t="-10588" r="-296" b="-20352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rtl="1"/>
                          <a:endParaRPr lang="ar-SA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rtl="1"/>
                          <a:endParaRPr lang="ar-SA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97607935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b="1" u="none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The inverse </a:t>
                          </a:r>
                          <a:endParaRPr lang="ar-SA" sz="2800" b="1" u="non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400" b="1" u="none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The contrapositive </a:t>
                          </a:r>
                          <a:endParaRPr lang="ar-SA" sz="2400" u="non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b="1" u="none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The converse </a:t>
                          </a:r>
                          <a:endParaRPr lang="ar-SA" sz="2800" u="non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94454320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>
                        <a:blipFill>
                          <a:blip r:embed="rId2"/>
                          <a:stretch>
                            <a:fillRect l="-444" t="-211765" r="-201111" b="-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>
                        <a:blipFill>
                          <a:blip r:embed="rId2"/>
                          <a:stretch>
                            <a:fillRect l="-100222" t="-211765" r="-100665" b="-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>
                        <a:blipFill>
                          <a:blip r:embed="rId2"/>
                          <a:stretch>
                            <a:fillRect l="-200667" t="-211765" r="-889" b="-23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60392424"/>
                      </a:ext>
                    </a:extLst>
                  </a:tr>
                </a:tbl>
              </a:graphicData>
            </a:graphic>
          </p:graphicFrame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dirty="0"/>
              <a:t>When two compound propositions always have the same truth value we call them </a:t>
            </a:r>
            <a:r>
              <a:rPr lang="en-US" b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equivalent</a:t>
            </a:r>
            <a:r>
              <a:rPr lang="en-US" dirty="0"/>
              <a:t>,</a:t>
            </a:r>
            <a:endParaRPr lang="ar-SA" dirty="0"/>
          </a:p>
          <a:p>
            <a:pPr algn="l" rtl="0">
              <a:lnSpc>
                <a:spcPct val="150000"/>
              </a:lnSpc>
              <a:buNone/>
            </a:pPr>
            <a:r>
              <a:rPr lang="en-US" dirty="0"/>
              <a:t>so that a conditional statement and its contrapositive are equivalent</a:t>
            </a:r>
            <a:endParaRPr lang="ar-SA" dirty="0"/>
          </a:p>
          <a:p>
            <a:pPr algn="l" rtl="0">
              <a:lnSpc>
                <a:spcPct val="150000"/>
              </a:lnSpc>
              <a:buNone/>
            </a:pPr>
            <a:r>
              <a:rPr lang="en-US" dirty="0"/>
              <a:t>The converse and the inverse of a conditional statement are also equivalent, but neither is equivalent to the original conditional statement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19</a:t>
            </a:fld>
            <a:endParaRPr lang="ar-SA"/>
          </a:p>
        </p:txBody>
      </p:sp>
      <p:sp>
        <p:nvSpPr>
          <p:cNvPr id="5" name="Footer Placeholder 3"/>
          <p:cNvSpPr>
            <a:spLocks noGrp="1"/>
          </p:cNvSpPr>
          <p:nvPr/>
        </p:nvSpPr>
        <p:spPr>
          <a:xfrm>
            <a:off x="3200400" y="647562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SA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to Logic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44800"/>
            <a:ext cx="8001000" cy="889000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 rtl="0">
              <a:buNone/>
            </a:pPr>
            <a:r>
              <a:rPr lang="en-US" sz="2400" dirty="0"/>
              <a:t>A proposition is a declarative sentence (that is, a sentence that declares a fact) that is either true or false, but not both.</a:t>
            </a:r>
            <a:endParaRPr lang="ar-SA" sz="2400" dirty="0"/>
          </a:p>
        </p:txBody>
      </p:sp>
      <p:sp>
        <p:nvSpPr>
          <p:cNvPr id="5" name="Rectangle 4"/>
          <p:cNvSpPr/>
          <p:nvPr/>
        </p:nvSpPr>
        <p:spPr>
          <a:xfrm>
            <a:off x="457200" y="1447800"/>
            <a:ext cx="4495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b="1" u="sng" dirty="0">
                <a:solidFill>
                  <a:schemeClr val="accent1">
                    <a:lumMod val="75000"/>
                  </a:schemeClr>
                </a:solidFill>
                <a:cs typeface="+mj-cs"/>
              </a:rPr>
              <a:t>1.1 Propositional Logic</a:t>
            </a:r>
            <a:endParaRPr lang="ar-SA" sz="3200" b="1" u="sng" dirty="0">
              <a:solidFill>
                <a:schemeClr val="accent1">
                  <a:lumMod val="75000"/>
                </a:schemeClr>
              </a:solidFill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1336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b="1" u="sng" dirty="0">
                <a:solidFill>
                  <a:srgbClr val="00B050"/>
                </a:solidFill>
              </a:rPr>
              <a:t>Propositions</a:t>
            </a:r>
            <a:endParaRPr lang="ar-SA" sz="3200" b="1" u="sng" dirty="0">
              <a:solidFill>
                <a:srgbClr val="00B05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26A8E2BA-F417-49BB-9572-64416A601698}" type="slidenum">
              <a:rPr lang="ar-SA" smtClean="0"/>
              <a:pPr algn="l"/>
              <a:t>2</a:t>
            </a:fld>
            <a:endParaRPr lang="ar-SA"/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14F1D8B-EE08-4AD8-9B33-B55DBBDDB15B}"/>
              </a:ext>
            </a:extLst>
          </p:cNvPr>
          <p:cNvSpPr txBox="1"/>
          <p:nvPr/>
        </p:nvSpPr>
        <p:spPr>
          <a:xfrm>
            <a:off x="457200" y="3905706"/>
            <a:ext cx="8001000" cy="163121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just" rtl="0"/>
            <a:r>
              <a:rPr lang="en-US" sz="2000" b="1" u="sng" dirty="0">
                <a:solidFill>
                  <a:srgbClr val="7030A0"/>
                </a:solidFill>
              </a:rPr>
              <a:t>EXAMPLE l</a:t>
            </a:r>
            <a:r>
              <a:rPr lang="en-US" sz="2000" b="1" dirty="0">
                <a:solidFill>
                  <a:srgbClr val="7030A0"/>
                </a:solidFill>
              </a:rPr>
              <a:t>  </a:t>
            </a:r>
            <a:r>
              <a:rPr lang="en-US" sz="2000" dirty="0"/>
              <a:t>All the following declarative sentences are propositions.</a:t>
            </a:r>
          </a:p>
          <a:p>
            <a:pPr algn="just" rtl="0"/>
            <a:r>
              <a:rPr lang="en-US" sz="2000" dirty="0">
                <a:solidFill>
                  <a:srgbClr val="FF0000"/>
                </a:solidFill>
              </a:rPr>
              <a:t>1 </a:t>
            </a:r>
            <a:r>
              <a:rPr lang="en-US" sz="2000" dirty="0"/>
              <a:t>. Washington, D.C., is the capital of the United States of America.</a:t>
            </a:r>
          </a:p>
          <a:p>
            <a:pPr algn="just" rtl="0"/>
            <a:r>
              <a:rPr lang="en-US" sz="2000" dirty="0">
                <a:solidFill>
                  <a:srgbClr val="FF0000"/>
                </a:solidFill>
              </a:rPr>
              <a:t>2 </a:t>
            </a:r>
            <a:r>
              <a:rPr lang="en-US" sz="2000" dirty="0"/>
              <a:t>. Toronto is the capital of Canada.</a:t>
            </a:r>
          </a:p>
          <a:p>
            <a:pPr algn="just" rtl="0"/>
            <a:r>
              <a:rPr lang="en-US" sz="2000" dirty="0">
                <a:solidFill>
                  <a:srgbClr val="FF0000"/>
                </a:solidFill>
              </a:rPr>
              <a:t>3</a:t>
            </a:r>
            <a:r>
              <a:rPr lang="en-US" sz="2000" dirty="0"/>
              <a:t>.  1 + 1 =2</a:t>
            </a:r>
          </a:p>
          <a:p>
            <a:pPr algn="just" rtl="0"/>
            <a:r>
              <a:rPr lang="en-US" sz="2000" dirty="0">
                <a:solidFill>
                  <a:srgbClr val="FF0000"/>
                </a:solidFill>
              </a:rPr>
              <a:t>4</a:t>
            </a:r>
            <a:r>
              <a:rPr lang="en-US" sz="2000" dirty="0"/>
              <a:t>. 2 + 2 = 3</a:t>
            </a:r>
          </a:p>
        </p:txBody>
      </p:sp>
      <p:sp>
        <p:nvSpPr>
          <p:cNvPr id="10" name="Footer Placeholder 3"/>
          <p:cNvSpPr>
            <a:spLocks noGrp="1"/>
          </p:cNvSpPr>
          <p:nvPr/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SA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BICONDITIONALS</a:t>
            </a:r>
            <a:endParaRPr lang="ar-SA" b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114799"/>
              </a:xfrm>
              <a:ln w="38100">
                <a:solidFill>
                  <a:schemeClr val="tx1"/>
                </a:solidFill>
              </a:ln>
            </p:spPr>
            <p:txBody>
              <a:bodyPr>
                <a:normAutofit fontScale="92500" lnSpcReduction="10000"/>
              </a:bodyPr>
              <a:lstStyle/>
              <a:p>
                <a:pPr algn="l" rtl="0">
                  <a:lnSpc>
                    <a:spcPct val="150000"/>
                  </a:lnSpc>
                  <a:buNone/>
                </a:pPr>
                <a:r>
                  <a:rPr lang="en-US" dirty="0"/>
                  <a:t>Let p and q be propositions. The biconditional statement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p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⟷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r>
                  <a:rPr lang="en-US" dirty="0"/>
                  <a:t> is the proposition </a:t>
                </a:r>
                <a:r>
                  <a:rPr lang="en-US" b="1" dirty="0">
                    <a:solidFill>
                      <a:srgbClr val="002060"/>
                    </a:solidFill>
                  </a:rPr>
                  <a:t>"p if and only if q ."</a:t>
                </a:r>
                <a:r>
                  <a:rPr lang="en-US" dirty="0"/>
                  <a:t> The biconditional statement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p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⟷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𝑞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/>
                  <a:t>is true when p and q have the same truth values, and is false otherwise. Biconditional statements are also called bi-implications.</a:t>
                </a:r>
                <a:endParaRPr lang="ar-S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114799"/>
              </a:xfrm>
              <a:blipFill>
                <a:blip r:embed="rId2"/>
                <a:stretch>
                  <a:fillRect l="-1475" r="-590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20</a:t>
            </a:fld>
            <a:endParaRPr lang="ar-SA"/>
          </a:p>
        </p:txBody>
      </p:sp>
      <p:sp>
        <p:nvSpPr>
          <p:cNvPr id="6" name="Footer Placeholder 3"/>
          <p:cNvSpPr>
            <a:spLocks noGrp="1"/>
          </p:cNvSpPr>
          <p:nvPr/>
        </p:nvSpPr>
        <p:spPr>
          <a:xfrm>
            <a:off x="3124200" y="646699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SA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533400"/>
            <a:ext cx="6882581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21</a:t>
            </a:fld>
            <a:endParaRPr lang="ar-SA"/>
          </a:p>
        </p:txBody>
      </p:sp>
      <p:sp>
        <p:nvSpPr>
          <p:cNvPr id="5" name="Footer Placeholder 3"/>
          <p:cNvSpPr>
            <a:spLocks noGrp="1"/>
          </p:cNvSpPr>
          <p:nvPr/>
        </p:nvSpPr>
        <p:spPr>
          <a:xfrm>
            <a:off x="31242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SA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lnSpc>
                <a:spcPct val="150000"/>
              </a:lnSpc>
              <a:buNone/>
            </a:pPr>
            <a:r>
              <a:rPr lang="en-US" dirty="0"/>
              <a:t>There are some other common ways to express </a:t>
            </a:r>
            <a:r>
              <a:rPr lang="en-US" dirty="0">
                <a:solidFill>
                  <a:srgbClr val="FF0000"/>
                </a:solidFill>
              </a:rPr>
              <a:t>p ↔ q</a:t>
            </a:r>
            <a:r>
              <a:rPr lang="en-US" dirty="0"/>
              <a:t>:</a:t>
            </a:r>
          </a:p>
          <a:p>
            <a:pPr algn="l" rtl="0">
              <a:lnSpc>
                <a:spcPct val="150000"/>
              </a:lnSpc>
            </a:pPr>
            <a:r>
              <a:rPr lang="en-US" dirty="0"/>
              <a:t>"p is necessary and sufficient for q "</a:t>
            </a:r>
          </a:p>
          <a:p>
            <a:pPr algn="l" rtl="0">
              <a:lnSpc>
                <a:spcPct val="150000"/>
              </a:lnSpc>
            </a:pPr>
            <a:r>
              <a:rPr lang="en-US" dirty="0"/>
              <a:t>"if p then q , and conversely"</a:t>
            </a:r>
          </a:p>
          <a:p>
            <a:pPr algn="l" rtl="0">
              <a:lnSpc>
                <a:spcPct val="150000"/>
              </a:lnSpc>
            </a:pPr>
            <a:r>
              <a:rPr lang="en-US" dirty="0"/>
              <a:t>"p </a:t>
            </a:r>
            <a:r>
              <a:rPr lang="en-US" dirty="0" err="1"/>
              <a:t>iff</a:t>
            </a:r>
            <a:r>
              <a:rPr lang="en-US" dirty="0"/>
              <a:t> q ."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22</a:t>
            </a:fld>
            <a:endParaRPr lang="ar-SA"/>
          </a:p>
        </p:txBody>
      </p:sp>
      <p:sp>
        <p:nvSpPr>
          <p:cNvPr id="5" name="Footer Placeholder 3"/>
          <p:cNvSpPr>
            <a:spLocks noGrp="1"/>
          </p:cNvSpPr>
          <p:nvPr/>
        </p:nvSpPr>
        <p:spPr>
          <a:xfrm>
            <a:off x="3048000" y="63246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SA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 Tables o f Compound Propositions</a:t>
            </a:r>
            <a:endParaRPr lang="ar-SA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60020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23</a:t>
            </a:fld>
            <a:endParaRPr lang="ar-SA"/>
          </a:p>
        </p:txBody>
      </p:sp>
      <p:sp>
        <p:nvSpPr>
          <p:cNvPr id="6" name="Footer Placeholder 3"/>
          <p:cNvSpPr>
            <a:spLocks noGrp="1"/>
          </p:cNvSpPr>
          <p:nvPr/>
        </p:nvSpPr>
        <p:spPr>
          <a:xfrm>
            <a:off x="3124200" y="633047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SA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endParaRPr lang="ar-SA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b="1" u="sng" dirty="0">
                <a:solidFill>
                  <a:srgbClr val="C00000"/>
                </a:solidFill>
              </a:rPr>
              <a:t>Page 12, 13,14,15</a:t>
            </a:r>
          </a:p>
          <a:p>
            <a:pPr algn="l" rtl="0"/>
            <a:r>
              <a:rPr lang="en-US" dirty="0"/>
              <a:t>1 (</a:t>
            </a:r>
            <a:r>
              <a:rPr lang="en-US" dirty="0" err="1"/>
              <a:t>a,c,e,f</a:t>
            </a:r>
            <a:r>
              <a:rPr lang="en-US" dirty="0"/>
              <a:t>)</a:t>
            </a:r>
            <a:endParaRPr lang="ar-SA" dirty="0"/>
          </a:p>
          <a:p>
            <a:pPr algn="l" rtl="0"/>
            <a:r>
              <a:rPr lang="en-US" dirty="0"/>
              <a:t>3 (</a:t>
            </a:r>
            <a:r>
              <a:rPr lang="en-US" dirty="0" err="1"/>
              <a:t>a,c</a:t>
            </a:r>
            <a:r>
              <a:rPr lang="en-US" dirty="0"/>
              <a:t>)</a:t>
            </a:r>
          </a:p>
          <a:p>
            <a:pPr algn="l" rtl="0"/>
            <a:r>
              <a:rPr lang="en-US" dirty="0"/>
              <a:t>8 (</a:t>
            </a:r>
            <a:r>
              <a:rPr lang="en-US" dirty="0" err="1"/>
              <a:t>a,b,c,f,g</a:t>
            </a:r>
            <a:r>
              <a:rPr lang="en-US" dirty="0"/>
              <a:t>)</a:t>
            </a:r>
          </a:p>
          <a:p>
            <a:pPr algn="l" rtl="0"/>
            <a:r>
              <a:rPr lang="en-US" dirty="0"/>
              <a:t>16(</a:t>
            </a:r>
            <a:r>
              <a:rPr lang="en-US" dirty="0" err="1"/>
              <a:t>a,d</a:t>
            </a:r>
            <a:r>
              <a:rPr lang="en-US" dirty="0"/>
              <a:t>)</a:t>
            </a:r>
          </a:p>
          <a:p>
            <a:pPr algn="l" rtl="0"/>
            <a:r>
              <a:rPr lang="en-US" dirty="0"/>
              <a:t>17(</a:t>
            </a:r>
            <a:r>
              <a:rPr lang="en-US" dirty="0" err="1"/>
              <a:t>a,b</a:t>
            </a:r>
            <a:r>
              <a:rPr lang="en-US" dirty="0"/>
              <a:t>)</a:t>
            </a:r>
          </a:p>
          <a:p>
            <a:pPr algn="l" rtl="0"/>
            <a:r>
              <a:rPr lang="en-US" dirty="0"/>
              <a:t>31 (</a:t>
            </a:r>
            <a:r>
              <a:rPr lang="en-US" dirty="0" err="1"/>
              <a:t>d,e</a:t>
            </a:r>
            <a:r>
              <a:rPr lang="en-US" dirty="0"/>
              <a:t>)</a:t>
            </a:r>
          </a:p>
          <a:p>
            <a:pPr algn="l" rtl="0"/>
            <a:r>
              <a:rPr lang="en-US" dirty="0"/>
              <a:t>36 (b)</a:t>
            </a:r>
          </a:p>
          <a:p>
            <a:pPr algn="l" rtl="0"/>
            <a:r>
              <a:rPr lang="en-US" dirty="0"/>
              <a:t>37 (a)</a:t>
            </a:r>
          </a:p>
          <a:p>
            <a:pPr algn="l" rtl="0"/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24</a:t>
            </a:fld>
            <a:endParaRPr lang="ar-SA"/>
          </a:p>
        </p:txBody>
      </p:sp>
      <p:sp>
        <p:nvSpPr>
          <p:cNvPr id="6" name="Footer Placeholder 3"/>
          <p:cNvSpPr>
            <a:spLocks noGrp="1"/>
          </p:cNvSpPr>
          <p:nvPr/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SA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/>
              <a:t>                     Math1111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00B050"/>
                </a:solidFill>
              </a:rPr>
              <a:t>Some sentences that are not propositions are given in Example 2 .</a:t>
            </a:r>
            <a:endParaRPr lang="ar-SA" sz="28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00400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Consider the following sentences.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2400" b="1" dirty="0">
                <a:solidFill>
                  <a:srgbClr val="7030A0"/>
                </a:solidFill>
              </a:rPr>
              <a:t>1 . What time is it?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2400" b="1" dirty="0"/>
              <a:t>2 . Read this carefully.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2400" b="1" dirty="0">
                <a:solidFill>
                  <a:srgbClr val="7030A0"/>
                </a:solidFill>
              </a:rPr>
              <a:t>3 . x + 1 = 2 .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2400" b="1" dirty="0"/>
              <a:t>4 . x + y = Z.</a:t>
            </a:r>
            <a:endParaRPr lang="ar-SA" sz="2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3</a:t>
            </a:fld>
            <a:endParaRPr lang="ar-SA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87D87AAF-5AE7-455F-848D-66D4B3F01B07}"/>
              </a:ext>
            </a:extLst>
          </p:cNvPr>
          <p:cNvSpPr txBox="1"/>
          <p:nvPr/>
        </p:nvSpPr>
        <p:spPr>
          <a:xfrm>
            <a:off x="469900" y="5117921"/>
            <a:ext cx="8229600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/>
            <a:r>
              <a:rPr lang="en-US" sz="2400" b="1" dirty="0"/>
              <a:t>The truth value of a proposition is true, denoted by </a:t>
            </a:r>
            <a:r>
              <a:rPr lang="en-US" sz="2400" b="1" dirty="0">
                <a:solidFill>
                  <a:srgbClr val="FF0000"/>
                </a:solidFill>
              </a:rPr>
              <a:t>T</a:t>
            </a:r>
            <a:r>
              <a:rPr lang="en-US" sz="2400" b="1" dirty="0"/>
              <a:t>, if it is a true proposition and false, denoted by </a:t>
            </a:r>
            <a:r>
              <a:rPr lang="en-US" sz="2400" b="1" dirty="0">
                <a:solidFill>
                  <a:srgbClr val="FF0000"/>
                </a:solidFill>
              </a:rPr>
              <a:t>F</a:t>
            </a:r>
            <a:r>
              <a:rPr lang="en-US" sz="2400" b="1" dirty="0"/>
              <a:t>, if it is a false proposition.</a:t>
            </a:r>
          </a:p>
        </p:txBody>
      </p:sp>
      <p:sp>
        <p:nvSpPr>
          <p:cNvPr id="7" name="Footer Placeholder 3"/>
          <p:cNvSpPr>
            <a:spLocks noGrp="1"/>
          </p:cNvSpPr>
          <p:nvPr/>
        </p:nvSpPr>
        <p:spPr>
          <a:xfrm>
            <a:off x="32766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SA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l" rtl="0">
              <a:lnSpc>
                <a:spcPct val="150000"/>
              </a:lnSpc>
            </a:pPr>
            <a:r>
              <a:rPr lang="en-US" dirty="0"/>
              <a:t>We use </a:t>
            </a:r>
            <a:r>
              <a:rPr lang="en-US" u="sng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letters</a:t>
            </a:r>
            <a:r>
              <a:rPr lang="en-US" dirty="0"/>
              <a:t> to denote propositional variables (or statement variables), that is, variables that represent propositions, just as letters are used to denote numerical variables.</a:t>
            </a:r>
          </a:p>
          <a:p>
            <a:pPr algn="l" rtl="0">
              <a:lnSpc>
                <a:spcPct val="150000"/>
              </a:lnSpc>
            </a:pPr>
            <a:r>
              <a:rPr lang="en-US" dirty="0"/>
              <a:t>The area of logic that deals with propositions is called the </a:t>
            </a:r>
            <a:r>
              <a:rPr lang="en-US" u="sng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propositional calculus</a:t>
            </a:r>
            <a:r>
              <a:rPr lang="en-US" dirty="0"/>
              <a:t> or </a:t>
            </a:r>
            <a:r>
              <a:rPr lang="en-US" u="sng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propositional logic.</a:t>
            </a:r>
            <a:endParaRPr lang="ar-SA" u="sng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>
              <a:lnSpc>
                <a:spcPct val="150000"/>
              </a:lnSpc>
            </a:pPr>
            <a:r>
              <a:rPr lang="en-US" b="1" u="sng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compound propositions</a:t>
            </a:r>
            <a:r>
              <a:rPr lang="en-US" dirty="0"/>
              <a:t>, are formed from existing propositions using logical operators.</a:t>
            </a:r>
            <a:endParaRPr lang="ar-SA" u="sng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4</a:t>
            </a:fld>
            <a:endParaRPr lang="ar-SA"/>
          </a:p>
        </p:txBody>
      </p:sp>
      <p:sp>
        <p:nvSpPr>
          <p:cNvPr id="5" name="Footer Placeholder 3"/>
          <p:cNvSpPr>
            <a:spLocks noGrp="1"/>
          </p:cNvSpPr>
          <p:nvPr/>
        </p:nvSpPr>
        <p:spPr>
          <a:xfrm>
            <a:off x="3124200" y="645836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SA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4876800"/>
          </a:xfrm>
          <a:ln w="127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 1 :</a:t>
            </a:r>
            <a:r>
              <a:rPr lang="en-US" dirty="0">
                <a:solidFill>
                  <a:srgbClr val="C00000"/>
                </a:solidFill>
              </a:rPr>
              <a:t>  </a:t>
            </a:r>
            <a:r>
              <a:rPr lang="en-US" dirty="0"/>
              <a:t>Let p be a proposition. The negation of p, denoted by ¬p (also denoted by p), is the statement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/>
              <a:t>"It is not the case that p."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/>
              <a:t>The proposition ¬ p is read "not p." The truth value of the negation of p, - p, is the opposite of the truth value of p.</a:t>
            </a:r>
            <a:endParaRPr lang="ar-SA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553200" y="1752600"/>
            <a:ext cx="2286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5</a:t>
            </a:fld>
            <a:endParaRPr lang="ar-SA"/>
          </a:p>
        </p:txBody>
      </p:sp>
      <p:sp>
        <p:nvSpPr>
          <p:cNvPr id="6" name="Footer Placeholder 3"/>
          <p:cNvSpPr>
            <a:spLocks noGrp="1"/>
          </p:cNvSpPr>
          <p:nvPr/>
        </p:nvSpPr>
        <p:spPr>
          <a:xfrm>
            <a:off x="32766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SA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578" y="381000"/>
            <a:ext cx="8229600" cy="5883275"/>
          </a:xfrm>
        </p:spPr>
        <p:txBody>
          <a:bodyPr>
            <a:normAutofit fontScale="925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 :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Find the negation of the proposition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b="1" dirty="0">
                <a:solidFill>
                  <a:srgbClr val="0070C0"/>
                </a:solidFill>
              </a:rPr>
              <a:t>"Today is Friday.“ </a:t>
            </a:r>
            <a:r>
              <a:rPr lang="en-US" dirty="0"/>
              <a:t>and express this in simple English.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Solution:</a:t>
            </a:r>
          </a:p>
          <a:p>
            <a:pPr algn="l" rtl="0">
              <a:lnSpc>
                <a:spcPct val="150000"/>
              </a:lnSpc>
              <a:buNone/>
            </a:pPr>
            <a:endParaRPr lang="en-US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4: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Find the negation of the proposition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b="1" dirty="0">
                <a:solidFill>
                  <a:srgbClr val="0070C0"/>
                </a:solidFill>
              </a:rPr>
              <a:t>2+2=5</a:t>
            </a:r>
            <a:r>
              <a:rPr lang="en-US" dirty="0"/>
              <a:t>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Solution:</a:t>
            </a:r>
          </a:p>
          <a:p>
            <a:pPr algn="l" rtl="0">
              <a:lnSpc>
                <a:spcPct val="150000"/>
              </a:lnSpc>
              <a:buNone/>
            </a:pPr>
            <a:endParaRPr lang="en-US" dirty="0"/>
          </a:p>
          <a:p>
            <a:pPr algn="l" rtl="0">
              <a:lnSpc>
                <a:spcPct val="150000"/>
              </a:lnSpc>
              <a:buNone/>
            </a:pPr>
            <a:endParaRPr lang="en-US" dirty="0"/>
          </a:p>
          <a:p>
            <a:pPr algn="l" rtl="0">
              <a:lnSpc>
                <a:spcPct val="150000"/>
              </a:lnSpc>
              <a:buNone/>
            </a:pPr>
            <a:endParaRPr lang="en-US" dirty="0"/>
          </a:p>
          <a:p>
            <a:pPr algn="l" rtl="0">
              <a:lnSpc>
                <a:spcPct val="150000"/>
              </a:lnSpc>
              <a:buNone/>
            </a:pPr>
            <a:endParaRPr lang="en-US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>
              <a:lnSpc>
                <a:spcPct val="150000"/>
              </a:lnSpc>
              <a:buNone/>
            </a:pP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6</a:t>
            </a:fld>
            <a:endParaRPr lang="ar-SA"/>
          </a:p>
        </p:txBody>
      </p:sp>
      <p:sp>
        <p:nvSpPr>
          <p:cNvPr id="5" name="Footer Placeholder 3"/>
          <p:cNvSpPr>
            <a:spLocks noGrp="1"/>
          </p:cNvSpPr>
          <p:nvPr/>
        </p:nvSpPr>
        <p:spPr>
          <a:xfrm>
            <a:off x="3133578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SA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Table 1 displays the truth table for the negation of a proposition p.</a:t>
            </a:r>
            <a:endParaRPr lang="ar-SA" b="1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524001"/>
            <a:ext cx="3352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990600" y="1676400"/>
            <a:ext cx="3048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Truth Table for the Negation of a Proposition.</a:t>
            </a:r>
            <a:endParaRPr lang="ar-SA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3733800"/>
            <a:ext cx="373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p                        </a:t>
            </a:r>
            <a:r>
              <a:rPr lang="en-US" sz="2400" dirty="0"/>
              <a:t>¬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</a:t>
            </a:r>
            <a:endParaRPr lang="ar-S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34340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3200" b="1" dirty="0"/>
              <a:t>   T                   F</a:t>
            </a:r>
          </a:p>
          <a:p>
            <a:pPr algn="l"/>
            <a:r>
              <a:rPr lang="en-US" sz="3200" b="1" dirty="0"/>
              <a:t>   F                   T</a:t>
            </a:r>
            <a:endParaRPr lang="ar-SA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7</a:t>
            </a:fld>
            <a:endParaRPr lang="ar-SA"/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896B09A7-F129-487B-B50A-DD8D14CF123D}"/>
              </a:ext>
            </a:extLst>
          </p:cNvPr>
          <p:cNvSpPr txBox="1"/>
          <p:nvPr/>
        </p:nvSpPr>
        <p:spPr>
          <a:xfrm>
            <a:off x="4495800" y="1676400"/>
            <a:ext cx="4419600" cy="31085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800" dirty="0"/>
              <a:t>This table has a row for each of the two possible truth values of a proposition </a:t>
            </a:r>
            <a:r>
              <a:rPr lang="en-US" sz="2800" dirty="0">
                <a:solidFill>
                  <a:srgbClr val="FF0000"/>
                </a:solidFill>
              </a:rPr>
              <a:t>P</a:t>
            </a:r>
            <a:r>
              <a:rPr lang="en-US" sz="2800" dirty="0"/>
              <a:t>. Each row shows the truth value of </a:t>
            </a:r>
            <a:r>
              <a:rPr lang="en-US" sz="2800" dirty="0">
                <a:solidFill>
                  <a:srgbClr val="FF0000"/>
                </a:solidFill>
              </a:rPr>
              <a:t>¬P </a:t>
            </a:r>
            <a:r>
              <a:rPr lang="en-US" sz="2800" dirty="0"/>
              <a:t>corresponding to the truth value of p for this row.</a:t>
            </a:r>
            <a:endParaRPr lang="ar-SA" sz="2800" dirty="0"/>
          </a:p>
        </p:txBody>
      </p:sp>
      <p:sp>
        <p:nvSpPr>
          <p:cNvPr id="10" name="Footer Placeholder 3"/>
          <p:cNvSpPr>
            <a:spLocks noGrp="1"/>
          </p:cNvSpPr>
          <p:nvPr/>
        </p:nvSpPr>
        <p:spPr>
          <a:xfrm>
            <a:off x="32004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SA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6248400"/>
          </a:xfrm>
        </p:spPr>
        <p:txBody>
          <a:bodyPr>
            <a:noAutofit/>
          </a:bodyPr>
          <a:lstStyle/>
          <a:p>
            <a:pPr algn="just" rtl="0">
              <a:lnSpc>
                <a:spcPct val="160000"/>
              </a:lnSpc>
              <a:buNone/>
            </a:pPr>
            <a:r>
              <a:rPr lang="en-US" sz="2800" dirty="0"/>
              <a:t>The negation operator constructs a new proposition from a single existing proposition. We will now introduce the logical operators  that are used to form new propositions from two or more existing propositions. These logical operators are also called </a:t>
            </a:r>
            <a:r>
              <a:rPr lang="en-US" sz="28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connectives.</a:t>
            </a:r>
          </a:p>
          <a:p>
            <a:pPr algn="l" rtl="0">
              <a:lnSpc>
                <a:spcPct val="160000"/>
              </a:lnSpc>
              <a:buNone/>
            </a:pP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 rtl="0">
              <a:lnSpc>
                <a:spcPct val="160000"/>
              </a:lnSpc>
              <a:buNone/>
            </a:pPr>
            <a:endParaRPr lang="ar-SA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8</a:t>
            </a:fld>
            <a:endParaRPr lang="ar-SA"/>
          </a:p>
        </p:txBody>
      </p:sp>
      <p:sp>
        <p:nvSpPr>
          <p:cNvPr id="5" name="Footer Placeholder 3"/>
          <p:cNvSpPr>
            <a:spLocks noGrp="1"/>
          </p:cNvSpPr>
          <p:nvPr/>
        </p:nvSpPr>
        <p:spPr>
          <a:xfrm>
            <a:off x="3124200" y="644683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SA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 2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/>
              <a:t>Let </a:t>
            </a:r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dirty="0"/>
              <a:t> be propositions. The conjunction of </a:t>
            </a:r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dirty="0"/>
              <a:t>, denoted by </a:t>
            </a:r>
            <a:r>
              <a:rPr lang="en-US" dirty="0">
                <a:solidFill>
                  <a:srgbClr val="FF0000"/>
                </a:solidFill>
              </a:rPr>
              <a:t>p /\ q</a:t>
            </a:r>
            <a:r>
              <a:rPr lang="en-US" dirty="0"/>
              <a:t>, is the proposition "p </a:t>
            </a:r>
            <a:r>
              <a:rPr lang="en-US" dirty="0">
                <a:solidFill>
                  <a:srgbClr val="FF0000"/>
                </a:solidFill>
              </a:rPr>
              <a:t>and</a:t>
            </a:r>
            <a:r>
              <a:rPr lang="en-US" dirty="0"/>
              <a:t> q ." The conjunction </a:t>
            </a:r>
            <a:r>
              <a:rPr lang="en-US" dirty="0">
                <a:solidFill>
                  <a:srgbClr val="FF0000"/>
                </a:solidFill>
              </a:rPr>
              <a:t>p /\ q </a:t>
            </a:r>
            <a:r>
              <a:rPr lang="en-US" dirty="0"/>
              <a:t>is true when both </a:t>
            </a:r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dirty="0"/>
              <a:t> are true and is false otherwise.</a:t>
            </a:r>
            <a:endParaRPr lang="ar-SA" dirty="0"/>
          </a:p>
          <a:p>
            <a:pPr algn="l" rtl="0">
              <a:lnSpc>
                <a:spcPct val="150000"/>
              </a:lnSpc>
              <a:buNone/>
            </a:pP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9</a:t>
            </a:fld>
            <a:endParaRPr lang="ar-SA"/>
          </a:p>
        </p:txBody>
      </p:sp>
      <p:sp>
        <p:nvSpPr>
          <p:cNvPr id="5" name="Footer Placeholder 3"/>
          <p:cNvSpPr>
            <a:spLocks noGrp="1"/>
          </p:cNvSpPr>
          <p:nvPr/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SA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1875</TotalTime>
  <Words>1136</Words>
  <Application>Microsoft Office PowerPoint</Application>
  <PresentationFormat>عرض على الشاشة (4:3)</PresentationFormat>
  <Paragraphs>138</Paragraphs>
  <Slides>24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24</vt:i4>
      </vt:variant>
    </vt:vector>
  </HeadingPairs>
  <TitlesOfParts>
    <vt:vector size="28" baseType="lpstr">
      <vt:lpstr>Arial</vt:lpstr>
      <vt:lpstr>Calibri</vt:lpstr>
      <vt:lpstr>Cambria Math</vt:lpstr>
      <vt:lpstr>Office Theme</vt:lpstr>
      <vt:lpstr>Discrete Mathematics and Its Applications  Kenneth H. Rosen  SEVENTH EDITION  </vt:lpstr>
      <vt:lpstr>Introduction to Logic</vt:lpstr>
      <vt:lpstr>Some sentences that are not propositions are given in Example 2 .</vt:lpstr>
      <vt:lpstr>عرض تقديمي في PowerPoint</vt:lpstr>
      <vt:lpstr>عرض تقديمي في PowerPoint</vt:lpstr>
      <vt:lpstr>عرض تقديمي في PowerPoint</vt:lpstr>
      <vt:lpstr>Table 1 displays the truth table for the negation of a proposition p.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Conditional Statements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BICONDITIONALS</vt:lpstr>
      <vt:lpstr>عرض تقديمي في PowerPoint</vt:lpstr>
      <vt:lpstr>عرض تقديمي في PowerPoint</vt:lpstr>
      <vt:lpstr>Truth Tables o f Compound Propositions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Discrete Mathematics and Its Applications</dc:title>
  <dc:creator>Windows User</dc:creator>
  <cp:lastModifiedBy>Laila Alzaid</cp:lastModifiedBy>
  <cp:revision>99</cp:revision>
  <dcterms:created xsi:type="dcterms:W3CDTF">2013-02-02T15:24:53Z</dcterms:created>
  <dcterms:modified xsi:type="dcterms:W3CDTF">2021-09-12T09:01:21Z</dcterms:modified>
</cp:coreProperties>
</file>