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1" r:id="rId1"/>
    <p:sldMasterId id="2147483695" r:id="rId2"/>
    <p:sldMasterId id="2147483697" r:id="rId3"/>
    <p:sldMasterId id="2147483710" r:id="rId4"/>
    <p:sldMasterId id="2147483712" r:id="rId5"/>
    <p:sldMasterId id="2147483725" r:id="rId6"/>
    <p:sldMasterId id="2147483727" r:id="rId7"/>
    <p:sldMasterId id="2147483740" r:id="rId8"/>
    <p:sldMasterId id="2147483742" r:id="rId9"/>
    <p:sldMasterId id="2147483755" r:id="rId10"/>
    <p:sldMasterId id="2147483757" r:id="rId11"/>
    <p:sldMasterId id="2147484471" r:id="rId12"/>
  </p:sldMasterIdLst>
  <p:notesMasterIdLst>
    <p:notesMasterId r:id="rId143"/>
  </p:notesMasterIdLst>
  <p:handoutMasterIdLst>
    <p:handoutMasterId r:id="rId144"/>
  </p:handoutMasterIdLst>
  <p:sldIdLst>
    <p:sldId id="467" r:id="rId13"/>
    <p:sldId id="468" r:id="rId14"/>
    <p:sldId id="256" r:id="rId15"/>
    <p:sldId id="303" r:id="rId16"/>
    <p:sldId id="484" r:id="rId17"/>
    <p:sldId id="323" r:id="rId18"/>
    <p:sldId id="485" r:id="rId19"/>
    <p:sldId id="315" r:id="rId20"/>
    <p:sldId id="326" r:id="rId21"/>
    <p:sldId id="327" r:id="rId22"/>
    <p:sldId id="316" r:id="rId23"/>
    <p:sldId id="317" r:id="rId24"/>
    <p:sldId id="318" r:id="rId25"/>
    <p:sldId id="328" r:id="rId26"/>
    <p:sldId id="329" r:id="rId27"/>
    <p:sldId id="465" r:id="rId28"/>
    <p:sldId id="469" r:id="rId29"/>
    <p:sldId id="470" r:id="rId30"/>
    <p:sldId id="330" r:id="rId31"/>
    <p:sldId id="331" r:id="rId32"/>
    <p:sldId id="471" r:id="rId33"/>
    <p:sldId id="472" r:id="rId34"/>
    <p:sldId id="332" r:id="rId35"/>
    <p:sldId id="473" r:id="rId36"/>
    <p:sldId id="334" r:id="rId37"/>
    <p:sldId id="336" r:id="rId38"/>
    <p:sldId id="337" r:id="rId39"/>
    <p:sldId id="338" r:id="rId40"/>
    <p:sldId id="339" r:id="rId41"/>
    <p:sldId id="341" r:id="rId42"/>
    <p:sldId id="474" r:id="rId43"/>
    <p:sldId id="343" r:id="rId44"/>
    <p:sldId id="346" r:id="rId45"/>
    <p:sldId id="347" r:id="rId46"/>
    <p:sldId id="475" r:id="rId47"/>
    <p:sldId id="476" r:id="rId48"/>
    <p:sldId id="348" r:id="rId49"/>
    <p:sldId id="349" r:id="rId50"/>
    <p:sldId id="350" r:id="rId51"/>
    <p:sldId id="463" r:id="rId52"/>
    <p:sldId id="462" r:id="rId53"/>
    <p:sldId id="351" r:id="rId54"/>
    <p:sldId id="352" r:id="rId55"/>
    <p:sldId id="357" r:id="rId56"/>
    <p:sldId id="359" r:id="rId57"/>
    <p:sldId id="353" r:id="rId58"/>
    <p:sldId id="354" r:id="rId59"/>
    <p:sldId id="355" r:id="rId60"/>
    <p:sldId id="356" r:id="rId61"/>
    <p:sldId id="360" r:id="rId62"/>
    <p:sldId id="363" r:id="rId63"/>
    <p:sldId id="361" r:id="rId64"/>
    <p:sldId id="362" r:id="rId65"/>
    <p:sldId id="477" r:id="rId66"/>
    <p:sldId id="364" r:id="rId67"/>
    <p:sldId id="365" r:id="rId68"/>
    <p:sldId id="366" r:id="rId69"/>
    <p:sldId id="478" r:id="rId70"/>
    <p:sldId id="368" r:id="rId71"/>
    <p:sldId id="369" r:id="rId72"/>
    <p:sldId id="370" r:id="rId73"/>
    <p:sldId id="371" r:id="rId74"/>
    <p:sldId id="373" r:id="rId75"/>
    <p:sldId id="374" r:id="rId76"/>
    <p:sldId id="375" r:id="rId77"/>
    <p:sldId id="376" r:id="rId78"/>
    <p:sldId id="377" r:id="rId79"/>
    <p:sldId id="378" r:id="rId80"/>
    <p:sldId id="379" r:id="rId81"/>
    <p:sldId id="479" r:id="rId82"/>
    <p:sldId id="480" r:id="rId83"/>
    <p:sldId id="380" r:id="rId84"/>
    <p:sldId id="372" r:id="rId85"/>
    <p:sldId id="383" r:id="rId86"/>
    <p:sldId id="384" r:id="rId87"/>
    <p:sldId id="385" r:id="rId88"/>
    <p:sldId id="392" r:id="rId89"/>
    <p:sldId id="386" r:id="rId90"/>
    <p:sldId id="387" r:id="rId91"/>
    <p:sldId id="389" r:id="rId92"/>
    <p:sldId id="390" r:id="rId93"/>
    <p:sldId id="391" r:id="rId94"/>
    <p:sldId id="481" r:id="rId95"/>
    <p:sldId id="394" r:id="rId96"/>
    <p:sldId id="395" r:id="rId97"/>
    <p:sldId id="396" r:id="rId98"/>
    <p:sldId id="397" r:id="rId99"/>
    <p:sldId id="482" r:id="rId100"/>
    <p:sldId id="400" r:id="rId101"/>
    <p:sldId id="401" r:id="rId102"/>
    <p:sldId id="403" r:id="rId103"/>
    <p:sldId id="404" r:id="rId104"/>
    <p:sldId id="405" r:id="rId105"/>
    <p:sldId id="398" r:id="rId106"/>
    <p:sldId id="408" r:id="rId107"/>
    <p:sldId id="399" r:id="rId108"/>
    <p:sldId id="393" r:id="rId109"/>
    <p:sldId id="406" r:id="rId110"/>
    <p:sldId id="407" r:id="rId111"/>
    <p:sldId id="409" r:id="rId112"/>
    <p:sldId id="411" r:id="rId113"/>
    <p:sldId id="412" r:id="rId114"/>
    <p:sldId id="413" r:id="rId115"/>
    <p:sldId id="417" r:id="rId116"/>
    <p:sldId id="486" r:id="rId117"/>
    <p:sldId id="414" r:id="rId118"/>
    <p:sldId id="419" r:id="rId119"/>
    <p:sldId id="420" r:id="rId120"/>
    <p:sldId id="421" r:id="rId121"/>
    <p:sldId id="432" r:id="rId122"/>
    <p:sldId id="423" r:id="rId123"/>
    <p:sldId id="434" r:id="rId124"/>
    <p:sldId id="425" r:id="rId125"/>
    <p:sldId id="428" r:id="rId126"/>
    <p:sldId id="430" r:id="rId127"/>
    <p:sldId id="436" r:id="rId128"/>
    <p:sldId id="438" r:id="rId129"/>
    <p:sldId id="437" r:id="rId130"/>
    <p:sldId id="439" r:id="rId131"/>
    <p:sldId id="443" r:id="rId132"/>
    <p:sldId id="440" r:id="rId133"/>
    <p:sldId id="444" r:id="rId134"/>
    <p:sldId id="445" r:id="rId135"/>
    <p:sldId id="447" r:id="rId136"/>
    <p:sldId id="461" r:id="rId137"/>
    <p:sldId id="446" r:id="rId138"/>
    <p:sldId id="449" r:id="rId139"/>
    <p:sldId id="450" r:id="rId140"/>
    <p:sldId id="451" r:id="rId141"/>
    <p:sldId id="483" r:id="rId142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71"/>
  </p:normalViewPr>
  <p:slideViewPr>
    <p:cSldViewPr>
      <p:cViewPr varScale="1">
        <p:scale>
          <a:sx n="68" d="100"/>
          <a:sy n="68" d="100"/>
        </p:scale>
        <p:origin x="13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0"/>
    </p:cViewPr>
  </p:sorterViewPr>
  <p:notesViewPr>
    <p:cSldViewPr>
      <p:cViewPr varScale="1">
        <p:scale>
          <a:sx n="56" d="100"/>
          <a:sy n="56" d="100"/>
        </p:scale>
        <p:origin x="-1800" y="-90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33" Type="http://schemas.openxmlformats.org/officeDocument/2006/relationships/slide" Target="slides/slide121.xml"/><Relationship Id="rId138" Type="http://schemas.openxmlformats.org/officeDocument/2006/relationships/slide" Target="slides/slide126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28" Type="http://schemas.openxmlformats.org/officeDocument/2006/relationships/slide" Target="slides/slide116.xml"/><Relationship Id="rId14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134" Type="http://schemas.openxmlformats.org/officeDocument/2006/relationships/slide" Target="slides/slide122.xml"/><Relationship Id="rId139" Type="http://schemas.openxmlformats.org/officeDocument/2006/relationships/slide" Target="slides/slide12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16" Type="http://schemas.openxmlformats.org/officeDocument/2006/relationships/slide" Target="slides/slide104.xml"/><Relationship Id="rId124" Type="http://schemas.openxmlformats.org/officeDocument/2006/relationships/slide" Target="slides/slide112.xml"/><Relationship Id="rId129" Type="http://schemas.openxmlformats.org/officeDocument/2006/relationships/slide" Target="slides/slide117.xml"/><Relationship Id="rId137" Type="http://schemas.openxmlformats.org/officeDocument/2006/relationships/slide" Target="slides/slide12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11" Type="http://schemas.openxmlformats.org/officeDocument/2006/relationships/slide" Target="slides/slide99.xml"/><Relationship Id="rId132" Type="http://schemas.openxmlformats.org/officeDocument/2006/relationships/slide" Target="slides/slide120.xml"/><Relationship Id="rId140" Type="http://schemas.openxmlformats.org/officeDocument/2006/relationships/slide" Target="slides/slide128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127" Type="http://schemas.openxmlformats.org/officeDocument/2006/relationships/slide" Target="slides/slide11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130" Type="http://schemas.openxmlformats.org/officeDocument/2006/relationships/slide" Target="slides/slide118.xml"/><Relationship Id="rId135" Type="http://schemas.openxmlformats.org/officeDocument/2006/relationships/slide" Target="slides/slide123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slide" Target="slides/slide113.xml"/><Relationship Id="rId141" Type="http://schemas.openxmlformats.org/officeDocument/2006/relationships/slide" Target="slides/slide129.xml"/><Relationship Id="rId14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131" Type="http://schemas.openxmlformats.org/officeDocument/2006/relationships/slide" Target="slides/slide119.xml"/><Relationship Id="rId136" Type="http://schemas.openxmlformats.org/officeDocument/2006/relationships/slide" Target="slides/slide124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slide" Target="slides/slide114.xml"/><Relationship Id="rId14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142" Type="http://schemas.openxmlformats.org/officeDocument/2006/relationships/slide" Target="slides/slide1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chapter13.ppt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fld id="{84022F3A-3D93-A341-988A-A570CC664B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A84617-94B3-BA46-8F14-2BD3100288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6600"/>
            <a:ext cx="4902200" cy="36782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4660900"/>
            <a:ext cx="5292725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188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0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5F667D-8296-4748-A2A8-2DFEF4F1F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92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75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517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03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95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380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5497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0662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0869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30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505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57753"/>
      </p:ext>
    </p:extLst>
  </p:cSld>
  <p:clrMapOvr>
    <a:masterClrMapping/>
  </p:clrMapOvr>
  <p:transition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249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476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61399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4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459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624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915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0372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9543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3246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5341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439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87046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0263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600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8330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8802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6674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0755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49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0479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71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30103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06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13213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1764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3615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0282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658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4CA6-09B1-B94E-8009-E17D1E6D927F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F9707A-4A1A-BA44-BD56-FC12CCA5C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96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2164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3E27-69DF-A54C-A4C7-2EC61F3D85DB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20477-F80B-8142-B3EF-31DF7A267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4BC3-D152-6640-B46E-F636062D8DC3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EDE9-D332-7B43-AE26-D632D692F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EC88-84C1-7F42-ABDC-A17F56DBCDC0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6B12F-D2CB-1440-B969-8E05E308A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515B-7482-8640-BE5E-127CC1BDDDF4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4DB7D-8249-1649-9BD4-A0EC12728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FD9D-C415-794B-9CDF-5878DCAC117C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AAD0-8880-054B-9E12-0A46AD976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E1A9-76CF-F74C-AA1D-9573B57E7079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A8CF3-A8C8-554B-A30D-C9B746D48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C25E-FBFF-3B41-B60D-90DA9400F117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0FCAE-0F08-0240-B835-DADC2C129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0600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FD9F-A257-2946-A8E4-6DF956C59F20}" type="datetime4">
              <a:rPr lang="en-US"/>
              <a:pPr>
                <a:defRPr/>
              </a:pPr>
              <a:t>October 23, 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DA7EC-824D-EC4B-AFD6-5FEBBEA5A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55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9DE9-0A1E-934B-81E8-C8084F67455B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65C3F-AF92-F04C-AE98-9EA85456C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17D6-BD51-A346-A3F2-C257E7B946B6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F0EE-8EA5-5046-869D-C26B8BA77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  <p:transition>
    <p:fade/>
  </p:transition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fld id="{90EA0798-B09F-7A46-94B8-E05075893C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05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 descr="bottombar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7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75" r:id="rId10"/>
    <p:sldLayoutId id="2147484576" r:id="rId11"/>
    <p:sldLayoutId id="2147484577" r:id="rId12"/>
    <p:sldLayoutId id="2147484578" r:id="rId13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268" name="Picture 3" descr="bottomba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8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88" r:id="rId10"/>
    <p:sldLayoutId id="2147484589" r:id="rId11"/>
    <p:sldLayoutId id="2147484590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4DE0B59D-E1C5-F948-93C9-82A7A97EBC73}" type="datetime4">
              <a:rPr lang="en-US"/>
              <a:pPr>
                <a:defRPr/>
              </a:pPr>
              <a:t>October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AAF2A-5F96-E241-8ECE-0DD55AB8E3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92" r:id="rId9"/>
    <p:sldLayoutId id="2147484572" r:id="rId10"/>
    <p:sldLayoutId id="2147484573" r:id="rId11"/>
    <p:sldLayoutId id="21474845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79" r:id="rId10"/>
    <p:sldLayoutId id="2147484580" r:id="rId11"/>
    <p:sldLayoutId id="2147484522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81" r:id="rId10"/>
    <p:sldLayoutId id="2147484582" r:id="rId11"/>
    <p:sldLayoutId id="2147484533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220" name="Picture 3" descr="bottomba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83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84" r:id="rId10"/>
    <p:sldLayoutId id="2147484585" r:id="rId11"/>
    <p:sldLayoutId id="2147484586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0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GB" dirty="0">
                <a:latin typeface="Times" pitchFamily="18" charset="0"/>
                <a:ea typeface="+mn-ea"/>
              </a:rPr>
              <a:t>Chapter 6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GB" altLang="en-US" b="1">
                <a:solidFill>
                  <a:srgbClr val="000000"/>
                </a:solidFill>
                <a:latin typeface="Times" charset="0"/>
              </a:rPr>
              <a:t>SQL – Data Manipulation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b="0">
                <a:solidFill>
                  <a:srgbClr val="000000"/>
                </a:solidFill>
              </a:rPr>
              <a:t>Pearson Education © 2014</a:t>
            </a:r>
          </a:p>
        </p:txBody>
      </p:sp>
      <p:sp>
        <p:nvSpPr>
          <p:cNvPr id="33797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>
            <a:fillRect/>
          </a:stretch>
        </p:blipFill>
        <p:spPr bwMode="auto">
          <a:xfrm>
            <a:off x="5580063" y="3716338"/>
            <a:ext cx="294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SELECT Statement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153400" cy="411480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Order of the clauses cannot be changed.</a:t>
            </a:r>
          </a:p>
          <a:p>
            <a:pPr marL="342900" indent="-342900" algn="just">
              <a:lnSpc>
                <a:spcPct val="60000"/>
              </a:lnSpc>
              <a:buClr>
                <a:schemeClr val="tx2"/>
              </a:buClr>
              <a:buFont typeface="Arial" charset="0"/>
              <a:buChar char="•"/>
            </a:pPr>
            <a:endParaRPr lang="en-US" altLang="en-US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Only SELECT and FROM are mandatory.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096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95E94A3-9BDF-9E40-89F1-0B64F66974F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EXISTS and NOT EXISTS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7999413" cy="4852987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EXISTS and NOT EXISTS are for use only with subqueries. </a:t>
            </a:r>
          </a:p>
          <a:p>
            <a:pPr lvl="1" algn="just">
              <a:lnSpc>
                <a:spcPct val="30000"/>
              </a:lnSpc>
            </a:pPr>
            <a:endParaRPr lang="en-US" altLang="en-US" b="1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Produce a simple true/false result. </a:t>
            </a:r>
          </a:p>
          <a:p>
            <a:pPr lvl="1" algn="just">
              <a:lnSpc>
                <a:spcPct val="30000"/>
              </a:lnSpc>
            </a:pPr>
            <a:endParaRPr lang="en-US" altLang="en-US" b="1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i="1"/>
              <a:t>True</a:t>
            </a:r>
            <a:r>
              <a:rPr lang="en-US" altLang="en-US"/>
              <a:t> </a:t>
            </a:r>
            <a:r>
              <a:rPr lang="en-US" altLang="en-US" b="0"/>
              <a:t>if and only if there exists at least one row in result table returned by subquery</a:t>
            </a:r>
            <a:r>
              <a:rPr lang="en-US" altLang="en-US"/>
              <a:t>.</a:t>
            </a:r>
          </a:p>
          <a:p>
            <a:pPr lvl="1" algn="just">
              <a:lnSpc>
                <a:spcPct val="30000"/>
              </a:lnSpc>
            </a:pPr>
            <a:endParaRPr lang="en-US" altLang="en-US" b="1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i="1"/>
              <a:t>False</a:t>
            </a:r>
            <a:r>
              <a:rPr lang="en-US" altLang="en-US"/>
              <a:t> </a:t>
            </a:r>
            <a:r>
              <a:rPr lang="en-US" altLang="en-US" b="0"/>
              <a:t>if subquery returns an empty result table. </a:t>
            </a:r>
          </a:p>
          <a:p>
            <a:pPr lvl="1" algn="just">
              <a:lnSpc>
                <a:spcPct val="40000"/>
              </a:lnSpc>
            </a:pPr>
            <a:endParaRPr lang="en-US" altLang="en-US" b="1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NOT EXISTS is the opposite of EXISTS. 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414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15FC7B1-AA4C-3249-9583-97EC1FBCAFB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6.31  Query using EXISTS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3225"/>
            <a:ext cx="8431213" cy="42037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/>
              <a:t>Find all staff who work in a London branch.</a:t>
            </a:r>
          </a:p>
          <a:p>
            <a:pPr algn="just">
              <a:lnSpc>
                <a:spcPct val="70000"/>
              </a:lnSpc>
              <a:buFontTx/>
              <a:buChar char="•"/>
            </a:pPr>
            <a:endParaRPr lang="en-US" altLang="en-US" b="0" dirty="0"/>
          </a:p>
          <a:p>
            <a:pPr algn="just">
              <a:buFont typeface="Monotype Sorts" charset="2"/>
              <a:buNone/>
            </a:pPr>
            <a:r>
              <a:rPr lang="en-US" altLang="en-US" b="0" dirty="0"/>
              <a:t>	SELECT </a:t>
            </a:r>
            <a:r>
              <a:rPr lang="en-US" altLang="en-US" b="0" dirty="0" err="1"/>
              <a:t>sno</a:t>
            </a:r>
            <a:r>
              <a:rPr lang="en-US" altLang="en-US" b="0" dirty="0"/>
              <a:t>, </a:t>
            </a:r>
            <a:r>
              <a:rPr lang="en-US" altLang="en-US" b="0" dirty="0" err="1"/>
              <a:t>fName</a:t>
            </a:r>
            <a:r>
              <a:rPr lang="en-US" altLang="en-US" b="0" dirty="0"/>
              <a:t>, </a:t>
            </a:r>
            <a:r>
              <a:rPr lang="en-US" altLang="en-US" b="0" dirty="0" err="1"/>
              <a:t>lName</a:t>
            </a:r>
            <a:r>
              <a:rPr lang="en-US" altLang="en-US" b="0" dirty="0"/>
              <a:t>, position</a:t>
            </a:r>
          </a:p>
          <a:p>
            <a:pPr lvl="1" algn="just">
              <a:buFontTx/>
              <a:buNone/>
            </a:pPr>
            <a:r>
              <a:rPr lang="en-US" altLang="en-US" dirty="0"/>
              <a:t>  		FROM Staff s</a:t>
            </a:r>
          </a:p>
          <a:p>
            <a:pPr lvl="1" algn="just">
              <a:buFontTx/>
              <a:buNone/>
            </a:pPr>
            <a:r>
              <a:rPr lang="en-US" altLang="en-US" dirty="0"/>
              <a:t> 		 WHERE EXISTS</a:t>
            </a:r>
          </a:p>
          <a:p>
            <a:pPr lvl="1" algn="just">
              <a:buFontTx/>
              <a:buNone/>
            </a:pPr>
            <a:r>
              <a:rPr lang="en-US" altLang="en-US" dirty="0"/>
              <a:t>			(SELECT *</a:t>
            </a:r>
          </a:p>
          <a:p>
            <a:pPr lvl="1" algn="just">
              <a:buFontTx/>
              <a:buNone/>
            </a:pPr>
            <a:r>
              <a:rPr lang="en-US" altLang="en-US" dirty="0"/>
              <a:t>			 FROM Branch b</a:t>
            </a:r>
          </a:p>
          <a:p>
            <a:pPr lvl="1" algn="just">
              <a:buFontTx/>
              <a:buNone/>
            </a:pPr>
            <a:r>
              <a:rPr lang="en-US" altLang="en-US" dirty="0"/>
              <a:t>			 WHERE </a:t>
            </a:r>
            <a:r>
              <a:rPr lang="en-US" altLang="en-US" dirty="0" err="1"/>
              <a:t>s.bno</a:t>
            </a:r>
            <a:r>
              <a:rPr lang="en-US" altLang="en-US" dirty="0"/>
              <a:t> = </a:t>
            </a:r>
            <a:r>
              <a:rPr lang="en-US" altLang="en-US" dirty="0" err="1"/>
              <a:t>b.bno</a:t>
            </a:r>
            <a:r>
              <a:rPr lang="en-US" altLang="en-US" dirty="0"/>
              <a:t> AND </a:t>
            </a:r>
          </a:p>
          <a:p>
            <a:pPr lvl="1" algn="just">
              <a:buFontTx/>
              <a:buNone/>
            </a:pPr>
            <a:r>
              <a:rPr lang="en-US" altLang="en-US" dirty="0"/>
              <a:t>	  		     city = ‘London’);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517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ED9734E-99FE-2A40-8CB9-15AE5BC738E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003300"/>
            <a:ext cx="8382000" cy="554038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6.31  Query using EXISTS</a:t>
            </a:r>
          </a:p>
        </p:txBody>
      </p:sp>
      <p:sp>
        <p:nvSpPr>
          <p:cNvPr id="13619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6196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942A5F1-DBB4-7640-B5F0-551EE1AA38C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36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55435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6.31  Query using EXISTS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39913"/>
            <a:ext cx="8215313" cy="4684712"/>
          </a:xfrm>
        </p:spPr>
        <p:txBody>
          <a:bodyPr/>
          <a:lstStyle/>
          <a:p>
            <a:pPr algn="just"/>
            <a:r>
              <a:rPr lang="en-US" altLang="en-US"/>
              <a:t>Note, search condition s.branchNo = b.branchNo is necessary to consider correct branch record for each member of staff. </a:t>
            </a:r>
          </a:p>
          <a:p>
            <a:pPr algn="just"/>
            <a:r>
              <a:rPr lang="en-US" altLang="en-US"/>
              <a:t>If omitted, would get all staff records listed out because subquery:</a:t>
            </a:r>
          </a:p>
          <a:p>
            <a:pPr algn="just">
              <a:lnSpc>
                <a:spcPct val="10000"/>
              </a:lnSpc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/>
              <a:t>SELECT * FROM Branch WHERE city=‘London’</a:t>
            </a:r>
          </a:p>
          <a:p>
            <a:pPr algn="just">
              <a:lnSpc>
                <a:spcPct val="10000"/>
              </a:lnSpc>
            </a:pPr>
            <a:endParaRPr lang="en-US" altLang="en-US" sz="2400"/>
          </a:p>
          <a:p>
            <a:pPr algn="just"/>
            <a:r>
              <a:rPr lang="en-US" altLang="en-US"/>
              <a:t>would always be true and query would be:</a:t>
            </a:r>
          </a:p>
          <a:p>
            <a:pPr algn="just">
              <a:lnSpc>
                <a:spcPct val="10000"/>
              </a:lnSpc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/>
              <a:t>SELECT staffNo, fName, lName, position FROM Staff</a:t>
            </a:r>
          </a:p>
          <a:p>
            <a:pPr lvl="1" algn="just">
              <a:buFontTx/>
              <a:buNone/>
            </a:pPr>
            <a:r>
              <a:rPr lang="en-US" altLang="en-US"/>
              <a:t>WHERE true;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722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1A1630E-21F9-9B41-975E-221B3D80411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6.31  Query using EXISTS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17663"/>
            <a:ext cx="7999413" cy="4114800"/>
          </a:xfrm>
        </p:spPr>
        <p:txBody>
          <a:bodyPr/>
          <a:lstStyle/>
          <a:p>
            <a:pPr algn="just">
              <a:lnSpc>
                <a:spcPct val="20000"/>
              </a:lnSpc>
            </a:pPr>
            <a:endParaRPr lang="en-US" altLang="en-US" sz="2400"/>
          </a:p>
          <a:p>
            <a:pPr algn="just"/>
            <a:r>
              <a:rPr lang="en-US" altLang="en-US"/>
              <a:t>Could also write this query using join construct:</a:t>
            </a:r>
          </a:p>
          <a:p>
            <a:pPr lvl="1" algn="just">
              <a:lnSpc>
                <a:spcPct val="20000"/>
              </a:lnSpc>
            </a:pPr>
            <a:endParaRPr lang="en-US" altLang="en-US" b="1"/>
          </a:p>
          <a:p>
            <a:pPr lvl="1" algn="just">
              <a:buFontTx/>
              <a:buNone/>
            </a:pPr>
            <a:r>
              <a:rPr lang="en-US" altLang="en-US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/>
              <a:t>FROM Staff s, Branch b</a:t>
            </a:r>
          </a:p>
          <a:p>
            <a:pPr lvl="1" algn="just">
              <a:buFontTx/>
              <a:buNone/>
            </a:pPr>
            <a:r>
              <a:rPr lang="en-US" altLang="en-US"/>
              <a:t>WHERE s.branchNo = b.branchNo AND </a:t>
            </a:r>
          </a:p>
          <a:p>
            <a:pPr lvl="1" algn="just">
              <a:buFontTx/>
              <a:buNone/>
            </a:pPr>
            <a:r>
              <a:rPr lang="en-US" altLang="en-US"/>
              <a:t>                city = ‘London’;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824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41D518E-2003-4346-8944-1EF906E22B6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DE30B-7B6F-49CE-879B-86C82B0F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EXIST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AC6FFC-8071-4959-8501-746A7ACC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FontTx/>
              <a:buNone/>
              <a:defRPr/>
            </a:pPr>
            <a:r>
              <a:rPr lang="en-US" altLang="en-US" sz="2400" dirty="0"/>
              <a:t>Assume the following relational schema: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EMPLOYEE(</a:t>
            </a:r>
            <a:r>
              <a:rPr lang="en-US" altLang="en-US" dirty="0" err="1"/>
              <a:t>Fname</a:t>
            </a:r>
            <a:r>
              <a:rPr lang="en-US" altLang="en-US" dirty="0"/>
              <a:t>, </a:t>
            </a:r>
            <a:r>
              <a:rPr lang="en-US" altLang="en-US" dirty="0" err="1"/>
              <a:t>Lname</a:t>
            </a:r>
            <a:r>
              <a:rPr lang="en-US" altLang="en-US" dirty="0"/>
              <a:t>, </a:t>
            </a:r>
            <a:r>
              <a:rPr lang="en-US" altLang="en-US" u="sng" dirty="0"/>
              <a:t>SSN</a:t>
            </a:r>
            <a:r>
              <a:rPr lang="en-US" altLang="en-US" dirty="0"/>
              <a:t>, DOB, Address, Sex, salary, </a:t>
            </a:r>
            <a:r>
              <a:rPr lang="en-US" altLang="en-US" dirty="0" err="1"/>
              <a:t>DeptNo</a:t>
            </a:r>
            <a:r>
              <a:rPr lang="en-US" altLang="en-US" dirty="0"/>
              <a:t>)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DEPARTMENT(</a:t>
            </a:r>
            <a:r>
              <a:rPr lang="en-US" altLang="en-US" dirty="0" err="1"/>
              <a:t>Dname</a:t>
            </a:r>
            <a:r>
              <a:rPr lang="en-US" altLang="en-US" dirty="0"/>
              <a:t>, </a:t>
            </a:r>
            <a:r>
              <a:rPr lang="en-US" altLang="en-US" u="sng" dirty="0" err="1"/>
              <a:t>DNo</a:t>
            </a:r>
            <a:r>
              <a:rPr lang="en-US" altLang="en-US" dirty="0"/>
              <a:t> )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PROJECT(</a:t>
            </a:r>
            <a:r>
              <a:rPr lang="en-US" altLang="en-US" dirty="0" err="1"/>
              <a:t>PName</a:t>
            </a:r>
            <a:r>
              <a:rPr lang="en-US" altLang="en-US" dirty="0"/>
              <a:t>, </a:t>
            </a:r>
            <a:r>
              <a:rPr lang="en-US" altLang="en-US" u="sng" dirty="0" err="1"/>
              <a:t>PNo</a:t>
            </a:r>
            <a:r>
              <a:rPr lang="en-US" altLang="en-US" dirty="0"/>
              <a:t>, </a:t>
            </a:r>
            <a:r>
              <a:rPr lang="en-US" altLang="en-US" dirty="0" err="1"/>
              <a:t>PLocation</a:t>
            </a:r>
            <a:r>
              <a:rPr lang="en-US" altLang="en-US" dirty="0"/>
              <a:t>, </a:t>
            </a:r>
            <a:r>
              <a:rPr lang="en-US" altLang="en-US" dirty="0" err="1"/>
              <a:t>Dno</a:t>
            </a:r>
            <a:r>
              <a:rPr lang="en-US" altLang="en-US" dirty="0"/>
              <a:t>)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WORKS_ON(</a:t>
            </a:r>
            <a:r>
              <a:rPr lang="en-US" altLang="en-US" u="sng" dirty="0"/>
              <a:t>SSN, </a:t>
            </a:r>
            <a:r>
              <a:rPr lang="en-US" altLang="en-US" u="sng" dirty="0" err="1"/>
              <a:t>PNo</a:t>
            </a:r>
            <a:r>
              <a:rPr lang="en-US" altLang="en-US" dirty="0"/>
              <a:t>, Hours)</a:t>
            </a:r>
            <a:endParaRPr lang="en-US" altLang="en-US" sz="2800" dirty="0"/>
          </a:p>
          <a:p>
            <a:r>
              <a:rPr lang="en-US" dirty="0"/>
              <a:t>Retrieve the names of employees who works on no project.</a:t>
            </a:r>
          </a:p>
          <a:p>
            <a:r>
              <a:rPr lang="en-US" dirty="0"/>
              <a:t>Select </a:t>
            </a:r>
            <a:r>
              <a:rPr lang="en-US" dirty="0" err="1"/>
              <a:t>e.ssn</a:t>
            </a:r>
            <a:r>
              <a:rPr lang="en-US" dirty="0"/>
              <a:t>, </a:t>
            </a:r>
            <a:r>
              <a:rPr lang="en-US" dirty="0" err="1"/>
              <a:t>fname,lname</a:t>
            </a:r>
            <a:endParaRPr lang="en-US" dirty="0"/>
          </a:p>
          <a:p>
            <a:r>
              <a:rPr lang="en-US" dirty="0"/>
              <a:t>FROM employee e</a:t>
            </a:r>
          </a:p>
          <a:p>
            <a:r>
              <a:rPr lang="en-US" dirty="0"/>
              <a:t>WHERE NOT EXIST ( SELECT *</a:t>
            </a:r>
          </a:p>
          <a:p>
            <a:r>
              <a:rPr lang="en-US" dirty="0"/>
              <a:t>			FROM WORKS_ON w</a:t>
            </a:r>
          </a:p>
          <a:p>
            <a:r>
              <a:rPr lang="en-US" dirty="0"/>
              <a:t>			WHERE </a:t>
            </a:r>
            <a:r>
              <a:rPr lang="en-US" dirty="0" err="1"/>
              <a:t>e.ssn</a:t>
            </a:r>
            <a:r>
              <a:rPr lang="en-US" dirty="0"/>
              <a:t>=</a:t>
            </a:r>
            <a:r>
              <a:rPr lang="en-US" dirty="0" err="1"/>
              <a:t>w.ssn</a:t>
            </a:r>
            <a:r>
              <a:rPr lang="en-US" dirty="0"/>
              <a:t>)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F8CB9D6-AB9B-467A-A021-B8175339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477-F80B-8142-B3EF-31DF7A267CB3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60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Union, Intersect, and Difference (Except)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612900"/>
            <a:ext cx="8156575" cy="4624388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i="1" dirty="0">
                <a:ea typeface="MS PGothic" charset="-128"/>
              </a:rPr>
              <a:t>Union</a:t>
            </a:r>
            <a:r>
              <a:rPr lang="en-US" altLang="en-US" dirty="0">
                <a:ea typeface="MS PGothic" charset="-128"/>
              </a:rPr>
              <a:t> of two tables, A and B, </a:t>
            </a:r>
            <a:r>
              <a:rPr lang="en-US" altLang="en-US" b="0" dirty="0">
                <a:ea typeface="MS PGothic" charset="-128"/>
              </a:rPr>
              <a:t>is table containing all rows in either A or B or both.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1400" dirty="0">
              <a:ea typeface="MS PGothic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i="1" dirty="0">
                <a:ea typeface="MS PGothic" charset="-128"/>
              </a:rPr>
              <a:t>Intersection</a:t>
            </a:r>
            <a:r>
              <a:rPr lang="en-US" altLang="en-US" dirty="0">
                <a:ea typeface="MS PGothic" charset="-128"/>
              </a:rPr>
              <a:t> </a:t>
            </a:r>
            <a:r>
              <a:rPr lang="en-US" altLang="en-US" b="0" dirty="0">
                <a:ea typeface="MS PGothic" charset="-128"/>
              </a:rPr>
              <a:t>is table containing all rows common to both A and B.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1400" i="1" dirty="0">
              <a:ea typeface="MS PGothic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i="1" dirty="0">
                <a:ea typeface="MS PGothic" charset="-128"/>
              </a:rPr>
              <a:t>Difference</a:t>
            </a:r>
            <a:r>
              <a:rPr lang="en-US" altLang="en-US" dirty="0">
                <a:ea typeface="MS PGothic" charset="-128"/>
              </a:rPr>
              <a:t> </a:t>
            </a:r>
            <a:r>
              <a:rPr lang="en-US" altLang="en-US" b="0" dirty="0">
                <a:ea typeface="MS PGothic" charset="-128"/>
              </a:rPr>
              <a:t>is table containing all rows in A but not in B.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1600" dirty="0">
              <a:ea typeface="MS PGothic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Two tables must be </a:t>
            </a:r>
            <a:r>
              <a:rPr lang="en-US" altLang="en-US" i="1" dirty="0">
                <a:ea typeface="MS PGothic" charset="-128"/>
              </a:rPr>
              <a:t>union compatible ( have the same structure)</a:t>
            </a:r>
            <a:r>
              <a:rPr lang="en-US" altLang="en-US" dirty="0">
                <a:ea typeface="MS PGothic" charset="-128"/>
              </a:rPr>
              <a:t>. And that their  corresponding columns have the same data types and lengths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926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FBB1E14-25E9-1541-BC10-858086B5BBD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Union, Intersect, and Difference (Except)</a:t>
            </a:r>
          </a:p>
        </p:txBody>
      </p:sp>
      <p:pic>
        <p:nvPicPr>
          <p:cNvPr id="325637" name="Picture 5" descr="DS3-Figure 05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784860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029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7641FB1-5065-184F-9A59-DAEE6765539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6.32  Use of UNION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196975"/>
            <a:ext cx="8305800" cy="41148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all cities where there is either a branch office or  a property.</a:t>
            </a:r>
          </a:p>
          <a:p>
            <a:pPr algn="just">
              <a:lnSpc>
                <a:spcPct val="50000"/>
              </a:lnSpc>
              <a:buFontTx/>
              <a:buChar char="•"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(SELECT city</a:t>
            </a:r>
          </a:p>
          <a:p>
            <a:pPr lvl="1" algn="just">
              <a:buFontTx/>
              <a:buNone/>
            </a:pPr>
            <a:r>
              <a:rPr lang="en-US" altLang="en-US"/>
              <a:t>		FROM Branch</a:t>
            </a:r>
          </a:p>
          <a:p>
            <a:pPr lvl="1" algn="just">
              <a:buFontTx/>
              <a:buNone/>
            </a:pPr>
            <a:r>
              <a:rPr lang="en-US" altLang="en-US"/>
              <a:t>		WHERE city IS NOT NULL) </a:t>
            </a:r>
          </a:p>
          <a:p>
            <a:pPr lvl="1" algn="just">
              <a:buFontTx/>
              <a:buNone/>
            </a:pPr>
            <a:r>
              <a:rPr lang="en-US" altLang="en-US"/>
              <a:t>		UNION</a:t>
            </a:r>
          </a:p>
          <a:p>
            <a:pPr lvl="1" algn="just">
              <a:buFontTx/>
              <a:buNone/>
            </a:pPr>
            <a:r>
              <a:rPr lang="en-US" altLang="en-US"/>
              <a:t>		(SELECT city</a:t>
            </a:r>
          </a:p>
          <a:p>
            <a:pPr lvl="1" algn="just">
              <a:buFontTx/>
              <a:buNone/>
            </a:pPr>
            <a:r>
              <a:rPr lang="en-US" altLang="en-US"/>
              <a:t>		FROM PropertyForRent</a:t>
            </a:r>
          </a:p>
          <a:p>
            <a:pPr lvl="1" algn="just">
              <a:buFontTx/>
              <a:buNone/>
            </a:pPr>
            <a:r>
              <a:rPr lang="en-US" altLang="en-US"/>
              <a:t>		WHERE city IS NOT NULL);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131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1A33175-BB63-D547-94B5-EEF721645A1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6.32  Use of UNION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341438"/>
            <a:ext cx="7877175" cy="3502025"/>
          </a:xfrm>
        </p:spPr>
        <p:txBody>
          <a:bodyPr/>
          <a:lstStyle/>
          <a:p>
            <a:r>
              <a:rPr lang="en-US" altLang="en-US"/>
              <a:t>Or</a:t>
            </a:r>
          </a:p>
          <a:p>
            <a:pPr lvl="1">
              <a:lnSpc>
                <a:spcPct val="40000"/>
              </a:lnSpc>
            </a:pPr>
            <a:endParaRPr lang="en-US" altLang="en-US" b="1"/>
          </a:p>
          <a:p>
            <a:pPr lvl="1">
              <a:buFontTx/>
              <a:buNone/>
            </a:pPr>
            <a:r>
              <a:rPr lang="en-US" altLang="en-US" b="1"/>
              <a:t>  		</a:t>
            </a:r>
            <a:r>
              <a:rPr lang="en-US" altLang="en-US"/>
              <a:t>(SELECT *</a:t>
            </a:r>
            <a:br>
              <a:rPr lang="en-US" altLang="en-US"/>
            </a:br>
            <a:r>
              <a:rPr lang="en-US" altLang="en-US"/>
              <a:t>	FROM Branch</a:t>
            </a:r>
            <a:br>
              <a:rPr lang="en-US" altLang="en-US"/>
            </a:br>
            <a:r>
              <a:rPr lang="en-US" altLang="en-US"/>
              <a:t>	WHERE city IS NOT NULL)</a:t>
            </a:r>
            <a:br>
              <a:rPr lang="en-US" altLang="en-US"/>
            </a:br>
            <a:r>
              <a:rPr lang="en-US" altLang="en-US"/>
              <a:t>	UNION CORRESPONDING BY city</a:t>
            </a:r>
            <a:br>
              <a:rPr lang="en-US" altLang="en-US"/>
            </a:br>
            <a:r>
              <a:rPr lang="en-US" altLang="en-US"/>
              <a:t>	(SELECT *</a:t>
            </a:r>
            <a:br>
              <a:rPr lang="en-US" altLang="en-US"/>
            </a:br>
            <a:r>
              <a:rPr lang="en-US" altLang="en-US"/>
              <a:t>	FROM PropertyForRent</a:t>
            </a:r>
            <a:br>
              <a:rPr lang="en-US" altLang="en-US"/>
            </a:br>
            <a:r>
              <a:rPr lang="en-US" altLang="en-US"/>
              <a:t>	WHERE city IS NOT NULL);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234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8408E65-94E2-DC42-A73B-506C64733E7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586788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  All Columns, All Rows</a:t>
            </a:r>
            <a:endParaRPr sz="40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8229600" cy="4684712"/>
          </a:xfrm>
        </p:spPr>
        <p:txBody>
          <a:bodyPr rtlCol="0">
            <a:normAutofit/>
          </a:bodyPr>
          <a:lstStyle/>
          <a:p>
            <a:pPr algn="just" fontAlgn="auto">
              <a:buFont typeface="Monotype Sorts" charset="2"/>
              <a:buNone/>
              <a:defRPr/>
            </a:pPr>
            <a:r>
              <a:rPr lang="en-US" altLang="en-US" dirty="0"/>
              <a:t>List full details of all staff.</a:t>
            </a:r>
          </a:p>
          <a:p>
            <a:pPr algn="just" fontAlgn="auto">
              <a:lnSpc>
                <a:spcPct val="40000"/>
              </a:lnSpc>
              <a:buFont typeface="Monotype Sorts" charset="2"/>
              <a:buNone/>
              <a:defRPr/>
            </a:pPr>
            <a:endParaRPr lang="en-US" altLang="en-US" dirty="0"/>
          </a:p>
          <a:p>
            <a:pPr fontAlgn="auto">
              <a:buFont typeface="Monotype Sorts" charset="2"/>
              <a:buNone/>
              <a:defRPr/>
            </a:pPr>
            <a:r>
              <a:rPr lang="en-US" altLang="en-US" dirty="0"/>
              <a:t>	</a:t>
            </a:r>
            <a:r>
              <a:rPr lang="en-US" altLang="en-US" b="0" dirty="0"/>
              <a:t>SELECT </a:t>
            </a:r>
            <a:r>
              <a:rPr lang="en-US" altLang="en-US" b="0" dirty="0" err="1"/>
              <a:t>staffNo</a:t>
            </a:r>
            <a:r>
              <a:rPr lang="en-US" altLang="en-US" b="0" dirty="0"/>
              <a:t>, </a:t>
            </a:r>
            <a:r>
              <a:rPr lang="en-US" altLang="en-US" b="0" dirty="0" err="1"/>
              <a:t>fName</a:t>
            </a:r>
            <a:r>
              <a:rPr lang="en-US" altLang="en-US" b="0" dirty="0"/>
              <a:t>, </a:t>
            </a:r>
            <a:r>
              <a:rPr lang="en-US" altLang="en-US" b="0" dirty="0" err="1"/>
              <a:t>lName</a:t>
            </a:r>
            <a:r>
              <a:rPr lang="en-US" altLang="en-US" b="0" dirty="0"/>
              <a:t>, address, position, sex, DOB, salary, </a:t>
            </a:r>
            <a:r>
              <a:rPr lang="en-US" altLang="en-US" b="0" dirty="0" err="1"/>
              <a:t>branchNo</a:t>
            </a:r>
            <a:endParaRPr lang="en-US" altLang="en-US" b="0" dirty="0"/>
          </a:p>
          <a:p>
            <a:pPr lvl="1" indent="-18288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		FROM Staff;</a:t>
            </a:r>
          </a:p>
          <a:p>
            <a:pPr algn="just" fontAlgn="auto">
              <a:lnSpc>
                <a:spcPct val="30000"/>
              </a:lnSpc>
              <a:buFont typeface="Monotype Sorts" charset="2"/>
              <a:buNone/>
              <a:defRPr/>
            </a:pPr>
            <a:endParaRPr lang="en-US" altLang="en-US" dirty="0"/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Can use * as an abbreviation for ‘all columns’:</a:t>
            </a:r>
          </a:p>
          <a:p>
            <a:pPr algn="just" fontAlgn="auto">
              <a:lnSpc>
                <a:spcPct val="30000"/>
              </a:lnSpc>
              <a:buFont typeface="Arial" pitchFamily="34" charset="0"/>
              <a:buNone/>
              <a:defRPr/>
            </a:pPr>
            <a:endParaRPr lang="en-US" altLang="en-US" dirty="0"/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b="1" dirty="0"/>
              <a:t>	</a:t>
            </a:r>
            <a:r>
              <a:rPr lang="en-US" altLang="en-US" dirty="0"/>
              <a:t>SELECT *</a:t>
            </a: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	FROM Staff;</a:t>
            </a: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endParaRPr lang="en-US" altLang="en-US" b="1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198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05EF62C-D334-3240-848E-DC7E562A5EA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4013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6.32  Use of UNION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191000"/>
          </a:xfrm>
        </p:spPr>
        <p:txBody>
          <a:bodyPr/>
          <a:lstStyle/>
          <a:p>
            <a:pPr algn="just"/>
            <a:r>
              <a:rPr lang="en-US" altLang="en-US"/>
              <a:t>Produces result tables from both queries and merges both tables together.</a:t>
            </a:r>
          </a:p>
        </p:txBody>
      </p:sp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336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A3E558B-488A-B242-8850-76E2A298AA0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110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9500"/>
            <a:ext cx="2057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6.33  Use of INTERSECT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11338"/>
            <a:ext cx="8229600" cy="277018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all cities where there is both a branch office and a property.</a:t>
            </a:r>
          </a:p>
          <a:p>
            <a:pPr algn="just"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 b="0"/>
              <a:t>	(SELECT city FROM Branch)</a:t>
            </a:r>
          </a:p>
          <a:p>
            <a:pPr algn="just">
              <a:buFont typeface="Monotype Sorts" charset="2"/>
              <a:buNone/>
            </a:pPr>
            <a:r>
              <a:rPr lang="en-US" altLang="en-US" b="0"/>
              <a:t>	INTERSECT</a:t>
            </a:r>
          </a:p>
          <a:p>
            <a:pPr algn="just">
              <a:buFont typeface="Monotype Sorts" charset="2"/>
              <a:buNone/>
            </a:pPr>
            <a:r>
              <a:rPr lang="en-US" altLang="en-US" b="0"/>
              <a:t>	(SELECT city FROM PropertyForRent);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438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0ECFC28-3355-8748-86B3-3F1D7C629E3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6.33  Use of INTERSECT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17663"/>
            <a:ext cx="8229600" cy="4114800"/>
          </a:xfrm>
        </p:spPr>
        <p:txBody>
          <a:bodyPr/>
          <a:lstStyle/>
          <a:p>
            <a:pPr algn="just"/>
            <a:r>
              <a:rPr lang="en-US" altLang="en-US"/>
              <a:t>Or</a:t>
            </a:r>
          </a:p>
          <a:p>
            <a:pPr lvl="1" algn="just">
              <a:lnSpc>
                <a:spcPct val="10000"/>
              </a:lnSpc>
            </a:pPr>
            <a:endParaRPr lang="en-US" altLang="en-US" b="1"/>
          </a:p>
          <a:p>
            <a:pPr lvl="1" algn="just">
              <a:buFontTx/>
              <a:buNone/>
            </a:pPr>
            <a:r>
              <a:rPr lang="en-US" altLang="en-US" b="1"/>
              <a:t>	</a:t>
            </a:r>
            <a:r>
              <a:rPr lang="en-US" altLang="en-US"/>
              <a:t>(SELECT * FROM Branch)</a:t>
            </a:r>
          </a:p>
          <a:p>
            <a:pPr lvl="1" algn="just">
              <a:buFontTx/>
              <a:buNone/>
            </a:pPr>
            <a:r>
              <a:rPr lang="en-US" altLang="en-US"/>
              <a:t>	INTERSECT CORRESPONDING BY city</a:t>
            </a:r>
          </a:p>
          <a:p>
            <a:pPr lvl="1" algn="just">
              <a:buFontTx/>
              <a:buNone/>
            </a:pPr>
            <a:r>
              <a:rPr lang="en-US" altLang="en-US"/>
              <a:t>	(SELECT * FROM PropertyForRent);</a:t>
            </a:r>
            <a:endParaRPr lang="en-US" altLang="en-US" sz="2500"/>
          </a:p>
        </p:txBody>
      </p:sp>
      <p:sp>
        <p:nvSpPr>
          <p:cNvPr id="146436" name="Text Box 5"/>
          <p:cNvSpPr txBox="1">
            <a:spLocks noChangeArrowheads="1"/>
          </p:cNvSpPr>
          <p:nvPr/>
        </p:nvSpPr>
        <p:spPr bwMode="auto">
          <a:xfrm>
            <a:off x="3200400" y="6583363"/>
            <a:ext cx="320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541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26298F9-319C-994D-9712-1DBA3DCC273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694113"/>
            <a:ext cx="2076450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6.33  Use of INTERSECT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404938"/>
            <a:ext cx="8161338" cy="5264150"/>
          </a:xfrm>
        </p:spPr>
        <p:txBody>
          <a:bodyPr/>
          <a:lstStyle/>
          <a:p>
            <a:pPr algn="just"/>
            <a:r>
              <a:rPr lang="en-US" altLang="en-US"/>
              <a:t>Could rewrite this query without INTERSECT operator:</a:t>
            </a:r>
          </a:p>
          <a:p>
            <a:pPr lvl="1" algn="just">
              <a:lnSpc>
                <a:spcPct val="0"/>
              </a:lnSpc>
            </a:pPr>
            <a:endParaRPr lang="en-US" altLang="en-US" sz="2400" b="1"/>
          </a:p>
          <a:p>
            <a:pPr lvl="1" algn="just">
              <a:buFontTx/>
              <a:buNone/>
            </a:pPr>
            <a:r>
              <a:rPr lang="en-US" altLang="en-US" sz="2400"/>
              <a:t>	</a:t>
            </a:r>
            <a:r>
              <a:rPr lang="en-US" altLang="en-US"/>
              <a:t>SELECT b.city</a:t>
            </a:r>
          </a:p>
          <a:p>
            <a:pPr lvl="1" algn="just">
              <a:buFontTx/>
              <a:buNone/>
            </a:pPr>
            <a:r>
              <a:rPr lang="en-US" altLang="en-US"/>
              <a:t>	FROM Branch b PropertyForRent p</a:t>
            </a:r>
          </a:p>
          <a:p>
            <a:pPr lvl="1" algn="just">
              <a:buFontTx/>
              <a:buNone/>
            </a:pPr>
            <a:r>
              <a:rPr lang="en-US" altLang="en-US"/>
              <a:t>	WHERE b.city = p.city;</a:t>
            </a:r>
          </a:p>
          <a:p>
            <a:pPr algn="just"/>
            <a:r>
              <a:rPr lang="en-US" altLang="en-US"/>
              <a:t>Or:</a:t>
            </a:r>
          </a:p>
          <a:p>
            <a:pPr lvl="1" algn="just">
              <a:buFontTx/>
              <a:buNone/>
            </a:pPr>
            <a:r>
              <a:rPr lang="en-US" altLang="en-US" sz="2600" b="1"/>
              <a:t>   </a:t>
            </a:r>
            <a:r>
              <a:rPr lang="en-US" altLang="en-US"/>
              <a:t>SELECT DISTINCT city FROM Branch b</a:t>
            </a:r>
          </a:p>
          <a:p>
            <a:pPr lvl="1" algn="just">
              <a:buFontTx/>
              <a:buNone/>
            </a:pPr>
            <a:r>
              <a:rPr lang="en-US" altLang="en-US"/>
              <a:t>	 WHERE EXISTS</a:t>
            </a:r>
          </a:p>
          <a:p>
            <a:pPr lvl="1" algn="just">
              <a:buFontTx/>
              <a:buNone/>
            </a:pPr>
            <a:r>
              <a:rPr lang="en-US" altLang="en-US"/>
              <a:t>			(SELECT * FROM PropertyForRent p</a:t>
            </a:r>
          </a:p>
          <a:p>
            <a:pPr lvl="1" algn="just">
              <a:buFontTx/>
              <a:buNone/>
            </a:pPr>
            <a:r>
              <a:rPr lang="en-US" altLang="en-US"/>
              <a:t>			WHERE p.city = b.city);</a:t>
            </a:r>
          </a:p>
          <a:p>
            <a:pPr lvl="1" algn="just">
              <a:buFontTx/>
              <a:buNone/>
            </a:pPr>
            <a:endParaRPr lang="en-US" altLang="en-US" sz="2600" b="1"/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643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EE03827-E398-2B4E-BC0F-8DDFDDB4DAE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2575"/>
            <a:ext cx="8382000" cy="554038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6.34  Use of EXCEPT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8229600" cy="511333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of all cities where there is a branch office but no  properties.</a:t>
            </a:r>
          </a:p>
          <a:p>
            <a:pPr algn="just">
              <a:buFont typeface="Monotype Sorts" charset="2"/>
              <a:buNone/>
            </a:pPr>
            <a:endParaRPr lang="en-US" altLang="en-US" sz="2400"/>
          </a:p>
          <a:p>
            <a:pPr algn="just">
              <a:buFont typeface="Monotype Sorts" charset="2"/>
              <a:buNone/>
            </a:pPr>
            <a:r>
              <a:rPr lang="en-US" altLang="en-US" b="0"/>
              <a:t>   (SELECT city FROM Branch)</a:t>
            </a:r>
          </a:p>
          <a:p>
            <a:pPr lvl="1" algn="just">
              <a:buFontTx/>
              <a:buNone/>
            </a:pPr>
            <a:r>
              <a:rPr lang="en-US" altLang="en-US"/>
              <a:t>EXCEPT</a:t>
            </a:r>
          </a:p>
          <a:p>
            <a:pPr lvl="1" algn="just">
              <a:buFontTx/>
              <a:buNone/>
            </a:pPr>
            <a:r>
              <a:rPr lang="en-US" altLang="en-US"/>
              <a:t>(SELECT city FROM PropertyForRent);</a:t>
            </a:r>
          </a:p>
          <a:p>
            <a:pPr lvl="1" algn="just">
              <a:buFontTx/>
              <a:buNone/>
            </a:pPr>
            <a:endParaRPr lang="en-US" altLang="en-US"/>
          </a:p>
          <a:p>
            <a:pPr algn="just"/>
            <a:r>
              <a:rPr lang="en-US" altLang="en-US"/>
              <a:t>Or</a:t>
            </a:r>
          </a:p>
          <a:p>
            <a:pPr lvl="1" algn="just">
              <a:lnSpc>
                <a:spcPct val="0"/>
              </a:lnSpc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/>
              <a:t>(SELECT * FROM Branch)</a:t>
            </a:r>
          </a:p>
          <a:p>
            <a:pPr lvl="1" algn="just">
              <a:buFontTx/>
              <a:buNone/>
            </a:pPr>
            <a:r>
              <a:rPr lang="en-US" altLang="en-US"/>
              <a:t>EXCEPT CORRESPONDING BY city</a:t>
            </a:r>
          </a:p>
          <a:p>
            <a:pPr lvl="1" algn="just">
              <a:buFontTx/>
              <a:buNone/>
            </a:pPr>
            <a:r>
              <a:rPr lang="en-US" altLang="en-US"/>
              <a:t>(SELECT * FROM PropertyForRent);</a:t>
            </a:r>
          </a:p>
          <a:p>
            <a:pPr lvl="1" algn="just">
              <a:buFontTx/>
              <a:buNone/>
            </a:pPr>
            <a:endParaRPr lang="en-US" altLang="en-US" sz="2600" b="1"/>
          </a:p>
        </p:txBody>
      </p:sp>
      <p:sp>
        <p:nvSpPr>
          <p:cNvPr id="14848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746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82FA6EA-5E9E-C340-82F1-3A59B8E84C2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114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944687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6.34  Use of EXCEPT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5384800"/>
          </a:xfrm>
        </p:spPr>
        <p:txBody>
          <a:bodyPr/>
          <a:lstStyle/>
          <a:p>
            <a:pPr algn="just"/>
            <a:r>
              <a:rPr lang="en-US" altLang="en-US" dirty="0"/>
              <a:t>Could rewrite this query without EXCEPT:</a:t>
            </a:r>
          </a:p>
          <a:p>
            <a:pPr lvl="1" algn="just">
              <a:lnSpc>
                <a:spcPct val="0"/>
              </a:lnSpc>
            </a:pPr>
            <a:endParaRPr lang="en-US" altLang="en-US" b="1" dirty="0"/>
          </a:p>
          <a:p>
            <a:pPr lvl="1" algn="just"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dirty="0"/>
              <a:t>SELECT DISTINCT city FROM Branch</a:t>
            </a:r>
          </a:p>
          <a:p>
            <a:pPr lvl="1" algn="just">
              <a:buFontTx/>
              <a:buNone/>
            </a:pPr>
            <a:r>
              <a:rPr lang="en-US" altLang="en-US" dirty="0"/>
              <a:t>	WHERE city NOT IN</a:t>
            </a:r>
          </a:p>
          <a:p>
            <a:pPr lvl="1" algn="just">
              <a:buFontTx/>
              <a:buNone/>
            </a:pPr>
            <a:r>
              <a:rPr lang="en-US" altLang="en-US" dirty="0"/>
              <a:t>			(SELECT city FROM </a:t>
            </a:r>
            <a:r>
              <a:rPr lang="en-US" altLang="en-US" dirty="0" err="1"/>
              <a:t>PropertyForRent</a:t>
            </a:r>
            <a:r>
              <a:rPr lang="en-US" altLang="en-US" dirty="0"/>
              <a:t>);</a:t>
            </a:r>
          </a:p>
          <a:p>
            <a:pPr lvl="1" algn="just">
              <a:buFontTx/>
              <a:buNone/>
            </a:pPr>
            <a:endParaRPr lang="en-US" altLang="en-US" b="1" dirty="0"/>
          </a:p>
          <a:p>
            <a:pPr algn="just"/>
            <a:r>
              <a:rPr lang="en-US" altLang="en-US" dirty="0"/>
              <a:t>Or</a:t>
            </a:r>
          </a:p>
          <a:p>
            <a:pPr lvl="1" algn="just">
              <a:lnSpc>
                <a:spcPct val="0"/>
              </a:lnSpc>
            </a:pPr>
            <a:endParaRPr lang="en-US" altLang="en-US" sz="2400" b="1" dirty="0"/>
          </a:p>
          <a:p>
            <a:pPr lvl="1" algn="just">
              <a:buFontTx/>
              <a:buNone/>
            </a:pPr>
            <a:r>
              <a:rPr lang="en-US" altLang="en-US" sz="2400" b="1" dirty="0"/>
              <a:t>	</a:t>
            </a:r>
            <a:r>
              <a:rPr lang="en-US" altLang="en-US" dirty="0"/>
              <a:t>SELECT DISTINCT city FROM Branch b</a:t>
            </a:r>
          </a:p>
          <a:p>
            <a:pPr lvl="1" algn="just">
              <a:buFontTx/>
              <a:buNone/>
            </a:pPr>
            <a:r>
              <a:rPr lang="en-US" altLang="en-US" dirty="0"/>
              <a:t>	WHERE NOT EXISTS</a:t>
            </a:r>
          </a:p>
          <a:p>
            <a:pPr lvl="1" algn="just">
              <a:buFontTx/>
              <a:buNone/>
            </a:pPr>
            <a:r>
              <a:rPr lang="en-US" altLang="en-US" dirty="0"/>
              <a:t>			(SELECT * FROM </a:t>
            </a:r>
            <a:r>
              <a:rPr lang="en-US" altLang="en-US" dirty="0" err="1"/>
              <a:t>PropertyForRent</a:t>
            </a:r>
            <a:r>
              <a:rPr lang="en-US" altLang="en-US" dirty="0"/>
              <a:t> p</a:t>
            </a:r>
          </a:p>
          <a:p>
            <a:pPr lvl="1" algn="just">
              <a:buFontTx/>
              <a:buNone/>
            </a:pPr>
            <a:r>
              <a:rPr lang="en-US" altLang="en-US" dirty="0"/>
              <a:t>			WHERE </a:t>
            </a:r>
            <a:r>
              <a:rPr lang="en-US" altLang="en-US" dirty="0" err="1"/>
              <a:t>p.city</a:t>
            </a:r>
            <a:r>
              <a:rPr lang="en-US" altLang="en-US" dirty="0"/>
              <a:t> = </a:t>
            </a:r>
            <a:r>
              <a:rPr lang="en-US" altLang="en-US" dirty="0" err="1"/>
              <a:t>b.city</a:t>
            </a:r>
            <a:r>
              <a:rPr lang="en-US" altLang="en-US" dirty="0"/>
              <a:t>);</a:t>
            </a:r>
          </a:p>
          <a:p>
            <a:pPr lvl="1" algn="just">
              <a:buFontTx/>
              <a:buNone/>
            </a:pPr>
            <a:endParaRPr lang="en-US" altLang="en-US" sz="2600" b="1" dirty="0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848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4D98833-41F5-1249-A5DE-31DD3912DE8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4013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INSERT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824413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	 </a:t>
            </a:r>
            <a:r>
              <a:rPr lang="en-US" altLang="en-US" b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altLang="en-US"/>
              <a:t>		 VALUES (dataValueList)</a:t>
            </a:r>
          </a:p>
          <a:p>
            <a:pPr algn="just">
              <a:buFont typeface="Monotype Sorts" charset="2"/>
              <a:buNone/>
            </a:pPr>
            <a:endParaRPr lang="en-US" altLang="en-US"/>
          </a:p>
          <a:p>
            <a:pPr lvl="1" algn="just">
              <a:buFontTx/>
              <a:buChar char="•"/>
            </a:pPr>
            <a:r>
              <a:rPr lang="en-US" altLang="en-US" b="1" i="1"/>
              <a:t>columnList</a:t>
            </a:r>
            <a:r>
              <a:rPr lang="en-US" altLang="en-US" b="1"/>
              <a:t> is optional; if omitted, SQL assumes a list of all columns in their original CREATE TABLE order. </a:t>
            </a:r>
          </a:p>
          <a:p>
            <a:pPr lvl="1" algn="just">
              <a:buFontTx/>
              <a:buChar char="•"/>
            </a:pPr>
            <a:endParaRPr lang="en-US" altLang="en-US" sz="1400" b="1"/>
          </a:p>
          <a:p>
            <a:pPr lvl="1" algn="just">
              <a:buFontTx/>
              <a:buChar char="•"/>
            </a:pPr>
            <a:r>
              <a:rPr lang="en-US" altLang="en-US" b="1"/>
              <a:t>Any columns omitted must have been declared as NULL when table was created, unless DEFAULT was specified when creating column.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4950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1602DB2-C553-F84A-94F8-9A08E4630FD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INSERT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7924800" cy="4114800"/>
          </a:xfrm>
        </p:spPr>
        <p:txBody>
          <a:bodyPr/>
          <a:lstStyle/>
          <a:p>
            <a:pPr algn="just"/>
            <a:r>
              <a:rPr lang="en-US" altLang="en-US" i="1"/>
              <a:t>dataValueList</a:t>
            </a:r>
            <a:r>
              <a:rPr lang="en-US" altLang="en-US"/>
              <a:t> must match </a:t>
            </a:r>
            <a:r>
              <a:rPr lang="en-US" altLang="en-US" i="1"/>
              <a:t>columnList</a:t>
            </a:r>
            <a:r>
              <a:rPr lang="en-US" altLang="en-US"/>
              <a:t> as follows:</a:t>
            </a:r>
          </a:p>
          <a:p>
            <a:pPr lvl="1" algn="just"/>
            <a:r>
              <a:rPr lang="en-US" altLang="en-US"/>
              <a:t>Number of items in each list must be same;</a:t>
            </a:r>
          </a:p>
          <a:p>
            <a:pPr lvl="1" algn="just"/>
            <a:r>
              <a:rPr lang="en-US" altLang="en-US"/>
              <a:t>Must be direct correspondence in position of items in two lists;</a:t>
            </a:r>
          </a:p>
          <a:p>
            <a:pPr lvl="1" algn="just"/>
            <a:r>
              <a:rPr lang="en-US" altLang="en-US"/>
              <a:t>Data type of each item in </a:t>
            </a:r>
            <a:r>
              <a:rPr lang="en-US" altLang="en-US" i="1"/>
              <a:t>dataValueList</a:t>
            </a:r>
            <a:r>
              <a:rPr lang="en-US" altLang="en-US"/>
              <a:t> must be compatible with data type of corresponding column.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053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A5CEE5B-1F73-204C-A152-7455CD4E2B3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4000" b="1" dirty="0"/>
              <a:t>Example 6.35  INSERT … VALUES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385888"/>
            <a:ext cx="8161338" cy="276383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altLang="en-US"/>
              <a:t>	</a:t>
            </a:r>
          </a:p>
          <a:p>
            <a:pPr algn="just">
              <a:buFont typeface="Monotype Sorts" charset="2"/>
              <a:buNone/>
            </a:pPr>
            <a:r>
              <a:rPr lang="en-US" altLang="en-US" b="0"/>
              <a:t>	 INSERT INTO Staff VALUES (‘SG16’, ‘Alan’, ‘Brown’, ‘Assistant’, ‘M’, Date‘1957-05-25’, 8300, ‘B003’);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155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85E9B5A-B134-6140-9C1F-7C47E1E899B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6.36  INSERT using Defaults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498600"/>
            <a:ext cx="8013700" cy="531495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  INSERT INTO Staff (staffNo, fName, lName, </a:t>
            </a:r>
          </a:p>
          <a:p>
            <a:pPr lvl="1" algn="just">
              <a:buFontTx/>
              <a:buNone/>
            </a:pPr>
            <a:r>
              <a:rPr lang="en-US" altLang="en-US"/>
              <a:t>                                    position, salary, branchNo)</a:t>
            </a:r>
          </a:p>
          <a:p>
            <a:pPr lvl="1" algn="just">
              <a:buFontTx/>
              <a:buNone/>
            </a:pPr>
            <a:r>
              <a:rPr lang="en-US" altLang="en-US"/>
              <a:t>		VALUES (‘SG44’, ‘Anne’, ‘Jones’, </a:t>
            </a:r>
          </a:p>
          <a:p>
            <a:pPr lvl="1" algn="just">
              <a:buFontTx/>
              <a:buNone/>
            </a:pPr>
            <a:r>
              <a:rPr lang="en-US" altLang="en-US"/>
              <a:t>                   ‘Assistant’, 8100, ‘B003’);</a:t>
            </a:r>
          </a:p>
          <a:p>
            <a:pPr algn="just"/>
            <a:r>
              <a:rPr lang="en-US" altLang="en-US"/>
              <a:t>Or</a:t>
            </a:r>
          </a:p>
          <a:p>
            <a:pPr lvl="1" algn="just">
              <a:buFontTx/>
              <a:buNone/>
            </a:pPr>
            <a:r>
              <a:rPr lang="en-US" altLang="en-US"/>
              <a:t>INSERT INTO Staff VALUES (‘SG44’, ‘Anne’, ‘Jones’, ‘Assistant’, NULL, NULL, 8100, ‘B003’);</a:t>
            </a:r>
          </a:p>
          <a:p>
            <a:pPr lvl="1" algn="just">
              <a:buFontTx/>
              <a:buNone/>
            </a:pPr>
            <a:endParaRPr lang="en-US" altLang="en-US" sz="2200" b="1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258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B4B63C3-5659-DA4D-84C2-DE21F905C4C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  All Columns, All Rows</a:t>
            </a:r>
          </a:p>
        </p:txBody>
      </p:sp>
      <p:sp>
        <p:nvSpPr>
          <p:cNvPr id="54275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3012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E856EC8-3162-5C4C-9AB0-AED03F7E1B2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84313"/>
            <a:ext cx="7781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altLang="en-US" sz="4000" b="1"/>
              <a:t>INSERT … SELECT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7926388" cy="2887663"/>
          </a:xfrm>
        </p:spPr>
        <p:txBody>
          <a:bodyPr/>
          <a:lstStyle/>
          <a:p>
            <a:pPr algn="just"/>
            <a:r>
              <a:rPr lang="en-US" altLang="en-US"/>
              <a:t>Second form of INSERT allows multiple rows to be copied from one or more tables to another:</a:t>
            </a:r>
          </a:p>
          <a:p>
            <a:pPr algn="just"/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altLang="en-US"/>
              <a:t>	SELECT ...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360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372AD7E-67E6-2E40-80B1-59F6177233B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75"/>
            <a:ext cx="8382000" cy="554038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4000" b="1" dirty="0"/>
              <a:t>Example 6.37  INSERT … SELECT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7999413" cy="348773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altLang="en-US" b="1"/>
          </a:p>
          <a:p>
            <a:pPr lvl="1" algn="just">
              <a:buFontTx/>
              <a:buNone/>
            </a:pPr>
            <a:r>
              <a:rPr lang="en-US" altLang="en-US" sz="1800"/>
              <a:t>StaffPropCount(</a:t>
            </a:r>
            <a:r>
              <a:rPr lang="en-US" altLang="en-US" sz="1800" u="sng"/>
              <a:t>staffNo</a:t>
            </a:r>
            <a:r>
              <a:rPr lang="en-US" altLang="en-US" sz="1800"/>
              <a:t>, fName, lName, propCnt)</a:t>
            </a:r>
          </a:p>
          <a:p>
            <a:pPr algn="just"/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Populate StaffPropCount using Staff and PropertyForRent tables.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462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A4493D7-9797-CA4E-8923-EDB89B11AE3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4000" b="1" dirty="0"/>
              <a:t>Example 6.37  INSERT … SELECT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97000"/>
            <a:ext cx="7848600" cy="5127625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/>
              <a:t>INSERT INTO StaffPropCount</a:t>
            </a:r>
          </a:p>
          <a:p>
            <a:pPr lvl="1" algn="just">
              <a:buFontTx/>
              <a:buNone/>
            </a:pPr>
            <a:r>
              <a:rPr lang="en-US" altLang="en-US"/>
              <a:t>	(SELECT s.staffNo, fName, lName, COUNT(*)</a:t>
            </a:r>
          </a:p>
          <a:p>
            <a:pPr lvl="1" algn="just">
              <a:buFontTx/>
              <a:buNone/>
            </a:pPr>
            <a:r>
              <a:rPr lang="en-US" altLang="en-US"/>
              <a:t>	FROM Staff s, PropertyForRent p</a:t>
            </a:r>
          </a:p>
          <a:p>
            <a:pPr lvl="1" algn="just">
              <a:buFontTx/>
              <a:buNone/>
            </a:pPr>
            <a:r>
              <a:rPr lang="en-US" altLang="en-US"/>
              <a:t>	WHERE s.staffNo = p.staffNo</a:t>
            </a:r>
          </a:p>
          <a:p>
            <a:pPr lvl="1" algn="just">
              <a:buFontTx/>
              <a:buNone/>
            </a:pPr>
            <a:r>
              <a:rPr lang="en-US" altLang="en-US"/>
              <a:t>	GROUP BY s.staffNo, fName, lName)</a:t>
            </a:r>
          </a:p>
          <a:p>
            <a:pPr lvl="1" algn="just">
              <a:buFontTx/>
              <a:buNone/>
            </a:pPr>
            <a:r>
              <a:rPr lang="en-US" altLang="en-US"/>
              <a:t>	UNION</a:t>
            </a:r>
          </a:p>
          <a:p>
            <a:pPr lvl="1" algn="just">
              <a:buFontTx/>
              <a:buNone/>
            </a:pPr>
            <a:r>
              <a:rPr lang="en-US" altLang="en-US"/>
              <a:t>	(SELECT staffNo, fName, lName, 0</a:t>
            </a:r>
          </a:p>
          <a:p>
            <a:pPr lvl="1" algn="just">
              <a:buFontTx/>
              <a:buNone/>
            </a:pPr>
            <a:r>
              <a:rPr lang="en-US" altLang="en-US"/>
              <a:t>	FROM Staff</a:t>
            </a:r>
          </a:p>
          <a:p>
            <a:pPr lvl="1" algn="just">
              <a:buFontTx/>
              <a:buNone/>
            </a:pPr>
            <a:r>
              <a:rPr lang="en-US" altLang="en-US"/>
              <a:t>	WHERE staffNo NOT IN</a:t>
            </a:r>
          </a:p>
          <a:p>
            <a:pPr lvl="1" algn="just">
              <a:buFontTx/>
              <a:buNone/>
            </a:pPr>
            <a:r>
              <a:rPr lang="en-US" altLang="en-US"/>
              <a:t>		(SELECT DISTINCT staffNo</a:t>
            </a:r>
          </a:p>
          <a:p>
            <a:pPr lvl="1" algn="just">
              <a:buFontTx/>
              <a:buNone/>
            </a:pPr>
            <a:r>
              <a:rPr lang="en-US" altLang="en-US"/>
              <a:t>	 	FROM PropertyForRent));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565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B51DD6E-665E-DF4A-884F-FE14C6F9B35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4000" b="1" dirty="0"/>
              <a:t>Example 6.37  INSERT … SELECT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603750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fontAlgn="auto">
              <a:buFont typeface="Arial" pitchFamily="34" charset="0"/>
              <a:buNone/>
              <a:defRPr/>
            </a:pPr>
            <a:r>
              <a:rPr lang="en-US" altLang="en-US"/>
              <a:t>If second part of UNION is omitted, excludes those staff who currently do not manage any properties. </a:t>
            </a: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667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F605E03-DD1F-AB40-AC72-CA4D380DF8A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123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46238"/>
            <a:ext cx="4897438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UPDATE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07085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/>
              <a:t>UPDATE TableName </a:t>
            </a:r>
          </a:p>
          <a:p>
            <a:pPr lvl="1" algn="just">
              <a:buFontTx/>
              <a:buNone/>
            </a:pPr>
            <a:r>
              <a:rPr lang="en-US" altLang="en-US"/>
              <a:t>SET columnName1 = dataValue1 </a:t>
            </a:r>
          </a:p>
          <a:p>
            <a:pPr lvl="1" algn="just">
              <a:buFontTx/>
              <a:buNone/>
            </a:pPr>
            <a:r>
              <a:rPr lang="en-US" altLang="en-US"/>
              <a:t>		[, columnName2 = dataValue2...]</a:t>
            </a:r>
          </a:p>
          <a:p>
            <a:pPr lvl="1" algn="just">
              <a:buFontTx/>
              <a:buNone/>
            </a:pPr>
            <a:r>
              <a:rPr lang="en-US" altLang="en-US"/>
              <a:t>[WHERE searchCondition]</a:t>
            </a:r>
          </a:p>
          <a:p>
            <a:pPr algn="just">
              <a:lnSpc>
                <a:spcPct val="3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Clr>
                <a:schemeClr val="tx2"/>
              </a:buClr>
              <a:buFontTx/>
              <a:buChar char="•"/>
            </a:pPr>
            <a:r>
              <a:rPr lang="en-US" altLang="en-US" i="1"/>
              <a:t>TableName</a:t>
            </a:r>
            <a:r>
              <a:rPr lang="en-US" altLang="en-US"/>
              <a:t> can be name of a base table or an updatable view.</a:t>
            </a:r>
          </a:p>
          <a:p>
            <a:pPr algn="just">
              <a:buClr>
                <a:schemeClr val="tx2"/>
              </a:buClr>
              <a:buFontTx/>
              <a:buChar char="•"/>
            </a:pPr>
            <a:r>
              <a:rPr lang="en-US" altLang="en-US"/>
              <a:t>SET clause specifies names of one or more columns that are to be updated. 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770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F7F6E75-1E37-2B4D-8DBF-66560C74E5E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UPDATE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7993063" cy="4114800"/>
          </a:xfrm>
        </p:spPr>
        <p:txBody>
          <a:bodyPr/>
          <a:lstStyle/>
          <a:p>
            <a:pPr algn="just"/>
            <a:r>
              <a:rPr lang="en-US" altLang="en-US"/>
              <a:t>WHERE clause is optional:</a:t>
            </a:r>
          </a:p>
          <a:p>
            <a:pPr lvl="1" algn="just"/>
            <a:r>
              <a:rPr lang="en-US" altLang="en-US"/>
              <a:t>If omitted, named columns are updated for all rows in table;</a:t>
            </a:r>
          </a:p>
          <a:p>
            <a:pPr lvl="1" algn="just"/>
            <a:r>
              <a:rPr lang="en-US" altLang="en-US"/>
              <a:t>If specified, only those rows that satisfy </a:t>
            </a:r>
            <a:r>
              <a:rPr lang="en-US" altLang="en-US" i="1"/>
              <a:t>searchCondition</a:t>
            </a:r>
            <a:r>
              <a:rPr lang="en-US" altLang="en-US"/>
              <a:t> are updated. </a:t>
            </a:r>
          </a:p>
          <a:p>
            <a:pPr algn="just"/>
            <a:r>
              <a:rPr lang="en-US" altLang="en-US"/>
              <a:t>New </a:t>
            </a:r>
            <a:r>
              <a:rPr lang="en-US" altLang="en-US" i="1"/>
              <a:t>dataValue(s)</a:t>
            </a:r>
            <a:r>
              <a:rPr lang="en-US" altLang="en-US"/>
              <a:t> must be compatible with data type for corresponding column.</a:t>
            </a:r>
            <a:endParaRPr lang="en-US" altLang="en-US" sz="250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872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1CBCCD9-660D-3445-AD7F-5EC70E826BC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6.38/39  UPDATE All Rows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17663"/>
            <a:ext cx="7920038" cy="476408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Give all staff a 3% pay increase.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 </a:t>
            </a:r>
            <a:r>
              <a:rPr lang="en-US" altLang="en-US" b="0"/>
              <a:t> UPDATE Staff</a:t>
            </a:r>
          </a:p>
          <a:p>
            <a:pPr lvl="1" algn="just">
              <a:buFontTx/>
              <a:buNone/>
            </a:pPr>
            <a:r>
              <a:rPr lang="en-US" altLang="en-US"/>
              <a:t> 		  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altLang="en-US" b="1"/>
          </a:p>
          <a:p>
            <a:pPr algn="just">
              <a:buFont typeface="Monotype Sorts" charset="2"/>
              <a:buNone/>
            </a:pPr>
            <a:r>
              <a:rPr lang="en-US" altLang="en-US"/>
              <a:t>Give all Managers a 5% pay increase.</a:t>
            </a:r>
          </a:p>
          <a:p>
            <a:pPr algn="just">
              <a:lnSpc>
                <a:spcPct val="5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 b="0"/>
              <a:t>	UPDATE Staff</a:t>
            </a:r>
          </a:p>
          <a:p>
            <a:pPr lvl="1" algn="just">
              <a:buFontTx/>
              <a:buNone/>
            </a:pPr>
            <a:r>
              <a:rPr lang="en-US" altLang="en-US"/>
              <a:t>		SET salary = salary*1.05</a:t>
            </a:r>
          </a:p>
          <a:p>
            <a:pPr lvl="1" algn="just">
              <a:buFontTx/>
              <a:buNone/>
            </a:pPr>
            <a:r>
              <a:rPr lang="en-US" altLang="en-US"/>
              <a:t>		WHERE position = ‘Manager’;</a:t>
            </a:r>
          </a:p>
          <a:p>
            <a:pPr lvl="1" algn="just">
              <a:buFontTx/>
              <a:buNone/>
            </a:pPr>
            <a:endParaRPr lang="en-US" altLang="en-US" b="1"/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5974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CCAF1D7-A2DF-AF48-B174-865E057C63F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6.40  UPDATE Multiple Columns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01800"/>
            <a:ext cx="7999413" cy="3240088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Promote David Ford (staffNo=‘SG14’) to Manager and change his salary to £18,000.</a:t>
            </a:r>
          </a:p>
          <a:p>
            <a:pPr algn="just"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 b="0"/>
              <a:t>	UPDATE Staff</a:t>
            </a:r>
          </a:p>
          <a:p>
            <a:pPr lvl="1" algn="just">
              <a:buFontTx/>
              <a:buNone/>
            </a:pPr>
            <a:r>
              <a:rPr lang="en-US" altLang="en-US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altLang="en-US"/>
              <a:t>		WHERE staffNo = ‘SG14’;</a:t>
            </a:r>
          </a:p>
          <a:p>
            <a:pPr lvl="3" algn="just"/>
            <a:endParaRPr lang="en-US" altLang="en-US" sz="1900" b="1"/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6077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8E92E3A-1EA2-7445-9463-7833F7C3B1A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DELETE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196975"/>
            <a:ext cx="80899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/>
              <a:t>DELETE FROM TableName </a:t>
            </a:r>
          </a:p>
          <a:p>
            <a:pPr lvl="1" algn="just">
              <a:buFontTx/>
              <a:buNone/>
            </a:pPr>
            <a:r>
              <a:rPr lang="en-US" altLang="en-US"/>
              <a:t>[WHERE searchCondition]</a:t>
            </a:r>
          </a:p>
          <a:p>
            <a:pPr algn="just">
              <a:lnSpc>
                <a:spcPct val="3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lnSpc>
                <a:spcPct val="3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Clr>
                <a:schemeClr val="tx2"/>
              </a:buClr>
              <a:buFontTx/>
              <a:buChar char="•"/>
            </a:pPr>
            <a:r>
              <a:rPr lang="en-US" altLang="en-US" i="1"/>
              <a:t>TableName</a:t>
            </a:r>
            <a:r>
              <a:rPr lang="en-US" altLang="en-US"/>
              <a:t> can be name of a base table or an updatable view. </a:t>
            </a:r>
          </a:p>
          <a:p>
            <a:pPr algn="just">
              <a:buClr>
                <a:schemeClr val="tx2"/>
              </a:buClr>
              <a:buFontTx/>
              <a:buChar char="•"/>
            </a:pPr>
            <a:endParaRPr lang="en-US" altLang="en-US" sz="1600"/>
          </a:p>
          <a:p>
            <a:pPr algn="just">
              <a:buClr>
                <a:schemeClr val="tx2"/>
              </a:buClr>
              <a:buFontTx/>
              <a:buChar char="•"/>
            </a:pPr>
            <a:r>
              <a:rPr lang="en-US" altLang="en-US" i="1"/>
              <a:t>searchCondition</a:t>
            </a:r>
            <a:r>
              <a:rPr lang="en-US" altLang="en-US"/>
              <a:t> is optional; if omitted, all rows are deleted from table. This does not delete table. If </a:t>
            </a:r>
            <a:r>
              <a:rPr lang="en-US" altLang="en-US" i="1"/>
              <a:t>search_condition</a:t>
            </a:r>
            <a:r>
              <a:rPr lang="en-US" altLang="en-US"/>
              <a:t> is specified, only those rows that satisfy condition are deleted.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6179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25AF111-F888-8D46-A149-789B3174C72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6.41/42  DELETE Specific Rows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74788"/>
            <a:ext cx="7999413" cy="41148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Delete all viewings that relate to property PG4.</a:t>
            </a:r>
          </a:p>
          <a:p>
            <a:pPr algn="just">
              <a:lnSpc>
                <a:spcPct val="40000"/>
              </a:lnSpc>
              <a:buFontTx/>
              <a:buChar char="•"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DELETE FROM Viewing</a:t>
            </a:r>
          </a:p>
          <a:p>
            <a:pPr lvl="1" algn="just">
              <a:buFontTx/>
              <a:buNone/>
            </a:pPr>
            <a:r>
              <a:rPr lang="en-US" altLang="en-US"/>
              <a:t>		WHERE propertyNo = ‘PG4’;</a:t>
            </a:r>
          </a:p>
          <a:p>
            <a:pPr algn="just"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Delete all records from the Viewing table.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 b="0"/>
          </a:p>
          <a:p>
            <a:pPr lvl="1" algn="just">
              <a:buFontTx/>
              <a:buNone/>
            </a:pPr>
            <a:r>
              <a:rPr lang="en-US" altLang="en-US"/>
              <a:t>	DELETE FROM Viewing;</a:t>
            </a:r>
          </a:p>
          <a:p>
            <a:pPr lvl="1" algn="just">
              <a:buFontTx/>
              <a:buNone/>
            </a:pPr>
            <a:endParaRPr lang="en-US" altLang="en-US" b="1"/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6282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327FEF6-86EA-3D43-B07C-BD7B9D07681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836613"/>
            <a:ext cx="8583613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  Specific Columns, All Rows</a:t>
            </a:r>
            <a:endParaRPr sz="40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33563"/>
            <a:ext cx="8229600" cy="28194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Produce a list of salaries for all staff, showing only  staff number, first and last names, and salary.</a:t>
            </a:r>
          </a:p>
          <a:p>
            <a:pPr algn="just">
              <a:buFont typeface="Monotype Sorts" charset="2"/>
              <a:buNone/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 b="1"/>
              <a:t>	</a:t>
            </a:r>
            <a:r>
              <a:rPr lang="en-US" altLang="en-US"/>
              <a:t>SELECT staffNo, fName, lName, salary</a:t>
            </a:r>
          </a:p>
          <a:p>
            <a:pPr lvl="1" algn="just">
              <a:buFontTx/>
              <a:buNone/>
            </a:pPr>
            <a:r>
              <a:rPr lang="en-US" altLang="en-US"/>
              <a:t>	FROM Staff;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403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99F7B34-2E4B-F243-A1B8-D2EB2E9DA5D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57912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summary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7620000" cy="4373562"/>
          </a:xfrm>
        </p:spPr>
        <p:txBody>
          <a:bodyPr/>
          <a:lstStyle/>
          <a:p>
            <a:pPr algn="just">
              <a:lnSpc>
                <a:spcPct val="20000"/>
              </a:lnSpc>
            </a:pPr>
            <a:endParaRPr lang="en-US" altLang="en-US" dirty="0"/>
          </a:p>
          <a:p>
            <a:pPr lvl="1" algn="just"/>
            <a:r>
              <a:rPr lang="en-US" altLang="en-US" b="1" dirty="0"/>
              <a:t>SELECT/FROM clause.</a:t>
            </a:r>
          </a:p>
          <a:p>
            <a:pPr lvl="1" algn="just"/>
            <a:r>
              <a:rPr lang="en-US" altLang="en-US" b="1" dirty="0"/>
              <a:t>Use compound WHERE conditions.</a:t>
            </a:r>
          </a:p>
          <a:p>
            <a:pPr lvl="1" algn="just"/>
            <a:r>
              <a:rPr lang="en-US" altLang="en-US" b="1" dirty="0"/>
              <a:t>ORDER BY.</a:t>
            </a:r>
          </a:p>
          <a:p>
            <a:pPr lvl="1" algn="just"/>
            <a:r>
              <a:rPr lang="en-US" altLang="en-US" b="1" dirty="0"/>
              <a:t>Aggregate functions.</a:t>
            </a:r>
          </a:p>
          <a:p>
            <a:pPr lvl="1" algn="just"/>
            <a:r>
              <a:rPr lang="en-US" altLang="en-US" b="1" dirty="0"/>
              <a:t>Group data using GROUP BY and HAVING.</a:t>
            </a:r>
          </a:p>
          <a:p>
            <a:pPr lvl="1" algn="just"/>
            <a:r>
              <a:rPr lang="en-US" altLang="en-US" b="1" dirty="0"/>
              <a:t>Subqueries.</a:t>
            </a:r>
          </a:p>
          <a:p>
            <a:pPr lvl="1" algn="just"/>
            <a:r>
              <a:rPr lang="en-US" altLang="en-US" b="1" dirty="0"/>
              <a:t>Join tables together.</a:t>
            </a:r>
          </a:p>
          <a:p>
            <a:pPr lvl="1" algn="just"/>
            <a:r>
              <a:rPr lang="en-US" altLang="en-US" b="1" dirty="0"/>
              <a:t>Perform set operations (UNION, INTERSECT, EXCEPT).</a:t>
            </a:r>
          </a:p>
          <a:p>
            <a:pPr lvl="1" algn="just"/>
            <a:r>
              <a:rPr lang="en-US" altLang="en-US" b="1" dirty="0"/>
              <a:t>INSERT, UPDATE, and DELETE.</a:t>
            </a:r>
          </a:p>
          <a:p>
            <a:endParaRPr lang="en-US" alt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BD79BAFC-0E80-2340-BCD4-2CEFAA2FEBA8}" type="slidenum">
              <a:rPr lang="en-US" altLang="en-US">
                <a:solidFill>
                  <a:schemeClr val="tx2"/>
                </a:solidFill>
              </a:rPr>
              <a:pPr/>
              <a:t>130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765175"/>
            <a:ext cx="865505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  Specific Columns, All Rows</a:t>
            </a:r>
          </a:p>
        </p:txBody>
      </p: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5060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98291D8-FD1C-F348-8BFB-AA15BC63392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36725"/>
            <a:ext cx="48291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  Use of DISTINCT</a:t>
            </a:r>
            <a:endParaRPr sz="40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153400" cy="21971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the property numbers of all properties that have been viewed.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	</a:t>
            </a:r>
            <a:r>
              <a:rPr lang="en-US" altLang="en-US" b="0"/>
              <a:t>SELECT propertyNo</a:t>
            </a:r>
          </a:p>
          <a:p>
            <a:pPr lvl="1">
              <a:buFontTx/>
              <a:buNone/>
            </a:pPr>
            <a:r>
              <a:rPr lang="en-US" altLang="en-US"/>
              <a:t>			FROM Viewing;</a:t>
            </a:r>
          </a:p>
        </p:txBody>
      </p:sp>
      <p:pic>
        <p:nvPicPr>
          <p:cNvPr id="182279" name="Picture 7" descr="DS3-Table 05-0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19233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6086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9BCBBF9-ACFA-3949-B23A-6E72402C4A2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4188" y="549275"/>
            <a:ext cx="8382000" cy="27305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30000"/>
              </a:lnSpc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  Use of DISTINCT</a:t>
            </a:r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153400" cy="2208212"/>
          </a:xfrm>
        </p:spPr>
        <p:txBody>
          <a:bodyPr/>
          <a:lstStyle/>
          <a:p>
            <a:r>
              <a:rPr lang="en-US" altLang="en-US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altLang="en-US"/>
          </a:p>
          <a:p>
            <a:pPr>
              <a:lnSpc>
                <a:spcPct val="0"/>
              </a:lnSpc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	</a:t>
            </a:r>
            <a:r>
              <a:rPr lang="en-US" altLang="en-US" b="0"/>
              <a:t>SELECT DISTINCT propertyNo</a:t>
            </a:r>
          </a:p>
          <a:p>
            <a:pPr lvl="1" algn="just">
              <a:buFontTx/>
              <a:buNone/>
            </a:pPr>
            <a:r>
              <a:rPr lang="en-US" altLang="en-US"/>
              <a:t>			FROM Viewing;</a:t>
            </a:r>
          </a:p>
          <a:p>
            <a:pPr>
              <a:buFont typeface="Monotype Sorts" charset="2"/>
              <a:buNone/>
            </a:pPr>
            <a:endParaRPr lang="en-US" altLang="en-US"/>
          </a:p>
        </p:txBody>
      </p:sp>
      <p:pic>
        <p:nvPicPr>
          <p:cNvPr id="402437" name="Picture 1029" descr="DS3-Table 05-0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284538"/>
            <a:ext cx="1779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7110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E3185C0-D5E2-9640-B89D-FBA073CEB41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4188" y="549275"/>
            <a:ext cx="8382000" cy="27305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30000"/>
              </a:lnSpc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6.3  Use of DISTINCT</a:t>
            </a:r>
          </a:p>
        </p:txBody>
      </p:sp>
      <p:sp>
        <p:nvSpPr>
          <p:cNvPr id="58373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48132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B04A047-B027-3A4D-BAE9-786B06332E4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1360488" y="1822450"/>
            <a:ext cx="1219200" cy="207168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1362075" y="1427163"/>
            <a:ext cx="12192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48135" name="Text Box 31"/>
          <p:cNvSpPr txBox="1">
            <a:spLocks noChangeArrowheads="1"/>
          </p:cNvSpPr>
          <p:nvPr/>
        </p:nvSpPr>
        <p:spPr bwMode="auto">
          <a:xfrm>
            <a:off x="1444625" y="144145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charset="0"/>
              </a:rPr>
              <a:t>position</a:t>
            </a:r>
          </a:p>
        </p:txBody>
      </p:sp>
      <p:sp>
        <p:nvSpPr>
          <p:cNvPr id="48136" name="Text Box 32"/>
          <p:cNvSpPr txBox="1">
            <a:spLocks noChangeArrowheads="1"/>
          </p:cNvSpPr>
          <p:nvPr/>
        </p:nvSpPr>
        <p:spPr bwMode="auto">
          <a:xfrm>
            <a:off x="1360488" y="2036763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Manager</a:t>
            </a:r>
          </a:p>
        </p:txBody>
      </p:sp>
      <p:sp>
        <p:nvSpPr>
          <p:cNvPr id="48137" name="Text Box 33"/>
          <p:cNvSpPr txBox="1">
            <a:spLocks noChangeArrowheads="1"/>
          </p:cNvSpPr>
          <p:nvPr/>
        </p:nvSpPr>
        <p:spPr bwMode="auto">
          <a:xfrm>
            <a:off x="1360488" y="2386013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Assistant</a:t>
            </a:r>
          </a:p>
        </p:txBody>
      </p:sp>
      <p:sp>
        <p:nvSpPr>
          <p:cNvPr id="48138" name="Text Box 34"/>
          <p:cNvSpPr txBox="1">
            <a:spLocks noChangeArrowheads="1"/>
          </p:cNvSpPr>
          <p:nvPr/>
        </p:nvSpPr>
        <p:spPr bwMode="auto">
          <a:xfrm>
            <a:off x="1360488" y="2798763"/>
            <a:ext cx="1154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Supervisor</a:t>
            </a:r>
          </a:p>
        </p:txBody>
      </p:sp>
      <p:sp>
        <p:nvSpPr>
          <p:cNvPr id="48139" name="Text Box 35"/>
          <p:cNvSpPr txBox="1">
            <a:spLocks noChangeArrowheads="1"/>
          </p:cNvSpPr>
          <p:nvPr/>
        </p:nvSpPr>
        <p:spPr bwMode="auto">
          <a:xfrm>
            <a:off x="1360488" y="3179763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Assistant</a:t>
            </a:r>
          </a:p>
        </p:txBody>
      </p:sp>
      <p:sp>
        <p:nvSpPr>
          <p:cNvPr id="48140" name="Text Box 36"/>
          <p:cNvSpPr txBox="1">
            <a:spLocks noChangeArrowheads="1"/>
          </p:cNvSpPr>
          <p:nvPr/>
        </p:nvSpPr>
        <p:spPr bwMode="auto">
          <a:xfrm>
            <a:off x="1360488" y="3529013"/>
            <a:ext cx="985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Manager</a:t>
            </a:r>
          </a:p>
        </p:txBody>
      </p:sp>
      <p:sp>
        <p:nvSpPr>
          <p:cNvPr id="48141" name="Rectangle 65"/>
          <p:cNvSpPr>
            <a:spLocks noChangeArrowheads="1"/>
          </p:cNvSpPr>
          <p:nvPr/>
        </p:nvSpPr>
        <p:spPr bwMode="auto">
          <a:xfrm>
            <a:off x="5245100" y="1808163"/>
            <a:ext cx="1219200" cy="13096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48142" name="Rectangle 66"/>
          <p:cNvSpPr>
            <a:spLocks noChangeArrowheads="1"/>
          </p:cNvSpPr>
          <p:nvPr/>
        </p:nvSpPr>
        <p:spPr bwMode="auto">
          <a:xfrm>
            <a:off x="5246688" y="1412875"/>
            <a:ext cx="12192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48143" name="Text Box 67"/>
          <p:cNvSpPr txBox="1">
            <a:spLocks noChangeArrowheads="1"/>
          </p:cNvSpPr>
          <p:nvPr/>
        </p:nvSpPr>
        <p:spPr bwMode="auto">
          <a:xfrm>
            <a:off x="5329238" y="1427163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charset="0"/>
              </a:rPr>
              <a:t>position</a:t>
            </a:r>
          </a:p>
        </p:txBody>
      </p:sp>
      <p:sp>
        <p:nvSpPr>
          <p:cNvPr id="48144" name="Text Box 68"/>
          <p:cNvSpPr txBox="1">
            <a:spLocks noChangeArrowheads="1"/>
          </p:cNvSpPr>
          <p:nvPr/>
        </p:nvSpPr>
        <p:spPr bwMode="auto">
          <a:xfrm>
            <a:off x="5245100" y="2022475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Manager</a:t>
            </a:r>
          </a:p>
        </p:txBody>
      </p:sp>
      <p:sp>
        <p:nvSpPr>
          <p:cNvPr id="48145" name="Text Box 69"/>
          <p:cNvSpPr txBox="1">
            <a:spLocks noChangeArrowheads="1"/>
          </p:cNvSpPr>
          <p:nvPr/>
        </p:nvSpPr>
        <p:spPr bwMode="auto">
          <a:xfrm>
            <a:off x="5245100" y="2371725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Assistant</a:t>
            </a:r>
          </a:p>
        </p:txBody>
      </p:sp>
      <p:sp>
        <p:nvSpPr>
          <p:cNvPr id="48146" name="Text Box 70"/>
          <p:cNvSpPr txBox="1">
            <a:spLocks noChangeArrowheads="1"/>
          </p:cNvSpPr>
          <p:nvPr/>
        </p:nvSpPr>
        <p:spPr bwMode="auto">
          <a:xfrm>
            <a:off x="5245100" y="2784475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Supervisor</a:t>
            </a:r>
          </a:p>
        </p:txBody>
      </p:sp>
      <p:sp>
        <p:nvSpPr>
          <p:cNvPr id="48147" name="Text Box 74"/>
          <p:cNvSpPr txBox="1">
            <a:spLocks noChangeArrowheads="1"/>
          </p:cNvSpPr>
          <p:nvPr/>
        </p:nvSpPr>
        <p:spPr bwMode="auto">
          <a:xfrm>
            <a:off x="827088" y="4108450"/>
            <a:ext cx="247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latin typeface="Courier New" charset="0"/>
              </a:rPr>
              <a:t>SELECT position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latin typeface="Courier New" charset="0"/>
              </a:rPr>
              <a:t> FROM  staff;</a:t>
            </a:r>
          </a:p>
        </p:txBody>
      </p:sp>
      <p:sp>
        <p:nvSpPr>
          <p:cNvPr id="48148" name="Text Box 75"/>
          <p:cNvSpPr txBox="1">
            <a:spLocks noChangeArrowheads="1"/>
          </p:cNvSpPr>
          <p:nvPr/>
        </p:nvSpPr>
        <p:spPr bwMode="auto">
          <a:xfrm>
            <a:off x="4300538" y="3330575"/>
            <a:ext cx="3841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latin typeface="Courier New" charset="0"/>
              </a:rPr>
              <a:t>SELECT DISTINCT position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latin typeface="Courier New" charset="0"/>
              </a:rPr>
              <a:t> FROM  staff;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Calculated Fields</a:t>
            </a:r>
            <a:endParaRPr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948113"/>
          </a:xfrm>
        </p:spPr>
        <p:txBody>
          <a:bodyPr rtlCol="0">
            <a:normAutofit/>
          </a:bodyPr>
          <a:lstStyle/>
          <a:p>
            <a:pPr marL="342900" indent="-342900" fontAlgn="auto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The SQL expression in the SELECT list specifies a derived field.</a:t>
            </a:r>
          </a:p>
          <a:p>
            <a:pPr marL="342900" indent="-342900" fontAlgn="auto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 Columns referenced in the arithmetic expression must have a numeric type.</a:t>
            </a:r>
          </a:p>
          <a:p>
            <a:pPr marL="342900" indent="-342900" fontAlgn="auto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 SQL expression can involve + ,  -  ,  *  ,  /  ,  (  ,  ).</a:t>
            </a:r>
          </a:p>
          <a:p>
            <a:pPr marL="342900" indent="-342900" fontAlgn="auto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 AS clause is used to name the derived column.</a:t>
            </a:r>
          </a:p>
          <a:p>
            <a:pPr fontAlgn="auto"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Calculated Fields</a:t>
            </a:r>
            <a:endParaRPr sz="4000" b="1">
              <a:solidFill>
                <a:schemeClr val="tx1"/>
              </a:solidFill>
              <a:ea typeface="+mn-ea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2938463"/>
          </a:xfrm>
        </p:spPr>
        <p:txBody>
          <a:bodyPr rtlCol="0">
            <a:normAutofit/>
          </a:bodyPr>
          <a:lstStyle/>
          <a:p>
            <a:pPr algn="just" fontAlgn="auto">
              <a:buFont typeface="Monotype Sorts" charset="2"/>
              <a:buNone/>
              <a:defRPr/>
            </a:pPr>
            <a:endParaRPr lang="en-US" altLang="en-US" dirty="0"/>
          </a:p>
          <a:p>
            <a:pPr marL="342900" indent="-342900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100" dirty="0"/>
              <a:t>Syntax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dirty="0"/>
          </a:p>
          <a:p>
            <a:pPr fontAlgn="auto">
              <a:buFontTx/>
              <a:buNone/>
              <a:defRPr/>
            </a:pPr>
            <a:r>
              <a:rPr lang="en-US" altLang="en-US" b="0" dirty="0"/>
              <a:t>SELECT {* |  column | </a:t>
            </a:r>
            <a:r>
              <a:rPr lang="en-US" altLang="en-US" b="0" dirty="0" err="1"/>
              <a:t>column_expression</a:t>
            </a:r>
            <a:r>
              <a:rPr lang="en-US" altLang="en-US" b="0" dirty="0"/>
              <a:t> [AS </a:t>
            </a:r>
            <a:r>
              <a:rPr lang="en-US" altLang="en-US" b="0" dirty="0" err="1"/>
              <a:t>new_name</a:t>
            </a:r>
            <a:r>
              <a:rPr lang="en-US" altLang="en-US" b="0" dirty="0"/>
              <a:t>] [,…]}</a:t>
            </a:r>
          </a:p>
          <a:p>
            <a:pPr fontAlgn="auto">
              <a:buFontTx/>
              <a:buNone/>
              <a:defRPr/>
            </a:pPr>
            <a:r>
              <a:rPr lang="en-US" altLang="en-US" b="0" dirty="0"/>
              <a:t>FROM   </a:t>
            </a:r>
            <a:r>
              <a:rPr lang="en-US" altLang="en-US" b="0" dirty="0" err="1"/>
              <a:t>table_name</a:t>
            </a:r>
            <a:r>
              <a:rPr lang="en-US" altLang="en-US" b="0" dirty="0"/>
              <a:t>; </a:t>
            </a:r>
          </a:p>
          <a:p>
            <a:pPr algn="just" fontAlgn="auto">
              <a:buFont typeface="Monotype Sorts" charset="2"/>
              <a:buNone/>
              <a:defRPr/>
            </a:pPr>
            <a:endParaRPr lang="en-US" altLang="en-US" dirty="0"/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5018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90544AE-775E-8A48-B869-3423BB6B55A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66762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latin typeface="Times" pitchFamily="18" charset="0"/>
                <a:ea typeface="+mn-ea"/>
              </a:rPr>
              <a:t>Database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05825" cy="30130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altLang="en-US">
                <a:latin typeface="Times" charset="0"/>
              </a:rPr>
              <a:t>Steps in building a database for an application: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</a:rPr>
              <a:t>Understanding real-world domain being captured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</a:rPr>
              <a:t>Specify it using a database conceptual model (ER/OO)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</a:rPr>
              <a:t>Translate specification to model of DBMS (relational)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</a:rPr>
              <a:t>Create schema using DBMS commands (DDL)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</a:rPr>
              <a:t>Load data(DML)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1722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36773D9-483C-BB44-8599-77DB2BFB1BB4}" type="slidenum">
              <a:rPr lang="en-GB" altLang="en-US" sz="24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GB" altLang="en-US" sz="2400">
              <a:latin typeface="Times New Roman" charset="0"/>
            </a:endParaRPr>
          </a:p>
        </p:txBody>
      </p:sp>
      <p:sp>
        <p:nvSpPr>
          <p:cNvPr id="34821" name="Slide Number Placeholder 3"/>
          <p:cNvSpPr txBox="1">
            <a:spLocks/>
          </p:cNvSpPr>
          <p:nvPr/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1C48830-64A1-B34D-9B6B-0DBBCE8AC7BF}" type="slidenum">
              <a:rPr lang="en-GB" altLang="en-US" sz="24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GB" altLang="en-US" sz="2400">
              <a:latin typeface="Times New Roman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2105025" y="5006975"/>
            <a:ext cx="261938" cy="3063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34825" name="Group 5"/>
          <p:cNvGrpSpPr>
            <a:grpSpLocks/>
          </p:cNvGrpSpPr>
          <p:nvPr/>
        </p:nvGrpSpPr>
        <p:grpSpPr bwMode="auto">
          <a:xfrm>
            <a:off x="2474913" y="4659313"/>
            <a:ext cx="1233487" cy="1001712"/>
            <a:chOff x="1731801" y="1632645"/>
            <a:chExt cx="1234157" cy="1001909"/>
          </a:xfrm>
        </p:grpSpPr>
        <p:sp>
          <p:nvSpPr>
            <p:cNvPr id="35" name="Rounded Rectangle 34"/>
            <p:cNvSpPr/>
            <p:nvPr/>
          </p:nvSpPr>
          <p:spPr>
            <a:xfrm>
              <a:off x="173180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6" name="Rounded Rectangle 6"/>
            <p:cNvSpPr/>
            <p:nvPr/>
          </p:nvSpPr>
          <p:spPr>
            <a:xfrm>
              <a:off x="1760392" y="1661226"/>
              <a:ext cx="1176976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Conceptual model (ERD)</a:t>
              </a: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83243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34829" name="Group 7"/>
          <p:cNvGrpSpPr>
            <a:grpSpLocks/>
          </p:cNvGrpSpPr>
          <p:nvPr/>
        </p:nvGrpSpPr>
        <p:grpSpPr bwMode="auto">
          <a:xfrm>
            <a:off x="4202113" y="4659313"/>
            <a:ext cx="1235075" cy="1001712"/>
            <a:chOff x="3459621" y="1632645"/>
            <a:chExt cx="1234157" cy="1001909"/>
          </a:xfrm>
        </p:grpSpPr>
        <p:sp>
          <p:nvSpPr>
            <p:cNvPr id="39" name="Rounded Rectangle 38"/>
            <p:cNvSpPr/>
            <p:nvPr/>
          </p:nvSpPr>
          <p:spPr>
            <a:xfrm>
              <a:off x="345962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0" name="Rounded Rectangle 10"/>
            <p:cNvSpPr/>
            <p:nvPr/>
          </p:nvSpPr>
          <p:spPr>
            <a:xfrm>
              <a:off x="3488175" y="1661226"/>
              <a:ext cx="1177049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Relational Data Model</a:t>
              </a: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56025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34833" name="Group 9"/>
          <p:cNvGrpSpPr>
            <a:grpSpLocks/>
          </p:cNvGrpSpPr>
          <p:nvPr/>
        </p:nvGrpSpPr>
        <p:grpSpPr bwMode="auto">
          <a:xfrm>
            <a:off x="5930900" y="4659313"/>
            <a:ext cx="1233488" cy="1001712"/>
            <a:chOff x="5187441" y="1632645"/>
            <a:chExt cx="1234157" cy="1001909"/>
          </a:xfrm>
        </p:grpSpPr>
        <p:sp>
          <p:nvSpPr>
            <p:cNvPr id="43" name="Rounded Rectangle 42"/>
            <p:cNvSpPr/>
            <p:nvPr/>
          </p:nvSpPr>
          <p:spPr>
            <a:xfrm>
              <a:off x="518744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4" name="Rounded Rectangle 14"/>
            <p:cNvSpPr/>
            <p:nvPr/>
          </p:nvSpPr>
          <p:spPr>
            <a:xfrm>
              <a:off x="5216031" y="1661226"/>
              <a:ext cx="1176976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Create schema 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(DDL)</a:t>
              </a:r>
            </a:p>
          </p:txBody>
        </p:sp>
      </p:grpSp>
      <p:sp>
        <p:nvSpPr>
          <p:cNvPr id="45" name="Right Arrow 44"/>
          <p:cNvSpPr/>
          <p:nvPr/>
        </p:nvSpPr>
        <p:spPr>
          <a:xfrm>
            <a:off x="728807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34837" name="Group 11"/>
          <p:cNvGrpSpPr>
            <a:grpSpLocks/>
          </p:cNvGrpSpPr>
          <p:nvPr/>
        </p:nvGrpSpPr>
        <p:grpSpPr bwMode="auto">
          <a:xfrm>
            <a:off x="7658100" y="4659313"/>
            <a:ext cx="1235075" cy="1001712"/>
            <a:chOff x="6915261" y="1632645"/>
            <a:chExt cx="1234157" cy="1001909"/>
          </a:xfrm>
        </p:grpSpPr>
        <p:sp>
          <p:nvSpPr>
            <p:cNvPr id="47" name="Rounded Rectangle 46"/>
            <p:cNvSpPr/>
            <p:nvPr/>
          </p:nvSpPr>
          <p:spPr>
            <a:xfrm>
              <a:off x="691526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8" name="Rounded Rectangle 18"/>
            <p:cNvSpPr/>
            <p:nvPr/>
          </p:nvSpPr>
          <p:spPr>
            <a:xfrm>
              <a:off x="6943815" y="1661226"/>
              <a:ext cx="1177049" cy="94474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Load Data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(DML)</a:t>
              </a:r>
            </a:p>
          </p:txBody>
        </p:sp>
      </p:grpSp>
      <p:grpSp>
        <p:nvGrpSpPr>
          <p:cNvPr id="34838" name="Group 28"/>
          <p:cNvGrpSpPr>
            <a:grpSpLocks/>
          </p:cNvGrpSpPr>
          <p:nvPr/>
        </p:nvGrpSpPr>
        <p:grpSpPr bwMode="auto">
          <a:xfrm>
            <a:off x="755650" y="4659313"/>
            <a:ext cx="1233488" cy="1001712"/>
            <a:chOff x="3981" y="1632645"/>
            <a:chExt cx="1234157" cy="1001909"/>
          </a:xfrm>
        </p:grpSpPr>
        <p:sp>
          <p:nvSpPr>
            <p:cNvPr id="50" name="Rounded Rectangle 49"/>
            <p:cNvSpPr/>
            <p:nvPr/>
          </p:nvSpPr>
          <p:spPr>
            <a:xfrm>
              <a:off x="398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51" name="Rounded Rectangle 4"/>
            <p:cNvSpPr/>
            <p:nvPr/>
          </p:nvSpPr>
          <p:spPr>
            <a:xfrm>
              <a:off x="32571" y="1661226"/>
              <a:ext cx="1176976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Real World Domain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651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6.4  Calculated Fields</a:t>
            </a:r>
            <a:endParaRPr sz="40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8382000" cy="2114550"/>
          </a:xfrm>
        </p:spPr>
        <p:txBody>
          <a:bodyPr/>
          <a:lstStyle/>
          <a:p>
            <a:r>
              <a:rPr lang="en-US" altLang="en-US" dirty="0"/>
              <a:t>Produce list of monthly salaries for all staff, showing staff number, first/last name, and  salary.</a:t>
            </a:r>
          </a:p>
          <a:p>
            <a:pPr>
              <a:lnSpc>
                <a:spcPct val="20000"/>
              </a:lnSpc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   	</a:t>
            </a:r>
            <a:r>
              <a:rPr lang="en-US" altLang="en-US" b="0" dirty="0"/>
              <a:t>SELECT  </a:t>
            </a:r>
            <a:r>
              <a:rPr lang="en-US" altLang="en-US" b="0" dirty="0" err="1"/>
              <a:t>staffNo</a:t>
            </a:r>
            <a:r>
              <a:rPr lang="en-US" altLang="en-US" b="0" dirty="0"/>
              <a:t> , </a:t>
            </a:r>
            <a:r>
              <a:rPr lang="en-US" altLang="en-US" b="0" dirty="0" err="1"/>
              <a:t>fName</a:t>
            </a:r>
            <a:r>
              <a:rPr lang="en-US" altLang="en-US" b="0" dirty="0"/>
              <a:t> , </a:t>
            </a:r>
            <a:r>
              <a:rPr lang="en-US" altLang="en-US" b="0" dirty="0" err="1"/>
              <a:t>lName</a:t>
            </a:r>
            <a:r>
              <a:rPr lang="en-US" altLang="en-US" b="0" dirty="0"/>
              <a:t> , salary/12  AS </a:t>
            </a:r>
            <a:r>
              <a:rPr lang="en-US" altLang="en-US" b="0" dirty="0" err="1"/>
              <a:t>monthlySalary</a:t>
            </a:r>
            <a:endParaRPr lang="en-US" altLang="en-US" b="0" dirty="0"/>
          </a:p>
          <a:p>
            <a:pPr lvl="1">
              <a:buFontTx/>
              <a:buNone/>
            </a:pPr>
            <a:r>
              <a:rPr lang="en-US" altLang="en-US" dirty="0"/>
              <a:t>		FROM Staff;</a:t>
            </a:r>
          </a:p>
        </p:txBody>
      </p:sp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5120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AC92B2B-F27E-5B46-83A1-FA8FCC281D8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4037013" y="4329113"/>
            <a:ext cx="4421187" cy="20716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51207" name="Line 3"/>
          <p:cNvSpPr>
            <a:spLocks noChangeShapeType="1"/>
          </p:cNvSpPr>
          <p:nvPr/>
        </p:nvSpPr>
        <p:spPr bwMode="auto">
          <a:xfrm>
            <a:off x="5105400" y="4314825"/>
            <a:ext cx="1588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4"/>
          <p:cNvSpPr>
            <a:spLocks noChangeArrowheads="1"/>
          </p:cNvSpPr>
          <p:nvPr/>
        </p:nvSpPr>
        <p:spPr bwMode="auto">
          <a:xfrm>
            <a:off x="4038600" y="3933825"/>
            <a:ext cx="4421188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51209" name="Line 5"/>
          <p:cNvSpPr>
            <a:spLocks noChangeShapeType="1"/>
          </p:cNvSpPr>
          <p:nvPr/>
        </p:nvSpPr>
        <p:spPr bwMode="auto">
          <a:xfrm>
            <a:off x="6084888" y="4314825"/>
            <a:ext cx="1587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6"/>
          <p:cNvSpPr>
            <a:spLocks noChangeShapeType="1"/>
          </p:cNvSpPr>
          <p:nvPr/>
        </p:nvSpPr>
        <p:spPr bwMode="auto">
          <a:xfrm>
            <a:off x="7008813" y="3948113"/>
            <a:ext cx="1587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4038600" y="451326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SL21</a:t>
            </a:r>
          </a:p>
        </p:txBody>
      </p:sp>
      <p:sp>
        <p:nvSpPr>
          <p:cNvPr id="51212" name="Text Box 8"/>
          <p:cNvSpPr txBox="1">
            <a:spLocks noChangeArrowheads="1"/>
          </p:cNvSpPr>
          <p:nvPr/>
        </p:nvSpPr>
        <p:spPr bwMode="auto">
          <a:xfrm>
            <a:off x="4032250" y="4886325"/>
            <a:ext cx="703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SG37</a:t>
            </a:r>
          </a:p>
        </p:txBody>
      </p:sp>
      <p:sp>
        <p:nvSpPr>
          <p:cNvPr id="51213" name="Text Box 9"/>
          <p:cNvSpPr txBox="1">
            <a:spLocks noChangeArrowheads="1"/>
          </p:cNvSpPr>
          <p:nvPr/>
        </p:nvSpPr>
        <p:spPr bwMode="auto">
          <a:xfrm>
            <a:off x="4032250" y="5267325"/>
            <a:ext cx="703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SG14</a:t>
            </a:r>
          </a:p>
        </p:txBody>
      </p:sp>
      <p:sp>
        <p:nvSpPr>
          <p:cNvPr id="51214" name="Text Box 10"/>
          <p:cNvSpPr txBox="1">
            <a:spLocks noChangeArrowheads="1"/>
          </p:cNvSpPr>
          <p:nvPr/>
        </p:nvSpPr>
        <p:spPr bwMode="auto">
          <a:xfrm>
            <a:off x="4044950" y="5656263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SA9</a:t>
            </a:r>
          </a:p>
        </p:txBody>
      </p:sp>
      <p:sp>
        <p:nvSpPr>
          <p:cNvPr id="51215" name="Text Box 11"/>
          <p:cNvSpPr txBox="1">
            <a:spLocks noChangeArrowheads="1"/>
          </p:cNvSpPr>
          <p:nvPr/>
        </p:nvSpPr>
        <p:spPr bwMode="auto">
          <a:xfrm>
            <a:off x="4038600" y="60293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SG5</a:t>
            </a: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 flipV="1">
            <a:off x="5105400" y="3933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Text Box 13"/>
          <p:cNvSpPr txBox="1">
            <a:spLocks noChangeArrowheads="1"/>
          </p:cNvSpPr>
          <p:nvPr/>
        </p:nvSpPr>
        <p:spPr bwMode="auto">
          <a:xfrm>
            <a:off x="3952875" y="3948113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charset="0"/>
              </a:rPr>
              <a:t>StaffNo</a:t>
            </a:r>
          </a:p>
        </p:txBody>
      </p:sp>
      <p:sp>
        <p:nvSpPr>
          <p:cNvPr id="51218" name="Text Box 14"/>
          <p:cNvSpPr txBox="1">
            <a:spLocks noChangeArrowheads="1"/>
          </p:cNvSpPr>
          <p:nvPr/>
        </p:nvSpPr>
        <p:spPr bwMode="auto">
          <a:xfrm>
            <a:off x="5105400" y="4543425"/>
            <a:ext cx="623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John</a:t>
            </a:r>
          </a:p>
        </p:txBody>
      </p:sp>
      <p:sp>
        <p:nvSpPr>
          <p:cNvPr id="51219" name="Text Box 15"/>
          <p:cNvSpPr txBox="1">
            <a:spLocks noChangeArrowheads="1"/>
          </p:cNvSpPr>
          <p:nvPr/>
        </p:nvSpPr>
        <p:spPr bwMode="auto">
          <a:xfrm>
            <a:off x="5105400" y="4892675"/>
            <a:ext cx="544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Ann</a:t>
            </a:r>
          </a:p>
        </p:txBody>
      </p:sp>
      <p:sp>
        <p:nvSpPr>
          <p:cNvPr id="51220" name="Text Box 16"/>
          <p:cNvSpPr txBox="1">
            <a:spLocks noChangeArrowheads="1"/>
          </p:cNvSpPr>
          <p:nvPr/>
        </p:nvSpPr>
        <p:spPr bwMode="auto">
          <a:xfrm>
            <a:off x="5105400" y="5273675"/>
            <a:ext cx="70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David</a:t>
            </a:r>
          </a:p>
        </p:txBody>
      </p:sp>
      <p:sp>
        <p:nvSpPr>
          <p:cNvPr id="51221" name="Text Box 17"/>
          <p:cNvSpPr txBox="1">
            <a:spLocks noChangeArrowheads="1"/>
          </p:cNvSpPr>
          <p:nvPr/>
        </p:nvSpPr>
        <p:spPr bwMode="auto">
          <a:xfrm>
            <a:off x="5105400" y="5654675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Mary</a:t>
            </a:r>
          </a:p>
        </p:txBody>
      </p:sp>
      <p:sp>
        <p:nvSpPr>
          <p:cNvPr id="51222" name="Text Box 18"/>
          <p:cNvSpPr txBox="1">
            <a:spLocks noChangeArrowheads="1"/>
          </p:cNvSpPr>
          <p:nvPr/>
        </p:nvSpPr>
        <p:spPr bwMode="auto">
          <a:xfrm>
            <a:off x="5105400" y="6035675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Susan</a:t>
            </a:r>
          </a:p>
        </p:txBody>
      </p:sp>
      <p:sp>
        <p:nvSpPr>
          <p:cNvPr id="51223" name="Line 19"/>
          <p:cNvSpPr>
            <a:spLocks noChangeShapeType="1"/>
          </p:cNvSpPr>
          <p:nvPr/>
        </p:nvSpPr>
        <p:spPr bwMode="auto">
          <a:xfrm flipV="1">
            <a:off x="6084888" y="3933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Text Box 20"/>
          <p:cNvSpPr txBox="1">
            <a:spLocks noChangeArrowheads="1"/>
          </p:cNvSpPr>
          <p:nvPr/>
        </p:nvSpPr>
        <p:spPr bwMode="auto">
          <a:xfrm>
            <a:off x="5181600" y="3957638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charset="0"/>
              </a:rPr>
              <a:t>FName</a:t>
            </a:r>
          </a:p>
        </p:txBody>
      </p:sp>
      <p:sp>
        <p:nvSpPr>
          <p:cNvPr id="51225" name="Text Box 21"/>
          <p:cNvSpPr txBox="1">
            <a:spLocks noChangeArrowheads="1"/>
          </p:cNvSpPr>
          <p:nvPr/>
        </p:nvSpPr>
        <p:spPr bwMode="auto">
          <a:xfrm>
            <a:off x="6097588" y="4543425"/>
            <a:ext cx="703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White</a:t>
            </a:r>
          </a:p>
        </p:txBody>
      </p:sp>
      <p:sp>
        <p:nvSpPr>
          <p:cNvPr id="51226" name="Text Box 22"/>
          <p:cNvSpPr txBox="1">
            <a:spLocks noChangeArrowheads="1"/>
          </p:cNvSpPr>
          <p:nvPr/>
        </p:nvSpPr>
        <p:spPr bwMode="auto">
          <a:xfrm>
            <a:off x="6097588" y="4892675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Beech</a:t>
            </a:r>
          </a:p>
        </p:txBody>
      </p:sp>
      <p:sp>
        <p:nvSpPr>
          <p:cNvPr id="51227" name="Text Box 23"/>
          <p:cNvSpPr txBox="1">
            <a:spLocks noChangeArrowheads="1"/>
          </p:cNvSpPr>
          <p:nvPr/>
        </p:nvSpPr>
        <p:spPr bwMode="auto">
          <a:xfrm>
            <a:off x="6097588" y="5305425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Ford</a:t>
            </a:r>
          </a:p>
        </p:txBody>
      </p:sp>
      <p:sp>
        <p:nvSpPr>
          <p:cNvPr id="51228" name="Text Box 24"/>
          <p:cNvSpPr txBox="1">
            <a:spLocks noChangeArrowheads="1"/>
          </p:cNvSpPr>
          <p:nvPr/>
        </p:nvSpPr>
        <p:spPr bwMode="auto">
          <a:xfrm>
            <a:off x="6097588" y="5686425"/>
            <a:ext cx="70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Howe</a:t>
            </a:r>
          </a:p>
        </p:txBody>
      </p:sp>
      <p:sp>
        <p:nvSpPr>
          <p:cNvPr id="51229" name="Text Box 25"/>
          <p:cNvSpPr txBox="1">
            <a:spLocks noChangeArrowheads="1"/>
          </p:cNvSpPr>
          <p:nvPr/>
        </p:nvSpPr>
        <p:spPr bwMode="auto">
          <a:xfrm>
            <a:off x="6097588" y="6035675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Brand</a:t>
            </a:r>
          </a:p>
        </p:txBody>
      </p:sp>
      <p:sp>
        <p:nvSpPr>
          <p:cNvPr id="51230" name="Text Box 26"/>
          <p:cNvSpPr txBox="1">
            <a:spLocks noChangeArrowheads="1"/>
          </p:cNvSpPr>
          <p:nvPr/>
        </p:nvSpPr>
        <p:spPr bwMode="auto">
          <a:xfrm>
            <a:off x="6094413" y="3948113"/>
            <a:ext cx="827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charset="0"/>
              </a:rPr>
              <a:t>LName</a:t>
            </a:r>
          </a:p>
        </p:txBody>
      </p:sp>
      <p:sp>
        <p:nvSpPr>
          <p:cNvPr id="51231" name="Text Box 28"/>
          <p:cNvSpPr txBox="1">
            <a:spLocks noChangeArrowheads="1"/>
          </p:cNvSpPr>
          <p:nvPr/>
        </p:nvSpPr>
        <p:spPr bwMode="auto">
          <a:xfrm>
            <a:off x="6934200" y="3948113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Times New Roman" charset="0"/>
              </a:rPr>
              <a:t>MonthlySalary</a:t>
            </a:r>
          </a:p>
        </p:txBody>
      </p:sp>
      <p:sp>
        <p:nvSpPr>
          <p:cNvPr id="51232" name="Text Box 29"/>
          <p:cNvSpPr txBox="1">
            <a:spLocks noChangeArrowheads="1"/>
          </p:cNvSpPr>
          <p:nvPr/>
        </p:nvSpPr>
        <p:spPr bwMode="auto">
          <a:xfrm>
            <a:off x="7327900" y="4557713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2500</a:t>
            </a:r>
          </a:p>
        </p:txBody>
      </p:sp>
      <p:sp>
        <p:nvSpPr>
          <p:cNvPr id="51233" name="Text Box 30"/>
          <p:cNvSpPr txBox="1">
            <a:spLocks noChangeArrowheads="1"/>
          </p:cNvSpPr>
          <p:nvPr/>
        </p:nvSpPr>
        <p:spPr bwMode="auto">
          <a:xfrm>
            <a:off x="7321550" y="493077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1000</a:t>
            </a:r>
          </a:p>
        </p:txBody>
      </p:sp>
      <p:sp>
        <p:nvSpPr>
          <p:cNvPr id="51234" name="Text Box 31"/>
          <p:cNvSpPr txBox="1">
            <a:spLocks noChangeArrowheads="1"/>
          </p:cNvSpPr>
          <p:nvPr/>
        </p:nvSpPr>
        <p:spPr bwMode="auto">
          <a:xfrm>
            <a:off x="7321550" y="531177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1500</a:t>
            </a:r>
          </a:p>
        </p:txBody>
      </p:sp>
      <p:sp>
        <p:nvSpPr>
          <p:cNvPr id="51235" name="Text Box 32"/>
          <p:cNvSpPr txBox="1">
            <a:spLocks noChangeArrowheads="1"/>
          </p:cNvSpPr>
          <p:nvPr/>
        </p:nvSpPr>
        <p:spPr bwMode="auto">
          <a:xfrm>
            <a:off x="7391400" y="5700713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750</a:t>
            </a:r>
          </a:p>
        </p:txBody>
      </p:sp>
      <p:sp>
        <p:nvSpPr>
          <p:cNvPr id="51236" name="Text Box 33"/>
          <p:cNvSpPr txBox="1">
            <a:spLocks noChangeArrowheads="1"/>
          </p:cNvSpPr>
          <p:nvPr/>
        </p:nvSpPr>
        <p:spPr bwMode="auto">
          <a:xfrm>
            <a:off x="7366000" y="6081713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2000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  <a:cs typeface="Calibri"/>
              </a:rPr>
              <a:t>Row Selection (Where clause)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81000" y="1052513"/>
            <a:ext cx="8382000" cy="5370512"/>
          </a:xfrm>
        </p:spPr>
        <p:txBody>
          <a:bodyPr rtlCol="0">
            <a:normAutofit fontScale="92500"/>
          </a:bodyPr>
          <a:lstStyle/>
          <a:p>
            <a:pPr algn="just" fontAlgn="auto">
              <a:lnSpc>
                <a:spcPct val="160000"/>
              </a:lnSpc>
              <a:buFont typeface="Arial" pitchFamily="34" charset="0"/>
              <a:buNone/>
              <a:defRPr/>
            </a:pPr>
            <a:r>
              <a:rPr lang="en-US" altLang="en-US" sz="2400" dirty="0"/>
              <a:t>WHERE clause consists of five basic search conditions:</a:t>
            </a:r>
          </a:p>
          <a:p>
            <a:pPr lvl="1" indent="-182880" algn="just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/>
              <a:t>Comparison: </a:t>
            </a:r>
            <a:r>
              <a:rPr lang="en-US" altLang="en-US" dirty="0"/>
              <a:t>Compare the value of one expression to the value of another expression (= , &lt;, &gt;, &lt;=, &gt;=, &lt;&gt;).</a:t>
            </a:r>
          </a:p>
          <a:p>
            <a:pPr lvl="1" indent="-182880" algn="just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/>
              <a:t>Range: </a:t>
            </a:r>
            <a:r>
              <a:rPr lang="en-US" altLang="en-US" sz="2400" dirty="0"/>
              <a:t>Test whether the value of an expression falls within a specified range of values (BETWEEN/ NOT BETWEEN).</a:t>
            </a:r>
          </a:p>
          <a:p>
            <a:pPr lvl="1" indent="-182880" algn="just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/>
              <a:t>Set membership: </a:t>
            </a:r>
            <a:r>
              <a:rPr lang="en-US" altLang="en-US" sz="2400" dirty="0"/>
              <a:t>Test whether the value of an expression equals one of a set of values (IN/ NOT IN).</a:t>
            </a:r>
          </a:p>
          <a:p>
            <a:pPr lvl="1" indent="-182880" algn="just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/>
              <a:t>Pattern match: </a:t>
            </a:r>
            <a:r>
              <a:rPr lang="en-US" altLang="en-US" sz="2400" dirty="0"/>
              <a:t>Test whether a string matches a specified pattern (LIKE/ NOT LIKE).</a:t>
            </a:r>
          </a:p>
          <a:p>
            <a:pPr lvl="1" indent="-182880" algn="just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/>
              <a:t>NULL: </a:t>
            </a:r>
            <a:r>
              <a:rPr lang="en-US" altLang="en-US" sz="2400" dirty="0"/>
              <a:t>Test whether a column has null value (IS NULL/ IS NOT NULL).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Comparison Search Condition</a:t>
            </a:r>
            <a:endParaRPr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27438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altLang="en-US" dirty="0"/>
              <a:t>Comparison operators:  </a:t>
            </a:r>
            <a:r>
              <a:rPr lang="en-US" altLang="en-US" b="0" dirty="0"/>
              <a:t>= , &lt; , &gt; , &lt;= , &gt;= , &lt;&gt;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dirty="0"/>
          </a:p>
          <a:p>
            <a:pPr marL="342900" indent="-342900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Syntax</a:t>
            </a:r>
          </a:p>
          <a:p>
            <a:pPr fontAlgn="auto">
              <a:buFontTx/>
              <a:buNone/>
              <a:defRPr/>
            </a:pPr>
            <a:r>
              <a:rPr lang="en-US" altLang="en-US" dirty="0"/>
              <a:t>SELECT</a:t>
            </a:r>
            <a:r>
              <a:rPr lang="en-US" altLang="en-US" b="0" dirty="0"/>
              <a:t> [  </a:t>
            </a:r>
            <a:r>
              <a:rPr lang="en-US" altLang="en-US" dirty="0"/>
              <a:t>DISTINCT</a:t>
            </a:r>
            <a:r>
              <a:rPr lang="en-US" altLang="en-US" b="0" dirty="0"/>
              <a:t> | </a:t>
            </a:r>
            <a:r>
              <a:rPr lang="en-US" altLang="en-US" dirty="0"/>
              <a:t>ALL</a:t>
            </a:r>
            <a:r>
              <a:rPr lang="en-US" altLang="en-US" b="0" dirty="0"/>
              <a:t> ] { * | column | [ </a:t>
            </a:r>
            <a:r>
              <a:rPr lang="en-US" altLang="en-US" b="0" dirty="0" err="1"/>
              <a:t>column_expression</a:t>
            </a:r>
            <a:r>
              <a:rPr lang="en-US" altLang="en-US" b="0" dirty="0"/>
              <a:t>  [ AS </a:t>
            </a:r>
            <a:r>
              <a:rPr lang="en-US" altLang="en-US" b="0" dirty="0" err="1"/>
              <a:t>new_name</a:t>
            </a:r>
            <a:r>
              <a:rPr lang="en-US" altLang="en-US" b="0" dirty="0"/>
              <a:t>] ] [,…] }</a:t>
            </a:r>
          </a:p>
          <a:p>
            <a:pPr fontAlgn="auto">
              <a:buFontTx/>
              <a:buNone/>
              <a:defRPr/>
            </a:pPr>
            <a:r>
              <a:rPr lang="en-US" altLang="en-US" b="0" dirty="0"/>
              <a:t>   </a:t>
            </a:r>
            <a:r>
              <a:rPr lang="en-US" altLang="en-US" dirty="0"/>
              <a:t>FROM</a:t>
            </a:r>
            <a:r>
              <a:rPr lang="en-US" altLang="en-US" b="0" dirty="0"/>
              <a:t>   </a:t>
            </a:r>
            <a:r>
              <a:rPr lang="en-US" altLang="en-US" b="0" dirty="0" err="1"/>
              <a:t>table_name</a:t>
            </a:r>
            <a:endParaRPr lang="en-US" altLang="en-US" b="0" dirty="0"/>
          </a:p>
          <a:p>
            <a:pPr fontAlgn="auto">
              <a:buFontTx/>
              <a:buNone/>
              <a:defRPr/>
            </a:pPr>
            <a:r>
              <a:rPr lang="en-US" altLang="en-US" b="0" dirty="0"/>
              <a:t>     [</a:t>
            </a:r>
            <a:r>
              <a:rPr lang="en-US" altLang="en-US" dirty="0"/>
              <a:t>WHERE</a:t>
            </a:r>
            <a:r>
              <a:rPr lang="en-US" altLang="en-US" b="0" dirty="0"/>
              <a:t>  condition];</a:t>
            </a:r>
          </a:p>
          <a:p>
            <a:pPr fontAlgn="auto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620713"/>
            <a:ext cx="865505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6.5  Comparison Search Condition</a:t>
            </a:r>
            <a:endParaRPr sz="40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82713"/>
            <a:ext cx="8229600" cy="219075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/>
              <a:t>List all staff with a salary greater than 10,000.</a:t>
            </a:r>
          </a:p>
          <a:p>
            <a:pPr algn="just">
              <a:lnSpc>
                <a:spcPct val="10000"/>
              </a:lnSpc>
              <a:buFont typeface="Monotype Sorts" charset="2"/>
              <a:buNone/>
            </a:pPr>
            <a:endParaRPr lang="en-US" altLang="en-US" dirty="0"/>
          </a:p>
          <a:p>
            <a:pPr algn="just">
              <a:buFont typeface="Monotype Sorts" charset="2"/>
              <a:buNone/>
            </a:pPr>
            <a:r>
              <a:rPr lang="en-US" altLang="en-US" dirty="0"/>
              <a:t>	 SELECT</a:t>
            </a:r>
            <a:r>
              <a:rPr lang="en-US" altLang="en-US" b="0" dirty="0"/>
              <a:t> </a:t>
            </a:r>
            <a:r>
              <a:rPr lang="en-US" altLang="en-US" b="0" dirty="0" err="1"/>
              <a:t>staffNo</a:t>
            </a:r>
            <a:r>
              <a:rPr lang="en-US" altLang="en-US" b="0" dirty="0"/>
              <a:t>, </a:t>
            </a:r>
            <a:r>
              <a:rPr lang="en-US" altLang="en-US" b="0" dirty="0" err="1"/>
              <a:t>fName</a:t>
            </a:r>
            <a:r>
              <a:rPr lang="en-US" altLang="en-US" b="0" dirty="0"/>
              <a:t>, </a:t>
            </a:r>
            <a:r>
              <a:rPr lang="en-US" altLang="en-US" b="0" dirty="0" err="1"/>
              <a:t>lName</a:t>
            </a:r>
            <a:r>
              <a:rPr lang="en-US" altLang="en-US" b="0" dirty="0"/>
              <a:t>, position, salary</a:t>
            </a:r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FROM</a:t>
            </a:r>
            <a:r>
              <a:rPr lang="en-US" altLang="en-US" dirty="0"/>
              <a:t> Staff</a:t>
            </a:r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WHERE</a:t>
            </a:r>
            <a:r>
              <a:rPr lang="en-US" altLang="en-US" dirty="0"/>
              <a:t> salary </a:t>
            </a:r>
            <a:r>
              <a:rPr lang="en-US" altLang="en-US" b="1" dirty="0"/>
              <a:t>&gt;</a:t>
            </a:r>
            <a:r>
              <a:rPr lang="en-US" altLang="en-US" dirty="0"/>
              <a:t> 10000;</a:t>
            </a:r>
          </a:p>
          <a:p>
            <a:pPr algn="just"/>
            <a:endParaRPr lang="en-US" altLang="en-US" dirty="0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5427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5D59D6B-AA0B-7D43-AE1D-896F152AB87D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573463"/>
            <a:ext cx="62134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450"/>
            <a:ext cx="8382000" cy="1341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>
                <a:ea typeface="ＭＳ Ｐゴシック" charset="0"/>
              </a:rPr>
              <a:t>Compound Comparison Search Condition</a:t>
            </a:r>
            <a:r>
              <a:rPr b="1" dirty="0">
                <a:solidFill>
                  <a:schemeClr val="tx1"/>
                </a:solidFill>
                <a:ea typeface="ＭＳ Ｐゴシック" charset="0"/>
              </a:rPr>
              <a:t> </a:t>
            </a:r>
            <a:endParaRPr dirty="0">
              <a:ea typeface="ＭＳ Ｐゴシック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571625"/>
            <a:ext cx="8382000" cy="5026025"/>
          </a:xfrm>
        </p:spPr>
        <p:txBody>
          <a:bodyPr/>
          <a:lstStyle/>
          <a:p>
            <a:r>
              <a:rPr lang="en-US" altLang="en-US">
                <a:ea typeface="MS PGothic" charset="-128"/>
                <a:cs typeface="Calibri" charset="0"/>
              </a:rPr>
              <a:t>Compound comparison operators:  </a:t>
            </a:r>
            <a:r>
              <a:rPr lang="en-US" altLang="en-US" b="0">
                <a:ea typeface="MS PGothic" charset="-128"/>
                <a:cs typeface="Calibri" charset="0"/>
              </a:rPr>
              <a:t>AND , OR , NOT , (  )</a:t>
            </a:r>
          </a:p>
          <a:p>
            <a:endParaRPr lang="en-US" altLang="en-US">
              <a:ea typeface="MS PGothic" charset="-128"/>
              <a:cs typeface="Calibri" charset="0"/>
            </a:endParaRPr>
          </a:p>
          <a:p>
            <a:r>
              <a:rPr lang="en-US" altLang="en-US">
                <a:ea typeface="MS PGothic" charset="-128"/>
                <a:cs typeface="Calibri" charset="0"/>
              </a:rPr>
              <a:t>Order of evaluation:</a:t>
            </a:r>
          </a:p>
          <a:p>
            <a:pPr lvl="1"/>
            <a:r>
              <a:rPr lang="en-US" altLang="en-US">
                <a:ea typeface="MS PGothic" charset="-128"/>
                <a:cs typeface="Calibri" charset="0"/>
              </a:rPr>
              <a:t>Expression is evaluated left to right</a:t>
            </a:r>
          </a:p>
          <a:p>
            <a:pPr lvl="1"/>
            <a:r>
              <a:rPr lang="en-US" altLang="en-US">
                <a:ea typeface="MS PGothic" charset="-128"/>
                <a:cs typeface="Calibri" charset="0"/>
              </a:rPr>
              <a:t>Between brackets</a:t>
            </a:r>
          </a:p>
          <a:p>
            <a:pPr lvl="1"/>
            <a:r>
              <a:rPr lang="en-US" altLang="en-US">
                <a:ea typeface="MS PGothic" charset="-128"/>
                <a:cs typeface="Calibri" charset="0"/>
              </a:rPr>
              <a:t>NOT</a:t>
            </a:r>
          </a:p>
          <a:p>
            <a:pPr lvl="1"/>
            <a:r>
              <a:rPr lang="en-US" altLang="en-US">
                <a:ea typeface="MS PGothic" charset="-128"/>
                <a:cs typeface="Calibri" charset="0"/>
              </a:rPr>
              <a:t>AND</a:t>
            </a:r>
          </a:p>
          <a:p>
            <a:pPr lvl="1"/>
            <a:r>
              <a:rPr lang="en-US" altLang="en-US">
                <a:ea typeface="MS PGothic" charset="-128"/>
                <a:cs typeface="Calibri" charset="0"/>
              </a:rPr>
              <a:t>OR</a:t>
            </a:r>
          </a:p>
          <a:p>
            <a:pPr>
              <a:buFontTx/>
              <a:buNone/>
            </a:pPr>
            <a:endParaRPr lang="en-US" altLang="en-US">
              <a:ea typeface="MS PGothic" charset="-128"/>
              <a:cs typeface="Calibri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30188"/>
            <a:ext cx="8856662" cy="1108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6.6  Compound Comparison Search Condition</a:t>
            </a:r>
            <a:r>
              <a:rPr sz="4000" b="1" dirty="0">
                <a:solidFill>
                  <a:schemeClr val="tx1"/>
                </a:solidFill>
                <a:ea typeface="+mn-ea"/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31950"/>
            <a:ext cx="8229600" cy="3021013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/>
              <a:t>List addresses of all branch offices in London or Glasgow.</a:t>
            </a:r>
          </a:p>
          <a:p>
            <a:pPr algn="just">
              <a:lnSpc>
                <a:spcPct val="0"/>
              </a:lnSpc>
              <a:buFont typeface="Monotype Sorts" charset="2"/>
              <a:buNone/>
            </a:pPr>
            <a:endParaRPr lang="en-US" altLang="en-US" dirty="0"/>
          </a:p>
          <a:p>
            <a:pPr algn="just">
              <a:buFont typeface="Monotype Sorts" charset="2"/>
              <a:buNone/>
            </a:pPr>
            <a:r>
              <a:rPr lang="en-US" altLang="en-US" dirty="0"/>
              <a:t>		SELECT   *</a:t>
            </a:r>
          </a:p>
          <a:p>
            <a:pPr lvl="1" algn="just">
              <a:buFontTx/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FROM</a:t>
            </a:r>
            <a:r>
              <a:rPr lang="en-US" altLang="en-US" dirty="0"/>
              <a:t> Branch</a:t>
            </a:r>
          </a:p>
          <a:p>
            <a:pPr lvl="1" algn="just">
              <a:buFontTx/>
              <a:buNone/>
            </a:pPr>
            <a:r>
              <a:rPr lang="en-US" altLang="en-US" dirty="0"/>
              <a:t>			</a:t>
            </a:r>
            <a:r>
              <a:rPr lang="en-US" altLang="en-US" b="1" dirty="0"/>
              <a:t>WHERE</a:t>
            </a:r>
            <a:r>
              <a:rPr lang="en-US" altLang="en-US" dirty="0"/>
              <a:t> city </a:t>
            </a:r>
            <a:r>
              <a:rPr lang="en-US" altLang="en-US" b="1" dirty="0"/>
              <a:t>=</a:t>
            </a:r>
            <a:r>
              <a:rPr lang="en-US" altLang="en-US" dirty="0"/>
              <a:t> ‘London’ </a:t>
            </a:r>
            <a:r>
              <a:rPr lang="en-US" altLang="en-US" b="1" dirty="0"/>
              <a:t>OR</a:t>
            </a:r>
            <a:r>
              <a:rPr lang="en-US" altLang="en-US" dirty="0"/>
              <a:t> city </a:t>
            </a:r>
            <a:r>
              <a:rPr lang="en-US" altLang="en-US" b="1" dirty="0"/>
              <a:t>=</a:t>
            </a:r>
            <a:r>
              <a:rPr lang="en-US" altLang="en-US" dirty="0"/>
              <a:t> ‘Glasgow’;</a:t>
            </a:r>
          </a:p>
          <a:p>
            <a:pPr algn="just"/>
            <a:endParaRPr lang="en-US" altLang="en-US" dirty="0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5632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CDA1324-AB84-DF45-ADF9-7AEC149667D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149725"/>
            <a:ext cx="61436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6.7  Range Search Condition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141788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/>
              <a:t>List all staff with a salary between 20,000 and 30,000.</a:t>
            </a:r>
          </a:p>
          <a:p>
            <a:pPr algn="just">
              <a:lnSpc>
                <a:spcPct val="60000"/>
              </a:lnSpc>
              <a:buFont typeface="Monotype Sorts" charset="2"/>
              <a:buNone/>
            </a:pPr>
            <a:endParaRPr lang="en-US" altLang="en-US" dirty="0"/>
          </a:p>
          <a:p>
            <a:pPr algn="just">
              <a:buFont typeface="Monotype Sorts" charset="2"/>
              <a:buNone/>
            </a:pPr>
            <a:r>
              <a:rPr lang="en-US" altLang="en-US" b="0" dirty="0"/>
              <a:t>	  </a:t>
            </a:r>
            <a:r>
              <a:rPr lang="en-US" altLang="en-US" dirty="0"/>
              <a:t>SELECT</a:t>
            </a:r>
            <a:r>
              <a:rPr lang="en-US" altLang="en-US" b="0" dirty="0"/>
              <a:t> </a:t>
            </a:r>
            <a:r>
              <a:rPr lang="en-US" altLang="en-US" b="0" dirty="0" err="1"/>
              <a:t>staffNo</a:t>
            </a:r>
            <a:r>
              <a:rPr lang="en-US" altLang="en-US" b="0" dirty="0"/>
              <a:t>, </a:t>
            </a:r>
            <a:r>
              <a:rPr lang="en-US" altLang="en-US" b="0" dirty="0" err="1"/>
              <a:t>fName</a:t>
            </a:r>
            <a:r>
              <a:rPr lang="en-US" altLang="en-US" b="0" dirty="0"/>
              <a:t>, </a:t>
            </a:r>
            <a:r>
              <a:rPr lang="en-US" altLang="en-US" b="0" dirty="0" err="1"/>
              <a:t>lName</a:t>
            </a:r>
            <a:r>
              <a:rPr lang="en-US" altLang="en-US" b="0" dirty="0"/>
              <a:t>, position, salary</a:t>
            </a:r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FROM</a:t>
            </a:r>
            <a:r>
              <a:rPr lang="en-US" altLang="en-US" dirty="0"/>
              <a:t> Staff</a:t>
            </a:r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WHERE</a:t>
            </a:r>
            <a:r>
              <a:rPr lang="en-US" altLang="en-US" dirty="0"/>
              <a:t> salary </a:t>
            </a:r>
            <a:r>
              <a:rPr lang="en-US" altLang="en-US" b="1" dirty="0"/>
              <a:t>BETWEEN</a:t>
            </a:r>
            <a:r>
              <a:rPr lang="en-US" altLang="en-US" dirty="0"/>
              <a:t> 20000 </a:t>
            </a:r>
            <a:r>
              <a:rPr lang="en-US" altLang="en-US" b="1" dirty="0"/>
              <a:t>AND</a:t>
            </a:r>
            <a:r>
              <a:rPr lang="en-US" altLang="en-US" dirty="0"/>
              <a:t> 30000;</a:t>
            </a:r>
          </a:p>
          <a:p>
            <a:pPr lvl="1" algn="just">
              <a:lnSpc>
                <a:spcPct val="70000"/>
              </a:lnSpc>
              <a:buFontTx/>
              <a:buNone/>
            </a:pPr>
            <a:endParaRPr lang="en-US" altLang="en-US" b="1" dirty="0"/>
          </a:p>
          <a:p>
            <a:pPr algn="just"/>
            <a:r>
              <a:rPr lang="en-US" altLang="en-US" dirty="0"/>
              <a:t>BETWEEN test includes the endpoints of range.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5734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6FA7FBE-2035-7E46-9957-9533096CA3C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6.7  Range Search Condition</a:t>
            </a:r>
            <a:endParaRPr sz="40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451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58372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999CF00-E0FB-A64C-B028-C20F45BE814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3388"/>
            <a:ext cx="74771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6.7  Range Search Condition</a:t>
            </a:r>
            <a:endParaRPr sz="40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63675"/>
            <a:ext cx="8153400" cy="4197350"/>
          </a:xfrm>
        </p:spPr>
        <p:txBody>
          <a:bodyPr/>
          <a:lstStyle/>
          <a:p>
            <a:pPr algn="just"/>
            <a:r>
              <a:rPr lang="en-US" altLang="en-US" dirty="0"/>
              <a:t>Also a negated version NOT BETWEEN.</a:t>
            </a:r>
          </a:p>
          <a:p>
            <a:pPr algn="just"/>
            <a:r>
              <a:rPr lang="en-US" altLang="en-US" dirty="0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altLang="en-US" dirty="0"/>
          </a:p>
          <a:p>
            <a:pPr algn="just">
              <a:buFont typeface="Monotype Sorts" charset="2"/>
              <a:buNone/>
            </a:pPr>
            <a:r>
              <a:rPr lang="en-US" altLang="en-US" dirty="0"/>
              <a:t>	  SELECT</a:t>
            </a:r>
            <a:r>
              <a:rPr lang="en-US" altLang="en-US" b="0" dirty="0"/>
              <a:t> </a:t>
            </a:r>
            <a:r>
              <a:rPr lang="en-US" altLang="en-US" b="0" dirty="0" err="1"/>
              <a:t>staffNo</a:t>
            </a:r>
            <a:r>
              <a:rPr lang="en-US" altLang="en-US" b="0" dirty="0"/>
              <a:t>, </a:t>
            </a:r>
            <a:r>
              <a:rPr lang="en-US" altLang="en-US" b="0" dirty="0" err="1"/>
              <a:t>fName</a:t>
            </a:r>
            <a:r>
              <a:rPr lang="en-US" altLang="en-US" b="0" dirty="0"/>
              <a:t>, </a:t>
            </a:r>
            <a:r>
              <a:rPr lang="en-US" altLang="en-US" b="0" dirty="0" err="1"/>
              <a:t>lName</a:t>
            </a:r>
            <a:r>
              <a:rPr lang="en-US" altLang="en-US" b="0" dirty="0"/>
              <a:t>, position, salary</a:t>
            </a:r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FROM</a:t>
            </a:r>
            <a:r>
              <a:rPr lang="en-US" altLang="en-US" dirty="0"/>
              <a:t> Staff</a:t>
            </a:r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WHERE</a:t>
            </a:r>
            <a:r>
              <a:rPr lang="en-US" altLang="en-US" dirty="0"/>
              <a:t> salary </a:t>
            </a:r>
            <a:r>
              <a:rPr lang="en-US" altLang="en-US" b="1" dirty="0"/>
              <a:t>&gt;= </a:t>
            </a:r>
            <a:r>
              <a:rPr lang="en-US" altLang="en-US" dirty="0"/>
              <a:t>20000 </a:t>
            </a:r>
            <a:r>
              <a:rPr lang="en-US" altLang="en-US" b="1" dirty="0"/>
              <a:t>AND</a:t>
            </a:r>
            <a:r>
              <a:rPr lang="en-US" altLang="en-US" dirty="0"/>
              <a:t> salary </a:t>
            </a:r>
            <a:r>
              <a:rPr lang="en-US" altLang="en-US" b="1" dirty="0"/>
              <a:t>&lt;=</a:t>
            </a:r>
            <a:r>
              <a:rPr lang="en-US" altLang="en-US" dirty="0"/>
              <a:t>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altLang="en-US" b="1" dirty="0"/>
          </a:p>
          <a:p>
            <a:pPr algn="just"/>
            <a:r>
              <a:rPr lang="en-US" altLang="en-US" dirty="0"/>
              <a:t>Useful, though, for a range of values.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5939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CE2FD94-F0F6-D347-9430-10867A0CD9E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6.8  Set Membership</a:t>
            </a:r>
            <a:endParaRPr sz="4000" b="1">
              <a:solidFill>
                <a:schemeClr val="tx1"/>
              </a:solidFill>
              <a:ea typeface="+mn-ea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153400" cy="41148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/>
              <a:t>List all managers and supervisors.</a:t>
            </a:r>
          </a:p>
          <a:p>
            <a:pPr algn="just">
              <a:lnSpc>
                <a:spcPct val="10000"/>
              </a:lnSpc>
              <a:buFont typeface="Monotype Sorts" charset="2"/>
              <a:buNone/>
            </a:pPr>
            <a:endParaRPr lang="en-US" altLang="en-US" dirty="0"/>
          </a:p>
          <a:p>
            <a:pPr lvl="1" algn="just">
              <a:buFontTx/>
              <a:buNone/>
            </a:pPr>
            <a:r>
              <a:rPr lang="en-US" altLang="en-US" b="1" dirty="0"/>
              <a:t>SELECT</a:t>
            </a:r>
            <a:r>
              <a:rPr lang="en-US" altLang="en-US" dirty="0"/>
              <a:t> </a:t>
            </a:r>
            <a:r>
              <a:rPr lang="en-US" altLang="en-US" dirty="0" err="1"/>
              <a:t>staffNo</a:t>
            </a:r>
            <a:r>
              <a:rPr lang="en-US" altLang="en-US" dirty="0"/>
              <a:t>, </a:t>
            </a:r>
            <a:r>
              <a:rPr lang="en-US" altLang="en-US" dirty="0" err="1"/>
              <a:t>fName</a:t>
            </a:r>
            <a:r>
              <a:rPr lang="en-US" altLang="en-US" dirty="0"/>
              <a:t>, </a:t>
            </a:r>
            <a:r>
              <a:rPr lang="en-US" altLang="en-US" dirty="0" err="1"/>
              <a:t>lName</a:t>
            </a:r>
            <a:r>
              <a:rPr lang="en-US" altLang="en-US" dirty="0"/>
              <a:t>, position</a:t>
            </a:r>
          </a:p>
          <a:p>
            <a:pPr lvl="1" algn="just">
              <a:buFontTx/>
              <a:buNone/>
            </a:pPr>
            <a:r>
              <a:rPr lang="en-US" altLang="en-US" b="1" dirty="0"/>
              <a:t>FROM</a:t>
            </a:r>
            <a:r>
              <a:rPr lang="en-US" altLang="en-US" dirty="0"/>
              <a:t> Staff</a:t>
            </a:r>
          </a:p>
          <a:p>
            <a:pPr lvl="1" algn="just">
              <a:buFontTx/>
              <a:buNone/>
            </a:pPr>
            <a:r>
              <a:rPr lang="en-US" altLang="en-US" b="1" dirty="0"/>
              <a:t>WHERE</a:t>
            </a:r>
            <a:r>
              <a:rPr lang="en-US" altLang="en-US" dirty="0"/>
              <a:t> position </a:t>
            </a:r>
            <a:r>
              <a:rPr lang="en-US" altLang="en-US" b="1" dirty="0"/>
              <a:t>IN</a:t>
            </a:r>
            <a:r>
              <a:rPr lang="en-US" altLang="en-US" dirty="0"/>
              <a:t> </a:t>
            </a:r>
            <a:r>
              <a:rPr lang="en-US" altLang="en-US" b="1" dirty="0"/>
              <a:t>(</a:t>
            </a:r>
            <a:r>
              <a:rPr lang="en-US" altLang="en-US" dirty="0"/>
              <a:t>‘Manager’, ‘Supervisor’</a:t>
            </a:r>
            <a:r>
              <a:rPr lang="en-US" altLang="en-US" b="1" dirty="0"/>
              <a:t>)</a:t>
            </a:r>
            <a:r>
              <a:rPr lang="en-US" altLang="en-US" dirty="0"/>
              <a:t>;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6042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AF048E2-AB35-CF48-BA2A-F8109372DFF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76625"/>
            <a:ext cx="63992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latin typeface="Times New Roman" pitchFamily="18" charset="0"/>
                <a:ea typeface="+mn-ea"/>
                <a:cs typeface="Times New Roman" pitchFamily="18" charset="0"/>
              </a:rPr>
              <a:t>Chapter 6 -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8229600" cy="5132387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How to retrieve data from database using SELECT  statement</a:t>
            </a:r>
          </a:p>
          <a:p>
            <a:pPr marL="342900" indent="-342900" algn="just" fontAlgn="auto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How to build SQL statements that : </a:t>
            </a:r>
          </a:p>
          <a:p>
            <a:pPr marL="342900" indent="-342900" algn="just" fontAlgn="auto">
              <a:lnSpc>
                <a:spcPct val="20000"/>
              </a:lnSpc>
              <a:buFont typeface="Wingdings" panose="05000000000000000000" pitchFamily="2" charset="2"/>
              <a:buChar char="ü"/>
              <a:defRPr/>
            </a:pPr>
            <a:endParaRPr lang="en-US" altLang="en-US" dirty="0"/>
          </a:p>
          <a:p>
            <a:pPr marL="617220" lvl="1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Use compound WHERE conditions.</a:t>
            </a:r>
          </a:p>
          <a:p>
            <a:pPr marL="617220" lvl="1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Sort query results using ORDER BY.</a:t>
            </a:r>
          </a:p>
          <a:p>
            <a:pPr marL="617220" lvl="1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Use aggregate functions.</a:t>
            </a:r>
          </a:p>
          <a:p>
            <a:pPr marL="617220" lvl="1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Group data using GROUP BY and HAVING.</a:t>
            </a:r>
          </a:p>
          <a:p>
            <a:pPr marL="617220" lvl="1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Use subqueries.</a:t>
            </a:r>
          </a:p>
          <a:p>
            <a:pPr marL="617220" lvl="1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Join tables together.</a:t>
            </a:r>
          </a:p>
          <a:p>
            <a:pPr marL="617220" lvl="1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b="1" dirty="0"/>
              <a:t>Perform set operations (UNION, INTERSECT, EXCEPT).</a:t>
            </a:r>
          </a:p>
          <a:p>
            <a:pPr marL="342900" indent="-342900" algn="just" fontAlgn="auto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How to update database using INSERT, UPDATE, and DELETE.</a:t>
            </a:r>
          </a:p>
          <a:p>
            <a:pPr lvl="1" indent="-18288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b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310313"/>
            <a:ext cx="6111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65AA116-FE25-684D-BDCC-81ECDF30D9B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6.8  Set Membership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305800" cy="4824412"/>
          </a:xfrm>
        </p:spPr>
        <p:txBody>
          <a:bodyPr/>
          <a:lstStyle/>
          <a:p>
            <a:pPr algn="just"/>
            <a:r>
              <a:rPr lang="en-US" altLang="en-US" dirty="0"/>
              <a:t> There is a negated version (NOT IN). </a:t>
            </a:r>
          </a:p>
          <a:p>
            <a:pPr algn="just"/>
            <a:r>
              <a:rPr lang="en-US" altLang="en-US" dirty="0"/>
              <a:t> IN does not add much to SQL’s expressive power.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altLang="en-US" b="1" dirty="0"/>
          </a:p>
          <a:p>
            <a:pPr marL="374650" lvl="1" indent="-184150" algn="just">
              <a:buFontTx/>
              <a:buNone/>
            </a:pPr>
            <a:r>
              <a:rPr lang="en-US" altLang="en-US" b="1" dirty="0"/>
              <a:t>   SELECT</a:t>
            </a:r>
            <a:r>
              <a:rPr lang="en-US" altLang="en-US" dirty="0"/>
              <a:t> </a:t>
            </a:r>
            <a:r>
              <a:rPr lang="en-US" altLang="en-US" dirty="0" err="1"/>
              <a:t>staffNo</a:t>
            </a:r>
            <a:r>
              <a:rPr lang="en-US" altLang="en-US" dirty="0"/>
              <a:t>, </a:t>
            </a:r>
            <a:r>
              <a:rPr lang="en-US" altLang="en-US" dirty="0" err="1"/>
              <a:t>fName</a:t>
            </a:r>
            <a:r>
              <a:rPr lang="en-US" altLang="en-US" dirty="0"/>
              <a:t>, </a:t>
            </a:r>
            <a:r>
              <a:rPr lang="en-US" altLang="en-US" dirty="0" err="1"/>
              <a:t>lName</a:t>
            </a:r>
            <a:r>
              <a:rPr lang="en-US" altLang="en-US" dirty="0"/>
              <a:t>, position</a:t>
            </a:r>
          </a:p>
          <a:p>
            <a:pPr marL="374650" lvl="1" indent="-184150" algn="just">
              <a:buFontTx/>
              <a:buNone/>
            </a:pPr>
            <a:r>
              <a:rPr lang="en-US" altLang="en-US" dirty="0"/>
              <a:t>	 </a:t>
            </a:r>
            <a:r>
              <a:rPr lang="en-US" altLang="en-US" b="1" dirty="0"/>
              <a:t>FROM</a:t>
            </a:r>
            <a:r>
              <a:rPr lang="en-US" altLang="en-US" dirty="0"/>
              <a:t>    Staff</a:t>
            </a:r>
          </a:p>
          <a:p>
            <a:pPr marL="374650" lvl="1" indent="-184150" algn="just">
              <a:buFontTx/>
              <a:buNone/>
            </a:pPr>
            <a:r>
              <a:rPr lang="en-US" altLang="en-US" dirty="0"/>
              <a:t>   </a:t>
            </a:r>
            <a:r>
              <a:rPr lang="en-US" altLang="en-US" b="1" dirty="0"/>
              <a:t>WHERE</a:t>
            </a:r>
            <a:r>
              <a:rPr lang="en-US" altLang="en-US" dirty="0"/>
              <a:t> position </a:t>
            </a:r>
            <a:r>
              <a:rPr lang="en-US" altLang="en-US" b="1" dirty="0"/>
              <a:t>=‘</a:t>
            </a:r>
            <a:r>
              <a:rPr lang="en-US" altLang="en-US" dirty="0"/>
              <a:t>Manager’ </a:t>
            </a:r>
            <a:r>
              <a:rPr lang="en-US" altLang="en-US" b="1" dirty="0"/>
              <a:t>OR</a:t>
            </a:r>
          </a:p>
          <a:p>
            <a:pPr marL="374650" lvl="1" indent="-184150" algn="just">
              <a:buFontTx/>
              <a:buNone/>
            </a:pPr>
            <a:r>
              <a:rPr lang="en-US" altLang="en-US" dirty="0"/>
              <a:t>                   position</a:t>
            </a:r>
            <a:r>
              <a:rPr lang="en-US" altLang="en-US" b="1" dirty="0"/>
              <a:t>=‘</a:t>
            </a:r>
            <a:r>
              <a:rPr lang="en-US" altLang="en-US" dirty="0"/>
              <a:t>Supervisor’;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 sz="2400" dirty="0"/>
          </a:p>
          <a:p>
            <a:pPr algn="just"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dirty="0"/>
              <a:t>IN is more efficient when set contains many values.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6144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1D21E26-6300-EE44-8586-CDA95FB754C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Pattern Matching</a:t>
            </a:r>
            <a:endParaRPr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125538"/>
            <a:ext cx="8382000" cy="5816600"/>
          </a:xfrm>
        </p:spPr>
        <p:txBody>
          <a:bodyPr rtlCol="0">
            <a:normAutofit lnSpcReduction="10000"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en-US" altLang="en-US" dirty="0"/>
              <a:t>SQL has special pattern matching symbol:</a:t>
            </a:r>
          </a:p>
          <a:p>
            <a:pPr marL="860425" lvl="1" indent="-3429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/>
              <a:t>%  </a:t>
            </a:r>
            <a:r>
              <a:rPr lang="en-US" altLang="en-US" dirty="0"/>
              <a:t>represents any sequence of zero or more character (wildcard)</a:t>
            </a:r>
          </a:p>
          <a:p>
            <a:pPr marL="860425" lvl="1" indent="-3429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/>
              <a:t>  </a:t>
            </a:r>
            <a:r>
              <a:rPr lang="en-US" altLang="en-US" b="1" dirty="0"/>
              <a:t>_ (Underscore)  </a:t>
            </a:r>
            <a:r>
              <a:rPr lang="en-US" altLang="en-US" dirty="0"/>
              <a:t>represents any single character</a:t>
            </a:r>
          </a:p>
          <a:p>
            <a:pPr marL="517525" lvl="1" indent="0" algn="just" fontAlgn="auto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 b="1" dirty="0"/>
          </a:p>
          <a:p>
            <a:pPr algn="just" fontAlgn="auto">
              <a:buFont typeface="Arial" pitchFamily="34" charset="0"/>
              <a:buNone/>
              <a:defRPr/>
            </a:pPr>
            <a:r>
              <a:rPr lang="en-US" altLang="en-US" dirty="0"/>
              <a:t>Example</a:t>
            </a:r>
            <a:r>
              <a:rPr lang="en-US" altLang="en-US" sz="2400" dirty="0"/>
              <a:t>:</a:t>
            </a:r>
          </a:p>
          <a:p>
            <a:pPr marL="860425" lvl="1" indent="-3429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/>
              <a:t>Address LIKE ‘H%’  </a:t>
            </a:r>
            <a:r>
              <a:rPr lang="en-US" altLang="en-US" dirty="0"/>
              <a:t>means that the first character must be </a:t>
            </a:r>
            <a:r>
              <a:rPr lang="en-US" altLang="en-US" i="1" dirty="0"/>
              <a:t>H</a:t>
            </a:r>
            <a:r>
              <a:rPr lang="en-US" altLang="en-US" dirty="0"/>
              <a:t>, but the rest can be anything.</a:t>
            </a:r>
          </a:p>
          <a:p>
            <a:pPr marL="860425" lvl="1" indent="-3429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/>
              <a:t>Address LIKE ‘H_ _ _’ </a:t>
            </a:r>
            <a:r>
              <a:rPr lang="en-US" altLang="en-US" dirty="0"/>
              <a:t>means that there must be exactly four characters in the string, the first of which must be </a:t>
            </a:r>
            <a:r>
              <a:rPr lang="en-US" altLang="en-US" i="1" dirty="0"/>
              <a:t>H.</a:t>
            </a:r>
            <a:endParaRPr lang="en-US" altLang="en-US" dirty="0"/>
          </a:p>
          <a:p>
            <a:pPr marL="860425" lvl="1" indent="-3429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/>
              <a:t>Address LIKE ‘%e’ </a:t>
            </a:r>
            <a:r>
              <a:rPr lang="en-US" altLang="en-US" dirty="0"/>
              <a:t>means any sequence of characters, of length at least 1, with the last character an </a:t>
            </a:r>
            <a:r>
              <a:rPr lang="en-US" altLang="en-US" i="1" dirty="0"/>
              <a:t>e.</a:t>
            </a:r>
            <a:endParaRPr lang="en-US" altLang="en-US" dirty="0"/>
          </a:p>
          <a:p>
            <a:pPr marL="860425" lvl="1" indent="-3429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/>
              <a:t>Address LIKE ‘%Glasgow%’ </a:t>
            </a:r>
            <a:r>
              <a:rPr lang="en-US" altLang="en-US" dirty="0"/>
              <a:t>means a sequence of characters of any length containing </a:t>
            </a:r>
            <a:r>
              <a:rPr lang="en-US" altLang="en-US" i="1" dirty="0"/>
              <a:t>Glasgow.</a:t>
            </a:r>
            <a:endParaRPr lang="en-US" altLang="en-US" dirty="0"/>
          </a:p>
          <a:p>
            <a:pPr marL="860425" lvl="1" indent="-34290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b="1" dirty="0"/>
              <a:t>Address NOT LIKE ‘H%’ </a:t>
            </a:r>
            <a:r>
              <a:rPr lang="en-US" altLang="en-US" dirty="0"/>
              <a:t>means the first character can not be </a:t>
            </a:r>
            <a:r>
              <a:rPr lang="en-US" altLang="en-US" i="1" dirty="0"/>
              <a:t>H.</a:t>
            </a:r>
            <a:endParaRPr lang="en-US" altLang="en-US" dirty="0"/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6.9  Pattern Matching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598613"/>
            <a:ext cx="8305800" cy="247808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/>
              <a:t>Find all owners with the string ‘Glasgow’ in their address.</a:t>
            </a:r>
          </a:p>
          <a:p>
            <a:pPr algn="just">
              <a:lnSpc>
                <a:spcPct val="0"/>
              </a:lnSpc>
              <a:buFont typeface="Monotype Sorts" charset="2"/>
              <a:buNone/>
            </a:pPr>
            <a:endParaRPr lang="en-US" altLang="en-US" dirty="0"/>
          </a:p>
          <a:p>
            <a:pPr algn="just">
              <a:buFont typeface="Monotype Sorts" charset="2"/>
              <a:buNone/>
            </a:pPr>
            <a:r>
              <a:rPr lang="en-US" altLang="en-US" b="0" dirty="0"/>
              <a:t>	 </a:t>
            </a:r>
            <a:r>
              <a:rPr lang="en-US" altLang="en-US" dirty="0"/>
              <a:t>SELECT</a:t>
            </a:r>
            <a:r>
              <a:rPr lang="en-US" altLang="en-US" b="0" dirty="0"/>
              <a:t> </a:t>
            </a:r>
            <a:r>
              <a:rPr lang="en-US" altLang="en-US" b="0" dirty="0" err="1"/>
              <a:t>ownerNo</a:t>
            </a:r>
            <a:r>
              <a:rPr lang="en-US" altLang="en-US" b="0" dirty="0"/>
              <a:t>, </a:t>
            </a:r>
            <a:r>
              <a:rPr lang="en-US" altLang="en-US" b="0" dirty="0" err="1"/>
              <a:t>fName</a:t>
            </a:r>
            <a:r>
              <a:rPr lang="en-US" altLang="en-US" b="0" dirty="0"/>
              <a:t>, </a:t>
            </a:r>
            <a:r>
              <a:rPr lang="en-US" altLang="en-US" b="0" dirty="0" err="1"/>
              <a:t>lName</a:t>
            </a:r>
            <a:r>
              <a:rPr lang="en-US" altLang="en-US" b="0" dirty="0"/>
              <a:t>, address, </a:t>
            </a:r>
            <a:r>
              <a:rPr lang="en-US" altLang="en-US" b="0" dirty="0" err="1"/>
              <a:t>telNo</a:t>
            </a:r>
            <a:endParaRPr lang="en-US" altLang="en-US" b="0" dirty="0"/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FROM</a:t>
            </a:r>
            <a:r>
              <a:rPr lang="en-US" altLang="en-US" dirty="0"/>
              <a:t> </a:t>
            </a:r>
            <a:r>
              <a:rPr lang="en-US" altLang="en-US" dirty="0" err="1"/>
              <a:t>PrivateOwner</a:t>
            </a:r>
            <a:endParaRPr lang="en-US" altLang="en-US" dirty="0"/>
          </a:p>
          <a:p>
            <a:pPr lvl="1" algn="just">
              <a:buFontTx/>
              <a:buNone/>
            </a:pPr>
            <a:r>
              <a:rPr lang="en-US" altLang="en-US" dirty="0"/>
              <a:t>		</a:t>
            </a:r>
            <a:r>
              <a:rPr lang="en-US" altLang="en-US" b="1" dirty="0"/>
              <a:t>WHERE</a:t>
            </a:r>
            <a:r>
              <a:rPr lang="en-US" altLang="en-US" dirty="0"/>
              <a:t> address </a:t>
            </a:r>
            <a:r>
              <a:rPr lang="en-US" altLang="en-US" b="1" dirty="0"/>
              <a:t>LIKE</a:t>
            </a:r>
            <a:r>
              <a:rPr lang="en-US" altLang="en-US" dirty="0"/>
              <a:t> ‘%Glasgow%’;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6349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119FED5-44EA-224D-8258-A4ECD1BEE0F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933825"/>
            <a:ext cx="72961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6.10  NULL Search Condition</a:t>
            </a:r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idx="1"/>
          </p:nvPr>
        </p:nvSpPr>
        <p:spPr>
          <a:xfrm>
            <a:off x="511175" y="1630363"/>
            <a:ext cx="8093075" cy="51117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ct val="25000"/>
              </a:spcAft>
              <a:buFont typeface="Monotype Sorts" charset="2"/>
              <a:buNone/>
              <a:defRPr/>
            </a:pPr>
            <a:r>
              <a:rPr lang="en-US" altLang="en-US" dirty="0"/>
              <a:t>List details of all viewings on property PG4 where a comment has not been supplied.</a:t>
            </a:r>
          </a:p>
          <a:p>
            <a:pPr lvl="1" indent="-182880" algn="just" fontAlgn="auto">
              <a:spcBef>
                <a:spcPct val="25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800" dirty="0"/>
              <a:t>There are 2 viewings for property PG4, one with and one without a comment. </a:t>
            </a:r>
          </a:p>
          <a:p>
            <a:pPr lvl="1" indent="-182880" algn="just" fontAlgn="auto">
              <a:spcAft>
                <a:spcPct val="25000"/>
              </a:spcAft>
              <a:buFontTx/>
              <a:buChar char="•"/>
              <a:defRPr/>
            </a:pPr>
            <a:r>
              <a:rPr lang="en-US" altLang="en-US" sz="1800" dirty="0"/>
              <a:t>Have to test for null explicitly using special keyword IS NULL:</a:t>
            </a:r>
          </a:p>
          <a:p>
            <a:pPr marL="274320" lvl="1" indent="0" algn="just" fontAlgn="auto">
              <a:spcAft>
                <a:spcPct val="25000"/>
              </a:spcAft>
              <a:buFont typeface="Arial" pitchFamily="34" charset="0"/>
              <a:buNone/>
              <a:defRPr/>
            </a:pPr>
            <a:endParaRPr lang="en-US" altLang="en-US" sz="1800" dirty="0"/>
          </a:p>
          <a:p>
            <a:pPr algn="just" fontAlgn="auto">
              <a:buFont typeface="Monotype Sorts" charset="2"/>
              <a:buNone/>
              <a:defRPr/>
            </a:pPr>
            <a:r>
              <a:rPr lang="en-US" altLang="en-US" dirty="0"/>
              <a:t>	</a:t>
            </a:r>
            <a:r>
              <a:rPr lang="en-US" altLang="en-US" b="0" dirty="0"/>
              <a:t>	SELECT </a:t>
            </a:r>
            <a:r>
              <a:rPr lang="en-US" altLang="en-US" b="0" dirty="0" err="1"/>
              <a:t>clientNo</a:t>
            </a:r>
            <a:r>
              <a:rPr lang="en-US" altLang="en-US" b="0" dirty="0"/>
              <a:t>, </a:t>
            </a:r>
            <a:r>
              <a:rPr lang="en-US" altLang="en-US" b="0" dirty="0" err="1"/>
              <a:t>viewDate</a:t>
            </a:r>
            <a:endParaRPr lang="en-US" altLang="en-US" b="0" dirty="0"/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			FROM Viewing</a:t>
            </a: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			WHERE </a:t>
            </a:r>
            <a:r>
              <a:rPr lang="en-US" altLang="en-US" dirty="0" err="1"/>
              <a:t>propertyNo</a:t>
            </a:r>
            <a:r>
              <a:rPr lang="en-US" altLang="en-US" dirty="0"/>
              <a:t> = ‘PG4’ AND comment IS NULL;</a:t>
            </a:r>
          </a:p>
        </p:txBody>
      </p:sp>
      <p:sp>
        <p:nvSpPr>
          <p:cNvPr id="70660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6451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A9FDF45-44F4-724B-A253-8CC738F200ED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77724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6.10  NULL Search Condition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5050" y="1676400"/>
            <a:ext cx="6850063" cy="294163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buFont typeface="Arial" pitchFamily="34" charset="0"/>
              <a:buNone/>
              <a:defRPr/>
            </a:pPr>
            <a:endParaRPr lang="en-US" altLang="en-US" sz="2400" dirty="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 dirty="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 dirty="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 dirty="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 dirty="0"/>
          </a:p>
          <a:p>
            <a:pPr algn="just" fontAlgn="auto">
              <a:buFont typeface="Arial" pitchFamily="34" charset="0"/>
              <a:buNone/>
              <a:defRPr/>
            </a:pPr>
            <a:r>
              <a:rPr lang="en-US" altLang="en-US" dirty="0"/>
              <a:t>Negated version (IS NOT NULL) can test for non-null values.</a:t>
            </a:r>
          </a:p>
        </p:txBody>
      </p:sp>
      <p:pic>
        <p:nvPicPr>
          <p:cNvPr id="216070" name="Picture 6" descr="C05N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35125"/>
            <a:ext cx="3787775" cy="193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32813" y="6310313"/>
            <a:ext cx="6111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C1F5A0A-89DF-3649-8BF4-0BB7D214A64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677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8064500" cy="6057900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Assume the following relational schema:</a:t>
            </a:r>
          </a:p>
          <a:p>
            <a:pPr marL="60325" fontAlgn="auto"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 </a:t>
            </a:r>
            <a:r>
              <a:rPr lang="en-US" sz="1700" b="0" dirty="0">
                <a:ea typeface="ＭＳ Ｐゴシック" charset="0"/>
                <a:cs typeface="Calibri"/>
              </a:rPr>
              <a:t>EMPLOYEE(</a:t>
            </a:r>
            <a:r>
              <a:rPr lang="en-US" sz="1700" b="0" dirty="0" err="1">
                <a:ea typeface="ＭＳ Ｐゴシック" charset="0"/>
                <a:cs typeface="Calibri"/>
              </a:rPr>
              <a:t>Fname</a:t>
            </a:r>
            <a:r>
              <a:rPr lang="en-US" sz="1700" b="0" dirty="0">
                <a:ea typeface="ＭＳ Ｐゴシック" charset="0"/>
                <a:cs typeface="Calibri"/>
              </a:rPr>
              <a:t>, </a:t>
            </a:r>
            <a:r>
              <a:rPr lang="en-US" sz="1700" b="0" dirty="0" err="1">
                <a:ea typeface="ＭＳ Ｐゴシック" charset="0"/>
                <a:cs typeface="Calibri"/>
              </a:rPr>
              <a:t>Lname</a:t>
            </a:r>
            <a:r>
              <a:rPr lang="en-US" sz="1700" b="0" dirty="0">
                <a:ea typeface="ＭＳ Ｐゴシック" charset="0"/>
                <a:cs typeface="Calibri"/>
              </a:rPr>
              <a:t>, </a:t>
            </a:r>
            <a:r>
              <a:rPr lang="en-US" sz="1700" b="0" u="sng" dirty="0">
                <a:ea typeface="ＭＳ Ｐゴシック" charset="0"/>
                <a:cs typeface="Calibri"/>
              </a:rPr>
              <a:t>SSN</a:t>
            </a:r>
            <a:r>
              <a:rPr lang="en-US" sz="1700" b="0" dirty="0">
                <a:ea typeface="ＭＳ Ｐゴシック" charset="0"/>
                <a:cs typeface="Calibri"/>
              </a:rPr>
              <a:t>, DOB, Address, Sex, salary, </a:t>
            </a:r>
            <a:r>
              <a:rPr lang="en-US" sz="1700" b="0" dirty="0" err="1">
                <a:ea typeface="ＭＳ Ｐゴシック" charset="0"/>
                <a:cs typeface="Calibri"/>
              </a:rPr>
              <a:t>DeptNo</a:t>
            </a:r>
            <a:r>
              <a:rPr lang="en-US" sz="1700" b="0" dirty="0">
                <a:ea typeface="ＭＳ Ｐゴシック" charset="0"/>
                <a:cs typeface="Calibri"/>
              </a:rPr>
              <a:t>)</a:t>
            </a:r>
          </a:p>
          <a:p>
            <a:pPr marL="60325" fontAlgn="auto">
              <a:buFontTx/>
              <a:buNone/>
              <a:defRPr/>
            </a:pPr>
            <a:r>
              <a:rPr lang="en-US" sz="1700" b="0" dirty="0">
                <a:ea typeface="ＭＳ Ｐゴシック" charset="0"/>
                <a:cs typeface="Calibri"/>
              </a:rPr>
              <a:t> DEPARTMENT(</a:t>
            </a:r>
            <a:r>
              <a:rPr lang="en-US" sz="1700" b="0" dirty="0" err="1">
                <a:ea typeface="ＭＳ Ｐゴシック" charset="0"/>
                <a:cs typeface="Calibri"/>
              </a:rPr>
              <a:t>Dname</a:t>
            </a:r>
            <a:r>
              <a:rPr lang="en-US" sz="1700" b="0" dirty="0">
                <a:ea typeface="ＭＳ Ｐゴシック" charset="0"/>
                <a:cs typeface="Calibri"/>
              </a:rPr>
              <a:t>, </a:t>
            </a:r>
            <a:r>
              <a:rPr lang="en-US" sz="1700" b="0" u="sng" dirty="0" err="1">
                <a:ea typeface="ＭＳ Ｐゴシック" charset="0"/>
                <a:cs typeface="Calibri"/>
              </a:rPr>
              <a:t>DNo</a:t>
            </a:r>
            <a:r>
              <a:rPr lang="en-US" sz="1700" b="0" dirty="0">
                <a:ea typeface="ＭＳ Ｐゴシック" charset="0"/>
                <a:cs typeface="Calibri"/>
              </a:rPr>
              <a:t> )</a:t>
            </a:r>
          </a:p>
          <a:p>
            <a:pPr marL="60325" fontAlgn="auto">
              <a:buFontTx/>
              <a:buNone/>
              <a:defRPr/>
            </a:pPr>
            <a:r>
              <a:rPr lang="en-US" sz="1700" b="0" dirty="0">
                <a:ea typeface="ＭＳ Ｐゴシック" charset="0"/>
                <a:cs typeface="Calibri"/>
              </a:rPr>
              <a:t> PROJECT(</a:t>
            </a:r>
            <a:r>
              <a:rPr lang="en-US" sz="1700" b="0" dirty="0" err="1">
                <a:ea typeface="ＭＳ Ｐゴシック" charset="0"/>
                <a:cs typeface="Calibri"/>
              </a:rPr>
              <a:t>PName</a:t>
            </a:r>
            <a:r>
              <a:rPr lang="en-US" sz="1700" b="0" dirty="0">
                <a:ea typeface="ＭＳ Ｐゴシック" charset="0"/>
                <a:cs typeface="Calibri"/>
              </a:rPr>
              <a:t>, </a:t>
            </a:r>
            <a:r>
              <a:rPr lang="en-US" sz="1700" b="0" u="sng" dirty="0" err="1">
                <a:ea typeface="ＭＳ Ｐゴシック" charset="0"/>
                <a:cs typeface="Calibri"/>
              </a:rPr>
              <a:t>PNo</a:t>
            </a:r>
            <a:r>
              <a:rPr lang="en-US" sz="1700" b="0" dirty="0">
                <a:ea typeface="ＭＳ Ｐゴシック" charset="0"/>
                <a:cs typeface="Calibri"/>
              </a:rPr>
              <a:t>, </a:t>
            </a:r>
            <a:r>
              <a:rPr lang="en-US" sz="1700" b="0" dirty="0" err="1">
                <a:ea typeface="ＭＳ Ｐゴシック" charset="0"/>
                <a:cs typeface="Calibri"/>
              </a:rPr>
              <a:t>PLocation</a:t>
            </a:r>
            <a:r>
              <a:rPr lang="en-US" sz="1700" b="0" dirty="0">
                <a:ea typeface="ＭＳ Ｐゴシック" charset="0"/>
                <a:cs typeface="Calibri"/>
              </a:rPr>
              <a:t>, </a:t>
            </a:r>
            <a:r>
              <a:rPr lang="en-US" sz="1700" b="0" dirty="0" err="1">
                <a:ea typeface="ＭＳ Ｐゴシック" charset="0"/>
                <a:cs typeface="Calibri"/>
              </a:rPr>
              <a:t>Dno</a:t>
            </a:r>
            <a:r>
              <a:rPr lang="en-US" sz="1700" b="0" dirty="0">
                <a:ea typeface="ＭＳ Ｐゴシック" charset="0"/>
                <a:cs typeface="Calibri"/>
              </a:rPr>
              <a:t>)</a:t>
            </a:r>
          </a:p>
          <a:p>
            <a:pPr marL="60325" fontAlgn="auto">
              <a:buFontTx/>
              <a:buNone/>
              <a:defRPr/>
            </a:pPr>
            <a:r>
              <a:rPr lang="en-US" sz="1700" b="0" dirty="0">
                <a:ea typeface="ＭＳ Ｐゴシック" charset="0"/>
                <a:cs typeface="Calibri"/>
              </a:rPr>
              <a:t> WORKS_ON(</a:t>
            </a:r>
            <a:r>
              <a:rPr lang="en-US" sz="1700" b="0" u="sng" dirty="0">
                <a:ea typeface="ＭＳ Ｐゴシック" charset="0"/>
                <a:cs typeface="Calibri"/>
              </a:rPr>
              <a:t>SSN, </a:t>
            </a:r>
            <a:r>
              <a:rPr lang="en-US" sz="1700" b="0" u="sng" dirty="0" err="1">
                <a:ea typeface="ＭＳ Ｐゴシック" charset="0"/>
                <a:cs typeface="Calibri"/>
              </a:rPr>
              <a:t>PNo</a:t>
            </a:r>
            <a:r>
              <a:rPr lang="en-US" sz="1700" b="0" dirty="0">
                <a:ea typeface="ＭＳ Ｐゴシック" charset="0"/>
                <a:cs typeface="Calibri"/>
              </a:rPr>
              <a:t>, Hours)</a:t>
            </a:r>
          </a:p>
          <a:p>
            <a:pPr fontAlgn="auto">
              <a:buFontTx/>
              <a:buNone/>
              <a:defRPr/>
            </a:pPr>
            <a:endParaRPr lang="en-US" dirty="0">
              <a:ea typeface="ＭＳ Ｐゴシック" charset="0"/>
              <a:cs typeface="Calibri"/>
            </a:endParaRPr>
          </a:p>
          <a:p>
            <a:pPr fontAlgn="auto"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List all employees in department 5 whose salary is between $30,000 &amp; $40,000.</a:t>
            </a:r>
          </a:p>
          <a:p>
            <a:pPr marL="517525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SELECT *</a:t>
            </a:r>
          </a:p>
          <a:p>
            <a:pPr marL="517525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FROM employee</a:t>
            </a:r>
          </a:p>
          <a:p>
            <a:pPr marL="517525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WHERE </a:t>
            </a:r>
            <a:r>
              <a:rPr lang="en-US" dirty="0" err="1">
                <a:ea typeface="ＭＳ Ｐゴシック" charset="0"/>
                <a:cs typeface="Calibri"/>
              </a:rPr>
              <a:t>deptno</a:t>
            </a:r>
            <a:r>
              <a:rPr lang="en-US" dirty="0">
                <a:ea typeface="ＭＳ Ｐゴシック" charset="0"/>
                <a:cs typeface="Calibri"/>
              </a:rPr>
              <a:t> = 5 AND (salary BETWEEN  30000 AND 40000)</a:t>
            </a:r>
          </a:p>
          <a:p>
            <a:pPr fontAlgn="auto">
              <a:buFont typeface="Arial" pitchFamily="34" charset="0"/>
              <a:buNone/>
              <a:defRPr/>
            </a:pPr>
            <a:endParaRPr lang="en-US" dirty="0">
              <a:ea typeface="ＭＳ Ｐゴシック" charset="0"/>
              <a:cs typeface="Calibri"/>
            </a:endParaRPr>
          </a:p>
          <a:p>
            <a:pPr fontAlgn="auto">
              <a:buFont typeface="Arial" pitchFamily="34" charset="0"/>
              <a:buNone/>
              <a:defRPr/>
            </a:pPr>
            <a:endParaRPr lang="en-US" dirty="0">
              <a:ea typeface="ＭＳ Ｐゴシック" charset="0"/>
              <a:cs typeface="Calibri"/>
            </a:endParaRPr>
          </a:p>
          <a:p>
            <a:pPr fontAlgn="auto">
              <a:buFont typeface="Arial" pitchFamily="34" charset="0"/>
              <a:buNone/>
              <a:defRPr/>
            </a:pPr>
            <a:endParaRPr lang="en-US" dirty="0">
              <a:ea typeface="ＭＳ Ｐゴシック" charset="0"/>
              <a:cs typeface="Calibri"/>
            </a:endParaRP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CE40694-668D-474B-A796-D97E019F9698}" type="slidenum">
              <a:rPr lang="en-GB" altLang="en-US" sz="24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en-GB" altLang="en-US" sz="2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113"/>
            <a:ext cx="77724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dirty="0">
                <a:ea typeface="ＭＳ Ｐゴシック" charset="0"/>
              </a:rPr>
              <a:t>ORDER BY Clause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676400"/>
            <a:ext cx="8208963" cy="4113213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altLang="en-US" dirty="0"/>
              <a:t>Allows the retrieved records to be ordered in ascending (ASC) or descending order (DESC) on any column or combination of columns.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dirty="0"/>
          </a:p>
          <a:p>
            <a:pPr marL="457200" indent="-457200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Syntax</a:t>
            </a:r>
          </a:p>
          <a:p>
            <a:pPr fontAlgn="auto">
              <a:buFontTx/>
              <a:buNone/>
              <a:defRPr/>
            </a:pPr>
            <a:r>
              <a:rPr lang="en-US" altLang="en-US" b="0" dirty="0">
                <a:cs typeface="Courier New" pitchFamily="49" charset="0"/>
              </a:rPr>
              <a:t>SELECT {* | [</a:t>
            </a:r>
            <a:r>
              <a:rPr lang="en-US" altLang="en-US" b="0" dirty="0" err="1">
                <a:cs typeface="Courier New" pitchFamily="49" charset="0"/>
              </a:rPr>
              <a:t>column_expression</a:t>
            </a:r>
            <a:r>
              <a:rPr lang="en-US" altLang="en-US" b="0" dirty="0">
                <a:cs typeface="Courier New" pitchFamily="49" charset="0"/>
              </a:rPr>
              <a:t>] [,…]}</a:t>
            </a:r>
          </a:p>
          <a:p>
            <a:pPr fontAlgn="auto">
              <a:buFontTx/>
              <a:buNone/>
              <a:defRPr/>
            </a:pPr>
            <a:r>
              <a:rPr lang="en-US" altLang="en-US" b="0" dirty="0">
                <a:cs typeface="Courier New" pitchFamily="49" charset="0"/>
              </a:rPr>
              <a:t>   FROM   </a:t>
            </a:r>
            <a:r>
              <a:rPr lang="en-US" altLang="en-US" b="0" dirty="0" err="1">
                <a:cs typeface="Courier New" pitchFamily="49" charset="0"/>
              </a:rPr>
              <a:t>table_name</a:t>
            </a:r>
            <a:endParaRPr lang="en-US" altLang="en-US" b="0" dirty="0">
              <a:cs typeface="Courier New" pitchFamily="49" charset="0"/>
            </a:endParaRPr>
          </a:p>
          <a:p>
            <a:pPr fontAlgn="auto">
              <a:buFontTx/>
              <a:buNone/>
              <a:defRPr/>
            </a:pPr>
            <a:r>
              <a:rPr lang="en-US" altLang="en-US" b="0" dirty="0">
                <a:cs typeface="Courier New" pitchFamily="49" charset="0"/>
              </a:rPr>
              <a:t>     [ORDER BY  </a:t>
            </a:r>
            <a:r>
              <a:rPr lang="en-US" altLang="en-US" b="0" dirty="0" err="1">
                <a:cs typeface="Courier New" pitchFamily="49" charset="0"/>
              </a:rPr>
              <a:t>column_list</a:t>
            </a:r>
            <a:r>
              <a:rPr lang="en-US" altLang="en-US" b="0" dirty="0">
                <a:cs typeface="Courier New" pitchFamily="49" charset="0"/>
              </a:rPr>
              <a:t> [</a:t>
            </a:r>
            <a:r>
              <a:rPr lang="en-US" altLang="en-US" b="0" u="sng" dirty="0">
                <a:cs typeface="Courier New" pitchFamily="49" charset="0"/>
              </a:rPr>
              <a:t>ASC</a:t>
            </a:r>
            <a:r>
              <a:rPr lang="en-US" altLang="en-US" b="0" dirty="0">
                <a:cs typeface="Courier New" pitchFamily="49" charset="0"/>
              </a:rPr>
              <a:t>|DESC] ] 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123C5BB-A597-C244-A741-8505C1F25258}" type="slidenum">
              <a:rPr lang="en-GB" altLang="en-US" sz="24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en-GB" altLang="en-US" sz="2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810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6.11  Single Column Ordering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153400" cy="28194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salaries for all staff, arranged in descending order of salary.</a:t>
            </a:r>
          </a:p>
          <a:p>
            <a:pPr algn="just">
              <a:lnSpc>
                <a:spcPct val="7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	SELECT staffNo, fName, lName, salary</a:t>
            </a:r>
          </a:p>
          <a:p>
            <a:pPr lvl="1" algn="just">
              <a:buFontTx/>
              <a:buNone/>
            </a:pPr>
            <a:r>
              <a:rPr lang="en-US" altLang="en-US"/>
              <a:t>			FROM Staff</a:t>
            </a:r>
          </a:p>
          <a:p>
            <a:pPr lvl="1" algn="just">
              <a:buFontTx/>
              <a:buNone/>
            </a:pPr>
            <a:r>
              <a:rPr lang="en-US" altLang="en-US"/>
              <a:t>			ORDER BY salary DESC;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6861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FADE23F-0180-E042-9479-26D64A2C741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6.11  Single Column Ordering</a:t>
            </a:r>
            <a:endParaRPr sz="4000" dirty="0">
              <a:ea typeface="+mn-ea"/>
            </a:endParaRP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69636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14A3E17-494B-E449-A12E-D4F3CA19A81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74838"/>
            <a:ext cx="47434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6.12  Multiple Column Ordering</a:t>
            </a:r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2917825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Produce abbreviated list of properties in order of property type.</a:t>
            </a:r>
          </a:p>
          <a:p>
            <a:pPr algn="just"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 b="0"/>
              <a:t>		SELECT propertyNo, type, rooms, rent</a:t>
            </a:r>
          </a:p>
          <a:p>
            <a:pPr lvl="1" algn="just">
              <a:buFontTx/>
              <a:buNone/>
            </a:pPr>
            <a:r>
              <a:rPr lang="en-US" altLang="en-US"/>
              <a:t>			FROM PropertyForRent</a:t>
            </a:r>
          </a:p>
          <a:p>
            <a:pPr lvl="1" algn="just">
              <a:buFontTx/>
              <a:buNone/>
            </a:pPr>
            <a:r>
              <a:rPr lang="en-US" altLang="en-US"/>
              <a:t>			ORDER BY type;</a:t>
            </a:r>
          </a:p>
        </p:txBody>
      </p:sp>
      <p:sp>
        <p:nvSpPr>
          <p:cNvPr id="74756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7066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A3EFD46-832E-244F-8E39-AA8D103202E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Objectives of SQL</a:t>
            </a:r>
            <a:endParaRPr sz="4000" b="1">
              <a:solidFill>
                <a:schemeClr val="tx1"/>
              </a:solidFill>
              <a:ea typeface="+mn-ea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153400" cy="4465637"/>
          </a:xfrm>
        </p:spPr>
        <p:txBody>
          <a:bodyPr/>
          <a:lstStyle/>
          <a:p>
            <a:pPr algn="just"/>
            <a:r>
              <a:rPr lang="en-US" altLang="en-US"/>
              <a:t>Ideally, database language should allow user to:</a:t>
            </a:r>
          </a:p>
          <a:p>
            <a:pPr lvl="1" algn="just"/>
            <a:r>
              <a:rPr lang="en-US" altLang="en-US" b="1"/>
              <a:t>create the database and relation structures; </a:t>
            </a:r>
          </a:p>
          <a:p>
            <a:pPr lvl="1" algn="just"/>
            <a:r>
              <a:rPr lang="en-US" altLang="en-US" b="1"/>
              <a:t>perform insertion, modification, deletion of data from relations; </a:t>
            </a:r>
          </a:p>
          <a:p>
            <a:pPr lvl="1" algn="just"/>
            <a:r>
              <a:rPr lang="en-US" altLang="en-US" b="1"/>
              <a:t>perform simple and complex queries.</a:t>
            </a:r>
          </a:p>
          <a:p>
            <a:pPr lvl="1" algn="just"/>
            <a:endParaRPr lang="en-US" altLang="en-US" b="1"/>
          </a:p>
          <a:p>
            <a:pPr lvl="1" algn="just"/>
            <a:endParaRPr lang="en-US" altLang="en-US" b="1"/>
          </a:p>
          <a:p>
            <a:pPr algn="just"/>
            <a:r>
              <a:rPr lang="en-US" altLang="en-US">
                <a:ea typeface="MS PGothic" charset="-128"/>
              </a:rPr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altLang="en-US">
              <a:ea typeface="MS PGothic" charset="-128"/>
            </a:endParaRPr>
          </a:p>
          <a:p>
            <a:pPr lvl="1" algn="just"/>
            <a:r>
              <a:rPr lang="en-US" altLang="en-US" b="1">
                <a:ea typeface="MS PGothic" charset="-128"/>
              </a:rPr>
              <a:t>A DDL for defining database structure.</a:t>
            </a:r>
          </a:p>
          <a:p>
            <a:pPr lvl="1" algn="just"/>
            <a:r>
              <a:rPr lang="en-US" altLang="en-US" b="1">
                <a:ea typeface="MS PGothic" charset="-128"/>
              </a:rPr>
              <a:t>A DML for retrieving and updating data.</a:t>
            </a:r>
          </a:p>
          <a:p>
            <a:pPr lvl="1" algn="just"/>
            <a:endParaRPr lang="en-US" altLang="en-US" b="1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3686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0087507-6FFA-304D-A42D-700797F58CA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3213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6.12  Multiple Column Ordering</a:t>
            </a:r>
            <a:endParaRPr sz="4000" dirty="0">
              <a:ea typeface="+mn-ea"/>
            </a:endParaRPr>
          </a:p>
        </p:txBody>
      </p:sp>
      <p:sp>
        <p:nvSpPr>
          <p:cNvPr id="75779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71684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A156429-638E-3640-9605-171B9B74D34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48879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3863" y="836613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6.12  Multiple Column Ordering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638300"/>
            <a:ext cx="8153400" cy="4640263"/>
          </a:xfrm>
        </p:spPr>
        <p:txBody>
          <a:bodyPr/>
          <a:lstStyle/>
          <a:p>
            <a:pPr algn="just"/>
            <a:r>
              <a:rPr lang="en-US" altLang="en-US" dirty="0"/>
              <a:t>Four flats in this list - as no minor sort key specified, system arranges these rows in any order it chooses.</a:t>
            </a:r>
          </a:p>
          <a:p>
            <a:pPr algn="just"/>
            <a:r>
              <a:rPr lang="en-US" altLang="en-US" dirty="0"/>
              <a:t>To arrange in order of rent, specify minor order:</a:t>
            </a:r>
          </a:p>
          <a:p>
            <a:pPr>
              <a:lnSpc>
                <a:spcPct val="4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buFont typeface="Monotype Sorts" charset="2"/>
              <a:buNone/>
            </a:pPr>
            <a:r>
              <a:rPr lang="en-US" altLang="en-US" dirty="0"/>
              <a:t>	</a:t>
            </a:r>
            <a:r>
              <a:rPr lang="en-US" altLang="en-US" b="0" dirty="0"/>
              <a:t>	SELECT </a:t>
            </a:r>
            <a:r>
              <a:rPr lang="en-US" altLang="en-US" b="0" dirty="0" err="1"/>
              <a:t>propertyNo</a:t>
            </a:r>
            <a:r>
              <a:rPr lang="en-US" altLang="en-US" b="0" dirty="0"/>
              <a:t>, type, rooms, rent</a:t>
            </a:r>
          </a:p>
          <a:p>
            <a:pPr lvl="1">
              <a:buFontTx/>
              <a:buNone/>
            </a:pPr>
            <a:r>
              <a:rPr lang="en-US" altLang="en-US" dirty="0"/>
              <a:t>			FROM </a:t>
            </a:r>
            <a:r>
              <a:rPr lang="en-US" altLang="en-US" dirty="0" err="1"/>
              <a:t>PropertyForRent</a:t>
            </a:r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			ORDER BY type, rent DESC;</a:t>
            </a:r>
          </a:p>
          <a:p>
            <a:endParaRPr lang="en-US" altLang="en-US" dirty="0"/>
          </a:p>
        </p:txBody>
      </p:sp>
      <p:sp>
        <p:nvSpPr>
          <p:cNvPr id="76804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7270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0783DA5-546F-E643-A647-E6084EDE004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6.12  Multiple Column Ordering</a:t>
            </a:r>
            <a:endParaRPr sz="4000">
              <a:ea typeface="+mn-ea"/>
            </a:endParaRPr>
          </a:p>
        </p:txBody>
      </p: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73732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046A737-9571-5C40-BED6-74D004B03F0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54816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SELECT Statement - Aggregates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484313"/>
            <a:ext cx="8382000" cy="4681537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Functions that operate on a single column of a table and return a single value.</a:t>
            </a:r>
          </a:p>
          <a:p>
            <a:pPr algn="just" fontAlgn="auto">
              <a:buFont typeface="Arial" pitchFamily="34" charset="0"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can be used only in the  SELECT list and in HAVING  clause,</a:t>
            </a:r>
          </a:p>
          <a:p>
            <a:pPr algn="just" fontAlgn="auto">
              <a:buFontTx/>
              <a:buNone/>
              <a:defRPr/>
            </a:pPr>
            <a:endParaRPr lang="en-US" dirty="0">
              <a:ea typeface="ＭＳ Ｐゴシック" charset="0"/>
              <a:cs typeface="Calibri"/>
            </a:endParaRPr>
          </a:p>
          <a:p>
            <a:pPr algn="just" fontAlgn="auto">
              <a:buFont typeface="Arial" pitchFamily="34" charset="0"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Five aggregation functions defined in SQL:</a:t>
            </a:r>
          </a:p>
          <a:p>
            <a:pPr marL="342900" indent="-342900"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Calibri"/>
              </a:rPr>
              <a:t>COUNT </a:t>
            </a:r>
            <a:r>
              <a:rPr lang="en-US" b="0" dirty="0">
                <a:ea typeface="ＭＳ Ｐゴシック" charset="0"/>
                <a:cs typeface="Calibri"/>
              </a:rPr>
              <a:t>returns number of values in specified column.</a:t>
            </a:r>
          </a:p>
          <a:p>
            <a:pPr marL="342900" indent="-342900"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Calibri"/>
              </a:rPr>
              <a:t>SUM	</a:t>
            </a:r>
            <a:r>
              <a:rPr lang="en-US" b="0" dirty="0">
                <a:ea typeface="ＭＳ Ｐゴシック" charset="0"/>
                <a:cs typeface="Calibri"/>
              </a:rPr>
              <a:t>returns sum of values in specified column.</a:t>
            </a:r>
          </a:p>
          <a:p>
            <a:pPr marL="342900" indent="-342900"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Calibri"/>
              </a:rPr>
              <a:t>AVG	</a:t>
            </a:r>
            <a:r>
              <a:rPr lang="en-US" b="0" dirty="0">
                <a:ea typeface="ＭＳ Ｐゴシック" charset="0"/>
                <a:cs typeface="Calibri"/>
              </a:rPr>
              <a:t>returns average of values in specified column.</a:t>
            </a:r>
          </a:p>
          <a:p>
            <a:pPr marL="342900" indent="-342900"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Calibri"/>
              </a:rPr>
              <a:t>MIN	</a:t>
            </a:r>
            <a:r>
              <a:rPr lang="en-US" b="0" dirty="0">
                <a:ea typeface="ＭＳ Ｐゴシック" charset="0"/>
                <a:cs typeface="Calibri"/>
              </a:rPr>
              <a:t>returns smallest value in specified column.</a:t>
            </a:r>
          </a:p>
          <a:p>
            <a:pPr marL="342900" indent="-342900"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Calibri"/>
              </a:rPr>
              <a:t>MAX	</a:t>
            </a:r>
            <a:r>
              <a:rPr lang="en-US" b="0" dirty="0">
                <a:ea typeface="ＭＳ Ｐゴシック" charset="0"/>
                <a:cs typeface="Calibri"/>
              </a:rPr>
              <a:t>returns largest value in specified column.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7475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DFD494B-A367-2345-B4FB-F0E4FBF00C0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SELECT Statement - Aggregates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884363"/>
            <a:ext cx="8089900" cy="2913062"/>
          </a:xfrm>
        </p:spPr>
        <p:txBody>
          <a:bodyPr/>
          <a:lstStyle/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COUNT, MIN, and MAX apply to </a:t>
            </a:r>
            <a:r>
              <a:rPr lang="en-US" altLang="en-US" i="1" dirty="0"/>
              <a:t>numeric and non-numeric</a:t>
            </a:r>
            <a:r>
              <a:rPr lang="en-US" altLang="en-US" dirty="0"/>
              <a:t> fields, but SUM and AVG may be used on </a:t>
            </a:r>
            <a:r>
              <a:rPr lang="en-US" altLang="en-US" i="1" dirty="0"/>
              <a:t>numeric fields only. 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Apart from COUNT(*), each function eliminates nulls first and operates only on remaining non-null values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COUNT(*) counts all rows of a table, regardless of whether nulls or duplicate values occur.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To  eliminate duplicates before the function applied we can use the keyword DESTINCT before the column name in the function. 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DESTINECT has no effect with the MIN and MAX but it may have an effect on the result of SUM OR AVG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7578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F3A4AA4-19B9-BF44-AC42-334921CFD7A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651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SELECT Statement - Aggregates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412875"/>
            <a:ext cx="8018463" cy="4895850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Aggregate functions </a:t>
            </a:r>
            <a:r>
              <a:rPr lang="en-US" altLang="en-US" dirty="0"/>
              <a:t>can be used only </a:t>
            </a:r>
            <a:r>
              <a:rPr lang="en-US" altLang="en-US" b="0" dirty="0"/>
              <a:t>in</a:t>
            </a:r>
            <a:r>
              <a:rPr lang="en-US" altLang="en-US" dirty="0"/>
              <a:t> SELECT </a:t>
            </a:r>
            <a:r>
              <a:rPr lang="en-US" altLang="en-US" b="0" dirty="0"/>
              <a:t>list and in </a:t>
            </a:r>
            <a:r>
              <a:rPr lang="en-US" altLang="en-US" dirty="0"/>
              <a:t>HAVING </a:t>
            </a:r>
            <a:r>
              <a:rPr lang="en-US" altLang="en-US" b="0" dirty="0"/>
              <a:t>clause. </a:t>
            </a:r>
          </a:p>
          <a:p>
            <a:pPr algn="just" fontAlgn="auto">
              <a:lnSpc>
                <a:spcPct val="50000"/>
              </a:lnSpc>
              <a:buFont typeface="Arial" pitchFamily="34" charset="0"/>
              <a:buNone/>
              <a:defRPr/>
            </a:pPr>
            <a:endParaRPr lang="en-US" altLang="en-US" dirty="0"/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If SELECT list includes an aggregate function and there is no GROUP BY clause, then no item in the SELECT list can include any reference to  a column unless that column is the argument to an aggregation  function. For example, the following is </a:t>
            </a:r>
            <a:r>
              <a:rPr lang="en-US" altLang="en-US" dirty="0"/>
              <a:t>illegal:</a:t>
            </a:r>
          </a:p>
          <a:p>
            <a:pPr algn="just" fontAlgn="auto">
              <a:lnSpc>
                <a:spcPct val="20000"/>
              </a:lnSpc>
              <a:buFont typeface="Arial" pitchFamily="34" charset="0"/>
              <a:buNone/>
              <a:defRPr/>
            </a:pPr>
            <a:endParaRPr lang="en-US" altLang="en-US" dirty="0"/>
          </a:p>
          <a:p>
            <a:pPr algn="just" fontAlgn="auto">
              <a:buFont typeface="Monotype Sorts" charset="2"/>
              <a:buNone/>
              <a:defRPr/>
            </a:pPr>
            <a:r>
              <a:rPr lang="en-US" altLang="en-US" dirty="0"/>
              <a:t>	</a:t>
            </a:r>
            <a:r>
              <a:rPr lang="en-US" altLang="en-US" b="0" dirty="0"/>
              <a:t>  SELECT </a:t>
            </a:r>
            <a:r>
              <a:rPr lang="en-US" altLang="en-US" b="0" dirty="0" err="1"/>
              <a:t>staffNo</a:t>
            </a:r>
            <a:r>
              <a:rPr lang="en-US" altLang="en-US" b="0" dirty="0"/>
              <a:t>, COUNT(salary)</a:t>
            </a: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		FROM Staff;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7782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48F8892-F973-5941-BAB8-C0760CB7D42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77724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6.13  Use of COUNT(*)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848600" cy="257333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How many properties cost more than £350 per month to rent?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	SELECT COUNT(*) AS myCount</a:t>
            </a:r>
          </a:p>
          <a:p>
            <a:pPr lvl="1" algn="just">
              <a:buFontTx/>
              <a:buNone/>
            </a:pPr>
            <a:r>
              <a:rPr lang="en-US" altLang="en-US"/>
              <a:t>			FROM PropertyForRent</a:t>
            </a:r>
          </a:p>
          <a:p>
            <a:pPr lvl="1" algn="just">
              <a:buFontTx/>
              <a:buNone/>
            </a:pPr>
            <a:r>
              <a:rPr lang="en-US" altLang="en-US"/>
              <a:t>			WHERE rent &gt; 350;</a:t>
            </a:r>
          </a:p>
        </p:txBody>
      </p:sp>
      <p:pic>
        <p:nvPicPr>
          <p:cNvPr id="223243" name="Picture 11" descr="C05N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076700"/>
            <a:ext cx="1855788" cy="1714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3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32813" y="6310313"/>
            <a:ext cx="6111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AA19C53-1943-DB4E-9CB6-0DA90F66686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82949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75"/>
            <a:ext cx="77724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6.14  Use of COUNT(DISTINCT)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17688"/>
            <a:ext cx="8280400" cy="297973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How many different properties viewed in May ‘13?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SELECT COUNT(DISTINCT propertyNo) AS myCount</a:t>
            </a:r>
          </a:p>
          <a:p>
            <a:pPr marL="533400" lvl="1" indent="-76200" algn="just">
              <a:buFontTx/>
              <a:buNone/>
            </a:pPr>
            <a:r>
              <a:rPr lang="en-US" altLang="en-US"/>
              <a:t>		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/>
              <a:t>		WHERE viewDate BETWEEN ‘1-May-13’</a:t>
            </a:r>
          </a:p>
          <a:p>
            <a:pPr marL="533400" lvl="1" indent="-76200" algn="just">
              <a:buFontTx/>
              <a:buNone/>
            </a:pPr>
            <a:r>
              <a:rPr lang="en-US" altLang="en-US"/>
              <a:t>	        	AND ‘31-May-13’;</a:t>
            </a:r>
          </a:p>
        </p:txBody>
      </p:sp>
      <p:pic>
        <p:nvPicPr>
          <p:cNvPr id="224268" name="Picture 12" descr="C05N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292600"/>
            <a:ext cx="1879600" cy="18399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32813" y="6310313"/>
            <a:ext cx="6111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92D7D00-7408-A04C-8E07-46F2821DA56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83973" name="Text Box 1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77724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6.15  Use of COUNT and SUM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77988"/>
            <a:ext cx="7785100" cy="3046412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    Find number of Managers and sum of their salaries.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 b="0"/>
              <a:t>	 SELECT COUNT(staffNo) AS myCount, </a:t>
            </a:r>
          </a:p>
          <a:p>
            <a:pPr marL="533400" lvl="1" indent="-76200" algn="just">
              <a:buFontTx/>
              <a:buNone/>
            </a:pPr>
            <a:r>
              <a:rPr lang="en-US" altLang="en-US"/>
              <a:t>			SUM(salary) AS mySum</a:t>
            </a:r>
          </a:p>
          <a:p>
            <a:pPr marL="533400" lvl="1" indent="-76200" algn="just">
              <a:buFontTx/>
              <a:buNone/>
            </a:pPr>
            <a:r>
              <a:rPr lang="en-US" altLang="en-US"/>
              <a:t>		FROM Staff</a:t>
            </a:r>
          </a:p>
          <a:p>
            <a:pPr marL="533400" lvl="1" indent="-76200" algn="just">
              <a:buFontTx/>
              <a:buNone/>
            </a:pPr>
            <a:r>
              <a:rPr lang="en-US" altLang="en-US"/>
              <a:t>		WHERE position = ‘Manager’;</a:t>
            </a:r>
          </a:p>
        </p:txBody>
      </p:sp>
      <p:pic>
        <p:nvPicPr>
          <p:cNvPr id="225292" name="Picture 12" descr="C05NT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365625"/>
            <a:ext cx="3455988" cy="1863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32813" y="6310313"/>
            <a:ext cx="6111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A74C405-830E-4E49-A599-6F8D4F8FB90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84997" name="Text Box 14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77724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6.16  Use of MIN, MAX, AVG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7353300" cy="3046412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Find minimum, maximum, and average staff salary.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/>
          </a:p>
          <a:p>
            <a:pPr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SELECT MIN(salary) AS myMin, MAX(salary) AS 			myMax, AVG(salary) AS myAvg</a:t>
            </a:r>
          </a:p>
          <a:p>
            <a:pPr lvl="1" algn="just">
              <a:buFontTx/>
              <a:buNone/>
            </a:pPr>
            <a:r>
              <a:rPr lang="en-US" altLang="en-US"/>
              <a:t>		FROM Staff;</a:t>
            </a:r>
          </a:p>
        </p:txBody>
      </p:sp>
      <p:pic>
        <p:nvPicPr>
          <p:cNvPr id="226317" name="Picture 13" descr="C05NT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325" y="4581525"/>
            <a:ext cx="4105275" cy="1655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32813" y="6310313"/>
            <a:ext cx="6111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E0D6B70-59DB-EF49-BCC1-587F5DC1730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49</a:t>
            </a:fld>
            <a:endParaRPr lang="en-GB" altLang="en-US" sz="1800">
              <a:latin typeface="Times New Roman" charset="0"/>
            </a:endParaRPr>
          </a:p>
        </p:txBody>
      </p:sp>
      <p:sp>
        <p:nvSpPr>
          <p:cNvPr id="86021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D9CB1A-D69A-4DD6-8A5D-C3B21A9F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DDL  statements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F54AFB-4FE5-4A6A-8886-FAC7C2202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SQL data manipulation language statements are: </a:t>
            </a:r>
          </a:p>
          <a:p>
            <a:r>
              <a:rPr lang="en-US" dirty="0"/>
              <a:t>SELECT</a:t>
            </a:r>
          </a:p>
          <a:p>
            <a:r>
              <a:rPr lang="en-US" dirty="0"/>
              <a:t>INSERT INTO</a:t>
            </a:r>
          </a:p>
          <a:p>
            <a:r>
              <a:rPr lang="en-US" dirty="0"/>
              <a:t>UPDATE</a:t>
            </a:r>
          </a:p>
          <a:p>
            <a:r>
              <a:rPr lang="en-US" dirty="0"/>
              <a:t>DELETE FROM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613C00-0DA3-4F19-B91C-00C9EA7C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477-F80B-8142-B3EF-31DF7A267CB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43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SELECT Statement - Grouping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844675"/>
            <a:ext cx="8089900" cy="4114800"/>
          </a:xfrm>
        </p:spPr>
        <p:txBody>
          <a:bodyPr/>
          <a:lstStyle/>
          <a:p>
            <a:pPr algn="just"/>
            <a:r>
              <a:rPr lang="en-US" altLang="en-US"/>
              <a:t>Use GROUP BY clause to get sub-totals.</a:t>
            </a:r>
          </a:p>
          <a:p>
            <a:pPr algn="just"/>
            <a:endParaRPr lang="en-US" altLang="en-US"/>
          </a:p>
          <a:p>
            <a:pPr algn="just"/>
            <a:r>
              <a:rPr lang="en-US" altLang="en-US"/>
              <a:t>SELECT and GROUP BY closely integrated: each item in SELECT list must be </a:t>
            </a:r>
            <a:r>
              <a:rPr lang="en-US" altLang="en-US" i="1"/>
              <a:t>single-valued per group</a:t>
            </a:r>
            <a:r>
              <a:rPr lang="en-US" altLang="en-US"/>
              <a:t>, and SELECT clause may only contain:</a:t>
            </a:r>
          </a:p>
          <a:p>
            <a:pPr lvl="1" algn="just"/>
            <a:r>
              <a:rPr lang="en-US" altLang="en-US"/>
              <a:t>column names</a:t>
            </a:r>
          </a:p>
          <a:p>
            <a:pPr lvl="1" algn="just"/>
            <a:r>
              <a:rPr lang="en-US" altLang="en-US"/>
              <a:t>aggregate functions </a:t>
            </a:r>
          </a:p>
          <a:p>
            <a:pPr lvl="1" algn="just"/>
            <a:r>
              <a:rPr lang="en-US" altLang="en-US"/>
              <a:t>constants</a:t>
            </a:r>
          </a:p>
          <a:p>
            <a:pPr lvl="1" algn="just"/>
            <a:r>
              <a:rPr lang="en-US" altLang="en-US"/>
              <a:t>expression involving combinations of the above.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8294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3301CA3-1353-124A-A9C0-5E0CDDCA46E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9810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SELECT Statement - Grouping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844675"/>
            <a:ext cx="8142288" cy="2913063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All column names in SELECT list must appear in GROUP BY clause unless name is used only in an aggregate function. </a:t>
            </a:r>
          </a:p>
          <a:p>
            <a:pPr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itchFamily="34" charset="0"/>
              <a:buNone/>
              <a:defRPr/>
            </a:pPr>
            <a:endParaRPr lang="en-US" altLang="en-US" dirty="0"/>
          </a:p>
          <a:p>
            <a:pPr marL="342900" indent="-342900" algn="just" fontAlgn="auto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If WHERE is used with GROUP BY, WHERE is applied first, then groups are formed from remaining rows satisfying predicate.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8397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E79A187-2829-D647-9CFD-AC365F4E220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6.17  Use of GROUP BY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538163" y="1700213"/>
            <a:ext cx="7994650" cy="41148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Find number of staff in each branch and their total salaries.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 b="0"/>
          </a:p>
          <a:p>
            <a:pPr lvl="1" algn="just">
              <a:buFontTx/>
              <a:buNone/>
            </a:pPr>
            <a:r>
              <a:rPr lang="en-US" altLang="en-US"/>
              <a:t>	SELECT branchNo, </a:t>
            </a:r>
          </a:p>
          <a:p>
            <a:pPr lvl="1" algn="just">
              <a:buFontTx/>
              <a:buNone/>
            </a:pPr>
            <a:r>
              <a:rPr lang="en-US" altLang="en-US"/>
              <a:t>                  COUNT(staffNo) AS myCount,</a:t>
            </a:r>
          </a:p>
          <a:p>
            <a:pPr lvl="2" algn="just">
              <a:buFontTx/>
              <a:buNone/>
            </a:pPr>
            <a:r>
              <a:rPr lang="en-US" altLang="en-US" sz="2000"/>
              <a:t>		  SUM(salary) AS mySum</a:t>
            </a:r>
          </a:p>
          <a:p>
            <a:pPr lvl="2" algn="just">
              <a:buFontTx/>
              <a:buNone/>
            </a:pPr>
            <a:r>
              <a:rPr lang="en-US" altLang="en-US" sz="2000"/>
              <a:t>FROM Staff</a:t>
            </a:r>
          </a:p>
          <a:p>
            <a:pPr lvl="2" algn="just">
              <a:buFontTx/>
              <a:buNone/>
            </a:pPr>
            <a:r>
              <a:rPr lang="en-US" altLang="en-US" sz="2000"/>
              <a:t>GROUP BY branchNo</a:t>
            </a:r>
          </a:p>
          <a:p>
            <a:pPr lvl="2">
              <a:buFontTx/>
              <a:buNone/>
            </a:pPr>
            <a:r>
              <a:rPr lang="en-US" altLang="en-US" sz="2000"/>
              <a:t>ORDER BY branchNo;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8499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8290E98-9F83-354D-AD13-DCA22E7574D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6.17  Use of GROUP BY</a:t>
            </a:r>
          </a:p>
        </p:txBody>
      </p:sp>
      <p:pic>
        <p:nvPicPr>
          <p:cNvPr id="86019" name="Picture 6" descr="C05NT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57338"/>
            <a:ext cx="5137150" cy="2624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8602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B16AC49-A8E0-0D4B-BFE8-C03A78D9D65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"/>
            <a:ext cx="8382000" cy="6778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b="1" dirty="0">
                <a:ea typeface="ＭＳ Ｐゴシック" charset="0"/>
              </a:rPr>
              <a:t>Example 6.17  Use of GROUP BY</a:t>
            </a:r>
            <a:endParaRPr dirty="0">
              <a:ea typeface="ＭＳ Ｐゴシック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219200" y="2667000"/>
            <a:ext cx="304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20788" y="2286000"/>
            <a:ext cx="30480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ar-SA" altLang="en-US">
              <a:solidFill>
                <a:srgbClr val="000000"/>
              </a:solidFill>
            </a:endParaRP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371600" y="344328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B003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1389063" y="2300288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bno</a:t>
            </a:r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22098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2457450" y="344328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SG5</a:t>
            </a:r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2514600" y="2286000"/>
            <a:ext cx="477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sno</a:t>
            </a:r>
          </a:p>
        </p:txBody>
      </p:sp>
      <p:sp>
        <p:nvSpPr>
          <p:cNvPr id="87050" name="Line 11"/>
          <p:cNvSpPr>
            <a:spLocks noChangeShapeType="1"/>
          </p:cNvSpPr>
          <p:nvPr/>
        </p:nvSpPr>
        <p:spPr bwMode="auto">
          <a:xfrm>
            <a:off x="32766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3352800" y="2300288"/>
            <a:ext cx="723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salary</a:t>
            </a:r>
          </a:p>
        </p:txBody>
      </p:sp>
      <p:sp>
        <p:nvSpPr>
          <p:cNvPr id="87052" name="Text Box 13"/>
          <p:cNvSpPr txBox="1">
            <a:spLocks noChangeArrowheads="1"/>
          </p:cNvSpPr>
          <p:nvPr/>
        </p:nvSpPr>
        <p:spPr bwMode="auto">
          <a:xfrm>
            <a:off x="3367088" y="3443288"/>
            <a:ext cx="747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24000</a:t>
            </a:r>
          </a:p>
        </p:txBody>
      </p:sp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371600" y="379253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B005</a:t>
            </a:r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2438400" y="379253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SL21</a:t>
            </a:r>
          </a:p>
        </p:txBody>
      </p:sp>
      <p:sp>
        <p:nvSpPr>
          <p:cNvPr id="87055" name="Text Box 16"/>
          <p:cNvSpPr txBox="1">
            <a:spLocks noChangeArrowheads="1"/>
          </p:cNvSpPr>
          <p:nvPr/>
        </p:nvSpPr>
        <p:spPr bwMode="auto">
          <a:xfrm>
            <a:off x="3367088" y="3792538"/>
            <a:ext cx="747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30000</a:t>
            </a:r>
          </a:p>
        </p:txBody>
      </p:sp>
      <p:sp>
        <p:nvSpPr>
          <p:cNvPr id="87056" name="Text Box 17"/>
          <p:cNvSpPr txBox="1">
            <a:spLocks noChangeArrowheads="1"/>
          </p:cNvSpPr>
          <p:nvPr/>
        </p:nvSpPr>
        <p:spPr bwMode="auto">
          <a:xfrm>
            <a:off x="1371600" y="4572000"/>
            <a:ext cx="75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B007</a:t>
            </a:r>
          </a:p>
        </p:txBody>
      </p:sp>
      <p:sp>
        <p:nvSpPr>
          <p:cNvPr id="87057" name="Text Box 18"/>
          <p:cNvSpPr txBox="1">
            <a:spLocks noChangeArrowheads="1"/>
          </p:cNvSpPr>
          <p:nvPr/>
        </p:nvSpPr>
        <p:spPr bwMode="auto">
          <a:xfrm>
            <a:off x="2438400" y="41592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SL41</a:t>
            </a:r>
          </a:p>
        </p:txBody>
      </p:sp>
      <p:sp>
        <p:nvSpPr>
          <p:cNvPr id="87058" name="Text Box 19"/>
          <p:cNvSpPr txBox="1">
            <a:spLocks noChangeArrowheads="1"/>
          </p:cNvSpPr>
          <p:nvPr/>
        </p:nvSpPr>
        <p:spPr bwMode="auto">
          <a:xfrm>
            <a:off x="3403600" y="41290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9000</a:t>
            </a:r>
          </a:p>
        </p:txBody>
      </p:sp>
      <p:sp>
        <p:nvSpPr>
          <p:cNvPr id="87059" name="Rectangle 20"/>
          <p:cNvSpPr>
            <a:spLocks noChangeArrowheads="1"/>
          </p:cNvSpPr>
          <p:nvPr/>
        </p:nvSpPr>
        <p:spPr bwMode="auto">
          <a:xfrm>
            <a:off x="6019800" y="3367088"/>
            <a:ext cx="2055813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87060" name="Rectangle 21"/>
          <p:cNvSpPr>
            <a:spLocks noChangeArrowheads="1"/>
          </p:cNvSpPr>
          <p:nvPr/>
        </p:nvSpPr>
        <p:spPr bwMode="auto">
          <a:xfrm>
            <a:off x="6021388" y="2971800"/>
            <a:ext cx="2055812" cy="381000"/>
          </a:xfrm>
          <a:prstGeom prst="rect">
            <a:avLst/>
          </a:prstGeom>
          <a:solidFill>
            <a:srgbClr val="C5DAF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87061" name="Text Box 25"/>
          <p:cNvSpPr txBox="1">
            <a:spLocks noChangeArrowheads="1"/>
          </p:cNvSpPr>
          <p:nvPr/>
        </p:nvSpPr>
        <p:spPr bwMode="auto">
          <a:xfrm>
            <a:off x="6399213" y="34432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3</a:t>
            </a:r>
          </a:p>
        </p:txBody>
      </p:sp>
      <p:sp>
        <p:nvSpPr>
          <p:cNvPr id="87062" name="Text Box 26"/>
          <p:cNvSpPr txBox="1">
            <a:spLocks noChangeArrowheads="1"/>
          </p:cNvSpPr>
          <p:nvPr/>
        </p:nvSpPr>
        <p:spPr bwMode="auto">
          <a:xfrm>
            <a:off x="6189663" y="2971800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count</a:t>
            </a:r>
          </a:p>
        </p:txBody>
      </p:sp>
      <p:sp>
        <p:nvSpPr>
          <p:cNvPr id="87063" name="Line 27"/>
          <p:cNvSpPr>
            <a:spLocks noChangeShapeType="1"/>
          </p:cNvSpPr>
          <p:nvPr/>
        </p:nvSpPr>
        <p:spPr bwMode="auto">
          <a:xfrm>
            <a:off x="7085013" y="29860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Text Box 28"/>
          <p:cNvSpPr txBox="1">
            <a:spLocks noChangeArrowheads="1"/>
          </p:cNvSpPr>
          <p:nvPr/>
        </p:nvSpPr>
        <p:spPr bwMode="auto">
          <a:xfrm>
            <a:off x="7313613" y="2986088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charset="0"/>
              </a:rPr>
              <a:t>sum</a:t>
            </a:r>
          </a:p>
        </p:txBody>
      </p:sp>
      <p:sp>
        <p:nvSpPr>
          <p:cNvPr id="87065" name="Text Box 29"/>
          <p:cNvSpPr txBox="1">
            <a:spLocks noChangeArrowheads="1"/>
          </p:cNvSpPr>
          <p:nvPr/>
        </p:nvSpPr>
        <p:spPr bwMode="auto">
          <a:xfrm>
            <a:off x="7175500" y="3443288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54000</a:t>
            </a:r>
          </a:p>
        </p:txBody>
      </p:sp>
      <p:sp>
        <p:nvSpPr>
          <p:cNvPr id="87066" name="Text Box 31"/>
          <p:cNvSpPr txBox="1">
            <a:spLocks noChangeArrowheads="1"/>
          </p:cNvSpPr>
          <p:nvPr/>
        </p:nvSpPr>
        <p:spPr bwMode="auto">
          <a:xfrm>
            <a:off x="6399213" y="37925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2</a:t>
            </a:r>
          </a:p>
        </p:txBody>
      </p:sp>
      <p:sp>
        <p:nvSpPr>
          <p:cNvPr id="87067" name="Text Box 32"/>
          <p:cNvSpPr txBox="1">
            <a:spLocks noChangeArrowheads="1"/>
          </p:cNvSpPr>
          <p:nvPr/>
        </p:nvSpPr>
        <p:spPr bwMode="auto">
          <a:xfrm>
            <a:off x="7175500" y="3792538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39000</a:t>
            </a:r>
          </a:p>
        </p:txBody>
      </p:sp>
      <p:sp>
        <p:nvSpPr>
          <p:cNvPr id="87068" name="Text Box 34"/>
          <p:cNvSpPr txBox="1">
            <a:spLocks noChangeArrowheads="1"/>
          </p:cNvSpPr>
          <p:nvPr/>
        </p:nvSpPr>
        <p:spPr bwMode="auto">
          <a:xfrm>
            <a:off x="6399213" y="412908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1</a:t>
            </a:r>
          </a:p>
        </p:txBody>
      </p:sp>
      <p:sp>
        <p:nvSpPr>
          <p:cNvPr id="87069" name="Text Box 35"/>
          <p:cNvSpPr txBox="1">
            <a:spLocks noChangeArrowheads="1"/>
          </p:cNvSpPr>
          <p:nvPr/>
        </p:nvSpPr>
        <p:spPr bwMode="auto">
          <a:xfrm>
            <a:off x="7175500" y="41290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9000</a:t>
            </a:r>
          </a:p>
        </p:txBody>
      </p:sp>
      <p:sp>
        <p:nvSpPr>
          <p:cNvPr id="87070" name="Text Box 52"/>
          <p:cNvSpPr txBox="1">
            <a:spLocks noChangeArrowheads="1"/>
          </p:cNvSpPr>
          <p:nvPr/>
        </p:nvSpPr>
        <p:spPr bwMode="auto">
          <a:xfrm>
            <a:off x="1371600" y="312420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B003</a:t>
            </a:r>
          </a:p>
        </p:txBody>
      </p:sp>
      <p:sp>
        <p:nvSpPr>
          <p:cNvPr id="87071" name="Text Box 53"/>
          <p:cNvSpPr txBox="1">
            <a:spLocks noChangeArrowheads="1"/>
          </p:cNvSpPr>
          <p:nvPr/>
        </p:nvSpPr>
        <p:spPr bwMode="auto">
          <a:xfrm>
            <a:off x="1371600" y="281940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B003</a:t>
            </a:r>
          </a:p>
        </p:txBody>
      </p:sp>
      <p:sp>
        <p:nvSpPr>
          <p:cNvPr id="87072" name="Text Box 54"/>
          <p:cNvSpPr txBox="1">
            <a:spLocks noChangeArrowheads="1"/>
          </p:cNvSpPr>
          <p:nvPr/>
        </p:nvSpPr>
        <p:spPr bwMode="auto">
          <a:xfrm>
            <a:off x="1371600" y="415925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B005</a:t>
            </a:r>
          </a:p>
        </p:txBody>
      </p:sp>
      <p:sp>
        <p:nvSpPr>
          <p:cNvPr id="87073" name="Text Box 55"/>
          <p:cNvSpPr txBox="1">
            <a:spLocks noChangeArrowheads="1"/>
          </p:cNvSpPr>
          <p:nvPr/>
        </p:nvSpPr>
        <p:spPr bwMode="auto">
          <a:xfrm>
            <a:off x="2438400" y="3124200"/>
            <a:ext cx="703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SG14</a:t>
            </a:r>
          </a:p>
        </p:txBody>
      </p:sp>
      <p:sp>
        <p:nvSpPr>
          <p:cNvPr id="87074" name="Text Box 56"/>
          <p:cNvSpPr txBox="1">
            <a:spLocks noChangeArrowheads="1"/>
          </p:cNvSpPr>
          <p:nvPr/>
        </p:nvSpPr>
        <p:spPr bwMode="auto">
          <a:xfrm>
            <a:off x="2438400" y="2819400"/>
            <a:ext cx="703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SG37</a:t>
            </a:r>
          </a:p>
        </p:txBody>
      </p:sp>
      <p:sp>
        <p:nvSpPr>
          <p:cNvPr id="87075" name="Text Box 57"/>
          <p:cNvSpPr txBox="1">
            <a:spLocks noChangeArrowheads="1"/>
          </p:cNvSpPr>
          <p:nvPr/>
        </p:nvSpPr>
        <p:spPr bwMode="auto">
          <a:xfrm>
            <a:off x="2466975" y="4540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SA9</a:t>
            </a:r>
          </a:p>
        </p:txBody>
      </p:sp>
      <p:sp>
        <p:nvSpPr>
          <p:cNvPr id="87076" name="Text Box 58"/>
          <p:cNvSpPr txBox="1">
            <a:spLocks noChangeArrowheads="1"/>
          </p:cNvSpPr>
          <p:nvPr/>
        </p:nvSpPr>
        <p:spPr bwMode="auto">
          <a:xfrm>
            <a:off x="3403600" y="454025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9000</a:t>
            </a:r>
          </a:p>
        </p:txBody>
      </p:sp>
      <p:sp>
        <p:nvSpPr>
          <p:cNvPr id="87077" name="Text Box 59"/>
          <p:cNvSpPr txBox="1">
            <a:spLocks noChangeArrowheads="1"/>
          </p:cNvSpPr>
          <p:nvPr/>
        </p:nvSpPr>
        <p:spPr bwMode="auto">
          <a:xfrm>
            <a:off x="3367088" y="3124200"/>
            <a:ext cx="747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18000</a:t>
            </a:r>
          </a:p>
        </p:txBody>
      </p:sp>
      <p:sp>
        <p:nvSpPr>
          <p:cNvPr id="87078" name="Text Box 60"/>
          <p:cNvSpPr txBox="1">
            <a:spLocks noChangeArrowheads="1"/>
          </p:cNvSpPr>
          <p:nvPr/>
        </p:nvSpPr>
        <p:spPr bwMode="auto">
          <a:xfrm>
            <a:off x="3352800" y="2819400"/>
            <a:ext cx="747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/>
              <a:t>12000</a:t>
            </a:r>
          </a:p>
        </p:txBody>
      </p:sp>
      <p:sp>
        <p:nvSpPr>
          <p:cNvPr id="87079" name="AutoShape 61"/>
          <p:cNvSpPr>
            <a:spLocks/>
          </p:cNvSpPr>
          <p:nvPr/>
        </p:nvSpPr>
        <p:spPr bwMode="auto">
          <a:xfrm>
            <a:off x="4419600" y="2819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87080" name="AutoShape 62"/>
          <p:cNvSpPr>
            <a:spLocks/>
          </p:cNvSpPr>
          <p:nvPr/>
        </p:nvSpPr>
        <p:spPr bwMode="auto">
          <a:xfrm>
            <a:off x="4343400" y="38862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87081" name="AutoShape 63"/>
          <p:cNvSpPr>
            <a:spLocks/>
          </p:cNvSpPr>
          <p:nvPr/>
        </p:nvSpPr>
        <p:spPr bwMode="auto">
          <a:xfrm>
            <a:off x="4343400" y="45720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SA" altLang="en-US" sz="2400">
              <a:latin typeface="Times New Roman" charset="0"/>
            </a:endParaRPr>
          </a:p>
        </p:txBody>
      </p:sp>
      <p:sp>
        <p:nvSpPr>
          <p:cNvPr id="87082" name="Line 64"/>
          <p:cNvSpPr>
            <a:spLocks noChangeShapeType="1"/>
          </p:cNvSpPr>
          <p:nvPr/>
        </p:nvSpPr>
        <p:spPr bwMode="auto">
          <a:xfrm>
            <a:off x="4572000" y="3276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3" name="Line 65"/>
          <p:cNvSpPr>
            <a:spLocks noChangeShapeType="1"/>
          </p:cNvSpPr>
          <p:nvPr/>
        </p:nvSpPr>
        <p:spPr bwMode="auto">
          <a:xfrm flipV="1">
            <a:off x="4495800" y="3962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4" name="Line 66"/>
          <p:cNvSpPr>
            <a:spLocks noChangeShapeType="1"/>
          </p:cNvSpPr>
          <p:nvPr/>
        </p:nvSpPr>
        <p:spPr bwMode="auto">
          <a:xfrm flipV="1">
            <a:off x="45720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en-US" sz="4000" b="1" dirty="0"/>
              <a:t>Restricted Groupings – HAVING clause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153400" cy="4824412"/>
          </a:xfrm>
        </p:spPr>
        <p:txBody>
          <a:bodyPr/>
          <a:lstStyle/>
          <a:p>
            <a:pPr marL="342900" indent="-342900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HAVING clause is designed for use with GROUP BY to restrict groups that appear in final result table. 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Similar to WHERE, but WHERE filters individual rows whereas HAVING filters groups. 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Column names in HAVING clause must also appear in the GROUP BY list or be contained within an aggregate function.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8806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968EEF8-97A1-8A4D-BBC5-FD6172DC0DC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4013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6.18  Use of HAVING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125538"/>
            <a:ext cx="7948613" cy="5040312"/>
          </a:xfrm>
        </p:spPr>
        <p:txBody>
          <a:bodyPr/>
          <a:lstStyle/>
          <a:p>
            <a:pPr algn="just">
              <a:spcAft>
                <a:spcPct val="20000"/>
              </a:spcAft>
              <a:buFont typeface="Monotype Sorts" charset="2"/>
              <a:buNone/>
            </a:pPr>
            <a:r>
              <a:rPr lang="en-US" altLang="en-US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 typeface="Monotype Sorts" charset="2"/>
              <a:buNone/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/>
              <a:t>		 SELECT branchNo, </a:t>
            </a:r>
          </a:p>
          <a:p>
            <a:pPr lvl="1" algn="just">
              <a:buFontTx/>
              <a:buNone/>
            </a:pPr>
            <a:r>
              <a:rPr lang="en-US" altLang="en-US"/>
              <a:t>                    COUNT(staffNo) AS myCount,</a:t>
            </a:r>
          </a:p>
          <a:p>
            <a:pPr lvl="2" algn="just">
              <a:buFontTx/>
              <a:buNone/>
            </a:pPr>
            <a:r>
              <a:rPr lang="en-US" altLang="en-US" sz="2000"/>
              <a:t> 		    SUM(salary) AS mySum</a:t>
            </a:r>
          </a:p>
          <a:p>
            <a:pPr lvl="2" algn="just">
              <a:buFontTx/>
              <a:buNone/>
            </a:pPr>
            <a:r>
              <a:rPr lang="en-US" altLang="en-US" sz="2000"/>
              <a:t>FROM Staff</a:t>
            </a:r>
          </a:p>
          <a:p>
            <a:pPr lvl="2" algn="just">
              <a:buFontTx/>
              <a:buNone/>
            </a:pPr>
            <a:r>
              <a:rPr lang="en-US" altLang="en-US" sz="2000"/>
              <a:t>GROUP BY branchNo</a:t>
            </a:r>
          </a:p>
          <a:p>
            <a:pPr lvl="2" algn="just">
              <a:buFontTx/>
              <a:buNone/>
            </a:pPr>
            <a:r>
              <a:rPr lang="en-US" altLang="en-US" sz="2000"/>
              <a:t>HAVING COUNT(staffNo) &gt; 1</a:t>
            </a:r>
          </a:p>
          <a:p>
            <a:pPr lvl="2" algn="just">
              <a:buFontTx/>
              <a:buNone/>
            </a:pPr>
            <a:r>
              <a:rPr lang="en-US" altLang="en-US" sz="2000"/>
              <a:t>ORDER BY branchNo;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8909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E444125-CA12-AE4A-B2CE-BCD0477FCA2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6691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6.18  Use of HAVING</a:t>
            </a:r>
          </a:p>
        </p:txBody>
      </p:sp>
      <p:pic>
        <p:nvPicPr>
          <p:cNvPr id="90115" name="Picture 6" descr="C05NT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3238"/>
            <a:ext cx="5111750" cy="2257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88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011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D61D3B6-A0F7-A548-BC7A-442E1D767FC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Question 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381000" y="1052513"/>
            <a:ext cx="8382000" cy="5233987"/>
          </a:xfrm>
        </p:spPr>
        <p:txBody>
          <a:bodyPr/>
          <a:lstStyle/>
          <a:p>
            <a:r>
              <a:rPr lang="en-US" altLang="en-US">
                <a:ea typeface="MS PGothic" charset="-128"/>
                <a:cs typeface="Calibri" charset="0"/>
              </a:rPr>
              <a:t>Assume the following relational schema:</a:t>
            </a:r>
          </a:p>
          <a:p>
            <a:pPr marL="862013" lvl="2" indent="0">
              <a:buFontTx/>
              <a:buNone/>
            </a:pPr>
            <a:r>
              <a:rPr lang="en-US" altLang="en-US" sz="1700">
                <a:ea typeface="MS PGothic" charset="-128"/>
                <a:cs typeface="Calibri" charset="0"/>
              </a:rPr>
              <a:t>EMPLOYEE(Fname, Lname, </a:t>
            </a:r>
            <a:r>
              <a:rPr lang="en-US" altLang="en-US" sz="1700" u="sng">
                <a:ea typeface="MS PGothic" charset="-128"/>
                <a:cs typeface="Calibri" charset="0"/>
              </a:rPr>
              <a:t>SSN</a:t>
            </a:r>
            <a:r>
              <a:rPr lang="en-US" altLang="en-US" sz="1700">
                <a:ea typeface="MS PGothic" charset="-128"/>
                <a:cs typeface="Calibri" charset="0"/>
              </a:rPr>
              <a:t>, DOB, Address, Sex, salary, DeptNo)</a:t>
            </a:r>
          </a:p>
          <a:p>
            <a:pPr marL="862013" lvl="2" indent="0">
              <a:buFontTx/>
              <a:buNone/>
            </a:pPr>
            <a:r>
              <a:rPr lang="en-US" altLang="en-US" sz="1700">
                <a:ea typeface="MS PGothic" charset="-128"/>
                <a:cs typeface="Calibri" charset="0"/>
              </a:rPr>
              <a:t>DEPARTMENT(Dname, </a:t>
            </a:r>
            <a:r>
              <a:rPr lang="en-US" altLang="en-US" sz="1700" u="sng">
                <a:ea typeface="MS PGothic" charset="-128"/>
                <a:cs typeface="Calibri" charset="0"/>
              </a:rPr>
              <a:t>DNo</a:t>
            </a:r>
            <a:r>
              <a:rPr lang="en-US" altLang="en-US" sz="1700">
                <a:ea typeface="MS PGothic" charset="-128"/>
                <a:cs typeface="Calibri" charset="0"/>
              </a:rPr>
              <a:t> )</a:t>
            </a:r>
          </a:p>
          <a:p>
            <a:pPr marL="862013" lvl="2" indent="0">
              <a:buFontTx/>
              <a:buNone/>
            </a:pPr>
            <a:r>
              <a:rPr lang="en-US" altLang="en-US" sz="1700">
                <a:ea typeface="MS PGothic" charset="-128"/>
                <a:cs typeface="Calibri" charset="0"/>
              </a:rPr>
              <a:t>PROJECT(PName, </a:t>
            </a:r>
            <a:r>
              <a:rPr lang="en-US" altLang="en-US" sz="1700" u="sng">
                <a:ea typeface="MS PGothic" charset="-128"/>
                <a:cs typeface="Calibri" charset="0"/>
              </a:rPr>
              <a:t>PNo</a:t>
            </a:r>
            <a:r>
              <a:rPr lang="en-US" altLang="en-US" sz="1700">
                <a:ea typeface="MS PGothic" charset="-128"/>
                <a:cs typeface="Calibri" charset="0"/>
              </a:rPr>
              <a:t>, PLocation, Dno)</a:t>
            </a:r>
          </a:p>
          <a:p>
            <a:pPr marL="862013" lvl="2" indent="0">
              <a:buFontTx/>
              <a:buNone/>
            </a:pPr>
            <a:r>
              <a:rPr lang="en-US" altLang="en-US" sz="1700">
                <a:ea typeface="MS PGothic" charset="-128"/>
                <a:cs typeface="Calibri" charset="0"/>
              </a:rPr>
              <a:t>WORKS_ON(</a:t>
            </a:r>
            <a:r>
              <a:rPr lang="en-US" altLang="en-US" sz="1700" u="sng">
                <a:ea typeface="MS PGothic" charset="-128"/>
                <a:cs typeface="Calibri" charset="0"/>
              </a:rPr>
              <a:t>SSN, PNo</a:t>
            </a:r>
            <a:r>
              <a:rPr lang="en-US" altLang="en-US" sz="1700">
                <a:ea typeface="MS PGothic" charset="-128"/>
                <a:cs typeface="Calibri" charset="0"/>
              </a:rPr>
              <a:t>, Hours)</a:t>
            </a:r>
          </a:p>
          <a:p>
            <a:pPr>
              <a:buFontTx/>
              <a:buNone/>
            </a:pPr>
            <a:endParaRPr lang="en-US" altLang="en-US">
              <a:ea typeface="MS PGothic" charset="-128"/>
              <a:cs typeface="Calibri" charset="0"/>
            </a:endParaRPr>
          </a:p>
          <a:p>
            <a:pPr algn="just">
              <a:buFontTx/>
              <a:buNone/>
            </a:pPr>
            <a:r>
              <a:rPr lang="en-US" altLang="en-US">
                <a:ea typeface="MS PGothic" charset="-128"/>
                <a:cs typeface="Calibri" charset="0"/>
              </a:rPr>
              <a:t>For each project on which more than two employees work, retrieve the project number and the number of employees who work on the project.</a:t>
            </a:r>
          </a:p>
          <a:p>
            <a:pPr marL="862013" lvl="2" indent="0" algn="just">
              <a:buFontTx/>
              <a:buNone/>
            </a:pPr>
            <a:r>
              <a:rPr lang="en-US" altLang="en-US" sz="2000">
                <a:ea typeface="MS PGothic" charset="-128"/>
                <a:cs typeface="Calibri" charset="0"/>
              </a:rPr>
              <a:t>SELECT pno , count(ssn)</a:t>
            </a:r>
          </a:p>
          <a:p>
            <a:pPr marL="862013" lvl="2" indent="0" algn="just">
              <a:buFontTx/>
              <a:buNone/>
            </a:pPr>
            <a:r>
              <a:rPr lang="en-US" altLang="en-US" sz="2000">
                <a:ea typeface="MS PGothic" charset="-128"/>
                <a:cs typeface="Calibri" charset="0"/>
              </a:rPr>
              <a:t>FROM works_on</a:t>
            </a:r>
          </a:p>
          <a:p>
            <a:pPr marL="862013" lvl="2" indent="0" algn="just">
              <a:buFontTx/>
              <a:buNone/>
            </a:pPr>
            <a:r>
              <a:rPr lang="en-US" altLang="en-US" sz="2000">
                <a:ea typeface="MS PGothic" charset="-128"/>
                <a:cs typeface="Calibri" charset="0"/>
              </a:rPr>
              <a:t>GROUP BY pno</a:t>
            </a:r>
          </a:p>
          <a:p>
            <a:pPr marL="862013" lvl="2" indent="0" algn="just">
              <a:buFontTx/>
              <a:buNone/>
            </a:pPr>
            <a:r>
              <a:rPr lang="en-US" altLang="en-US" sz="2000">
                <a:ea typeface="MS PGothic" charset="-128"/>
                <a:cs typeface="Calibri" charset="0"/>
              </a:rPr>
              <a:t>HAVING count(ssn) &gt; 2</a:t>
            </a:r>
          </a:p>
          <a:p>
            <a:pPr>
              <a:buFontTx/>
              <a:buNone/>
            </a:pPr>
            <a:endParaRPr lang="en-US" altLang="en-US" sz="2800">
              <a:ea typeface="MS PGothic" charset="-128"/>
              <a:cs typeface="Calibri" charset="0"/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25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Subqueries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196975"/>
            <a:ext cx="8013700" cy="4046538"/>
          </a:xfrm>
        </p:spPr>
        <p:txBody>
          <a:bodyPr/>
          <a:lstStyle/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A complete SELECT statement can be embedded (</a:t>
            </a:r>
            <a:r>
              <a:rPr lang="en-US" altLang="en-US" dirty="0" err="1"/>
              <a:t>subselect</a:t>
            </a:r>
            <a:r>
              <a:rPr lang="en-US" altLang="en-US" dirty="0"/>
              <a:t>) within another SELECT statement.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A </a:t>
            </a:r>
            <a:r>
              <a:rPr lang="en-US" altLang="en-US" dirty="0" err="1"/>
              <a:t>subselect</a:t>
            </a:r>
            <a:r>
              <a:rPr lang="en-US" altLang="en-US" dirty="0"/>
              <a:t> can be used in WHERE and HAVING clauses of an outer SELECT, where it is called a </a:t>
            </a:r>
            <a:r>
              <a:rPr lang="en-US" altLang="en-US" i="1" dirty="0"/>
              <a:t>subquery</a:t>
            </a:r>
            <a:r>
              <a:rPr lang="en-US" altLang="en-US" dirty="0"/>
              <a:t> or </a:t>
            </a:r>
            <a:r>
              <a:rPr lang="en-US" altLang="en-US" i="1" dirty="0"/>
              <a:t>nested query</a:t>
            </a:r>
            <a:r>
              <a:rPr lang="en-US" altLang="en-US" dirty="0"/>
              <a:t>. 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 err="1"/>
              <a:t>Subselects</a:t>
            </a:r>
            <a:r>
              <a:rPr lang="en-US" altLang="en-US" dirty="0"/>
              <a:t> may also appear in INSERT, UPDATE, and DELETE statements.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Subquery always enclosed in parentheses.</a:t>
            </a:r>
          </a:p>
          <a:p>
            <a:pPr marL="342900" indent="-342900" algn="just">
              <a:spcBef>
                <a:spcPct val="2500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Types of subquery:</a:t>
            </a:r>
          </a:p>
          <a:p>
            <a:pPr marL="800100" lvl="1" indent="-342900"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dirty="0"/>
              <a:t>A scalar subquery return a single column and a single row (</a:t>
            </a:r>
            <a:r>
              <a:rPr lang="en-US" altLang="en-US" dirty="0" err="1"/>
              <a:t>singlevalue</a:t>
            </a:r>
            <a:r>
              <a:rPr lang="en-US" altLang="en-US" dirty="0"/>
              <a:t>)</a:t>
            </a:r>
          </a:p>
          <a:p>
            <a:pPr marL="800100" lvl="1" indent="-342900"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dirty="0"/>
              <a:t>A row subquery returns multiple columns , but a single row.</a:t>
            </a:r>
          </a:p>
          <a:p>
            <a:pPr marL="800100" lvl="1" indent="-342900"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dirty="0"/>
              <a:t>A table subquery returns one or more </a:t>
            </a:r>
            <a:r>
              <a:rPr lang="en-US" altLang="en-US" dirty="0" err="1"/>
              <a:t>coulmns</a:t>
            </a:r>
            <a:r>
              <a:rPr lang="en-US" altLang="en-US" dirty="0"/>
              <a:t> and multiple rows 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216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779CC9E-993F-CB41-BC94-7BBAAF77106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Writing SQL Commands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68413"/>
            <a:ext cx="8077200" cy="4170362"/>
          </a:xfrm>
        </p:spPr>
        <p:txBody>
          <a:bodyPr rtlCol="0">
            <a:no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Notations to define SQL statements:</a:t>
            </a:r>
          </a:p>
          <a:p>
            <a:pPr algn="just" fontAlgn="auto">
              <a:lnSpc>
                <a:spcPct val="0"/>
              </a:lnSpc>
              <a:buFont typeface="Arial" pitchFamily="34" charset="0"/>
              <a:buNone/>
              <a:defRPr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UPPER-CASE letters represent reserved words.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Lower-case letters represent user-defined words.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indicates a 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among alternatives. (</a:t>
            </a:r>
            <a:r>
              <a:rPr lang="en-US" alt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e,g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a| b| c)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 } indicate a </a:t>
            </a:r>
            <a:r>
              <a:rPr lang="en-US" alt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 ] indicate an </a:t>
            </a:r>
            <a:r>
              <a:rPr lang="en-US" alt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alt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indicates </a:t>
            </a:r>
            <a:r>
              <a:rPr lang="en-US" alt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repetition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 or more).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Underlined </a:t>
            </a: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represent default values.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3789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4FD671A-1210-A64F-BBEA-842BD784EB9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7651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6.19  Subquery with Equality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153400" cy="3649662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staff who work in branch at ‘163 Main St’.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	</a:t>
            </a:r>
            <a:r>
              <a:rPr lang="en-US" altLang="en-US" b="0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/>
              <a:t>			FROM Staff</a:t>
            </a:r>
          </a:p>
          <a:p>
            <a:pPr lvl="1" algn="just">
              <a:buFontTx/>
              <a:buNone/>
            </a:pPr>
            <a:r>
              <a:rPr lang="en-US" altLang="en-US"/>
              <a:t>			WHERE branchNo =</a:t>
            </a:r>
          </a:p>
          <a:p>
            <a:pPr lvl="1" algn="just">
              <a:buFontTx/>
              <a:buNone/>
            </a:pPr>
            <a:r>
              <a:rPr lang="en-US" altLang="en-US"/>
              <a:t>					(SELECT branchNo</a:t>
            </a:r>
          </a:p>
          <a:p>
            <a:pPr lvl="1" algn="just">
              <a:buFontTx/>
              <a:buNone/>
            </a:pPr>
            <a:r>
              <a:rPr lang="en-US" altLang="en-US"/>
              <a:t>					 FROM Branch</a:t>
            </a:r>
          </a:p>
          <a:p>
            <a:pPr lvl="1" algn="just">
              <a:buFontTx/>
              <a:buNone/>
            </a:pPr>
            <a:r>
              <a:rPr lang="en-US" altLang="en-US"/>
              <a:t>			 		WHERE street = ‘163 Main St’);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318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0103E4A-07A0-804F-A5A5-A24D234BA7E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6.19  Subquery with Equality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97013"/>
            <a:ext cx="8153400" cy="4092575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Inner SELECT finds branch number for branch at ‘163 Main St’ (‘B003’). </a:t>
            </a:r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Outer SELECT then retrieves details of all staff who work at this branch. </a:t>
            </a:r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dirty="0"/>
          </a:p>
          <a:p>
            <a:pPr algn="just" fontAlgn="auto">
              <a:buFont typeface="Arial" pitchFamily="34" charset="0"/>
              <a:buNone/>
              <a:defRPr/>
            </a:pPr>
            <a:r>
              <a:rPr lang="en-US" altLang="en-US" dirty="0"/>
              <a:t>Outer SELECT then becomes:</a:t>
            </a:r>
          </a:p>
          <a:p>
            <a:pPr lvl="1" indent="-182880" algn="just" fontAlgn="auto">
              <a:lnSpc>
                <a:spcPct val="4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/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b="1" dirty="0"/>
              <a:t>	</a:t>
            </a:r>
            <a:r>
              <a:rPr lang="en-US" altLang="en-US" dirty="0"/>
              <a:t>SELECT </a:t>
            </a:r>
            <a:r>
              <a:rPr lang="en-US" altLang="en-US" dirty="0" err="1"/>
              <a:t>staffNo</a:t>
            </a:r>
            <a:r>
              <a:rPr lang="en-US" altLang="en-US" dirty="0"/>
              <a:t>, </a:t>
            </a:r>
            <a:r>
              <a:rPr lang="en-US" altLang="en-US" dirty="0" err="1"/>
              <a:t>fName</a:t>
            </a:r>
            <a:r>
              <a:rPr lang="en-US" altLang="en-US" dirty="0"/>
              <a:t>, </a:t>
            </a:r>
            <a:r>
              <a:rPr lang="en-US" altLang="en-US" dirty="0" err="1"/>
              <a:t>lName</a:t>
            </a:r>
            <a:r>
              <a:rPr lang="en-US" altLang="en-US" dirty="0"/>
              <a:t>, position</a:t>
            </a:r>
          </a:p>
          <a:p>
            <a:pPr lvl="2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FROM Staff</a:t>
            </a:r>
          </a:p>
          <a:p>
            <a:pPr lvl="2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WHERE </a:t>
            </a:r>
            <a:r>
              <a:rPr lang="en-US" altLang="en-US" sz="2000" dirty="0" err="1"/>
              <a:t>branchNo</a:t>
            </a:r>
            <a:r>
              <a:rPr lang="en-US" altLang="en-US" sz="2000" dirty="0"/>
              <a:t> = ‘B003’;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421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4A1F53A-6CE7-E14E-8313-360EB1E45BC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6.19  Subquery with Equality</a:t>
            </a:r>
          </a:p>
        </p:txBody>
      </p: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5236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92D01DE-722E-5445-BD06-7C522C83B54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95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68488"/>
            <a:ext cx="578802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6.20  Subquery with Aggregate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6213"/>
            <a:ext cx="8207375" cy="363855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all staff whose salary is greater than the average salary, and show by how much.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/>
              <a:t>SELECT staffNo, fName, lName, position, </a:t>
            </a:r>
          </a:p>
          <a:p>
            <a:pPr lvl="1" algn="just">
              <a:buFontTx/>
              <a:buNone/>
            </a:pPr>
            <a:r>
              <a:rPr lang="en-US" altLang="en-US"/>
              <a:t>  salary – (SELECT AVG(salary) FROM Staff) As SalDiff</a:t>
            </a:r>
          </a:p>
          <a:p>
            <a:pPr lvl="1" algn="just">
              <a:buFontTx/>
              <a:buNone/>
            </a:pPr>
            <a:r>
              <a:rPr lang="en-US" altLang="en-US"/>
              <a:t>FROM Staff</a:t>
            </a:r>
          </a:p>
          <a:p>
            <a:pPr lvl="1" algn="just">
              <a:buFontTx/>
              <a:buNone/>
            </a:pPr>
            <a:r>
              <a:rPr lang="en-US" altLang="en-US"/>
              <a:t>WHERE salary &gt;</a:t>
            </a:r>
          </a:p>
          <a:p>
            <a:pPr lvl="2" algn="just">
              <a:buFontTx/>
              <a:buNone/>
            </a:pPr>
            <a:r>
              <a:rPr lang="en-US" altLang="en-US" sz="2000"/>
              <a:t>		(SELECT AVG(salary)</a:t>
            </a:r>
          </a:p>
          <a:p>
            <a:pPr lvl="2" algn="just">
              <a:buFontTx/>
              <a:buNone/>
            </a:pPr>
            <a:r>
              <a:rPr lang="en-US" altLang="en-US" sz="2000"/>
              <a:t>		 FROM Staff);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626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7A95E47-081F-B643-BD73-1A46CE1C4BF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6.20  Subquery with Aggregate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01763"/>
            <a:ext cx="8142288" cy="4114800"/>
          </a:xfrm>
        </p:spPr>
        <p:txBody>
          <a:bodyPr/>
          <a:lstStyle/>
          <a:p>
            <a:pPr algn="just"/>
            <a:r>
              <a:rPr lang="en-US" altLang="en-US"/>
              <a:t>Cannot write ‘WHERE salary &gt; AVG(salary)’</a:t>
            </a:r>
          </a:p>
          <a:p>
            <a:pPr algn="just"/>
            <a:r>
              <a:rPr lang="en-US" altLang="en-US"/>
              <a:t>Instead, use subquery to find average salary (17000), and then use outer SELECT to find those staff with salary greater than this: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/>
              <a:t>SELECT staffNo, fName, lName, position, </a:t>
            </a:r>
          </a:p>
          <a:p>
            <a:pPr lvl="1" algn="just">
              <a:buFontTx/>
              <a:buNone/>
            </a:pPr>
            <a:r>
              <a:rPr lang="en-US" altLang="en-US"/>
              <a:t>     salary – 17000 As salDiff</a:t>
            </a:r>
          </a:p>
          <a:p>
            <a:pPr lvl="1" algn="just">
              <a:buFontTx/>
              <a:buNone/>
            </a:pPr>
            <a:r>
              <a:rPr lang="en-US" altLang="en-US"/>
              <a:t>FROM Staff</a:t>
            </a:r>
          </a:p>
          <a:p>
            <a:pPr lvl="1" algn="just">
              <a:buFontTx/>
              <a:buNone/>
            </a:pPr>
            <a:r>
              <a:rPr lang="en-US" altLang="en-US"/>
              <a:t>WHERE salary &gt; 17000;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728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583A854-65D5-804F-98F0-E5194BFC3F0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6.20  Subquery with Aggregate</a:t>
            </a:r>
          </a:p>
        </p:txBody>
      </p: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8308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0A01CA0-1900-D24C-AEC5-4E404EE8240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65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28788"/>
            <a:ext cx="66246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Subquery Rules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00163"/>
            <a:ext cx="7993063" cy="4144962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ORDER BY clause may not be used in a subquery.</a:t>
            </a:r>
          </a:p>
          <a:p>
            <a:pPr marL="342900" indent="-342900" algn="just">
              <a:lnSpc>
                <a:spcPct val="20000"/>
              </a:lnSpc>
              <a:buClr>
                <a:schemeClr val="tx2"/>
              </a:buClr>
              <a:buFont typeface="Arial" charset="0"/>
              <a:buChar char="•"/>
            </a:pPr>
            <a:endParaRPr lang="en-US" altLang="en-US" dirty="0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Subquery SELECT list must consist of a single column name or expression, except for subqueries that use EXISTS.</a:t>
            </a:r>
          </a:p>
          <a:p>
            <a:pPr marL="342900" indent="-342900" algn="just">
              <a:lnSpc>
                <a:spcPct val="20000"/>
              </a:lnSpc>
              <a:buClr>
                <a:schemeClr val="tx2"/>
              </a:buClr>
              <a:buFont typeface="Arial" charset="0"/>
              <a:buChar char="•"/>
            </a:pPr>
            <a:endParaRPr lang="en-US" altLang="en-US" dirty="0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By default, column names refer to table name in FROM clause of subquery. Can refer to a table in FROM using an </a:t>
            </a:r>
            <a:r>
              <a:rPr lang="en-US" altLang="en-US" i="1" dirty="0"/>
              <a:t>alias</a:t>
            </a:r>
            <a:r>
              <a:rPr lang="en-US" altLang="en-US" dirty="0"/>
              <a:t>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When subquery is an operand in a comparison, subquery must appear on right-hand side.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dirty="0"/>
              <a:t>A subquery may not be used as an operand in an expression.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9933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2FEC530-134C-3643-920F-2E5840FE893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6.21  Nested subquery: use of IN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65288"/>
            <a:ext cx="8610600" cy="45720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   List properties handled by staff at ‘163 Main St’</a:t>
            </a:r>
            <a:r>
              <a:rPr lang="en-US" altLang="ja-JP">
                <a:ea typeface="MS PGothic" charset="-128"/>
              </a:rPr>
              <a:t>.</a:t>
            </a:r>
          </a:p>
          <a:p>
            <a:pPr algn="just">
              <a:lnSpc>
                <a:spcPct val="30000"/>
              </a:lnSpc>
              <a:buFont typeface="Monotype Sorts" charset="2"/>
              <a:buNone/>
            </a:pPr>
            <a:endParaRPr lang="en-US" altLang="en-US"/>
          </a:p>
          <a:p>
            <a:pPr lvl="1" algn="just">
              <a:buFontTx/>
              <a:buNone/>
            </a:pPr>
            <a:r>
              <a:rPr lang="en-US" altLang="en-US"/>
              <a:t>SELECT propertyNo, street, city, postcode, type, rooms, rent</a:t>
            </a:r>
          </a:p>
          <a:p>
            <a:pPr lvl="1" algn="just">
              <a:buFontTx/>
              <a:buNone/>
            </a:pPr>
            <a:r>
              <a:rPr lang="en-US" altLang="en-US"/>
              <a:t>FROM PropertyForRent</a:t>
            </a:r>
          </a:p>
          <a:p>
            <a:pPr lvl="1" algn="just">
              <a:buFontTx/>
              <a:buNone/>
            </a:pPr>
            <a:r>
              <a:rPr lang="en-US" altLang="en-US"/>
              <a:t>WHERE staffNo IN</a:t>
            </a:r>
          </a:p>
          <a:p>
            <a:pPr lvl="2" algn="just">
              <a:buFontTx/>
              <a:buNone/>
            </a:pPr>
            <a:r>
              <a:rPr lang="en-US" altLang="en-US" sz="2000"/>
              <a:t>	(SELECT staffNo</a:t>
            </a:r>
          </a:p>
          <a:p>
            <a:pPr lvl="3" algn="just">
              <a:buFontTx/>
              <a:buNone/>
            </a:pPr>
            <a:r>
              <a:rPr lang="en-US" altLang="en-US" sz="2000"/>
              <a:t> FROM Staff</a:t>
            </a:r>
          </a:p>
          <a:p>
            <a:pPr lvl="2" algn="just">
              <a:buFontTx/>
              <a:buNone/>
            </a:pPr>
            <a:r>
              <a:rPr lang="en-US" altLang="en-US" sz="2000"/>
              <a:t>	 WHERE branchNo =</a:t>
            </a:r>
          </a:p>
          <a:p>
            <a:pPr lvl="2" algn="just">
              <a:buFontTx/>
              <a:buNone/>
            </a:pPr>
            <a:r>
              <a:rPr lang="en-US" altLang="en-US" sz="2000"/>
              <a:t>			(SELECT branchNo</a:t>
            </a:r>
          </a:p>
          <a:p>
            <a:pPr lvl="2" algn="just">
              <a:buFontTx/>
              <a:buNone/>
            </a:pPr>
            <a:r>
              <a:rPr lang="en-US" altLang="en-US" sz="2000"/>
              <a:t>			 FROM Branch</a:t>
            </a:r>
          </a:p>
          <a:p>
            <a:pPr lvl="2" algn="just">
              <a:buFontTx/>
              <a:buNone/>
            </a:pPr>
            <a:r>
              <a:rPr lang="en-US" altLang="en-US" sz="2000"/>
              <a:t>			 WHERE street = ‘163 Main St’));</a:t>
            </a:r>
          </a:p>
          <a:p>
            <a:endParaRPr lang="en-US" altLang="en-US" sz="2400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035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3C57B05-7474-B745-91F5-A8743F4AA48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02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6.21  Nested subquery: use of IN</a:t>
            </a:r>
          </a:p>
        </p:txBody>
      </p:sp>
      <p:sp>
        <p:nvSpPr>
          <p:cNvPr id="104451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1380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9B0068C-9E89-EB4F-98C8-65409CCF8CA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68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013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11338"/>
            <a:ext cx="72009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ANY and ALL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458788" y="1125538"/>
            <a:ext cx="8001000" cy="5040312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ANY and ALL may be used with subqueries that produce a single column of numbers.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With ALL, condition will only be true if it is satisfied by </a:t>
            </a:r>
            <a:r>
              <a:rPr lang="en-US" altLang="en-US" i="1"/>
              <a:t>all</a:t>
            </a:r>
            <a:r>
              <a:rPr lang="en-US" altLang="en-US"/>
              <a:t> values produced by subquery.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With ANY, condition will be true if it is satisfied by </a:t>
            </a:r>
            <a:r>
              <a:rPr lang="en-US" altLang="en-US" i="1"/>
              <a:t>any</a:t>
            </a:r>
            <a:r>
              <a:rPr lang="en-US" altLang="en-US"/>
              <a:t> values produced by subquery.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If subquery is empty, ALL returns true, ANY returns false.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SOME may be used in place of ANY.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240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94FC560-A4CB-544F-AAED-D03C637B54E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3BCF7D-6DFE-4A55-968E-25376741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DREAMHOME  TABLES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FC1FD7-E5FB-4351-AD87-B51BEBCA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r>
              <a:rPr lang="en-US" b="0" dirty="0"/>
              <a:t>We illustrate the SQL statements using the instance of the </a:t>
            </a:r>
            <a:r>
              <a:rPr lang="en-US" b="0" i="1" dirty="0" err="1"/>
              <a:t>DreamHome</a:t>
            </a:r>
            <a:r>
              <a:rPr lang="en-US" b="0" i="1" dirty="0"/>
              <a:t> </a:t>
            </a:r>
            <a:r>
              <a:rPr lang="en-US" b="0" dirty="0"/>
              <a:t>case study shown in Figure 3.3, which consists of the following tables: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Branch  (</a:t>
            </a:r>
            <a:r>
              <a:rPr lang="en-US" b="0" dirty="0" err="1"/>
              <a:t>branchNo</a:t>
            </a:r>
            <a:r>
              <a:rPr lang="en-US" b="0" dirty="0"/>
              <a:t>, street, city, postcode)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Staff   (</a:t>
            </a:r>
            <a:r>
              <a:rPr lang="en-US" b="0" dirty="0" err="1"/>
              <a:t>staffNo</a:t>
            </a:r>
            <a:r>
              <a:rPr lang="en-US" b="0" dirty="0"/>
              <a:t>, </a:t>
            </a:r>
            <a:r>
              <a:rPr lang="en-US" b="0" dirty="0" err="1"/>
              <a:t>fName</a:t>
            </a:r>
            <a:r>
              <a:rPr lang="en-US" b="0" dirty="0"/>
              <a:t>, </a:t>
            </a:r>
            <a:r>
              <a:rPr lang="en-US" b="0" dirty="0" err="1"/>
              <a:t>lName</a:t>
            </a:r>
            <a:r>
              <a:rPr lang="en-US" b="0" dirty="0"/>
              <a:t>, position, sex, DOB, salary, </a:t>
            </a:r>
            <a:r>
              <a:rPr lang="en-US" b="0" dirty="0" err="1"/>
              <a:t>branchNo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PropertyForRent</a:t>
            </a:r>
            <a:r>
              <a:rPr lang="en-US" b="0" dirty="0"/>
              <a:t>  (</a:t>
            </a:r>
            <a:r>
              <a:rPr lang="en-US" b="0" dirty="0" err="1"/>
              <a:t>propertyNo</a:t>
            </a:r>
            <a:r>
              <a:rPr lang="en-US" b="0" dirty="0"/>
              <a:t>, street, city, postcode, type, rooms, rent, </a:t>
            </a:r>
            <a:r>
              <a:rPr lang="en-US" b="0" dirty="0" err="1"/>
              <a:t>ownerNo</a:t>
            </a:r>
            <a:r>
              <a:rPr lang="en-US" b="0" dirty="0"/>
              <a:t>, </a:t>
            </a:r>
            <a:r>
              <a:rPr lang="en-US" b="0" dirty="0" err="1"/>
              <a:t>staffNo</a:t>
            </a:r>
            <a:r>
              <a:rPr lang="en-US" b="0" dirty="0"/>
              <a:t>, </a:t>
            </a:r>
            <a:r>
              <a:rPr lang="en-US" b="0" dirty="0" err="1"/>
              <a:t>branchNo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Client (</a:t>
            </a:r>
            <a:r>
              <a:rPr lang="en-US" b="0" dirty="0" err="1"/>
              <a:t>clientNo</a:t>
            </a:r>
            <a:r>
              <a:rPr lang="en-US" b="0" dirty="0"/>
              <a:t>, </a:t>
            </a:r>
            <a:r>
              <a:rPr lang="en-US" b="0" dirty="0" err="1"/>
              <a:t>fName</a:t>
            </a:r>
            <a:r>
              <a:rPr lang="en-US" b="0" dirty="0"/>
              <a:t>, </a:t>
            </a:r>
            <a:r>
              <a:rPr lang="en-US" b="0" dirty="0" err="1"/>
              <a:t>lName</a:t>
            </a:r>
            <a:r>
              <a:rPr lang="en-US" b="0" dirty="0"/>
              <a:t>, </a:t>
            </a:r>
            <a:r>
              <a:rPr lang="en-US" b="0" dirty="0" err="1"/>
              <a:t>telNo</a:t>
            </a:r>
            <a:r>
              <a:rPr lang="en-US" b="0" dirty="0"/>
              <a:t>, </a:t>
            </a:r>
            <a:r>
              <a:rPr lang="en-US" b="0" dirty="0" err="1"/>
              <a:t>prefType</a:t>
            </a:r>
            <a:r>
              <a:rPr lang="en-US" b="0" dirty="0"/>
              <a:t>, </a:t>
            </a:r>
            <a:r>
              <a:rPr lang="en-US" b="0" dirty="0" err="1"/>
              <a:t>maxRent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PrivateOwner</a:t>
            </a:r>
            <a:r>
              <a:rPr lang="en-US" b="0" dirty="0"/>
              <a:t> (</a:t>
            </a:r>
            <a:r>
              <a:rPr lang="en-US" b="0" dirty="0" err="1"/>
              <a:t>ownerNo</a:t>
            </a:r>
            <a:r>
              <a:rPr lang="en-US" b="0" dirty="0"/>
              <a:t>, </a:t>
            </a:r>
            <a:r>
              <a:rPr lang="en-US" b="0" dirty="0" err="1"/>
              <a:t>fName</a:t>
            </a:r>
            <a:r>
              <a:rPr lang="en-US" b="0" dirty="0"/>
              <a:t>, </a:t>
            </a:r>
            <a:r>
              <a:rPr lang="en-US" b="0" dirty="0" err="1"/>
              <a:t>lName</a:t>
            </a:r>
            <a:r>
              <a:rPr lang="en-US" b="0" dirty="0"/>
              <a:t>, address, </a:t>
            </a:r>
            <a:r>
              <a:rPr lang="en-US" b="0" dirty="0" err="1"/>
              <a:t>telNo</a:t>
            </a:r>
            <a:r>
              <a:rPr lang="en-US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Viewing (</a:t>
            </a:r>
            <a:r>
              <a:rPr lang="en-US" b="0" dirty="0" err="1"/>
              <a:t>clientNo</a:t>
            </a:r>
            <a:r>
              <a:rPr lang="en-US" b="0" dirty="0"/>
              <a:t>, </a:t>
            </a:r>
            <a:r>
              <a:rPr lang="en-US" b="0" dirty="0" err="1"/>
              <a:t>propertyNo</a:t>
            </a:r>
            <a:r>
              <a:rPr lang="en-US" b="0" dirty="0"/>
              <a:t>, </a:t>
            </a:r>
            <a:r>
              <a:rPr lang="en-US" b="0" dirty="0" err="1"/>
              <a:t>viewDate</a:t>
            </a:r>
            <a:r>
              <a:rPr lang="en-US" b="0" dirty="0"/>
              <a:t>, comment)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63A4909-B812-4134-8659-4CD499F5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0477-F80B-8142-B3EF-31DF7A267CB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2216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Question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382000" cy="51847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Assume the following relational schema:</a:t>
            </a:r>
          </a:p>
          <a:p>
            <a:pPr marL="517525" lvl="1" indent="0">
              <a:buFontTx/>
              <a:buNone/>
            </a:pPr>
            <a:r>
              <a:rPr lang="en-US" altLang="en-US" dirty="0"/>
              <a:t> </a:t>
            </a:r>
            <a:r>
              <a:rPr lang="en-US" altLang="en-US" sz="1700" dirty="0"/>
              <a:t>EMPLOYEE(</a:t>
            </a:r>
            <a:r>
              <a:rPr lang="en-US" altLang="en-US" sz="1700" dirty="0" err="1"/>
              <a:t>Fname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Lname</a:t>
            </a:r>
            <a:r>
              <a:rPr lang="en-US" altLang="en-US" sz="1700" dirty="0"/>
              <a:t>, </a:t>
            </a:r>
            <a:r>
              <a:rPr lang="en-US" altLang="en-US" sz="1700" u="sng" dirty="0"/>
              <a:t>SSN</a:t>
            </a:r>
            <a:r>
              <a:rPr lang="en-US" altLang="en-US" sz="1700" dirty="0"/>
              <a:t>, DOB, Address, Sex, salary, </a:t>
            </a:r>
            <a:r>
              <a:rPr lang="en-US" altLang="en-US" sz="1700" dirty="0" err="1"/>
              <a:t>DeptNo</a:t>
            </a:r>
            <a:r>
              <a:rPr lang="en-US" altLang="en-US" sz="1700" dirty="0"/>
              <a:t>)</a:t>
            </a:r>
          </a:p>
          <a:p>
            <a:pPr marL="517525" lvl="1" indent="0">
              <a:buFontTx/>
              <a:buNone/>
            </a:pPr>
            <a:r>
              <a:rPr lang="en-US" altLang="en-US" sz="1700" dirty="0"/>
              <a:t> DEPARTMENT(</a:t>
            </a:r>
            <a:r>
              <a:rPr lang="en-US" altLang="en-US" sz="1700" dirty="0" err="1"/>
              <a:t>Dname</a:t>
            </a:r>
            <a:r>
              <a:rPr lang="en-US" altLang="en-US" sz="1700" dirty="0"/>
              <a:t>, </a:t>
            </a:r>
            <a:r>
              <a:rPr lang="en-US" altLang="en-US" sz="1700" u="sng" dirty="0" err="1"/>
              <a:t>DNo</a:t>
            </a:r>
            <a:r>
              <a:rPr lang="en-US" altLang="en-US" sz="1700" dirty="0"/>
              <a:t> )</a:t>
            </a:r>
          </a:p>
          <a:p>
            <a:pPr marL="517525" lvl="1" indent="0">
              <a:buFontTx/>
              <a:buNone/>
            </a:pPr>
            <a:r>
              <a:rPr lang="en-US" altLang="en-US" sz="1700" dirty="0"/>
              <a:t> PROJECT(</a:t>
            </a:r>
            <a:r>
              <a:rPr lang="en-US" altLang="en-US" sz="1700" dirty="0" err="1"/>
              <a:t>PName</a:t>
            </a:r>
            <a:r>
              <a:rPr lang="en-US" altLang="en-US" sz="1700" dirty="0"/>
              <a:t>, </a:t>
            </a:r>
            <a:r>
              <a:rPr lang="en-US" altLang="en-US" sz="1700" u="sng" dirty="0" err="1"/>
              <a:t>PNo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PLocation</a:t>
            </a:r>
            <a:r>
              <a:rPr lang="en-US" altLang="en-US" sz="1700" dirty="0"/>
              <a:t>, </a:t>
            </a:r>
            <a:r>
              <a:rPr lang="en-US" altLang="en-US" sz="1700" dirty="0" err="1"/>
              <a:t>Dno</a:t>
            </a:r>
            <a:r>
              <a:rPr lang="en-US" altLang="en-US" sz="1700" dirty="0"/>
              <a:t>)</a:t>
            </a:r>
          </a:p>
          <a:p>
            <a:pPr marL="517525" lvl="1" indent="0">
              <a:buFontTx/>
              <a:buNone/>
            </a:pPr>
            <a:r>
              <a:rPr lang="en-US" altLang="en-US" sz="1700" dirty="0"/>
              <a:t> WORKS_ON(</a:t>
            </a:r>
            <a:r>
              <a:rPr lang="en-US" altLang="en-US" sz="1700" u="sng" dirty="0"/>
              <a:t>SSN, </a:t>
            </a:r>
            <a:r>
              <a:rPr lang="en-US" altLang="en-US" sz="1700" u="sng" dirty="0" err="1"/>
              <a:t>PNo</a:t>
            </a:r>
            <a:r>
              <a:rPr lang="en-US" altLang="en-US" sz="1700" dirty="0"/>
              <a:t>, Hours)</a:t>
            </a:r>
          </a:p>
          <a:p>
            <a:pPr marL="517525" lvl="1" indent="0">
              <a:buFontTx/>
              <a:buNone/>
            </a:pPr>
            <a:endParaRPr lang="en-US" altLang="en-US" dirty="0"/>
          </a:p>
          <a:p>
            <a:pPr algn="just">
              <a:buFontTx/>
              <a:buNone/>
            </a:pPr>
            <a:r>
              <a:rPr lang="en-US" altLang="en-US" dirty="0"/>
              <a:t>Show the resulting salaries if every employee working on ‘X’ project is given all %10 raise.</a:t>
            </a:r>
          </a:p>
          <a:p>
            <a:pPr marL="517525" lvl="1" indent="0" algn="just">
              <a:buFontTx/>
              <a:buNone/>
            </a:pPr>
            <a:r>
              <a:rPr lang="en-US" altLang="en-US" dirty="0"/>
              <a:t>SELECT salary * 1.1 as resulting</a:t>
            </a:r>
          </a:p>
          <a:p>
            <a:pPr marL="517525" lvl="1" indent="0" algn="just">
              <a:buFontTx/>
              <a:buNone/>
            </a:pPr>
            <a:r>
              <a:rPr lang="en-US" altLang="en-US" dirty="0"/>
              <a:t>FROM employee</a:t>
            </a:r>
          </a:p>
          <a:p>
            <a:pPr marL="517525" lvl="1" indent="0" algn="just">
              <a:buFontTx/>
              <a:buNone/>
            </a:pPr>
            <a:r>
              <a:rPr lang="en-US" altLang="en-US" dirty="0"/>
              <a:t>WHERE SSN IN</a:t>
            </a:r>
          </a:p>
          <a:p>
            <a:pPr marL="517525" lvl="1" indent="0" algn="just">
              <a:buFontTx/>
              <a:buNone/>
            </a:pPr>
            <a:r>
              <a:rPr lang="en-US" altLang="en-US" dirty="0"/>
              <a:t>		(  SELECT SSN </a:t>
            </a:r>
          </a:p>
          <a:p>
            <a:pPr marL="517525" lvl="1" indent="0" algn="just">
              <a:buFontTx/>
              <a:buNone/>
            </a:pPr>
            <a:r>
              <a:rPr lang="en-US" altLang="en-US" dirty="0"/>
              <a:t>		FROM WORKS_ON</a:t>
            </a:r>
          </a:p>
          <a:p>
            <a:pPr marL="517525" lvl="1" indent="0" algn="just">
              <a:buFontTx/>
              <a:buNone/>
            </a:pPr>
            <a:r>
              <a:rPr lang="en-US" altLang="en-US" dirty="0"/>
              <a:t>		WHERE </a:t>
            </a:r>
            <a:r>
              <a:rPr lang="en-US" altLang="en-US" dirty="0" err="1"/>
              <a:t>pno</a:t>
            </a:r>
            <a:r>
              <a:rPr lang="en-US" altLang="en-US" dirty="0"/>
              <a:t> = ( SELECT </a:t>
            </a:r>
            <a:r>
              <a:rPr lang="en-US" altLang="en-US" dirty="0" err="1"/>
              <a:t>pno</a:t>
            </a:r>
            <a:endParaRPr lang="en-US" altLang="en-US" dirty="0"/>
          </a:p>
          <a:p>
            <a:pPr marL="517525" lvl="1" indent="0" algn="just">
              <a:buFontTx/>
              <a:buNone/>
            </a:pPr>
            <a:r>
              <a:rPr lang="en-US" altLang="en-US" dirty="0"/>
              <a:t>                               		 FROM project</a:t>
            </a:r>
          </a:p>
          <a:p>
            <a:pPr marL="517525" lvl="1" indent="0" algn="just">
              <a:buFontTx/>
              <a:buNone/>
            </a:pPr>
            <a:r>
              <a:rPr lang="en-US" altLang="en-US" dirty="0"/>
              <a:t>                               		 WHERE </a:t>
            </a:r>
            <a:r>
              <a:rPr lang="en-US" altLang="en-US" dirty="0" err="1"/>
              <a:t>pname</a:t>
            </a:r>
            <a:r>
              <a:rPr lang="en-US" altLang="en-US" dirty="0"/>
              <a:t> = ‘X’) );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 err="1">
                <a:ea typeface="ＭＳ Ｐゴシック" charset="0"/>
              </a:rPr>
              <a:t>Subqueries</a:t>
            </a:r>
            <a:r>
              <a:rPr b="1">
                <a:ea typeface="ＭＳ Ｐゴシック" charset="0"/>
              </a:rPr>
              <a:t> ALL/ANY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178425"/>
          </a:xfrm>
        </p:spPr>
        <p:txBody>
          <a:bodyPr rtlCol="0">
            <a:normAutofit/>
          </a:bodyPr>
          <a:lstStyle/>
          <a:p>
            <a:pPr marL="342900" indent="-342900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Used with subqueries that produce a single column of numbers.</a:t>
            </a:r>
          </a:p>
          <a:p>
            <a:pPr fontAlgn="auto">
              <a:buClr>
                <a:schemeClr val="tx2"/>
              </a:buClr>
              <a:buFont typeface="Arial" pitchFamily="34" charset="0"/>
              <a:buNone/>
              <a:defRPr/>
            </a:pPr>
            <a:endParaRPr lang="en-US" altLang="en-US" dirty="0"/>
          </a:p>
          <a:p>
            <a:pPr marL="342900" indent="-342900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If the subquery is preceded by the keyword ALL, the condition will only be true if it is satisfied by all values produced by the subquery.</a:t>
            </a:r>
          </a:p>
          <a:p>
            <a:pPr fontAlgn="auto">
              <a:buClr>
                <a:schemeClr val="tx2"/>
              </a:buClr>
              <a:buFont typeface="Arial" pitchFamily="34" charset="0"/>
              <a:buNone/>
              <a:defRPr/>
            </a:pPr>
            <a:endParaRPr lang="en-US" altLang="en-US" dirty="0"/>
          </a:p>
          <a:p>
            <a:pPr marL="342900" indent="-342900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If the subquery is preceded by the keyword ANY or SOME, the condition will be true if it is satisfied by any (one or more) values produced by the subquery.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6.22  Use of ANY/SOME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0988"/>
            <a:ext cx="8229600" cy="38227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Find staff whose salary is larger than salary of at least one member of staff at branch B003.</a:t>
            </a:r>
          </a:p>
          <a:p>
            <a:pPr algn="just">
              <a:lnSpc>
                <a:spcPct val="40000"/>
              </a:lnSpc>
              <a:buFont typeface="Monotype Sorts" charset="2"/>
              <a:buNone/>
            </a:pPr>
            <a:endParaRPr lang="en-US" altLang="en-US" b="0"/>
          </a:p>
          <a:p>
            <a:pPr algn="just">
              <a:buFont typeface="Monotype Sorts" charset="2"/>
              <a:buNone/>
            </a:pPr>
            <a:r>
              <a:rPr lang="en-US" altLang="en-US" b="0"/>
              <a:t>	  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/>
              <a:t>		  FROM Staff</a:t>
            </a:r>
          </a:p>
          <a:p>
            <a:pPr lvl="1" algn="just">
              <a:buFontTx/>
              <a:buNone/>
            </a:pPr>
            <a:r>
              <a:rPr lang="en-US" altLang="en-US"/>
              <a:t>	      	WHERE salary &gt; SOME</a:t>
            </a:r>
          </a:p>
          <a:p>
            <a:pPr lvl="1" algn="just">
              <a:buFontTx/>
              <a:buNone/>
            </a:pPr>
            <a:r>
              <a:rPr lang="en-US" altLang="en-US"/>
              <a:t>				(SELECT salary</a:t>
            </a:r>
          </a:p>
          <a:p>
            <a:pPr lvl="1" algn="just">
              <a:buFontTx/>
              <a:buNone/>
            </a:pPr>
            <a:r>
              <a:rPr lang="en-US" altLang="en-US"/>
              <a:t>				 FROM Staff</a:t>
            </a:r>
          </a:p>
          <a:p>
            <a:pPr lvl="1" algn="just">
              <a:buFontTx/>
              <a:buNone/>
            </a:pPr>
            <a:r>
              <a:rPr lang="en-US" altLang="en-US"/>
              <a:t>				 WHERE branchNo = ‘B003’);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547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4A0007C-EFD4-C248-9EEB-3EF15B21542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6.22  Use of ANY/SOME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90688"/>
            <a:ext cx="8215313" cy="4114800"/>
          </a:xfrm>
        </p:spPr>
        <p:txBody>
          <a:bodyPr/>
          <a:lstStyle/>
          <a:p>
            <a:pPr algn="just"/>
            <a:r>
              <a:rPr lang="en-US" altLang="en-US"/>
              <a:t>Inner query produces set {12000, 18000, 24000} and outer query selects those staff whose salaries are greater than any of the values in this set.</a:t>
            </a: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650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6E58660-01D4-0543-BA6A-A7358857F0F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73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213100"/>
            <a:ext cx="65532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6.23  Use of ALL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196975"/>
            <a:ext cx="8018463" cy="3921125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Find staff whose salary is larger than salary of every member of staff at branch B003.</a:t>
            </a:r>
          </a:p>
          <a:p>
            <a:pPr algn="just">
              <a:lnSpc>
                <a:spcPct val="60000"/>
              </a:lnSpc>
              <a:buFont typeface="Monotype Sorts" charset="2"/>
              <a:buNone/>
            </a:pPr>
            <a:endParaRPr lang="en-US" altLang="en-US" b="0"/>
          </a:p>
          <a:p>
            <a:pPr algn="just">
              <a:buFont typeface="Monotype Sorts" charset="2"/>
              <a:buNone/>
            </a:pPr>
            <a:r>
              <a:rPr lang="en-US" altLang="en-US" b="0"/>
              <a:t>	 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/>
              <a:t>		FROM Staff</a:t>
            </a:r>
          </a:p>
          <a:p>
            <a:pPr lvl="1" algn="just">
              <a:buFontTx/>
              <a:buNone/>
            </a:pPr>
            <a:r>
              <a:rPr lang="en-US" altLang="en-US"/>
              <a:t>		WHERE salary &gt; ALL</a:t>
            </a:r>
          </a:p>
          <a:p>
            <a:pPr lvl="1" algn="just">
              <a:buFontTx/>
              <a:buNone/>
            </a:pPr>
            <a:r>
              <a:rPr lang="en-US" altLang="en-US"/>
              <a:t>				(SELECT salary</a:t>
            </a:r>
          </a:p>
          <a:p>
            <a:pPr lvl="1" algn="just">
              <a:buFontTx/>
              <a:buNone/>
            </a:pPr>
            <a:r>
              <a:rPr lang="en-US" altLang="en-US"/>
              <a:t>				 FROM Staff</a:t>
            </a:r>
          </a:p>
          <a:p>
            <a:pPr lvl="1" algn="just">
              <a:buFontTx/>
              <a:buNone/>
            </a:pPr>
            <a:r>
              <a:rPr lang="en-US" altLang="en-US"/>
              <a:t>				 WHERE branchNo = ‘B003’);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752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C762ABF-6706-F142-9BED-E17F64A5EA7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6.23  Use of ALL</a:t>
            </a:r>
          </a:p>
        </p:txBody>
      </p:sp>
      <p:sp>
        <p:nvSpPr>
          <p:cNvPr id="109571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8548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2DC31CB-9647-BB4E-9E95-DE983EEB996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75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0957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62463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Multi-Table Queries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185863"/>
            <a:ext cx="8142288" cy="5024437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So far, the columns that are to appear in the result table must all come from a single table.</a:t>
            </a:r>
          </a:p>
          <a:p>
            <a:pPr marL="171450" indent="-17145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ea typeface="ＭＳ Ｐゴシック" charset="0"/>
            </a:endParaRPr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To combine columns from several tables into a result table, we need to use a join operation.</a:t>
            </a:r>
          </a:p>
          <a:p>
            <a:pPr marL="342900" indent="-342900" algn="just" fontAlgn="auto">
              <a:lnSpc>
                <a:spcPct val="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To perform join, include more than one table in FROM clause.</a:t>
            </a:r>
          </a:p>
          <a:p>
            <a:pPr marL="342900" indent="-342900" algn="just" fontAlgn="auto">
              <a:lnSpc>
                <a:spcPct val="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Use comma as separator and typically include WHERE clause to specify join column(s).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0957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A7A2186-EC24-5B41-A06D-FED76BBF613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Multi-Table Queries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064500" cy="411480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Also possible to use an alias for a table named in FROM clause. </a:t>
            </a:r>
          </a:p>
          <a:p>
            <a:pPr marL="342900" indent="-342900" algn="just">
              <a:lnSpc>
                <a:spcPct val="40000"/>
              </a:lnSpc>
              <a:buClr>
                <a:schemeClr val="tx2"/>
              </a:buClr>
              <a:buFont typeface="Arial" charset="0"/>
              <a:buChar char="•"/>
            </a:pPr>
            <a:endParaRPr lang="en-US" altLang="en-US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Alias is separated from table name with a space. </a:t>
            </a:r>
          </a:p>
          <a:p>
            <a:pPr marL="342900" indent="-342900" algn="just">
              <a:lnSpc>
                <a:spcPct val="40000"/>
              </a:lnSpc>
              <a:buClr>
                <a:schemeClr val="tx2"/>
              </a:buClr>
              <a:buFont typeface="Arial" charset="0"/>
              <a:buChar char="•"/>
            </a:pPr>
            <a:endParaRPr lang="en-US" altLang="en-US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Alias can be used to qualify column names when there is ambiguity.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059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F878D1E-1A03-0B48-98DC-142CFBE75CF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6.24  Simple Join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268413"/>
            <a:ext cx="8085137" cy="409733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1700" b="0"/>
              <a:t>CLIENT(ClientNo, Fname, Lname, telNo, Type, Rent)</a:t>
            </a:r>
          </a:p>
          <a:p>
            <a:pPr algn="just">
              <a:buFont typeface="Monotype Sorts" charset="2"/>
              <a:buNone/>
            </a:pPr>
            <a:r>
              <a:rPr lang="en-US" altLang="en-US" sz="1700" b="0"/>
              <a:t>VIEWING(ClientNo, PropertyNo, Date, Comment)</a:t>
            </a:r>
          </a:p>
          <a:p>
            <a:pPr algn="just">
              <a:buFont typeface="Monotype Sorts" charset="2"/>
              <a:buNone/>
            </a:pPr>
            <a:endParaRPr lang="en-US" altLang="en-US" sz="1700" b="0"/>
          </a:p>
          <a:p>
            <a:pPr algn="just">
              <a:buFont typeface="Monotype Sorts" charset="2"/>
              <a:buNone/>
            </a:pPr>
            <a:r>
              <a:rPr lang="en-US" altLang="en-US"/>
              <a:t>List names of all clients who have viewed a property along with any comment supplied.</a:t>
            </a:r>
          </a:p>
          <a:p>
            <a:pPr algn="just">
              <a:lnSpc>
                <a:spcPct val="6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 b="0"/>
              <a:t> 	SELECT c.clientNo, fName, lName, propertyNo, comment</a:t>
            </a:r>
          </a:p>
          <a:p>
            <a:pPr lvl="1" algn="just">
              <a:buFontTx/>
              <a:buNone/>
            </a:pPr>
            <a:r>
              <a:rPr lang="en-US" altLang="en-US"/>
              <a:t>		FROM Client c, Viewing v</a:t>
            </a:r>
          </a:p>
          <a:p>
            <a:pPr lvl="1" algn="just">
              <a:buFontTx/>
              <a:buNone/>
            </a:pPr>
            <a:r>
              <a:rPr lang="en-US" altLang="en-US"/>
              <a:t>		WHERE c.clientNo = v.clientNo;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162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E75E1E3-F6AA-D04B-9B2A-1540F1FF232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6.24  Simple Join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8431213" cy="4114800"/>
          </a:xfrm>
        </p:spPr>
        <p:txBody>
          <a:bodyPr/>
          <a:lstStyle/>
          <a:p>
            <a:pPr algn="just"/>
            <a:r>
              <a:rPr lang="en-US" altLang="en-US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altLang="en-US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264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38145F8-973F-DB42-B2D4-435AE69E1A7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79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3214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SELECT Statement</a:t>
            </a:r>
            <a:endParaRPr sz="4000" b="1">
              <a:solidFill>
                <a:schemeClr val="tx1"/>
              </a:solidFill>
              <a:ea typeface="+mn-ea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8892480" cy="4114800"/>
          </a:xfrm>
        </p:spPr>
        <p:txBody>
          <a:bodyPr/>
          <a:lstStyle/>
          <a:p>
            <a:pPr marL="176213" lvl="1" indent="-176213" algn="just"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SELECT</a:t>
            </a:r>
            <a:r>
              <a:rPr lang="en-US" altLang="en-US" b="1" dirty="0"/>
              <a:t> [ DISTINCT | ALL ] { * | </a:t>
            </a: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en-US" b="1" dirty="0"/>
              <a:t> </a:t>
            </a:r>
            <a:r>
              <a:rPr lang="en-US" altLang="en-US" b="1" dirty="0" err="1"/>
              <a:t>columnExpression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[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70C0"/>
                </a:solidFill>
              </a:rPr>
              <a:t>AS</a:t>
            </a:r>
            <a:r>
              <a:rPr lang="en-US" altLang="en-US" b="1" dirty="0"/>
              <a:t> newname  </a:t>
            </a:r>
            <a:r>
              <a:rPr lang="en-US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]</a:t>
            </a:r>
            <a:r>
              <a:rPr lang="en-US" altLang="en-US" b="1" dirty="0"/>
              <a:t>  </a:t>
            </a: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r>
              <a:rPr lang="en-US" altLang="en-US" b="1" dirty="0"/>
              <a:t> [,...] }</a:t>
            </a:r>
          </a:p>
          <a:p>
            <a:pPr lvl="1" algn="just"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FROM</a:t>
            </a:r>
            <a:r>
              <a:rPr lang="en-US" altLang="en-US" b="1" dirty="0"/>
              <a:t>	</a:t>
            </a:r>
            <a:r>
              <a:rPr lang="en-US" altLang="en-US" b="1" dirty="0" err="1"/>
              <a:t>TableName</a:t>
            </a:r>
            <a:r>
              <a:rPr lang="en-US" altLang="en-US" b="1" dirty="0"/>
              <a:t> [alias] [, ...]</a:t>
            </a:r>
          </a:p>
          <a:p>
            <a:pPr lvl="1" algn="just">
              <a:buFontTx/>
              <a:buNone/>
            </a:pPr>
            <a:r>
              <a:rPr lang="en-US" altLang="en-US" b="1" dirty="0"/>
              <a:t>[  </a:t>
            </a:r>
            <a:r>
              <a:rPr lang="en-US" altLang="en-US" b="1" dirty="0">
                <a:solidFill>
                  <a:srgbClr val="0070C0"/>
                </a:solidFill>
              </a:rPr>
              <a:t>WHERE</a:t>
            </a:r>
            <a:r>
              <a:rPr lang="en-US" altLang="en-US" b="1" dirty="0"/>
              <a:t>	condition  ]</a:t>
            </a:r>
          </a:p>
          <a:p>
            <a:pPr lvl="1" algn="just">
              <a:buFontTx/>
              <a:buNone/>
            </a:pPr>
            <a:r>
              <a:rPr lang="en-US" altLang="en-US" b="1" dirty="0"/>
              <a:t>[  </a:t>
            </a:r>
            <a:r>
              <a:rPr lang="en-US" altLang="en-US" b="1" dirty="0">
                <a:solidFill>
                  <a:srgbClr val="0070C0"/>
                </a:solidFill>
              </a:rPr>
              <a:t>GROUP BY</a:t>
            </a:r>
            <a:r>
              <a:rPr lang="en-US" altLang="en-US" b="1" dirty="0"/>
              <a:t>	</a:t>
            </a:r>
            <a:r>
              <a:rPr lang="en-US" altLang="en-US" b="1" dirty="0" err="1"/>
              <a:t>columnList</a:t>
            </a:r>
            <a:r>
              <a:rPr lang="en-US" altLang="en-US" b="1" dirty="0"/>
              <a:t> ]  [</a:t>
            </a:r>
            <a:r>
              <a:rPr lang="en-US" altLang="en-US" b="1" dirty="0">
                <a:solidFill>
                  <a:srgbClr val="0070C0"/>
                </a:solidFill>
              </a:rPr>
              <a:t> HAVING    </a:t>
            </a:r>
            <a:r>
              <a:rPr lang="en-US" altLang="en-US" b="1" dirty="0"/>
              <a:t>condition]</a:t>
            </a:r>
          </a:p>
          <a:p>
            <a:pPr lvl="1" algn="just">
              <a:buFontTx/>
              <a:buNone/>
            </a:pPr>
            <a:r>
              <a:rPr lang="en-US" altLang="en-US" b="1" dirty="0"/>
              <a:t> [  </a:t>
            </a:r>
            <a:r>
              <a:rPr lang="en-US" altLang="en-US" b="1" dirty="0">
                <a:solidFill>
                  <a:srgbClr val="0070C0"/>
                </a:solidFill>
              </a:rPr>
              <a:t>ORDER BY</a:t>
            </a:r>
            <a:r>
              <a:rPr lang="en-US" altLang="en-US" b="1" dirty="0"/>
              <a:t>	</a:t>
            </a:r>
            <a:r>
              <a:rPr lang="en-US" altLang="en-US" b="1" dirty="0" err="1"/>
              <a:t>columnList</a:t>
            </a:r>
            <a:r>
              <a:rPr lang="en-US" altLang="en-US" b="1" dirty="0"/>
              <a:t>  ]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3891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1CB0D25-0546-974B-A690-C19962A9A7F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Alternative JOIN Constructs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1497013"/>
            <a:ext cx="8305800" cy="4235450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en-US" altLang="en-US" dirty="0"/>
              <a:t>SQL provides alternative ways to specify joins:</a:t>
            </a:r>
          </a:p>
          <a:p>
            <a:pPr marL="342900" indent="-342900" algn="just" fontAlgn="auto">
              <a:lnSpc>
                <a:spcPct val="4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	FROM </a:t>
            </a:r>
            <a:r>
              <a:rPr lang="en-US" altLang="en-US" b="0" dirty="0"/>
              <a:t>Client c </a:t>
            </a:r>
            <a:r>
              <a:rPr lang="en-US" altLang="en-US" dirty="0"/>
              <a:t>JOIN </a:t>
            </a:r>
            <a:r>
              <a:rPr lang="en-US" altLang="en-US" b="0" dirty="0"/>
              <a:t>Viewing v</a:t>
            </a:r>
            <a:r>
              <a:rPr lang="en-US" altLang="en-US" dirty="0"/>
              <a:t> ON </a:t>
            </a:r>
            <a:r>
              <a:rPr lang="en-US" altLang="en-US" b="0" dirty="0" err="1"/>
              <a:t>c.clientNo</a:t>
            </a:r>
            <a:r>
              <a:rPr lang="en-US" altLang="en-US" b="0" dirty="0"/>
              <a:t> = </a:t>
            </a:r>
            <a:r>
              <a:rPr lang="en-US" altLang="en-US" b="0" dirty="0" err="1"/>
              <a:t>v.clientNo</a:t>
            </a:r>
            <a:endParaRPr lang="en-US" altLang="en-US" b="0" dirty="0"/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	FROM </a:t>
            </a:r>
            <a:r>
              <a:rPr lang="en-US" altLang="en-US" b="0" dirty="0"/>
              <a:t>Client</a:t>
            </a:r>
            <a:r>
              <a:rPr lang="en-US" altLang="en-US" dirty="0"/>
              <a:t> JOIN </a:t>
            </a:r>
            <a:r>
              <a:rPr lang="en-US" altLang="en-US" b="0" dirty="0"/>
              <a:t>Viewing</a:t>
            </a:r>
            <a:r>
              <a:rPr lang="en-US" altLang="en-US" dirty="0"/>
              <a:t> USING </a:t>
            </a:r>
            <a:r>
              <a:rPr lang="en-US" altLang="en-US" b="0" dirty="0" err="1"/>
              <a:t>clientNo</a:t>
            </a:r>
            <a:endParaRPr lang="en-US" altLang="en-US" b="0" dirty="0"/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	FROM</a:t>
            </a:r>
            <a:r>
              <a:rPr lang="en-US" altLang="en-US" b="0" dirty="0"/>
              <a:t> Client </a:t>
            </a:r>
            <a:r>
              <a:rPr lang="en-US" altLang="en-US" dirty="0"/>
              <a:t>NATURAL JOIN </a:t>
            </a:r>
            <a:r>
              <a:rPr lang="en-US" altLang="en-US" b="0" dirty="0"/>
              <a:t>Viewing</a:t>
            </a:r>
          </a:p>
          <a:p>
            <a:pPr algn="just" fontAlgn="auto">
              <a:lnSpc>
                <a:spcPct val="50000"/>
              </a:lnSpc>
              <a:buFont typeface="Monotype Sorts" charset="2"/>
              <a:buNone/>
              <a:defRPr/>
            </a:pPr>
            <a:endParaRPr lang="en-US" altLang="en-US" dirty="0"/>
          </a:p>
          <a:p>
            <a:pPr algn="just" fontAlgn="auto">
              <a:buFont typeface="Arial" pitchFamily="34" charset="0"/>
              <a:buNone/>
              <a:defRPr/>
            </a:pPr>
            <a:r>
              <a:rPr lang="en-US" altLang="en-US" dirty="0"/>
              <a:t>In each case, FROM replaces original FROM and WHERE. However, first produces table with two identical </a:t>
            </a:r>
            <a:r>
              <a:rPr lang="en-US" altLang="en-US" dirty="0" err="1"/>
              <a:t>clientNo</a:t>
            </a:r>
            <a:r>
              <a:rPr lang="en-US" altLang="en-US" dirty="0"/>
              <a:t> columns.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366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23BACCC-0FC5-0C4F-9A56-8F784D069A0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6.25  Sorting a join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442325" cy="5199063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1700" b="0"/>
              <a:t>PROPERTYFORRENT(pno, street, area, city,pcode, type, rooms,rent,sno)</a:t>
            </a:r>
          </a:p>
          <a:p>
            <a:pPr algn="just">
              <a:buFont typeface="Monotype Sorts" charset="2"/>
              <a:buNone/>
            </a:pPr>
            <a:r>
              <a:rPr lang="en-US" altLang="en-US" sz="1700" b="0"/>
              <a:t>STAFF(sno, fname, lname, position, sex, DOB, salary, bno)</a:t>
            </a:r>
          </a:p>
          <a:p>
            <a:pPr algn="just">
              <a:buFont typeface="Monotype Sorts" charset="2"/>
              <a:buNone/>
            </a:pPr>
            <a:r>
              <a:rPr lang="en-US" altLang="en-US" sz="1700" b="0"/>
              <a:t>BRANCH(bno, street, city, postcode)</a:t>
            </a:r>
          </a:p>
          <a:p>
            <a:pPr algn="just">
              <a:buFont typeface="Monotype Sorts" charset="2"/>
              <a:buNone/>
            </a:pPr>
            <a:endParaRPr lang="en-US" altLang="en-US" sz="1400"/>
          </a:p>
          <a:p>
            <a:pPr algn="just">
              <a:buFont typeface="Monotype Sorts" charset="2"/>
              <a:buNone/>
            </a:pPr>
            <a:r>
              <a:rPr lang="en-US" altLang="en-US"/>
              <a:t>For each branch, list numbers and names of staff who manage properties, and properties they manage.</a:t>
            </a:r>
          </a:p>
          <a:p>
            <a:pPr algn="just">
              <a:buFontTx/>
              <a:buChar char="•"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 b="0"/>
              <a:t>	 SELECT s.branchNo, s.staffNo, fName, lName, propertyNo</a:t>
            </a:r>
          </a:p>
          <a:p>
            <a:pPr lvl="1" algn="just">
              <a:buFontTx/>
              <a:buNone/>
            </a:pPr>
            <a:r>
              <a:rPr lang="en-US" altLang="en-US"/>
              <a:t>		FROM Staff s, PropertyForRent p</a:t>
            </a:r>
          </a:p>
          <a:p>
            <a:pPr lvl="1" algn="just">
              <a:buFontTx/>
              <a:buNone/>
            </a:pPr>
            <a:r>
              <a:rPr lang="en-US" altLang="en-US"/>
              <a:t>		WHERE s.staffNo = p.staffNo</a:t>
            </a:r>
          </a:p>
          <a:p>
            <a:pPr lvl="1" algn="just">
              <a:buFontTx/>
              <a:buNone/>
            </a:pPr>
            <a:r>
              <a:rPr lang="en-US" altLang="en-US"/>
              <a:t>		ORDER BY s.branchNo, s.staffNo, propertyNo;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469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8A58A31-522A-6B48-B5CE-EDB4720B650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6.25  Sorting a join</a:t>
            </a:r>
          </a:p>
        </p:txBody>
      </p:sp>
      <p:sp>
        <p:nvSpPr>
          <p:cNvPr id="116739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5716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5E9F622-E9A2-654F-98A9-6E8830AF8D5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167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63373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Question</a:t>
            </a:r>
          </a:p>
        </p:txBody>
      </p:sp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179512" y="857919"/>
            <a:ext cx="8382000" cy="6171481"/>
          </a:xfrm>
        </p:spPr>
        <p:txBody>
          <a:bodyPr rtlCol="0">
            <a:normAutofit fontScale="85000" lnSpcReduction="20000"/>
          </a:bodyPr>
          <a:lstStyle/>
          <a:p>
            <a:pPr fontAlgn="auto">
              <a:buFontTx/>
              <a:buNone/>
              <a:defRPr/>
            </a:pPr>
            <a:r>
              <a:rPr lang="en-US" altLang="en-US" sz="2400" dirty="0"/>
              <a:t>Assume the following relational schema: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EMPLOYEE(</a:t>
            </a:r>
            <a:r>
              <a:rPr lang="en-US" altLang="en-US" dirty="0" err="1"/>
              <a:t>Fname</a:t>
            </a:r>
            <a:r>
              <a:rPr lang="en-US" altLang="en-US" dirty="0"/>
              <a:t>, </a:t>
            </a:r>
            <a:r>
              <a:rPr lang="en-US" altLang="en-US" dirty="0" err="1"/>
              <a:t>Lname</a:t>
            </a:r>
            <a:r>
              <a:rPr lang="en-US" altLang="en-US" dirty="0"/>
              <a:t>, </a:t>
            </a:r>
            <a:r>
              <a:rPr lang="en-US" altLang="en-US" u="sng" dirty="0"/>
              <a:t>SSN</a:t>
            </a:r>
            <a:r>
              <a:rPr lang="en-US" altLang="en-US" dirty="0"/>
              <a:t>, DOB, Address, Sex, salary, </a:t>
            </a:r>
            <a:r>
              <a:rPr lang="en-US" altLang="en-US" dirty="0" err="1"/>
              <a:t>DeptNo</a:t>
            </a:r>
            <a:r>
              <a:rPr lang="en-US" altLang="en-US" dirty="0"/>
              <a:t>)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DEPARTMENT(</a:t>
            </a:r>
            <a:r>
              <a:rPr lang="en-US" altLang="en-US" dirty="0" err="1"/>
              <a:t>Dname</a:t>
            </a:r>
            <a:r>
              <a:rPr lang="en-US" altLang="en-US" dirty="0"/>
              <a:t>, </a:t>
            </a:r>
            <a:r>
              <a:rPr lang="en-US" altLang="en-US" u="sng" dirty="0" err="1"/>
              <a:t>DNo</a:t>
            </a:r>
            <a:r>
              <a:rPr lang="en-US" altLang="en-US" dirty="0"/>
              <a:t> )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PROJECT(</a:t>
            </a:r>
            <a:r>
              <a:rPr lang="en-US" altLang="en-US" dirty="0" err="1"/>
              <a:t>PName</a:t>
            </a:r>
            <a:r>
              <a:rPr lang="en-US" altLang="en-US" dirty="0"/>
              <a:t>, </a:t>
            </a:r>
            <a:r>
              <a:rPr lang="en-US" altLang="en-US" u="sng" dirty="0" err="1"/>
              <a:t>PNo</a:t>
            </a:r>
            <a:r>
              <a:rPr lang="en-US" altLang="en-US" dirty="0"/>
              <a:t>, </a:t>
            </a:r>
            <a:r>
              <a:rPr lang="en-US" altLang="en-US" dirty="0" err="1"/>
              <a:t>PLocation</a:t>
            </a:r>
            <a:r>
              <a:rPr lang="en-US" altLang="en-US" dirty="0"/>
              <a:t>, </a:t>
            </a:r>
            <a:r>
              <a:rPr lang="en-US" altLang="en-US" dirty="0" err="1"/>
              <a:t>Dno</a:t>
            </a:r>
            <a:r>
              <a:rPr lang="en-US" altLang="en-US" dirty="0"/>
              <a:t>)</a:t>
            </a:r>
          </a:p>
          <a:p>
            <a:pPr marL="862013" lvl="2" indent="0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WORKS_ON(</a:t>
            </a:r>
            <a:r>
              <a:rPr lang="en-US" altLang="en-US" u="sng" dirty="0"/>
              <a:t>SSN, </a:t>
            </a:r>
            <a:r>
              <a:rPr lang="en-US" altLang="en-US" u="sng" dirty="0" err="1"/>
              <a:t>PNo</a:t>
            </a:r>
            <a:r>
              <a:rPr lang="en-US" altLang="en-US" dirty="0"/>
              <a:t>, Hours)</a:t>
            </a:r>
            <a:endParaRPr lang="en-US" altLang="en-US" sz="2800" dirty="0"/>
          </a:p>
          <a:p>
            <a:pPr algn="just" fontAlgn="auto">
              <a:buFontTx/>
              <a:buNone/>
              <a:defRPr/>
            </a:pPr>
            <a:r>
              <a:rPr lang="en-US" altLang="en-US" sz="2400" dirty="0"/>
              <a:t>List all employees and projects they are working on, ordered by department and, within each department, ordered alphabetically by last name, first name.</a:t>
            </a:r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SELECT </a:t>
            </a:r>
            <a:r>
              <a:rPr lang="en-US" altLang="en-US" dirty="0" err="1"/>
              <a:t>fname</a:t>
            </a:r>
            <a:r>
              <a:rPr lang="en-US" altLang="en-US" dirty="0"/>
              <a:t> , </a:t>
            </a:r>
            <a:r>
              <a:rPr lang="en-US" altLang="en-US" dirty="0" err="1"/>
              <a:t>lname</a:t>
            </a:r>
            <a:r>
              <a:rPr lang="en-US" altLang="en-US" dirty="0"/>
              <a:t> ,  </a:t>
            </a:r>
            <a:r>
              <a:rPr lang="en-US" altLang="en-US" dirty="0" err="1"/>
              <a:t>Pno</a:t>
            </a: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FROM employee e , WORKS_ON w  </a:t>
            </a:r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WHERE </a:t>
            </a:r>
            <a:r>
              <a:rPr lang="en-US" altLang="en-US" dirty="0" err="1"/>
              <a:t>e.SSN</a:t>
            </a:r>
            <a:r>
              <a:rPr lang="en-US" altLang="en-US" dirty="0"/>
              <a:t> = </a:t>
            </a:r>
            <a:r>
              <a:rPr lang="en-US" altLang="en-US" dirty="0" err="1"/>
              <a:t>w.SSN</a:t>
            </a:r>
            <a:r>
              <a:rPr lang="en-US" altLang="en-US" dirty="0"/>
              <a:t> </a:t>
            </a:r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ORDER BY </a:t>
            </a:r>
            <a:r>
              <a:rPr lang="en-US" altLang="en-US" dirty="0" err="1"/>
              <a:t>deptno</a:t>
            </a:r>
            <a:r>
              <a:rPr lang="en-US" altLang="en-US" dirty="0"/>
              <a:t> , </a:t>
            </a:r>
            <a:r>
              <a:rPr lang="en-US" altLang="en-US" dirty="0" err="1"/>
              <a:t>lname,fname</a:t>
            </a: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266700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u="sng" dirty="0"/>
              <a:t>Alternative solutions :</a:t>
            </a:r>
          </a:p>
          <a:p>
            <a:pPr marL="1147763" lvl="2" indent="-285750" algn="just" fontAlgn="auto">
              <a:spcAft>
                <a:spcPts val="0"/>
              </a:spcAft>
              <a:defRPr/>
            </a:pPr>
            <a:r>
              <a:rPr lang="en-US" altLang="en-US" dirty="0"/>
              <a:t>SELECT </a:t>
            </a:r>
            <a:r>
              <a:rPr lang="en-US" altLang="en-US" dirty="0" err="1"/>
              <a:t>fname</a:t>
            </a:r>
            <a:r>
              <a:rPr lang="en-US" altLang="en-US" dirty="0"/>
              <a:t> , </a:t>
            </a:r>
            <a:r>
              <a:rPr lang="en-US" altLang="en-US" dirty="0" err="1"/>
              <a:t>lname</a:t>
            </a:r>
            <a:r>
              <a:rPr lang="en-US" altLang="en-US" dirty="0"/>
              <a:t> ,  </a:t>
            </a:r>
            <a:r>
              <a:rPr lang="en-US" altLang="en-US" dirty="0" err="1"/>
              <a:t>Pno</a:t>
            </a: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FROM employee e NATURAL JOIN  WORKS_ON w  </a:t>
            </a:r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ORDER BY </a:t>
            </a:r>
            <a:r>
              <a:rPr lang="en-US" altLang="en-US" dirty="0" err="1"/>
              <a:t>deptno</a:t>
            </a:r>
            <a:r>
              <a:rPr lang="en-US" altLang="en-US" dirty="0"/>
              <a:t> , </a:t>
            </a:r>
            <a:r>
              <a:rPr lang="en-US" altLang="en-US" dirty="0" err="1"/>
              <a:t>lname</a:t>
            </a:r>
            <a:r>
              <a:rPr lang="en-US" altLang="en-US" dirty="0"/>
              <a:t>, </a:t>
            </a:r>
            <a:r>
              <a:rPr lang="en-US" altLang="en-US" dirty="0" err="1"/>
              <a:t>fname</a:t>
            </a:r>
            <a:endParaRPr lang="en-US" altLang="en-US" dirty="0"/>
          </a:p>
          <a:p>
            <a:pPr marL="1147763" lvl="2" indent="-285750" algn="just" fontAlgn="auto">
              <a:spcAft>
                <a:spcPts val="0"/>
              </a:spcAft>
              <a:defRPr/>
            </a:pPr>
            <a:r>
              <a:rPr lang="en-US" altLang="en-US" dirty="0"/>
              <a:t>SELECT </a:t>
            </a:r>
            <a:r>
              <a:rPr lang="en-US" altLang="en-US" dirty="0" err="1"/>
              <a:t>fname</a:t>
            </a:r>
            <a:r>
              <a:rPr lang="en-US" altLang="en-US" dirty="0"/>
              <a:t> , </a:t>
            </a:r>
            <a:r>
              <a:rPr lang="en-US" altLang="en-US" dirty="0" err="1"/>
              <a:t>lname</a:t>
            </a:r>
            <a:r>
              <a:rPr lang="en-US" altLang="en-US" dirty="0"/>
              <a:t> ,  </a:t>
            </a:r>
            <a:r>
              <a:rPr lang="en-US" altLang="en-US" dirty="0" err="1"/>
              <a:t>Pno</a:t>
            </a: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FROM employee e JOIN  WORKS_ON  ON  </a:t>
            </a:r>
            <a:r>
              <a:rPr lang="en-US" altLang="en-US" dirty="0" err="1"/>
              <a:t>e.SSN</a:t>
            </a:r>
            <a:r>
              <a:rPr lang="en-US" altLang="en-US" dirty="0"/>
              <a:t> = </a:t>
            </a:r>
            <a:r>
              <a:rPr lang="en-US" altLang="en-US" dirty="0" err="1"/>
              <a:t>w.SSN</a:t>
            </a:r>
            <a:r>
              <a:rPr lang="en-US" altLang="en-US" dirty="0"/>
              <a:t>  </a:t>
            </a:r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ORDER BY </a:t>
            </a:r>
            <a:r>
              <a:rPr lang="en-US" altLang="en-US" dirty="0" err="1"/>
              <a:t>deptno</a:t>
            </a:r>
            <a:r>
              <a:rPr lang="en-US" altLang="en-US" dirty="0"/>
              <a:t> , </a:t>
            </a:r>
            <a:r>
              <a:rPr lang="en-US" altLang="en-US" dirty="0" err="1"/>
              <a:t>lname</a:t>
            </a:r>
            <a:r>
              <a:rPr lang="en-US" altLang="en-US" dirty="0"/>
              <a:t>, </a:t>
            </a:r>
            <a:r>
              <a:rPr lang="en-US" altLang="en-US" dirty="0" err="1"/>
              <a:t>fname</a:t>
            </a:r>
            <a:endParaRPr lang="en-US" altLang="en-US" dirty="0"/>
          </a:p>
          <a:p>
            <a:pPr marL="1147763" lvl="2" indent="-285750" algn="just" fontAlgn="auto">
              <a:spcAft>
                <a:spcPts val="0"/>
              </a:spcAft>
              <a:defRPr/>
            </a:pPr>
            <a:r>
              <a:rPr lang="en-US" altLang="en-US" dirty="0"/>
              <a:t>SELECT </a:t>
            </a:r>
            <a:r>
              <a:rPr lang="en-US" altLang="en-US" dirty="0" err="1"/>
              <a:t>fname</a:t>
            </a:r>
            <a:r>
              <a:rPr lang="en-US" altLang="en-US" dirty="0"/>
              <a:t> , </a:t>
            </a:r>
            <a:r>
              <a:rPr lang="en-US" altLang="en-US" dirty="0" err="1"/>
              <a:t>lname</a:t>
            </a:r>
            <a:r>
              <a:rPr lang="en-US" altLang="en-US" dirty="0"/>
              <a:t> ,  </a:t>
            </a:r>
            <a:r>
              <a:rPr lang="en-US" altLang="en-US" dirty="0" err="1"/>
              <a:t>Pno</a:t>
            </a: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FROM employee e JOIN  WORKS_ON  USING  SSN  </a:t>
            </a:r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ORDER BY </a:t>
            </a:r>
            <a:r>
              <a:rPr lang="en-US" altLang="en-US" dirty="0" err="1"/>
              <a:t>deptno</a:t>
            </a:r>
            <a:r>
              <a:rPr lang="en-US" altLang="en-US" dirty="0"/>
              <a:t> , </a:t>
            </a:r>
            <a:r>
              <a:rPr lang="en-US" altLang="en-US" dirty="0" err="1"/>
              <a:t>lname</a:t>
            </a:r>
            <a:r>
              <a:rPr lang="en-US" altLang="en-US" dirty="0"/>
              <a:t>, </a:t>
            </a:r>
            <a:r>
              <a:rPr lang="en-US" altLang="en-US" dirty="0" err="1"/>
              <a:t>fname</a:t>
            </a: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marL="862013" lvl="2" indent="0" algn="just" fontAlgn="auto">
              <a:spcAft>
                <a:spcPts val="0"/>
              </a:spcAft>
              <a:buFontTx/>
              <a:buNone/>
              <a:defRPr/>
            </a:pPr>
            <a:endParaRPr lang="en-US" altLang="en-US" dirty="0"/>
          </a:p>
          <a:p>
            <a:pPr fontAlgn="auto"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6.26  Three Table Join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981075"/>
            <a:ext cx="7924800" cy="5318125"/>
          </a:xfrm>
        </p:spPr>
        <p:txBody>
          <a:bodyPr rtlCol="0">
            <a:normAutofit/>
          </a:bodyPr>
          <a:lstStyle/>
          <a:p>
            <a:pPr marL="517525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PROPERTYFORRENT(</a:t>
            </a:r>
            <a:r>
              <a:rPr lang="en-US" u="sng" dirty="0" err="1">
                <a:ea typeface="ＭＳ Ｐゴシック" charset="0"/>
                <a:cs typeface="Calibri"/>
              </a:rPr>
              <a:t>pno</a:t>
            </a:r>
            <a:r>
              <a:rPr lang="en-US" dirty="0">
                <a:ea typeface="ＭＳ Ｐゴシック" charset="0"/>
                <a:cs typeface="Calibri"/>
              </a:rPr>
              <a:t>, street, area, </a:t>
            </a:r>
            <a:r>
              <a:rPr lang="en-US" dirty="0" err="1">
                <a:ea typeface="ＭＳ Ｐゴシック" charset="0"/>
                <a:cs typeface="Calibri"/>
              </a:rPr>
              <a:t>city,pcode</a:t>
            </a:r>
            <a:r>
              <a:rPr lang="en-US" dirty="0">
                <a:ea typeface="ＭＳ Ｐゴシック" charset="0"/>
                <a:cs typeface="Calibri"/>
              </a:rPr>
              <a:t>, type, </a:t>
            </a:r>
            <a:r>
              <a:rPr lang="en-US" dirty="0" err="1">
                <a:ea typeface="ＭＳ Ｐゴシック" charset="0"/>
                <a:cs typeface="Calibri"/>
              </a:rPr>
              <a:t>rooms,rent,sno</a:t>
            </a:r>
            <a:r>
              <a:rPr lang="en-US" dirty="0">
                <a:ea typeface="ＭＳ Ｐゴシック" charset="0"/>
                <a:cs typeface="Calibri"/>
              </a:rPr>
              <a:t>)</a:t>
            </a:r>
          </a:p>
          <a:p>
            <a:pPr marL="517525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STAFF(</a:t>
            </a:r>
            <a:r>
              <a:rPr lang="en-US" u="sng" dirty="0" err="1">
                <a:ea typeface="ＭＳ Ｐゴシック" charset="0"/>
                <a:cs typeface="Calibri"/>
              </a:rPr>
              <a:t>sno</a:t>
            </a:r>
            <a:r>
              <a:rPr lang="en-US" dirty="0">
                <a:ea typeface="ＭＳ Ｐゴシック" charset="0"/>
                <a:cs typeface="Calibri"/>
              </a:rPr>
              <a:t>, </a:t>
            </a:r>
            <a:r>
              <a:rPr lang="en-US" dirty="0" err="1">
                <a:ea typeface="ＭＳ Ｐゴシック" charset="0"/>
                <a:cs typeface="Calibri"/>
              </a:rPr>
              <a:t>fname</a:t>
            </a:r>
            <a:r>
              <a:rPr lang="en-US" dirty="0">
                <a:ea typeface="ＭＳ Ｐゴシック" charset="0"/>
                <a:cs typeface="Calibri"/>
              </a:rPr>
              <a:t>, </a:t>
            </a:r>
            <a:r>
              <a:rPr lang="en-US" dirty="0" err="1">
                <a:ea typeface="ＭＳ Ｐゴシック" charset="0"/>
                <a:cs typeface="Calibri"/>
              </a:rPr>
              <a:t>lname</a:t>
            </a:r>
            <a:r>
              <a:rPr lang="en-US" dirty="0">
                <a:ea typeface="ＭＳ Ｐゴシック" charset="0"/>
                <a:cs typeface="Calibri"/>
              </a:rPr>
              <a:t>, position, sex, DOB, salary, </a:t>
            </a:r>
            <a:r>
              <a:rPr lang="en-US" dirty="0" err="1">
                <a:ea typeface="ＭＳ Ｐゴシック" charset="0"/>
                <a:cs typeface="Calibri"/>
              </a:rPr>
              <a:t>bno</a:t>
            </a:r>
            <a:r>
              <a:rPr lang="en-US" dirty="0">
                <a:ea typeface="ＭＳ Ｐゴシック" charset="0"/>
                <a:cs typeface="Calibri"/>
              </a:rPr>
              <a:t>)</a:t>
            </a:r>
          </a:p>
          <a:p>
            <a:pPr marL="517525" lvl="1" indent="0" fontAlgn="auto">
              <a:spcAft>
                <a:spcPts val="0"/>
              </a:spcAft>
              <a:buFontTx/>
              <a:buNone/>
              <a:defRPr/>
            </a:pPr>
            <a:r>
              <a:rPr lang="en-US" dirty="0">
                <a:ea typeface="ＭＳ Ｐゴシック" charset="0"/>
                <a:cs typeface="Calibri"/>
              </a:rPr>
              <a:t>BRANCH(</a:t>
            </a:r>
            <a:r>
              <a:rPr lang="en-US" u="sng" dirty="0" err="1">
                <a:ea typeface="ＭＳ Ｐゴシック" charset="0"/>
                <a:cs typeface="Calibri"/>
              </a:rPr>
              <a:t>bno</a:t>
            </a:r>
            <a:r>
              <a:rPr lang="en-US" dirty="0">
                <a:ea typeface="ＭＳ Ｐゴシック" charset="0"/>
                <a:cs typeface="Calibri"/>
              </a:rPr>
              <a:t>, street, city, postcode)</a:t>
            </a:r>
            <a:endParaRPr lang="en-US" sz="2400" b="1" dirty="0">
              <a:ea typeface="ＭＳ Ｐゴシック" charset="0"/>
            </a:endParaRPr>
          </a:p>
          <a:p>
            <a:pPr algn="just" fontAlgn="auto">
              <a:buFont typeface="Monotype Sorts" charset="0"/>
              <a:buNone/>
              <a:defRPr/>
            </a:pPr>
            <a:r>
              <a:rPr lang="en-US" dirty="0">
                <a:ea typeface="ＭＳ Ｐゴシック" charset="0"/>
              </a:rPr>
              <a:t>For each branch, list staff who manage properties, including city in which branch is located and properties they manage.</a:t>
            </a:r>
          </a:p>
          <a:p>
            <a:pPr algn="just" fontAlgn="auto">
              <a:lnSpc>
                <a:spcPct val="80000"/>
              </a:lnSpc>
              <a:buFont typeface="Monotype Sort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algn="just" fontAlgn="auto">
              <a:buFont typeface="Monotype Sorts" charset="0"/>
              <a:buNone/>
              <a:defRPr/>
            </a:pPr>
            <a:r>
              <a:rPr lang="en-US" sz="2400" dirty="0">
                <a:ea typeface="ＭＳ Ｐゴシック" charset="0"/>
              </a:rPr>
              <a:t>	    SELECT </a:t>
            </a:r>
            <a:r>
              <a:rPr lang="en-US" sz="2400" dirty="0" err="1">
                <a:ea typeface="ＭＳ Ｐゴシック" charset="0"/>
              </a:rPr>
              <a:t>b.branchNo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b.city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s.staffNo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fName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lName</a:t>
            </a:r>
            <a:r>
              <a:rPr lang="en-US" sz="2400" dirty="0">
                <a:ea typeface="ＭＳ Ｐゴシック" charset="0"/>
              </a:rPr>
              <a:t>,</a:t>
            </a:r>
            <a:r>
              <a:rPr lang="en-US" sz="2400" b="1" dirty="0">
                <a:ea typeface="ＭＳ Ｐゴシック" charset="0"/>
              </a:rPr>
              <a:t> </a:t>
            </a:r>
            <a:r>
              <a:rPr lang="en-US" sz="2400" b="1" dirty="0" err="1">
                <a:ea typeface="ＭＳ Ｐゴシック" charset="0"/>
              </a:rPr>
              <a:t>propertyNo</a:t>
            </a:r>
            <a:endParaRPr lang="en-US" sz="2400" b="1" dirty="0">
              <a:ea typeface="ＭＳ Ｐゴシック" charset="0"/>
            </a:endParaRP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a typeface="ＭＳ Ｐゴシック" charset="0"/>
              </a:rPr>
              <a:t>   FROM Branch b, Staff s, </a:t>
            </a:r>
            <a:r>
              <a:rPr lang="en-US" sz="2400" b="1" dirty="0" err="1">
                <a:ea typeface="ＭＳ Ｐゴシック" charset="0"/>
              </a:rPr>
              <a:t>PropertyForRent</a:t>
            </a:r>
            <a:r>
              <a:rPr lang="en-US" sz="2400" b="1" dirty="0">
                <a:ea typeface="ＭＳ Ｐゴシック" charset="0"/>
              </a:rPr>
              <a:t> p</a:t>
            </a: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a typeface="ＭＳ Ｐゴシック" charset="0"/>
              </a:rPr>
              <a:t>   WHERE </a:t>
            </a:r>
            <a:r>
              <a:rPr lang="en-US" sz="2400" b="1" dirty="0" err="1">
                <a:ea typeface="ＭＳ Ｐゴシック" charset="0"/>
              </a:rPr>
              <a:t>b.branchNo</a:t>
            </a:r>
            <a:r>
              <a:rPr lang="en-US" sz="2400" b="1" dirty="0">
                <a:ea typeface="ＭＳ Ｐゴシック" charset="0"/>
              </a:rPr>
              <a:t> = </a:t>
            </a:r>
            <a:r>
              <a:rPr lang="en-US" sz="2400" b="1" dirty="0" err="1">
                <a:ea typeface="ＭＳ Ｐゴシック" charset="0"/>
              </a:rPr>
              <a:t>s.branchNo</a:t>
            </a:r>
            <a:r>
              <a:rPr lang="en-US" sz="2400" b="1" dirty="0">
                <a:ea typeface="ＭＳ Ｐゴシック" charset="0"/>
              </a:rPr>
              <a:t> AND </a:t>
            </a: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a typeface="ＭＳ Ｐゴシック" charset="0"/>
              </a:rPr>
              <a:t>                   </a:t>
            </a:r>
            <a:r>
              <a:rPr lang="en-US" sz="2400" b="1" dirty="0" err="1">
                <a:ea typeface="ＭＳ Ｐゴシック" charset="0"/>
              </a:rPr>
              <a:t>s.staffNo</a:t>
            </a:r>
            <a:r>
              <a:rPr lang="en-US" sz="2400" b="1" dirty="0">
                <a:ea typeface="ＭＳ Ｐゴシック" charset="0"/>
              </a:rPr>
              <a:t> = </a:t>
            </a:r>
            <a:r>
              <a:rPr lang="en-US" sz="2400" b="1" dirty="0" err="1">
                <a:ea typeface="ＭＳ Ｐゴシック" charset="0"/>
              </a:rPr>
              <a:t>p.staffNo</a:t>
            </a:r>
            <a:endParaRPr lang="en-US" sz="2400" b="1" dirty="0">
              <a:ea typeface="ＭＳ Ｐゴシック" charset="0"/>
            </a:endParaRP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ea typeface="ＭＳ Ｐゴシック" charset="0"/>
              </a:rPr>
              <a:t>   ORDER BY </a:t>
            </a:r>
            <a:r>
              <a:rPr lang="en-US" sz="2400" b="1" dirty="0" err="1">
                <a:ea typeface="ＭＳ Ｐゴシック" charset="0"/>
              </a:rPr>
              <a:t>b.branchNo</a:t>
            </a:r>
            <a:r>
              <a:rPr lang="en-US" sz="2400" b="1" dirty="0">
                <a:ea typeface="ＭＳ Ｐゴシック" charset="0"/>
              </a:rPr>
              <a:t>, </a:t>
            </a:r>
            <a:r>
              <a:rPr lang="en-US" sz="2400" b="1" dirty="0" err="1">
                <a:ea typeface="ＭＳ Ｐゴシック" charset="0"/>
              </a:rPr>
              <a:t>s.staffNo</a:t>
            </a:r>
            <a:r>
              <a:rPr lang="en-US" sz="2400" b="1" dirty="0">
                <a:ea typeface="ＭＳ Ｐゴシック" charset="0"/>
              </a:rPr>
              <a:t>, </a:t>
            </a:r>
            <a:r>
              <a:rPr lang="en-US" sz="2400" b="1" dirty="0" err="1">
                <a:ea typeface="ＭＳ Ｐゴシック" charset="0"/>
              </a:rPr>
              <a:t>propertyNo</a:t>
            </a:r>
            <a:r>
              <a:rPr lang="en-US" sz="2400" b="1" dirty="0">
                <a:ea typeface="ＭＳ Ｐゴシック" charset="0"/>
              </a:rPr>
              <a:t>;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776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EA01811-74EC-754F-8F60-95B4A9C574D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Example 6.26  Three Table Join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305800" cy="394017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algn="just" fontAlgn="auto">
              <a:buFont typeface="Arial" pitchFamily="34" charset="0"/>
              <a:buNone/>
              <a:defRPr/>
            </a:pPr>
            <a:endParaRPr lang="en-US" altLang="en-US" sz="2400"/>
          </a:p>
          <a:p>
            <a:pPr algn="just" fontAlgn="auto">
              <a:buFont typeface="Arial" pitchFamily="34" charset="0"/>
              <a:buNone/>
              <a:defRPr/>
            </a:pPr>
            <a:r>
              <a:rPr lang="en-US" altLang="en-US" sz="2400"/>
              <a:t>Alternative formulation for FROM and WHERE:</a:t>
            </a:r>
          </a:p>
          <a:p>
            <a:pPr lvl="1" indent="-182880" algn="just" fontAlgn="auto">
              <a:lnSpc>
                <a:spcPct val="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2400" b="1"/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</a:t>
            </a:r>
            <a:r>
              <a:rPr lang="en-US" altLang="en-US" b="1"/>
              <a:t>FROM (Branch b JOIN Staff s USING branchNo) AS</a:t>
            </a:r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b="1"/>
              <a:t>              bs JOIN PropertyForRent p USING staffNo</a:t>
            </a:r>
          </a:p>
        </p:txBody>
      </p:sp>
      <p:sp>
        <p:nvSpPr>
          <p:cNvPr id="118788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878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5413F2C-3E1D-5247-A840-D5FA5FAD8CD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85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41438"/>
            <a:ext cx="71770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6.27  Multiple Grouping Columns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2575"/>
            <a:ext cx="8497887" cy="3748088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dirty="0"/>
              <a:t>Find number of properties handled by each staff member.</a:t>
            </a:r>
          </a:p>
          <a:p>
            <a:pPr algn="just">
              <a:lnSpc>
                <a:spcPct val="80000"/>
              </a:lnSpc>
              <a:buFont typeface="Monotype Sorts" charset="2"/>
              <a:buNone/>
            </a:pPr>
            <a:endParaRPr lang="en-US" altLang="en-US" dirty="0"/>
          </a:p>
          <a:p>
            <a:pPr algn="just">
              <a:buFont typeface="Monotype Sorts" charset="2"/>
              <a:buNone/>
            </a:pPr>
            <a:r>
              <a:rPr lang="en-US" altLang="en-US" dirty="0"/>
              <a:t>	 </a:t>
            </a:r>
            <a:r>
              <a:rPr lang="en-US" altLang="en-US" b="0" dirty="0"/>
              <a:t>SELECT </a:t>
            </a:r>
            <a:r>
              <a:rPr lang="en-US" altLang="en-US" b="0" dirty="0" err="1"/>
              <a:t>s.bNo</a:t>
            </a:r>
            <a:r>
              <a:rPr lang="en-US" altLang="en-US" b="0" dirty="0"/>
              <a:t>, </a:t>
            </a:r>
            <a:r>
              <a:rPr lang="en-US" altLang="en-US" b="0" dirty="0" err="1"/>
              <a:t>s.sNo</a:t>
            </a:r>
            <a:r>
              <a:rPr lang="en-US" altLang="en-US" b="0" dirty="0"/>
              <a:t>, COUNT(*) AS </a:t>
            </a:r>
            <a:r>
              <a:rPr lang="en-US" altLang="en-US" b="0" dirty="0" err="1"/>
              <a:t>myCount</a:t>
            </a:r>
            <a:endParaRPr lang="en-US" altLang="en-US" b="0" dirty="0"/>
          </a:p>
          <a:p>
            <a:pPr lvl="1" algn="just">
              <a:buFontTx/>
              <a:buNone/>
            </a:pPr>
            <a:r>
              <a:rPr lang="en-US" altLang="en-US" dirty="0"/>
              <a:t>		FROM Staff s, </a:t>
            </a:r>
            <a:r>
              <a:rPr lang="en-US" altLang="en-US" dirty="0" err="1"/>
              <a:t>PropertyForRent</a:t>
            </a:r>
            <a:r>
              <a:rPr lang="en-US" altLang="en-US" dirty="0"/>
              <a:t> p</a:t>
            </a:r>
          </a:p>
          <a:p>
            <a:pPr lvl="1" algn="just">
              <a:buFontTx/>
              <a:buNone/>
            </a:pPr>
            <a:r>
              <a:rPr lang="en-US" altLang="en-US" dirty="0"/>
              <a:t>		WHERE </a:t>
            </a:r>
            <a:r>
              <a:rPr lang="en-US" altLang="en-US" dirty="0" err="1"/>
              <a:t>s.sno</a:t>
            </a:r>
            <a:r>
              <a:rPr lang="en-US" altLang="en-US" dirty="0"/>
              <a:t> = </a:t>
            </a:r>
            <a:r>
              <a:rPr lang="en-US" altLang="en-US" dirty="0" err="1"/>
              <a:t>p.sno</a:t>
            </a:r>
            <a:endParaRPr lang="en-US" altLang="en-US" dirty="0"/>
          </a:p>
          <a:p>
            <a:pPr lvl="1" algn="just">
              <a:buFontTx/>
              <a:buNone/>
            </a:pPr>
            <a:r>
              <a:rPr lang="en-US" altLang="en-US" dirty="0"/>
              <a:t>		GROUP BY </a:t>
            </a:r>
            <a:r>
              <a:rPr lang="en-US" altLang="en-US" dirty="0" err="1"/>
              <a:t>s.bno</a:t>
            </a:r>
            <a:r>
              <a:rPr lang="en-US" altLang="en-US" dirty="0"/>
              <a:t>, </a:t>
            </a:r>
            <a:r>
              <a:rPr lang="en-US" altLang="en-US" dirty="0" err="1"/>
              <a:t>s.sno</a:t>
            </a:r>
            <a:endParaRPr lang="en-US" altLang="en-US" dirty="0"/>
          </a:p>
          <a:p>
            <a:pPr lvl="1" algn="just">
              <a:buFontTx/>
              <a:buNone/>
            </a:pPr>
            <a:r>
              <a:rPr lang="en-US" altLang="en-US" dirty="0"/>
              <a:t>		ORDER BY </a:t>
            </a:r>
            <a:r>
              <a:rPr lang="en-US" altLang="en-US" dirty="0" err="1"/>
              <a:t>s.bno</a:t>
            </a:r>
            <a:r>
              <a:rPr lang="en-US" altLang="en-US" dirty="0"/>
              <a:t>, </a:t>
            </a:r>
            <a:r>
              <a:rPr lang="en-US" altLang="en-US" dirty="0" err="1"/>
              <a:t>s.sno</a:t>
            </a:r>
            <a:r>
              <a:rPr lang="en-US" altLang="en-US" dirty="0"/>
              <a:t>;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1981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4EBE3C1-5F90-1B44-AA6D-D863DC1F1B5D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6.27  Multiple Grouping Columns</a:t>
            </a:r>
          </a:p>
        </p:txBody>
      </p:sp>
      <p:pic>
        <p:nvPicPr>
          <p:cNvPr id="120835" name="Picture 6" descr="C05NT27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700213"/>
            <a:ext cx="4316412" cy="25923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6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083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7A9458E-9430-5A44-98A0-6E634E556E9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77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b="1">
                <a:ea typeface="ＭＳ Ｐゴシック" charset="0"/>
              </a:rPr>
              <a:t>Computing a Join</a:t>
            </a:r>
            <a:endParaRPr>
              <a:ea typeface="ＭＳ Ｐゴシック" charset="0"/>
            </a:endParaRP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381000" y="1196975"/>
            <a:ext cx="8382000" cy="5232400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A join is a subset of the Cartesian product. </a:t>
            </a:r>
          </a:p>
          <a:p>
            <a:pPr marL="342900" indent="-342900" algn="just" fontAlgn="auto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The Cartesian product of two tables is another table consisting of all possible pairs of rows from the two table.</a:t>
            </a:r>
          </a:p>
          <a:p>
            <a:pPr marL="342900" indent="-342900" algn="just" fontAlgn="auto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The columns of the product table are all the columns of the first table followed by all the columns of the second table.</a:t>
            </a:r>
          </a:p>
          <a:p>
            <a:pPr marL="342900" indent="-342900" fontAlgn="auto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Format of SELECT statement for the Cartesian product:</a:t>
            </a:r>
          </a:p>
          <a:p>
            <a:pPr marL="517525" lvl="1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200" dirty="0"/>
              <a:t>SELECT [DISTICNT | ALL]  {* | </a:t>
            </a:r>
            <a:r>
              <a:rPr lang="en-US" altLang="en-US" sz="2200" dirty="0" err="1"/>
              <a:t>column_list</a:t>
            </a:r>
            <a:r>
              <a:rPr lang="en-US" altLang="en-US" sz="2200" dirty="0"/>
              <a:t> }</a:t>
            </a:r>
          </a:p>
          <a:p>
            <a:pPr marL="517525" lvl="1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200" dirty="0"/>
              <a:t> FROM  table_name1 CROSS JOIN  table_name2;</a:t>
            </a:r>
          </a:p>
          <a:p>
            <a:pPr fontAlgn="auto">
              <a:buFont typeface="Arial" pitchFamily="34" charset="0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Computing a Join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502650" cy="4464050"/>
          </a:xfrm>
        </p:spPr>
        <p:txBody>
          <a:bodyPr rtlCol="0">
            <a:normAutofit/>
          </a:bodyPr>
          <a:lstStyle/>
          <a:p>
            <a:pPr algn="just" fontAlgn="auto">
              <a:buFont typeface="Monotype Sorts" charset="2"/>
              <a:buNone/>
              <a:defRPr/>
            </a:pPr>
            <a:r>
              <a:rPr lang="en-US" altLang="en-US" dirty="0"/>
              <a:t>Procedure for generating results of a join are:</a:t>
            </a:r>
          </a:p>
          <a:p>
            <a:pPr marL="342900" indent="-342900" algn="just" fontAlgn="auto">
              <a:lnSpc>
                <a:spcPct val="3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  <a:p>
            <a:pPr marL="457200" indent="-457200" algn="just" fontAlgn="auto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altLang="en-US" b="0" dirty="0"/>
              <a:t>Form Cartesian product of the tables named in  FROM clause. </a:t>
            </a:r>
          </a:p>
          <a:p>
            <a:pPr marL="457200" indent="-457200" algn="just" fontAlgn="auto">
              <a:lnSpc>
                <a:spcPct val="30000"/>
              </a:lnSpc>
              <a:buClr>
                <a:schemeClr val="tx2"/>
              </a:buClr>
              <a:buFont typeface="+mj-lt"/>
              <a:buAutoNum type="arabicPeriod"/>
              <a:defRPr/>
            </a:pPr>
            <a:endParaRPr lang="en-US" altLang="en-US" b="0" dirty="0"/>
          </a:p>
          <a:p>
            <a:pPr marL="457200" indent="-457200" algn="just" fontAlgn="auto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altLang="en-US" b="0" dirty="0"/>
              <a:t>If there is a WHERE clause, apply the search condition to each row of the product table, retaining those rows that satisfy the condition.</a:t>
            </a:r>
          </a:p>
          <a:p>
            <a:pPr marL="457200" indent="-457200" algn="just" fontAlgn="auto">
              <a:lnSpc>
                <a:spcPct val="30000"/>
              </a:lnSpc>
              <a:buClr>
                <a:schemeClr val="tx2"/>
              </a:buClr>
              <a:buFont typeface="+mj-lt"/>
              <a:buAutoNum type="arabicPeriod"/>
              <a:defRPr/>
            </a:pPr>
            <a:endParaRPr lang="en-US" altLang="en-US" b="0" dirty="0"/>
          </a:p>
          <a:p>
            <a:pPr marL="457200" indent="-457200" algn="just" fontAlgn="auto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altLang="en-US" b="0" dirty="0"/>
              <a:t>For each remaining row, determine value of each item in SELECT list to produce a single row in result table.</a:t>
            </a:r>
          </a:p>
          <a:p>
            <a:pPr marL="457200" indent="-457200" algn="just" fontAlgn="auto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altLang="en-US" b="0" dirty="0"/>
              <a:t>If DISTINCT has been specified, eliminate any duplicate rows from the result table.</a:t>
            </a:r>
          </a:p>
          <a:p>
            <a:pPr marL="457200" indent="-457200" algn="just" fontAlgn="auto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altLang="en-US" b="0" dirty="0"/>
              <a:t>If there is an ORDER BY clause, sort result table as required.</a:t>
            </a:r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b="0" dirty="0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288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065F477-5A6C-AA49-A957-9C324E6736C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SELECT Statement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353425" cy="496728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b="0" dirty="0"/>
              <a:t>COLUMN represent a column name </a:t>
            </a:r>
          </a:p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b="0" dirty="0" err="1"/>
              <a:t>Column_expression</a:t>
            </a:r>
            <a:r>
              <a:rPr lang="en-US" altLang="en-US" b="0" dirty="0"/>
              <a:t> represents an expression on a column.</a:t>
            </a:r>
          </a:p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b="0" dirty="0" err="1"/>
              <a:t>Table_name</a:t>
            </a:r>
            <a:r>
              <a:rPr lang="en-US" altLang="en-US" b="0" dirty="0"/>
              <a:t> is the name of an existing database tables or view</a:t>
            </a:r>
          </a:p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dirty="0"/>
              <a:t>FROM		</a:t>
            </a:r>
            <a:r>
              <a:rPr lang="en-US" altLang="en-US" b="0" dirty="0"/>
              <a:t>Specifies table(s) to be used.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dirty="0"/>
              <a:t>WHERE	</a:t>
            </a:r>
            <a:r>
              <a:rPr lang="en-US" altLang="en-US" b="0" dirty="0"/>
              <a:t>Filters rows to some condition.</a:t>
            </a:r>
          </a:p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dirty="0"/>
              <a:t>GROUP BY	</a:t>
            </a:r>
            <a:r>
              <a:rPr lang="en-US" altLang="en-US" b="0" dirty="0"/>
              <a:t>Forms groups of rows with same column value.</a:t>
            </a:r>
          </a:p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dirty="0"/>
              <a:t>HAVING	</a:t>
            </a:r>
            <a:r>
              <a:rPr lang="en-US" altLang="en-US" b="0" dirty="0"/>
              <a:t>Filters groups subject to some condition.</a:t>
            </a:r>
          </a:p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dirty="0"/>
              <a:t>SELECT	</a:t>
            </a:r>
            <a:r>
              <a:rPr lang="en-US" altLang="en-US" b="0" dirty="0"/>
              <a:t>Specifies which columns are to appear in output.</a:t>
            </a:r>
          </a:p>
          <a:p>
            <a:pPr algn="just">
              <a:lnSpc>
                <a:spcPct val="150000"/>
              </a:lnSpc>
              <a:buFont typeface="Monotype Sorts" charset="2"/>
              <a:buNone/>
            </a:pPr>
            <a:r>
              <a:rPr lang="en-US" altLang="en-US" dirty="0"/>
              <a:t>ORDER BY 	</a:t>
            </a:r>
            <a:r>
              <a:rPr lang="en-US" altLang="en-US" b="0" dirty="0"/>
              <a:t>Specifies the order of the output.\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3994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F830B5E-5F17-D84B-82E0-D4E9BE4BF2C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Computing a Join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424863" cy="4425950"/>
          </a:xfrm>
        </p:spPr>
        <p:txBody>
          <a:bodyPr/>
          <a:lstStyle/>
          <a:p>
            <a:pPr algn="just">
              <a:lnSpc>
                <a:spcPct val="30000"/>
              </a:lnSpc>
              <a:buFont typeface="Monotype Sorts" charset="2"/>
              <a:buNone/>
            </a:pPr>
            <a:endParaRPr lang="en-US" altLang="en-US"/>
          </a:p>
          <a:p>
            <a:pPr algn="just"/>
            <a:r>
              <a:rPr lang="en-US" altLang="en-US"/>
              <a:t>SQL provides special format of SELECT for Cartesian product:</a:t>
            </a:r>
          </a:p>
          <a:p>
            <a:pPr lvl="1" algn="just">
              <a:lnSpc>
                <a:spcPct val="30000"/>
              </a:lnSpc>
            </a:pPr>
            <a:endParaRPr lang="en-US" altLang="en-US" b="1"/>
          </a:p>
          <a:p>
            <a:pPr lvl="1" algn="just">
              <a:buFontTx/>
              <a:buNone/>
            </a:pPr>
            <a:r>
              <a:rPr lang="en-US" altLang="en-US"/>
              <a:t>SELECT	[DISTINCT | ALL]	{* | columnList}</a:t>
            </a:r>
          </a:p>
          <a:p>
            <a:pPr lvl="1" algn="just">
              <a:buFontTx/>
              <a:buNone/>
            </a:pPr>
            <a:r>
              <a:rPr lang="en-US" altLang="en-US"/>
              <a:t>FROM Table1 CROSS JOIN Table2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390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6BAEEBF-753C-E44D-A798-04639E8EFB4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>
                <a:ea typeface="+mn-ea"/>
              </a:rPr>
              <a:t>Outer Joins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1038225"/>
            <a:ext cx="8153400" cy="4191000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If one row of a joined table is unmatched, row is omitted from result table. </a:t>
            </a:r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Outer join operations retain rows that do not satisfy the join condition. </a:t>
            </a:r>
          </a:p>
          <a:p>
            <a:pPr marL="342900" indent="-342900" algn="just" fontAlgn="auto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Consider following tables:</a:t>
            </a:r>
          </a:p>
          <a:p>
            <a:pPr algn="just" fontAlgn="auto">
              <a:lnSpc>
                <a:spcPct val="40000"/>
              </a:lnSpc>
              <a:buFont typeface="Arial" pitchFamily="34" charset="0"/>
              <a:buNone/>
              <a:defRPr/>
            </a:pPr>
            <a:endParaRPr lang="en-US" altLang="en-US" dirty="0"/>
          </a:p>
          <a:p>
            <a:pPr lvl="1" indent="-182880" algn="just"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/>
              <a:t>       </a:t>
            </a:r>
            <a:endParaRPr lang="en-US" altLang="en-US" dirty="0"/>
          </a:p>
        </p:txBody>
      </p:sp>
      <p:pic>
        <p:nvPicPr>
          <p:cNvPr id="297988" name="Picture 4" descr="DS3-Table 05-Ms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64833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4934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43CC545-ABB9-2345-AAF7-BE8DFBDB7FB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+mn-ea"/>
              </a:rPr>
              <a:t>inner</a:t>
            </a:r>
            <a:r>
              <a:rPr sz="4000" b="1" dirty="0">
                <a:ea typeface="+mn-ea"/>
              </a:rPr>
              <a:t> Joins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153400" cy="2236787"/>
          </a:xfrm>
        </p:spPr>
        <p:txBody>
          <a:bodyPr/>
          <a:lstStyle/>
          <a:p>
            <a:pPr algn="just"/>
            <a:r>
              <a:rPr lang="en-US" altLang="en-US"/>
              <a:t>The (inner) join of these two tables:</a:t>
            </a:r>
          </a:p>
          <a:p>
            <a:pPr lvl="1" algn="just">
              <a:lnSpc>
                <a:spcPct val="0"/>
              </a:lnSpc>
            </a:pPr>
            <a:endParaRPr lang="en-US" altLang="en-US" b="1"/>
          </a:p>
          <a:p>
            <a:pPr lvl="1" algn="just">
              <a:buFontTx/>
              <a:buNone/>
            </a:pPr>
            <a:r>
              <a:rPr lang="en-US" altLang="en-US" b="1"/>
              <a:t>	</a:t>
            </a:r>
            <a:r>
              <a:rPr lang="en-US" altLang="en-US"/>
              <a:t>SELECT b.*, p.*</a:t>
            </a:r>
          </a:p>
          <a:p>
            <a:pPr lvl="2" algn="just">
              <a:buFontTx/>
              <a:buNone/>
            </a:pPr>
            <a:r>
              <a:rPr lang="en-US" altLang="en-US" sz="2000"/>
              <a:t>FROM Branch1 b, PropertyForRent1 p</a:t>
            </a:r>
          </a:p>
          <a:p>
            <a:pPr lvl="2" algn="just">
              <a:buFontTx/>
              <a:buNone/>
            </a:pPr>
            <a:r>
              <a:rPr lang="en-US" altLang="en-US" sz="2000"/>
              <a:t>WHERE b.bCity = p.pCity;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/>
          </a:p>
        </p:txBody>
      </p:sp>
      <p:sp>
        <p:nvSpPr>
          <p:cNvPr id="124932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595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EFDFA65-06C1-6243-8BB9-5412A057BF1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92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55626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2715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+mn-ea"/>
              </a:rPr>
              <a:t>inner</a:t>
            </a:r>
            <a:r>
              <a:rPr sz="4000" b="1" dirty="0">
                <a:ea typeface="+mn-ea"/>
              </a:rPr>
              <a:t> Joins</a:t>
            </a:r>
            <a:r>
              <a:rPr lang="ar-SA" sz="4000" b="1" dirty="0">
                <a:ea typeface="+mn-ea"/>
              </a:rPr>
              <a:t> </a:t>
            </a:r>
            <a:r>
              <a:rPr lang="en-US" sz="4000" b="1" dirty="0">
                <a:ea typeface="+mn-ea"/>
              </a:rPr>
              <a:t> and outer joins</a:t>
            </a:r>
            <a:endParaRPr sz="4000" b="1" dirty="0">
              <a:ea typeface="+mn-ea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196975"/>
            <a:ext cx="8013700" cy="3455988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b="0" dirty="0"/>
              <a:t>Result table has two rows where cities are same.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b="0" dirty="0"/>
              <a:t>There are no rows corresponding to branches in Bristol and Aberdeen.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b="0" dirty="0"/>
              <a:t>To include unmatched rows in result table, use an Outer join</a:t>
            </a:r>
            <a:r>
              <a:rPr lang="en-US" altLang="en-US" dirty="0"/>
              <a:t>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500" dirty="0"/>
              <a:t>THERE are 3  types of outer join: left, right, and full 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698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1B44876-E426-364B-9B7B-59FE7940054F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6.28  Left Outer Join</a:t>
            </a:r>
          </a:p>
        </p:txBody>
      </p:sp>
      <p:sp>
        <p:nvSpPr>
          <p:cNvPr id="283651" name="Rectangle 1027"/>
          <p:cNvSpPr>
            <a:spLocks noGrp="1" noChangeArrowheads="1"/>
          </p:cNvSpPr>
          <p:nvPr>
            <p:ph idx="1"/>
          </p:nvPr>
        </p:nvSpPr>
        <p:spPr>
          <a:xfrm>
            <a:off x="446088" y="1663700"/>
            <a:ext cx="8013700" cy="2917825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branches and properties that are in same city along with any unmatched branches.</a:t>
            </a:r>
          </a:p>
          <a:p>
            <a:pPr algn="just">
              <a:buFont typeface="Monotype Sorts" charset="2"/>
              <a:buNone/>
            </a:pPr>
            <a:endParaRPr lang="en-US" altLang="en-US" b="0"/>
          </a:p>
          <a:p>
            <a:pPr algn="just">
              <a:buFont typeface="Monotype Sorts" charset="2"/>
              <a:buNone/>
            </a:pPr>
            <a:r>
              <a:rPr lang="en-US" altLang="en-US" b="0"/>
              <a:t>	 SELECT b.*, p.*</a:t>
            </a:r>
          </a:p>
          <a:p>
            <a:pPr algn="just">
              <a:buFont typeface="Monotype Sorts" charset="2"/>
              <a:buNone/>
            </a:pPr>
            <a:r>
              <a:rPr lang="en-US" altLang="en-US" b="0"/>
              <a:t>	 FROM Branch1 b LEFT JOIN</a:t>
            </a:r>
          </a:p>
          <a:p>
            <a:pPr lvl="1" algn="just">
              <a:buFontTx/>
              <a:buNone/>
            </a:pPr>
            <a:r>
              <a:rPr lang="en-US" altLang="en-US"/>
              <a:t>		 PropertyForRent1 p ON b.bCity = p.pCity;</a:t>
            </a:r>
          </a:p>
        </p:txBody>
      </p:sp>
      <p:sp>
        <p:nvSpPr>
          <p:cNvPr id="126980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800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AFB7C1E-CE6F-FB49-BF61-462F34A6DEC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6.28  Left Outer Join</a:t>
            </a:r>
          </a:p>
        </p:txBody>
      </p:sp>
      <p:sp>
        <p:nvSpPr>
          <p:cNvPr id="307203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609725"/>
            <a:ext cx="8142288" cy="426720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Includes those rows of first (left) table unmatched with rows from second (right) table.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Columns from second table are filled with NULLs.</a:t>
            </a:r>
          </a:p>
        </p:txBody>
      </p:sp>
      <p:sp>
        <p:nvSpPr>
          <p:cNvPr id="128004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29029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BA08672-C54B-7A41-884C-81C3833DD12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95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592513"/>
            <a:ext cx="60483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6.29  Right Outer Join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89900" cy="2770187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branches and properties in same city and any unmatched properties.</a:t>
            </a:r>
          </a:p>
          <a:p>
            <a:pPr algn="just">
              <a:lnSpc>
                <a:spcPct val="60000"/>
              </a:lnSpc>
              <a:buFont typeface="Monotype Sorts" charset="2"/>
              <a:buNone/>
            </a:pPr>
            <a:endParaRPr lang="en-US" altLang="en-US"/>
          </a:p>
          <a:p>
            <a:pPr algn="just">
              <a:buFont typeface="Monotype Sorts" charset="2"/>
              <a:buNone/>
            </a:pPr>
            <a:r>
              <a:rPr lang="en-US" altLang="en-US"/>
              <a:t>	</a:t>
            </a:r>
            <a:r>
              <a:rPr lang="en-US" altLang="en-US" b="0"/>
              <a:t>SELECT b.*, p.*</a:t>
            </a:r>
          </a:p>
          <a:p>
            <a:pPr lvl="1" algn="just">
              <a:buFontTx/>
              <a:buNone/>
            </a:pPr>
            <a:r>
              <a:rPr lang="en-US" altLang="en-US"/>
              <a:t>		FROM Branch1 b RIGHT JOIN</a:t>
            </a:r>
          </a:p>
          <a:p>
            <a:pPr lvl="1" algn="just">
              <a:buFontTx/>
              <a:buNone/>
            </a:pPr>
            <a:r>
              <a:rPr lang="en-US" altLang="en-US"/>
              <a:t>		 PropertyForRent1 p ON b.bCity = p.pCity;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0053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B34759B-5956-B04A-B56C-7B49B033B4B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6.29  Right Outer Join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142288" cy="426720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Right Outer join includes those rows of second (right) table that are unmatched with rows from first (left) table.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Columns from first table are filled with NULLs.</a:t>
            </a:r>
            <a:endParaRPr lang="en-US" altLang="en-US" sz="2500"/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1077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9DBC6C0-A52D-374F-96F2-BDE96B14CC4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97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678238"/>
            <a:ext cx="611505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382000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6.30  Full Outer Join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085138" cy="28194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/>
              <a:t>List branches and properties in same city and any unmatched branches or properties.</a:t>
            </a:r>
          </a:p>
          <a:p>
            <a:pPr algn="just">
              <a:lnSpc>
                <a:spcPct val="70000"/>
              </a:lnSpc>
              <a:buFont typeface="Monotype Sorts" charset="2"/>
              <a:buNone/>
            </a:pPr>
            <a:endParaRPr lang="en-US" altLang="en-US" b="0"/>
          </a:p>
          <a:p>
            <a:pPr algn="just">
              <a:buFont typeface="Monotype Sorts" charset="2"/>
              <a:buNone/>
            </a:pPr>
            <a:r>
              <a:rPr lang="en-US" altLang="en-US" b="0"/>
              <a:t>	SELECT b.*, p.*</a:t>
            </a:r>
          </a:p>
          <a:p>
            <a:pPr lvl="1" algn="just">
              <a:buFontTx/>
              <a:buNone/>
            </a:pPr>
            <a:r>
              <a:rPr lang="en-US" altLang="en-US"/>
              <a:t>		FROM Branch1 b FULL JOIN </a:t>
            </a:r>
          </a:p>
          <a:p>
            <a:pPr lvl="1" algn="just">
              <a:buFontTx/>
              <a:buNone/>
            </a:pPr>
            <a:r>
              <a:rPr lang="en-US" altLang="en-US"/>
              <a:t>		PropertyForRent1 p ON b.bCity = p.pCity;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2101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C68BF4B-E7F6-4348-83D8-ACDE6E73685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b="1" dirty="0">
                <a:ea typeface="+mn-ea"/>
              </a:rPr>
              <a:t>Example 6.30  Full Outer Join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617663"/>
            <a:ext cx="8229600" cy="411480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Includes rows that are unmatched in both tables.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/>
              <a:t>Unmatched columns are filled with NULLs. </a:t>
            </a:r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1200" b="0"/>
              <a:t>Pearson Education © 2014</a:t>
            </a:r>
          </a:p>
        </p:txBody>
      </p:sp>
      <p:sp>
        <p:nvSpPr>
          <p:cNvPr id="133125" name="Slide Number Placeholder 3"/>
          <p:cNvSpPr txBox="1">
            <a:spLocks/>
          </p:cNvSpPr>
          <p:nvPr/>
        </p:nvSpPr>
        <p:spPr bwMode="auto">
          <a:xfrm>
            <a:off x="8532813" y="6310313"/>
            <a:ext cx="611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D6D172D-59F8-454C-9A3D-DC2C5DDB7C4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99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38475"/>
            <a:ext cx="5592762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/>
    </p:bld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heme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4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7074</TotalTime>
  <Words>5391</Words>
  <Application>Microsoft Office PowerPoint</Application>
  <PresentationFormat>عرض على الشاشة (4:3)</PresentationFormat>
  <Paragraphs>1191</Paragraphs>
  <Slides>130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12</vt:i4>
      </vt:variant>
      <vt:variant>
        <vt:lpstr>عناوين الشرائح</vt:lpstr>
      </vt:variant>
      <vt:variant>
        <vt:i4>130</vt:i4>
      </vt:variant>
    </vt:vector>
  </HeadingPairs>
  <TitlesOfParts>
    <vt:vector size="153" baseType="lpstr">
      <vt:lpstr>ＭＳ Ｐゴシック</vt:lpstr>
      <vt:lpstr>ＭＳ Ｐゴシック</vt:lpstr>
      <vt:lpstr>Arial</vt:lpstr>
      <vt:lpstr>Arial Black</vt:lpstr>
      <vt:lpstr>Calibri</vt:lpstr>
      <vt:lpstr>Courier New</vt:lpstr>
      <vt:lpstr>Monotype Sorts</vt:lpstr>
      <vt:lpstr>Tahoma</vt:lpstr>
      <vt:lpstr>Times</vt:lpstr>
      <vt:lpstr>Times New Roman</vt:lpstr>
      <vt:lpstr>Wingdings</vt:lpstr>
      <vt:lpstr>Theme1</vt:lpstr>
      <vt:lpstr>White with Courier font for code slides</vt:lpstr>
      <vt:lpstr>Gray Segoe 4-3 template-template_April-17-2007</vt:lpstr>
      <vt:lpstr>1_White with Courier font for code slides</vt:lpstr>
      <vt:lpstr>Green Segoe 4-3 template-template_April-17-2007</vt:lpstr>
      <vt:lpstr>2_White with Courier font for code slides</vt:lpstr>
      <vt:lpstr>1_Gray Segoe 4-3 template-template_April-17-2007</vt:lpstr>
      <vt:lpstr>3_White with Courier font for code slides</vt:lpstr>
      <vt:lpstr>2_Green with White Fence Segoe_TP10286746</vt:lpstr>
      <vt:lpstr>4_White with Courier font for code slides</vt:lpstr>
      <vt:lpstr>3_Green with White Fence Segoe_TP10286746</vt:lpstr>
      <vt:lpstr>Essential</vt:lpstr>
      <vt:lpstr>Chapter 6</vt:lpstr>
      <vt:lpstr>Database design</vt:lpstr>
      <vt:lpstr>Chapter 6 - Objectives</vt:lpstr>
      <vt:lpstr>Objectives of SQL</vt:lpstr>
      <vt:lpstr>DDL  statements</vt:lpstr>
      <vt:lpstr>Writing SQL Commands</vt:lpstr>
      <vt:lpstr>DREAMHOME  TABLES</vt:lpstr>
      <vt:lpstr>SELECT Statement</vt:lpstr>
      <vt:lpstr>SELECT Statement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6.3  Use of DISTINCT</vt:lpstr>
      <vt:lpstr>Example 6.3  Use of DISTINCT</vt:lpstr>
      <vt:lpstr>Calculated Fields</vt:lpstr>
      <vt:lpstr>Calculated Fields</vt:lpstr>
      <vt:lpstr>Example 6.4  Calculated Fields</vt:lpstr>
      <vt:lpstr>Row Selection (Where clause)</vt:lpstr>
      <vt:lpstr>Comparison Search Condition</vt:lpstr>
      <vt:lpstr>Example 6.5  Comparison Search Condition</vt:lpstr>
      <vt:lpstr>Compound Comparison Search Condition 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Pattern Matching</vt:lpstr>
      <vt:lpstr>Example 6.9  Pattern Matching</vt:lpstr>
      <vt:lpstr>Example 6.10  NULL Search Condition</vt:lpstr>
      <vt:lpstr>Example 6.10  NULL Search Condition</vt:lpstr>
      <vt:lpstr>Question</vt:lpstr>
      <vt:lpstr>ORDER BY Clause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SELECT Statement - Grouping</vt:lpstr>
      <vt:lpstr>SELECT Statement - Grouping</vt:lpstr>
      <vt:lpstr>Example 6.17  Use of GROUP BY</vt:lpstr>
      <vt:lpstr>Example 6.17  Use of GROUP BY</vt:lpstr>
      <vt:lpstr>Example 6.17  Use of GROUP BY</vt:lpstr>
      <vt:lpstr>Restricted Groupings – HAVING clause</vt:lpstr>
      <vt:lpstr>Example 6.18  Use of HAVING</vt:lpstr>
      <vt:lpstr>Example 6.18  Use of HAVING</vt:lpstr>
      <vt:lpstr>Question </vt:lpstr>
      <vt:lpstr>Subqueries</vt:lpstr>
      <vt:lpstr>Example 6.19  Subquery with Equality</vt:lpstr>
      <vt:lpstr>Example 6.19  Subquery with Equality</vt:lpstr>
      <vt:lpstr>Example 6.19  Subquery with Equality</vt:lpstr>
      <vt:lpstr>Example 6.20  Subquery with Aggregate</vt:lpstr>
      <vt:lpstr>Example 6.20  Subquery with Aggregate</vt:lpstr>
      <vt:lpstr>Example 6.20  Subquery with Aggregate</vt:lpstr>
      <vt:lpstr>Subquery Rules</vt:lpstr>
      <vt:lpstr>Example 6.21  Nested subquery: use of IN</vt:lpstr>
      <vt:lpstr>Example 6.21  Nested subquery: use of IN</vt:lpstr>
      <vt:lpstr>ANY and ALL</vt:lpstr>
      <vt:lpstr>Question</vt:lpstr>
      <vt:lpstr>Subqueries ALL/ANY</vt:lpstr>
      <vt:lpstr>Example 6.22  Use of ANY/SOME</vt:lpstr>
      <vt:lpstr>Example 6.22  Use of ANY/SOME</vt:lpstr>
      <vt:lpstr>Example 6.23  Use of ALL</vt:lpstr>
      <vt:lpstr>Example 6.23  Use of ALL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Question</vt:lpstr>
      <vt:lpstr>Example 6.26  Three Table Join</vt:lpstr>
      <vt:lpstr>Example 6.26  Three Table Join</vt:lpstr>
      <vt:lpstr>Example 6.27  Multiple Grouping Columns</vt:lpstr>
      <vt:lpstr>Example 6.27  Multiple Grouping Columns</vt:lpstr>
      <vt:lpstr>Computing a Join</vt:lpstr>
      <vt:lpstr>Computing a Join</vt:lpstr>
      <vt:lpstr>Computing a Join</vt:lpstr>
      <vt:lpstr>Outer Joins</vt:lpstr>
      <vt:lpstr>inner Joins</vt:lpstr>
      <vt:lpstr>inner Joins  and outer joins</vt:lpstr>
      <vt:lpstr>Example 6.28  Left Outer Join</vt:lpstr>
      <vt:lpstr>Example 6.28  Left Outer Join</vt:lpstr>
      <vt:lpstr>Example 6.29  Right Outer Join</vt:lpstr>
      <vt:lpstr>Example 6.29  Right Outer Join</vt:lpstr>
      <vt:lpstr>Example 6.30  Full Outer Join</vt:lpstr>
      <vt:lpstr>Example 6.30  Full Outer Join</vt:lpstr>
      <vt:lpstr>EXISTS and NOT EXISTS</vt:lpstr>
      <vt:lpstr>Example 6.31  Query using EXISTS</vt:lpstr>
      <vt:lpstr>Example 6.31  Query using EXISTS</vt:lpstr>
      <vt:lpstr>Example 6.31  Query using EXISTS</vt:lpstr>
      <vt:lpstr>Example 6.31  Query using EXISTS</vt:lpstr>
      <vt:lpstr>NOT EXIST</vt:lpstr>
      <vt:lpstr>Union, Intersect, and Difference (Except)</vt:lpstr>
      <vt:lpstr>Union, Intersect, and Difference (Except)</vt:lpstr>
      <vt:lpstr>Example 6.32  Use of UNION</vt:lpstr>
      <vt:lpstr>Example 6.32  Use of UNION</vt:lpstr>
      <vt:lpstr>Example 6.32  Use of UNION</vt:lpstr>
      <vt:lpstr>Example 6.33  Use of INTERSECT</vt:lpstr>
      <vt:lpstr>Example 6.33  Use of INTERSECT</vt:lpstr>
      <vt:lpstr>Example 6.33  Use of INTERSECT</vt:lpstr>
      <vt:lpstr>Example 6.34  Use of EXCEPT</vt:lpstr>
      <vt:lpstr>Example 6.34  Use of EXCEPT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>Database Systems</dc:subject>
  <dc:creator>Ghadah Abdullah Alrabeeah</dc:creator>
  <dc:description>Transparencies for Chapter 5 of textbook_x000d_
Database Systems: A Practical Approach to Design, Implementation, and Management</dc:description>
  <cp:lastModifiedBy>Layla hajr</cp:lastModifiedBy>
  <cp:revision>29</cp:revision>
  <cp:lastPrinted>1998-06-08T15:17:53Z</cp:lastPrinted>
  <dcterms:created xsi:type="dcterms:W3CDTF">2016-05-26T12:40:40Z</dcterms:created>
  <dcterms:modified xsi:type="dcterms:W3CDTF">2018-10-23T18:23:02Z</dcterms:modified>
</cp:coreProperties>
</file>