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E5F0-7E1C-4CB2-B9DF-6E98202C1BF1}" type="datetimeFigureOut">
              <a:rPr lang="en-US" smtClean="0"/>
              <a:t>23-Jan-18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38DB-BA2B-4D94-9987-F36CBDBA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0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E5F0-7E1C-4CB2-B9DF-6E98202C1BF1}" type="datetimeFigureOut">
              <a:rPr lang="en-US" smtClean="0"/>
              <a:t>23-Jan-18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38DB-BA2B-4D94-9987-F36CBDBA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72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E5F0-7E1C-4CB2-B9DF-6E98202C1BF1}" type="datetimeFigureOut">
              <a:rPr lang="en-US" smtClean="0"/>
              <a:t>23-Jan-18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38DB-BA2B-4D94-9987-F36CBDBA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88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028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1029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1030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03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1032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en-US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1033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2400">
                <a:solidFill>
                  <a:srgbClr val="000000"/>
                </a:solidFill>
              </a:endParaRPr>
            </a:p>
          </p:txBody>
        </p:sp>
        <p:sp>
          <p:nvSpPr>
            <p:cNvPr id="8" name="Rectangle 1034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2400">
                <a:solidFill>
                  <a:srgbClr val="000000"/>
                </a:solidFill>
              </a:endParaRPr>
            </a:p>
          </p:txBody>
        </p:sp>
        <p:sp>
          <p:nvSpPr>
            <p:cNvPr id="9" name="Rectangle 1035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4108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109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TW" smtClean="0"/>
              <a:t>Click to edit Master subtitle style</a:t>
            </a:r>
            <a:endParaRPr lang="zh-TW" altLang="en-US" dirty="0"/>
          </a:p>
        </p:txBody>
      </p:sp>
      <p:sp>
        <p:nvSpPr>
          <p:cNvPr id="14" name="Rectangle 1038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TW">
              <a:solidFill>
                <a:srgbClr val="1C1C1C"/>
              </a:solidFill>
            </a:endParaRPr>
          </a:p>
        </p:txBody>
      </p:sp>
      <p:sp>
        <p:nvSpPr>
          <p:cNvPr id="15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TW">
              <a:solidFill>
                <a:srgbClr val="1C1C1C"/>
              </a:solidFill>
            </a:endParaRPr>
          </a:p>
        </p:txBody>
      </p:sp>
      <p:sp>
        <p:nvSpPr>
          <p:cNvPr id="16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0266885-0E0B-4D05-B9AF-AFF65E5F2DEB}" type="slidenum">
              <a:rPr lang="en-US" altLang="zh-TW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052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284CF-E95B-490D-A67A-EFE8332A758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046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81FCF-6547-4B1D-B1D5-475D03336D0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792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88887-B4F5-4EE7-BB89-044792C4888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147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A96F1-5215-45CF-8482-8D347718E89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357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2C3E7-3CF2-460E-B316-E6CEC062AEE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256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D2F69-2C54-4CBC-8815-4B97B3057E0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520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1F029-9959-4091-8967-1F00E3BD4BD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3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E5F0-7E1C-4CB2-B9DF-6E98202C1BF1}" type="datetimeFigureOut">
              <a:rPr lang="en-US" smtClean="0"/>
              <a:t>23-Jan-18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38DB-BA2B-4D94-9987-F36CBDBA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375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83920-46A5-4BF4-9843-09949F85D29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4B467-9384-4341-8F31-C555D151CB2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662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70AD9-85C3-47B9-A7C4-823FEA1C716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409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9A86D-D8D8-4E93-816B-2E1190699A0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989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C7721-5B09-46DA-9C11-276C0A2413B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2052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BA673-3236-45D6-89E6-78998EE3B98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956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1C979-24D7-48FA-A8B6-E0D6CBB3FB4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018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E301A-AC49-4053-A056-78B3DD64D0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65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E5F0-7E1C-4CB2-B9DF-6E98202C1BF1}" type="datetimeFigureOut">
              <a:rPr lang="en-US" smtClean="0"/>
              <a:t>23-Jan-18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38DB-BA2B-4D94-9987-F36CBDBA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5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E5F0-7E1C-4CB2-B9DF-6E98202C1BF1}" type="datetimeFigureOut">
              <a:rPr lang="en-US" smtClean="0"/>
              <a:t>23-Jan-18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38DB-BA2B-4D94-9987-F36CBDBA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19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E5F0-7E1C-4CB2-B9DF-6E98202C1BF1}" type="datetimeFigureOut">
              <a:rPr lang="en-US" smtClean="0"/>
              <a:t>23-Jan-18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38DB-BA2B-4D94-9987-F36CBDBA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06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E5F0-7E1C-4CB2-B9DF-6E98202C1BF1}" type="datetimeFigureOut">
              <a:rPr lang="en-US" smtClean="0"/>
              <a:t>23-Jan-18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38DB-BA2B-4D94-9987-F36CBDBA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87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E5F0-7E1C-4CB2-B9DF-6E98202C1BF1}" type="datetimeFigureOut">
              <a:rPr lang="en-US" smtClean="0"/>
              <a:t>23-Jan-18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38DB-BA2B-4D94-9987-F36CBDBA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3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E5F0-7E1C-4CB2-B9DF-6E98202C1BF1}" type="datetimeFigureOut">
              <a:rPr lang="en-US" smtClean="0"/>
              <a:t>23-Jan-18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38DB-BA2B-4D94-9987-F36CBDBA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9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E5F0-7E1C-4CB2-B9DF-6E98202C1BF1}" type="datetimeFigureOut">
              <a:rPr lang="en-US" smtClean="0"/>
              <a:t>23-Jan-18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38DB-BA2B-4D94-9987-F36CBDBA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7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5E5F0-7E1C-4CB2-B9DF-6E98202C1BF1}" type="datetimeFigureOut">
              <a:rPr lang="en-US" smtClean="0"/>
              <a:t>23-Jan-18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838DB-BA2B-4D94-9987-F36CBDBA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1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829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B70829-345C-4D27-B560-DDEFA4167019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54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7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7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5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Elementary Matrix </a:t>
            </a:r>
            <a:r>
              <a:rPr lang="en-US" dirty="0" err="1" smtClean="0"/>
              <a:t>Methid</a:t>
            </a:r>
            <a:endParaRPr lang="en-US" dirty="0" smtClean="0"/>
          </a:p>
          <a:p>
            <a:r>
              <a:rPr lang="en-US" dirty="0" smtClean="0"/>
              <a:t>For find</a:t>
            </a:r>
          </a:p>
          <a:p>
            <a:r>
              <a:rPr lang="en-US" dirty="0" smtClean="0"/>
              <a:t>Inverse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41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1400" smtClean="0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706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95123D0F-B5B2-41B8-B1E9-1E4180D2070C}" type="slidenum">
              <a:rPr kumimoji="0" lang="en-US" sz="1400" smtClean="0">
                <a:solidFill>
                  <a:srgbClr val="000000"/>
                </a:solidFill>
              </a:rPr>
              <a:pPr eaLnBrk="1" hangingPunct="1"/>
              <a:t>10</a:t>
            </a:fld>
            <a:endParaRPr kumimoji="0" lang="en-US" sz="1400" smtClean="0">
              <a:solidFill>
                <a:srgbClr val="000000"/>
              </a:solidFill>
            </a:endParaRPr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Method for Inverting Matrices</a:t>
            </a:r>
          </a:p>
        </p:txBody>
      </p:sp>
      <p:sp>
        <p:nvSpPr>
          <p:cNvPr id="7066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40188" y="1600200"/>
            <a:ext cx="4646612" cy="45307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1800" smtClean="0"/>
              <a:t>Added –2 times the first row to the second and –1 times the first row to the third.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	Added 2 times the second row to the third.</a:t>
            </a:r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	Multiplied the third row by –1.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	Added 3 times the third row to the second and –3 times the third row to the first.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	We added –2 times the second row to the first.</a:t>
            </a:r>
          </a:p>
        </p:txBody>
      </p:sp>
      <p:graphicFrame>
        <p:nvGraphicFramePr>
          <p:cNvPr id="70658" name="Object 5"/>
          <p:cNvGraphicFramePr>
            <a:graphicFrameLocks noChangeAspect="1"/>
          </p:cNvGraphicFramePr>
          <p:nvPr/>
        </p:nvGraphicFramePr>
        <p:xfrm>
          <a:off x="1087438" y="1604963"/>
          <a:ext cx="3336925" cy="451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625400" imgH="4444920" progId="Equation.3">
                  <p:embed/>
                </p:oleObj>
              </mc:Choice>
              <mc:Fallback>
                <p:oleObj name="Equation" r:id="rId3" imgW="1625400" imgH="4444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38" y="1604963"/>
                        <a:ext cx="3336925" cy="451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9937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1400" smtClean="0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716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43595A1A-628D-46C8-8E5F-FE699ED2696C}" type="slidenum">
              <a:rPr kumimoji="0" lang="en-US" sz="1400" smtClean="0">
                <a:solidFill>
                  <a:srgbClr val="000000"/>
                </a:solidFill>
              </a:rPr>
              <a:pPr eaLnBrk="1" hangingPunct="1"/>
              <a:t>11</a:t>
            </a:fld>
            <a:endParaRPr kumimoji="0" lang="en-US" sz="1400" smtClean="0">
              <a:solidFill>
                <a:srgbClr val="000000"/>
              </a:solidFill>
            </a:endParaRPr>
          </a:p>
        </p:txBody>
      </p:sp>
      <p:sp>
        <p:nvSpPr>
          <p:cNvPr id="716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Method for Inverting Matrices</a:t>
            </a:r>
          </a:p>
        </p:txBody>
      </p:sp>
      <p:sp>
        <p:nvSpPr>
          <p:cNvPr id="716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Often it will not be known in advance whether a given matrix is invertible.</a:t>
            </a:r>
          </a:p>
          <a:p>
            <a:pPr eaLnBrk="1" hangingPunct="1"/>
            <a:r>
              <a:rPr lang="en-US" sz="2000" smtClean="0"/>
              <a:t>If elementary row operations are attempted on a matrix that is not invertible, then at some point in the computations a row of zeros will occur on the left side.</a:t>
            </a:r>
          </a:p>
          <a:p>
            <a:pPr eaLnBrk="1" hangingPunct="1"/>
            <a:r>
              <a:rPr lang="en-US" sz="2000" smtClean="0"/>
              <a:t>Example:</a:t>
            </a:r>
            <a:endParaRPr lang="id-ID" sz="2000" smtClean="0"/>
          </a:p>
          <a:p>
            <a:pPr eaLnBrk="1" hangingPunct="1"/>
            <a:endParaRPr lang="id-ID" sz="2000" smtClean="0"/>
          </a:p>
          <a:p>
            <a:pPr eaLnBrk="1" hangingPunct="1"/>
            <a:endParaRPr lang="id-ID" sz="2000" smtClean="0"/>
          </a:p>
          <a:p>
            <a:pPr eaLnBrk="1" hangingPunct="1">
              <a:buFont typeface="Wingdings" pitchFamily="2" charset="2"/>
              <a:buNone/>
            </a:pPr>
            <a:r>
              <a:rPr lang="id-ID" sz="2000" smtClean="0"/>
              <a:t>				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000" smtClean="0"/>
              <a:t>				</a:t>
            </a:r>
            <a:r>
              <a:rPr lang="id-ID" sz="1800" smtClean="0"/>
              <a:t>Added -2 times the first row to the second and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1800" smtClean="0"/>
              <a:t>				added the first row to the third.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1800" smtClean="0"/>
              <a:t>				Added the second row to the third.</a:t>
            </a:r>
            <a:endParaRPr lang="id-ID" sz="2000" smtClean="0"/>
          </a:p>
          <a:p>
            <a:pPr eaLnBrk="1" hangingPunct="1">
              <a:buFont typeface="Wingdings" pitchFamily="2" charset="2"/>
              <a:buNone/>
            </a:pPr>
            <a:r>
              <a:rPr lang="id-ID" sz="2000" smtClean="0"/>
              <a:t>				</a:t>
            </a:r>
            <a:endParaRPr lang="en-US" sz="2000" smtClean="0"/>
          </a:p>
        </p:txBody>
      </p:sp>
      <p:graphicFrame>
        <p:nvGraphicFramePr>
          <p:cNvPr id="71682" name="Object 5"/>
          <p:cNvGraphicFramePr>
            <a:graphicFrameLocks noChangeAspect="1"/>
          </p:cNvGraphicFramePr>
          <p:nvPr/>
        </p:nvGraphicFramePr>
        <p:xfrm>
          <a:off x="5219700" y="3125788"/>
          <a:ext cx="125412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130040" imgH="711000" progId="Equation.3">
                  <p:embed/>
                </p:oleObj>
              </mc:Choice>
              <mc:Fallback>
                <p:oleObj name="Equation" r:id="rId3" imgW="11300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3125788"/>
                        <a:ext cx="1254125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3" name="Object 6"/>
          <p:cNvGraphicFramePr>
            <a:graphicFrameLocks noChangeAspect="1"/>
          </p:cNvGraphicFramePr>
          <p:nvPr/>
        </p:nvGraphicFramePr>
        <p:xfrm>
          <a:off x="1328738" y="3659188"/>
          <a:ext cx="2389187" cy="265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1549080" imgH="2209680" progId="Equation.3">
                  <p:embed/>
                </p:oleObj>
              </mc:Choice>
              <mc:Fallback>
                <p:oleObj name="Equation" r:id="rId5" imgW="1549080" imgH="220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738" y="3659188"/>
                        <a:ext cx="2389187" cy="265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641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1400" smtClean="0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727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8D6A6438-C13E-4FE9-A564-01EA66C069FF}" type="slidenum">
              <a:rPr kumimoji="0" lang="en-US" sz="1400" smtClean="0">
                <a:solidFill>
                  <a:srgbClr val="000000"/>
                </a:solidFill>
              </a:rPr>
              <a:pPr eaLnBrk="1" hangingPunct="1"/>
              <a:t>12</a:t>
            </a:fld>
            <a:endParaRPr kumimoji="0" lang="en-US" sz="1400" smtClean="0">
              <a:solidFill>
                <a:srgbClr val="000000"/>
              </a:solidFill>
            </a:endParaRPr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Exercises</a:t>
            </a:r>
            <a:endParaRPr lang="en-US" smtClean="0"/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58113" cy="4530725"/>
          </a:xfrm>
        </p:spPr>
        <p:txBody>
          <a:bodyPr/>
          <a:lstStyle/>
          <a:p>
            <a:pPr marL="533400" indent="-533400" eaLnBrk="1" hangingPunct="1"/>
            <a:r>
              <a:rPr lang="id-ID" sz="2400" smtClean="0"/>
              <a:t>Consider the matrices</a:t>
            </a:r>
          </a:p>
          <a:p>
            <a:pPr marL="533400" indent="-533400" eaLnBrk="1" hangingPunct="1"/>
            <a:endParaRPr lang="id-ID" sz="2400" smtClean="0"/>
          </a:p>
          <a:p>
            <a:pPr marL="533400" indent="-533400" eaLnBrk="1" hangingPunct="1"/>
            <a:endParaRPr lang="id-ID" sz="2400" smtClean="0"/>
          </a:p>
          <a:p>
            <a:pPr marL="533400" indent="-533400" eaLnBrk="1" hangingPunct="1"/>
            <a:endParaRPr lang="id-ID" sz="240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id-ID" sz="2400" smtClean="0"/>
              <a:t>	Find elementary matrices, E</a:t>
            </a:r>
            <a:r>
              <a:rPr lang="id-ID" sz="2400" baseline="-25000" smtClean="0"/>
              <a:t>1</a:t>
            </a:r>
            <a:r>
              <a:rPr lang="id-ID" sz="2400" smtClean="0"/>
              <a:t>, E</a:t>
            </a:r>
            <a:r>
              <a:rPr lang="id-ID" sz="2400" baseline="-25000" smtClean="0"/>
              <a:t>2</a:t>
            </a:r>
            <a:r>
              <a:rPr lang="id-ID" sz="2400" smtClean="0"/>
              <a:t>, E</a:t>
            </a:r>
            <a:r>
              <a:rPr lang="id-ID" sz="2400" baseline="-25000" smtClean="0"/>
              <a:t>3</a:t>
            </a:r>
            <a:r>
              <a:rPr lang="id-ID" sz="2400" smtClean="0"/>
              <a:t>, and E</a:t>
            </a:r>
            <a:r>
              <a:rPr lang="id-ID" sz="2400" baseline="-25000" smtClean="0"/>
              <a:t>4</a:t>
            </a:r>
            <a:r>
              <a:rPr lang="id-ID" sz="2400" smtClean="0"/>
              <a:t>, such that</a:t>
            </a:r>
          </a:p>
          <a:p>
            <a:pPr marL="952500" lvl="1" indent="-495300" eaLnBrk="1" hangingPunct="1">
              <a:buFont typeface="Wingdings" pitchFamily="2" charset="2"/>
              <a:buAutoNum type="alphaLcPeriod"/>
            </a:pPr>
            <a:r>
              <a:rPr lang="id-ID" sz="2200" smtClean="0"/>
              <a:t>E</a:t>
            </a:r>
            <a:r>
              <a:rPr lang="id-ID" sz="2200" baseline="-25000" smtClean="0"/>
              <a:t>1</a:t>
            </a:r>
            <a:r>
              <a:rPr lang="id-ID" sz="2200" smtClean="0"/>
              <a:t>A=B</a:t>
            </a:r>
          </a:p>
          <a:p>
            <a:pPr marL="952500" lvl="1" indent="-495300" eaLnBrk="1" hangingPunct="1">
              <a:buFont typeface="Wingdings" pitchFamily="2" charset="2"/>
              <a:buAutoNum type="alphaLcPeriod"/>
            </a:pPr>
            <a:r>
              <a:rPr lang="id-ID" sz="2200" smtClean="0"/>
              <a:t>E</a:t>
            </a:r>
            <a:r>
              <a:rPr lang="id-ID" sz="2200" baseline="-25000" smtClean="0"/>
              <a:t>2</a:t>
            </a:r>
            <a:r>
              <a:rPr lang="id-ID" sz="2200" smtClean="0"/>
              <a:t>B=A</a:t>
            </a:r>
          </a:p>
          <a:p>
            <a:pPr marL="952500" lvl="1" indent="-495300" eaLnBrk="1" hangingPunct="1">
              <a:buFont typeface="Wingdings" pitchFamily="2" charset="2"/>
              <a:buAutoNum type="alphaLcPeriod"/>
            </a:pPr>
            <a:r>
              <a:rPr lang="id-ID" sz="2200" smtClean="0"/>
              <a:t>E</a:t>
            </a:r>
            <a:r>
              <a:rPr lang="id-ID" sz="2200" baseline="-25000" smtClean="0"/>
              <a:t>3</a:t>
            </a:r>
            <a:r>
              <a:rPr lang="id-ID" sz="2200" smtClean="0"/>
              <a:t>A=C</a:t>
            </a:r>
          </a:p>
          <a:p>
            <a:pPr marL="952500" lvl="1" indent="-495300" eaLnBrk="1" hangingPunct="1">
              <a:buFont typeface="Wingdings" pitchFamily="2" charset="2"/>
              <a:buAutoNum type="alphaLcPeriod"/>
            </a:pPr>
            <a:r>
              <a:rPr lang="id-ID" sz="2200" smtClean="0"/>
              <a:t>E</a:t>
            </a:r>
            <a:r>
              <a:rPr lang="id-ID" sz="2200" baseline="-25000" smtClean="0"/>
              <a:t>4</a:t>
            </a:r>
            <a:r>
              <a:rPr lang="id-ID" sz="2200" smtClean="0"/>
              <a:t>C=A</a:t>
            </a:r>
            <a:endParaRPr lang="en-US" sz="2200" smtClean="0"/>
          </a:p>
        </p:txBody>
      </p:sp>
      <p:graphicFrame>
        <p:nvGraphicFramePr>
          <p:cNvPr id="7270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952625" y="2008188"/>
          <a:ext cx="6234113" cy="129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3429000" imgH="711000" progId="Equation.3">
                  <p:embed/>
                </p:oleObj>
              </mc:Choice>
              <mc:Fallback>
                <p:oleObj name="Equation" r:id="rId3" imgW="34290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2008188"/>
                        <a:ext cx="6234113" cy="1293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2266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1400" smtClean="0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7373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2A8A4726-6A4E-4623-8F49-B8663B4C301A}" type="slidenum">
              <a:rPr kumimoji="0" lang="en-US" sz="1400" smtClean="0">
                <a:solidFill>
                  <a:srgbClr val="000000"/>
                </a:solidFill>
              </a:rPr>
              <a:pPr eaLnBrk="1" hangingPunct="1"/>
              <a:t>13</a:t>
            </a:fld>
            <a:endParaRPr kumimoji="0" lang="en-US" sz="1400" smtClean="0">
              <a:solidFill>
                <a:srgbClr val="000000"/>
              </a:solidFill>
            </a:endParaRPr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Exercises</a:t>
            </a:r>
            <a:endParaRPr lang="en-US" smtClean="0"/>
          </a:p>
        </p:txBody>
      </p:sp>
      <p:sp>
        <p:nvSpPr>
          <p:cNvPr id="737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58113" cy="4530725"/>
          </a:xfrm>
        </p:spPr>
        <p:txBody>
          <a:bodyPr/>
          <a:lstStyle/>
          <a:p>
            <a:pPr eaLnBrk="1" hangingPunct="1"/>
            <a:r>
              <a:rPr lang="id-ID" sz="2400" smtClean="0"/>
              <a:t>Express the matrix:</a:t>
            </a:r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>
              <a:buFont typeface="Wingdings" pitchFamily="2" charset="2"/>
              <a:buNone/>
            </a:pPr>
            <a:r>
              <a:rPr lang="id-ID" sz="2400" smtClean="0"/>
              <a:t>	in the form A = E F G R, where E, F, G are elementary matrices, and R is in row-echelon form.</a:t>
            </a:r>
            <a:endParaRPr lang="en-US" sz="2400" smtClean="0"/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389438" y="1703388"/>
          <a:ext cx="2971800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1218960" imgH="711000" progId="Equation.3">
                  <p:embed/>
                </p:oleObj>
              </mc:Choice>
              <mc:Fallback>
                <p:oleObj name="Equation" r:id="rId3" imgW="12189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438" y="1703388"/>
                        <a:ext cx="2971800" cy="165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0984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1.6 Further Results on </a:t>
            </a:r>
          </a:p>
          <a:p>
            <a:pPr eaLnBrk="1" hangingPunct="1"/>
            <a:r>
              <a:rPr lang="id-ID" smtClean="0"/>
              <a:t>Systems of Equations and Invertibility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0815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1400" smtClean="0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1239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5DAA0420-CD71-465D-9A2A-036E894A6652}" type="slidenum">
              <a:rPr kumimoji="0" lang="en-US" sz="1400" smtClean="0">
                <a:solidFill>
                  <a:srgbClr val="000000"/>
                </a:solidFill>
              </a:rPr>
              <a:pPr eaLnBrk="1" hangingPunct="1"/>
              <a:t>15</a:t>
            </a:fld>
            <a:endParaRPr kumimoji="0" lang="en-US" sz="1400" smtClean="0">
              <a:solidFill>
                <a:srgbClr val="000000"/>
              </a:solidFill>
            </a:endParaRPr>
          </a:p>
        </p:txBody>
      </p:sp>
      <p:sp>
        <p:nvSpPr>
          <p:cNvPr id="1239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Linear Systems</a:t>
            </a:r>
            <a:endParaRPr lang="en-US" smtClean="0"/>
          </a:p>
        </p:txBody>
      </p:sp>
      <p:sp>
        <p:nvSpPr>
          <p:cNvPr id="1239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sz="2400" smtClean="0"/>
              <a:t>Theorem: 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400" smtClean="0"/>
              <a:t>	Solving Linear Systems by Matrix Inversion: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400" smtClean="0"/>
              <a:t>	If A is an invertible </a:t>
            </a:r>
            <a:r>
              <a:rPr lang="id-ID" sz="2400" i="1" smtClean="0"/>
              <a:t>n </a:t>
            </a:r>
            <a:r>
              <a:rPr lang="id-ID" sz="2400" smtClean="0"/>
              <a:t>x </a:t>
            </a:r>
            <a:r>
              <a:rPr lang="id-ID" sz="2400" i="1" smtClean="0"/>
              <a:t>n</a:t>
            </a:r>
            <a:r>
              <a:rPr lang="id-ID" sz="2400" smtClean="0"/>
              <a:t> matrix, then for each </a:t>
            </a:r>
            <a:r>
              <a:rPr lang="id-ID" sz="2400" i="1" smtClean="0"/>
              <a:t>n </a:t>
            </a:r>
            <a:r>
              <a:rPr lang="id-ID" sz="2400" smtClean="0"/>
              <a:t>x 1 matrix b, the system of equations Ax = b has exactly one solution, namely, x = A</a:t>
            </a:r>
            <a:r>
              <a:rPr lang="id-ID" sz="2400" baseline="30000" smtClean="0"/>
              <a:t>-1</a:t>
            </a:r>
            <a:r>
              <a:rPr lang="id-ID" sz="2400" smtClean="0"/>
              <a:t>b.</a:t>
            </a:r>
          </a:p>
          <a:p>
            <a:pPr eaLnBrk="1" hangingPunct="1"/>
            <a:r>
              <a:rPr lang="id-ID" sz="2400" smtClean="0"/>
              <a:t>Linear systems with a common coefficient matrix.</a:t>
            </a:r>
          </a:p>
          <a:p>
            <a:pPr marL="522288" lvl="1" indent="0" eaLnBrk="1" hangingPunct="1">
              <a:buFont typeface="Wingdings" pitchFamily="2" charset="2"/>
              <a:buNone/>
            </a:pPr>
            <a:r>
              <a:rPr lang="id-ID" sz="2200" smtClean="0"/>
              <a:t>Ax=b</a:t>
            </a:r>
            <a:r>
              <a:rPr lang="id-ID" sz="2200" baseline="-25000" smtClean="0"/>
              <a:t>1</a:t>
            </a:r>
            <a:r>
              <a:rPr lang="id-ID" sz="2200" smtClean="0"/>
              <a:t>, Ax=b</a:t>
            </a:r>
            <a:r>
              <a:rPr lang="id-ID" sz="2200" baseline="-25000" smtClean="0"/>
              <a:t>2</a:t>
            </a:r>
            <a:r>
              <a:rPr lang="id-ID" sz="2200" smtClean="0"/>
              <a:t>, Ax=b</a:t>
            </a:r>
            <a:r>
              <a:rPr lang="id-ID" sz="2200" baseline="-25000" smtClean="0"/>
              <a:t>3</a:t>
            </a:r>
            <a:r>
              <a:rPr lang="id-ID" sz="2200" smtClean="0"/>
              <a:t>, ..., Ax=b</a:t>
            </a:r>
            <a:r>
              <a:rPr lang="id-ID" sz="2200" baseline="-25000" smtClean="0"/>
              <a:t>k</a:t>
            </a:r>
          </a:p>
          <a:p>
            <a:pPr marL="522288" lvl="1" indent="0" eaLnBrk="1" hangingPunct="1">
              <a:buFont typeface="Wingdings" pitchFamily="2" charset="2"/>
              <a:buNone/>
            </a:pPr>
            <a:r>
              <a:rPr lang="id-ID" sz="2200" smtClean="0"/>
              <a:t>If A is invertible, then the solutions</a:t>
            </a:r>
          </a:p>
          <a:p>
            <a:pPr marL="522288" lvl="1" indent="0" eaLnBrk="1" hangingPunct="1">
              <a:buFont typeface="Wingdings" pitchFamily="2" charset="2"/>
              <a:buNone/>
            </a:pPr>
            <a:r>
              <a:rPr lang="id-ID" sz="2200" smtClean="0"/>
              <a:t>x</a:t>
            </a:r>
            <a:r>
              <a:rPr lang="id-ID" sz="2200" baseline="-25000" smtClean="0"/>
              <a:t>1</a:t>
            </a:r>
            <a:r>
              <a:rPr lang="id-ID" sz="2200" smtClean="0"/>
              <a:t>=A</a:t>
            </a:r>
            <a:r>
              <a:rPr lang="id-ID" sz="2200" baseline="30000" smtClean="0"/>
              <a:t>-1</a:t>
            </a:r>
            <a:r>
              <a:rPr lang="id-ID" sz="2200" smtClean="0"/>
              <a:t>b</a:t>
            </a:r>
            <a:r>
              <a:rPr lang="id-ID" sz="2200" baseline="-25000" smtClean="0"/>
              <a:t>1</a:t>
            </a:r>
            <a:r>
              <a:rPr lang="id-ID" sz="2200" smtClean="0"/>
              <a:t>, x</a:t>
            </a:r>
            <a:r>
              <a:rPr lang="id-ID" sz="2200" baseline="-25000" smtClean="0"/>
              <a:t>2</a:t>
            </a:r>
            <a:r>
              <a:rPr lang="id-ID" sz="2200" smtClean="0"/>
              <a:t>=A</a:t>
            </a:r>
            <a:r>
              <a:rPr lang="id-ID" sz="2200" baseline="30000" smtClean="0"/>
              <a:t>-1</a:t>
            </a:r>
            <a:r>
              <a:rPr lang="id-ID" sz="2200" smtClean="0"/>
              <a:t>b</a:t>
            </a:r>
            <a:r>
              <a:rPr lang="id-ID" sz="2200" baseline="-25000" smtClean="0"/>
              <a:t>2</a:t>
            </a:r>
            <a:r>
              <a:rPr lang="id-ID" sz="2200" smtClean="0"/>
              <a:t>, x</a:t>
            </a:r>
            <a:r>
              <a:rPr lang="id-ID" sz="2200" baseline="-25000" smtClean="0"/>
              <a:t>3</a:t>
            </a:r>
            <a:r>
              <a:rPr lang="id-ID" sz="2200" smtClean="0"/>
              <a:t>=A</a:t>
            </a:r>
            <a:r>
              <a:rPr lang="id-ID" sz="2200" baseline="30000" smtClean="0"/>
              <a:t>-1</a:t>
            </a:r>
            <a:r>
              <a:rPr lang="id-ID" sz="2200" smtClean="0"/>
              <a:t>b</a:t>
            </a:r>
            <a:r>
              <a:rPr lang="id-ID" sz="2200" baseline="-25000" smtClean="0"/>
              <a:t>3</a:t>
            </a:r>
            <a:r>
              <a:rPr lang="id-ID" sz="2200" smtClean="0"/>
              <a:t>, ..., x</a:t>
            </a:r>
            <a:r>
              <a:rPr lang="id-ID" sz="2200" baseline="-25000" smtClean="0"/>
              <a:t>k</a:t>
            </a:r>
            <a:r>
              <a:rPr lang="id-ID" sz="2200" smtClean="0"/>
              <a:t>=A</a:t>
            </a:r>
            <a:r>
              <a:rPr lang="id-ID" sz="2200" baseline="30000" smtClean="0"/>
              <a:t>-1</a:t>
            </a:r>
            <a:r>
              <a:rPr lang="id-ID" sz="2200" smtClean="0"/>
              <a:t>b</a:t>
            </a:r>
            <a:r>
              <a:rPr lang="id-ID" sz="2200" baseline="-25000" smtClean="0"/>
              <a:t>k</a:t>
            </a:r>
          </a:p>
          <a:p>
            <a:pPr marL="522288" lvl="1" indent="0" eaLnBrk="1" hangingPunct="1">
              <a:buFont typeface="Wingdings" pitchFamily="2" charset="2"/>
              <a:buNone/>
            </a:pPr>
            <a:r>
              <a:rPr lang="id-ID" sz="2200" smtClean="0"/>
              <a:t>This can be efficiently done using Gauss-Jordan Elimination on [A|b</a:t>
            </a:r>
            <a:r>
              <a:rPr lang="id-ID" sz="2200" baseline="-25000" smtClean="0"/>
              <a:t>1</a:t>
            </a:r>
            <a:r>
              <a:rPr lang="id-ID" sz="2200" smtClean="0"/>
              <a:t>|b</a:t>
            </a:r>
            <a:r>
              <a:rPr lang="id-ID" sz="2200" baseline="-25000" smtClean="0"/>
              <a:t>2</a:t>
            </a:r>
            <a:r>
              <a:rPr lang="id-ID" sz="2200" smtClean="0"/>
              <a:t>|...|b</a:t>
            </a:r>
            <a:r>
              <a:rPr lang="id-ID" sz="2200" baseline="-25000" smtClean="0"/>
              <a:t>k</a:t>
            </a:r>
            <a:r>
              <a:rPr lang="id-ID" sz="2200" smtClean="0"/>
              <a:t>]</a:t>
            </a:r>
            <a:endParaRPr lang="en-US" sz="2200" smtClean="0"/>
          </a:p>
        </p:txBody>
      </p:sp>
    </p:spTree>
    <p:extLst>
      <p:ext uri="{BB962C8B-B14F-4D97-AF65-F5344CB8AC3E}">
        <p14:creationId xmlns:p14="http://schemas.microsoft.com/office/powerpoint/2010/main" val="1762337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1400" smtClean="0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7475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666E2FA1-2985-4D91-B62A-EB2F73807727}" type="slidenum">
              <a:rPr kumimoji="0" lang="en-US" sz="1400" smtClean="0">
                <a:solidFill>
                  <a:srgbClr val="000000"/>
                </a:solidFill>
              </a:rPr>
              <a:pPr eaLnBrk="1" hangingPunct="1"/>
              <a:t>16</a:t>
            </a:fld>
            <a:endParaRPr kumimoji="0" lang="en-US" sz="1400" smtClean="0">
              <a:solidFill>
                <a:srgbClr val="000000"/>
              </a:solidFill>
            </a:endParaRPr>
          </a:p>
        </p:txBody>
      </p:sp>
      <p:sp>
        <p:nvSpPr>
          <p:cNvPr id="747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Linear Systems</a:t>
            </a:r>
            <a:endParaRPr lang="en-US" smtClean="0"/>
          </a:p>
        </p:txBody>
      </p:sp>
      <p:sp>
        <p:nvSpPr>
          <p:cNvPr id="747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58113" cy="4530725"/>
          </a:xfrm>
        </p:spPr>
        <p:txBody>
          <a:bodyPr/>
          <a:lstStyle/>
          <a:p>
            <a:pPr eaLnBrk="1" hangingPunct="1"/>
            <a:r>
              <a:rPr lang="id-ID" sz="2400" smtClean="0"/>
              <a:t>Example:  (a)			(b)	</a:t>
            </a:r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>
              <a:buFont typeface="Wingdings" pitchFamily="2" charset="2"/>
              <a:buNone/>
            </a:pPr>
            <a:r>
              <a:rPr lang="id-ID" sz="2400" smtClean="0"/>
              <a:t>						</a:t>
            </a:r>
            <a:r>
              <a:rPr lang="id-ID" sz="2000" smtClean="0"/>
              <a:t>The solution: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000" smtClean="0"/>
              <a:t>						(a) x</a:t>
            </a:r>
            <a:r>
              <a:rPr lang="id-ID" sz="2000" baseline="-25000" smtClean="0"/>
              <a:t>1</a:t>
            </a:r>
            <a:r>
              <a:rPr lang="id-ID" sz="2000" smtClean="0"/>
              <a:t>=1, x</a:t>
            </a:r>
            <a:r>
              <a:rPr lang="id-ID" sz="2000" baseline="-25000" smtClean="0"/>
              <a:t>2</a:t>
            </a:r>
            <a:r>
              <a:rPr lang="id-ID" sz="2000" smtClean="0"/>
              <a:t>=0, x</a:t>
            </a:r>
            <a:r>
              <a:rPr lang="id-ID" sz="2000" baseline="-25000" smtClean="0"/>
              <a:t>3</a:t>
            </a:r>
            <a:r>
              <a:rPr lang="id-ID" sz="2000" smtClean="0"/>
              <a:t>=1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000" smtClean="0"/>
              <a:t>						(b) x</a:t>
            </a:r>
            <a:r>
              <a:rPr lang="id-ID" sz="2000" baseline="-25000" smtClean="0"/>
              <a:t>1</a:t>
            </a:r>
            <a:r>
              <a:rPr lang="id-ID" sz="2000" smtClean="0"/>
              <a:t>=2, x</a:t>
            </a:r>
            <a:r>
              <a:rPr lang="id-ID" sz="2000" baseline="-25000" smtClean="0"/>
              <a:t>2</a:t>
            </a:r>
            <a:r>
              <a:rPr lang="id-ID" sz="2000" smtClean="0"/>
              <a:t>=1, x</a:t>
            </a:r>
            <a:r>
              <a:rPr lang="id-ID" sz="2000" baseline="-25000" smtClean="0"/>
              <a:t>3</a:t>
            </a:r>
            <a:r>
              <a:rPr lang="id-ID" sz="2000" smtClean="0"/>
              <a:t>=-1 </a:t>
            </a:r>
            <a:endParaRPr lang="id-ID" sz="2400" smtClean="0"/>
          </a:p>
          <a:p>
            <a:pPr lvl="1" eaLnBrk="1" hangingPunct="1"/>
            <a:endParaRPr lang="en-US" sz="2200" smtClean="0"/>
          </a:p>
        </p:txBody>
      </p:sp>
      <p:graphicFrame>
        <p:nvGraphicFramePr>
          <p:cNvPr id="7475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140075" y="1651000"/>
          <a:ext cx="2232025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1155600" imgH="685800" progId="Equation.3">
                  <p:embed/>
                </p:oleObj>
              </mc:Choice>
              <mc:Fallback>
                <p:oleObj name="Equation" r:id="rId3" imgW="11556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075" y="1651000"/>
                        <a:ext cx="2232025" cy="132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5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5948363" y="1644650"/>
          <a:ext cx="2446337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1244520" imgH="685800" progId="Equation.3">
                  <p:embed/>
                </p:oleObj>
              </mc:Choice>
              <mc:Fallback>
                <p:oleObj name="Equation" r:id="rId5" imgW="124452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8363" y="1644650"/>
                        <a:ext cx="2446337" cy="134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6" name="Object 8"/>
          <p:cNvGraphicFramePr>
            <a:graphicFrameLocks noChangeAspect="1"/>
          </p:cNvGraphicFramePr>
          <p:nvPr/>
        </p:nvGraphicFramePr>
        <p:xfrm>
          <a:off x="1314450" y="2987675"/>
          <a:ext cx="3879850" cy="271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1028520" imgH="1523880" progId="Equation.3">
                  <p:embed/>
                </p:oleObj>
              </mc:Choice>
              <mc:Fallback>
                <p:oleObj name="Equation" r:id="rId7" imgW="102852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2987675"/>
                        <a:ext cx="3879850" cy="271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7457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1400" smtClean="0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1249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93C62741-B0FE-4C58-847F-526FF7CB90C1}" type="slidenum">
              <a:rPr kumimoji="0" lang="en-US" sz="1400" smtClean="0">
                <a:solidFill>
                  <a:srgbClr val="000000"/>
                </a:solidFill>
              </a:rPr>
              <a:pPr eaLnBrk="1" hangingPunct="1"/>
              <a:t>17</a:t>
            </a:fld>
            <a:endParaRPr kumimoji="0" lang="en-US" sz="1400" smtClean="0">
              <a:solidFill>
                <a:srgbClr val="000000"/>
              </a:solidFill>
            </a:endParaRPr>
          </a:p>
        </p:txBody>
      </p:sp>
      <p:sp>
        <p:nvSpPr>
          <p:cNvPr id="1249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Properties of Invertible Matrices</a:t>
            </a:r>
            <a:endParaRPr lang="en-US" smtClean="0"/>
          </a:p>
        </p:txBody>
      </p:sp>
      <p:sp>
        <p:nvSpPr>
          <p:cNvPr id="1249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id-ID" sz="2400" smtClean="0"/>
              <a:t>Theorem: Let A be a square matrix</a:t>
            </a:r>
            <a:r>
              <a:rPr lang="id-ID" smtClean="0"/>
              <a:t>.</a:t>
            </a:r>
          </a:p>
          <a:p>
            <a:pPr marL="952500" lvl="1" indent="-495300" eaLnBrk="1" hangingPunct="1">
              <a:buFont typeface="Wingdings" pitchFamily="2" charset="2"/>
              <a:buAutoNum type="alphaLcParenR"/>
            </a:pPr>
            <a:r>
              <a:rPr lang="id-ID" sz="2200" smtClean="0"/>
              <a:t>If B is a square matrix satisfying BA=I, then B=A</a:t>
            </a:r>
            <a:r>
              <a:rPr lang="id-ID" sz="2200" baseline="30000" smtClean="0"/>
              <a:t>-1</a:t>
            </a:r>
            <a:r>
              <a:rPr lang="id-ID" sz="2200" smtClean="0"/>
              <a:t>.</a:t>
            </a:r>
          </a:p>
          <a:p>
            <a:pPr marL="952500" lvl="1" indent="-495300" eaLnBrk="1" hangingPunct="1">
              <a:buFont typeface="Wingdings" pitchFamily="2" charset="2"/>
              <a:buAutoNum type="alphaLcParenR"/>
            </a:pPr>
            <a:r>
              <a:rPr lang="id-ID" sz="2200" smtClean="0"/>
              <a:t>If B is a square matrix satisfying AB=I, then B=A</a:t>
            </a:r>
            <a:r>
              <a:rPr lang="id-ID" sz="2200" baseline="30000" smtClean="0"/>
              <a:t>-1</a:t>
            </a:r>
            <a:r>
              <a:rPr lang="id-ID" sz="2200" smtClean="0"/>
              <a:t>.</a:t>
            </a:r>
          </a:p>
          <a:p>
            <a:pPr marL="533400" indent="-533400" eaLnBrk="1" hangingPunct="1"/>
            <a:r>
              <a:rPr lang="id-ID" sz="2400" smtClean="0"/>
              <a:t>Theorem: Equivalent Statements</a:t>
            </a:r>
          </a:p>
          <a:p>
            <a:pPr marL="952500" lvl="1" indent="-495300" eaLnBrk="1" hangingPunct="1">
              <a:buFont typeface="Wingdings" pitchFamily="2" charset="2"/>
              <a:buAutoNum type="alphaLcParenR"/>
            </a:pPr>
            <a:r>
              <a:rPr lang="id-ID" sz="2200" smtClean="0"/>
              <a:t>A is invertible</a:t>
            </a:r>
          </a:p>
          <a:p>
            <a:pPr marL="952500" lvl="1" indent="-495300" eaLnBrk="1" hangingPunct="1">
              <a:buFont typeface="Wingdings" pitchFamily="2" charset="2"/>
              <a:buAutoNum type="alphaLcParenR"/>
            </a:pPr>
            <a:r>
              <a:rPr lang="id-ID" sz="2200" smtClean="0"/>
              <a:t>Ax=0 has only the trivial solutions</a:t>
            </a:r>
          </a:p>
          <a:p>
            <a:pPr marL="952500" lvl="1" indent="-495300" eaLnBrk="1" hangingPunct="1">
              <a:buFont typeface="Wingdings" pitchFamily="2" charset="2"/>
              <a:buAutoNum type="alphaLcParenR"/>
            </a:pPr>
            <a:r>
              <a:rPr lang="id-ID" sz="2200" smtClean="0"/>
              <a:t>The reduced row-echelon form of A is I</a:t>
            </a:r>
            <a:r>
              <a:rPr lang="id-ID" sz="2200" baseline="-25000" smtClean="0"/>
              <a:t>n</a:t>
            </a:r>
          </a:p>
          <a:p>
            <a:pPr marL="952500" lvl="1" indent="-495300" eaLnBrk="1" hangingPunct="1">
              <a:buFont typeface="Wingdings" pitchFamily="2" charset="2"/>
              <a:buAutoNum type="alphaLcParenR"/>
            </a:pPr>
            <a:r>
              <a:rPr lang="id-ID" sz="2200" smtClean="0"/>
              <a:t>A is expresssible as a product of elementary matrices</a:t>
            </a:r>
          </a:p>
          <a:p>
            <a:pPr marL="952500" lvl="1" indent="-495300" eaLnBrk="1" hangingPunct="1">
              <a:buFont typeface="Wingdings" pitchFamily="2" charset="2"/>
              <a:buAutoNum type="alphaLcParenR"/>
            </a:pPr>
            <a:r>
              <a:rPr lang="id-ID" sz="2200" smtClean="0"/>
              <a:t>Ax=b is consistent for every </a:t>
            </a:r>
            <a:r>
              <a:rPr lang="id-ID" sz="2200" i="1" smtClean="0"/>
              <a:t>n </a:t>
            </a:r>
            <a:r>
              <a:rPr lang="id-ID" sz="2200" smtClean="0"/>
              <a:t>x 1 matrix b</a:t>
            </a:r>
          </a:p>
          <a:p>
            <a:pPr marL="952500" lvl="1" indent="-495300" eaLnBrk="1" hangingPunct="1">
              <a:buFont typeface="Wingdings" pitchFamily="2" charset="2"/>
              <a:buAutoNum type="alphaLcParenR"/>
            </a:pPr>
            <a:r>
              <a:rPr lang="id-ID" sz="2200" smtClean="0"/>
              <a:t>Ax=b has exactly one solution for every </a:t>
            </a:r>
            <a:r>
              <a:rPr lang="id-ID" sz="2200" i="1" smtClean="0"/>
              <a:t>n </a:t>
            </a:r>
            <a:r>
              <a:rPr lang="id-ID" sz="2200" smtClean="0"/>
              <a:t>x 1 matrix b</a:t>
            </a:r>
          </a:p>
          <a:p>
            <a:pPr marL="952500" lvl="1" indent="-495300" eaLnBrk="1" hangingPunct="1"/>
            <a:endParaRPr lang="en-US" sz="2200" smtClean="0"/>
          </a:p>
        </p:txBody>
      </p:sp>
    </p:spTree>
    <p:extLst>
      <p:ext uri="{BB962C8B-B14F-4D97-AF65-F5344CB8AC3E}">
        <p14:creationId xmlns:p14="http://schemas.microsoft.com/office/powerpoint/2010/main" val="1938412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1400" smtClean="0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1259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A94B2D68-EB04-4B31-B80F-E3ABE4C25801}" type="slidenum">
              <a:rPr kumimoji="0" lang="en-US" sz="1400" smtClean="0">
                <a:solidFill>
                  <a:srgbClr val="000000"/>
                </a:solidFill>
              </a:rPr>
              <a:pPr eaLnBrk="1" hangingPunct="1"/>
              <a:t>18</a:t>
            </a:fld>
            <a:endParaRPr kumimoji="0" lang="en-US" sz="1400" smtClean="0">
              <a:solidFill>
                <a:srgbClr val="000000"/>
              </a:solidFill>
            </a:endParaRPr>
          </a:p>
        </p:txBody>
      </p:sp>
      <p:sp>
        <p:nvSpPr>
          <p:cNvPr id="1259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Properties of Invertible Matrices</a:t>
            </a:r>
            <a:endParaRPr lang="en-US" smtClean="0"/>
          </a:p>
        </p:txBody>
      </p:sp>
      <p:sp>
        <p:nvSpPr>
          <p:cNvPr id="1259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Theorem: Let A and B be square matrices of the same size. If AB is invertible, then A and B must also be invertible.</a:t>
            </a:r>
          </a:p>
          <a:p>
            <a:pPr eaLnBrk="1" hangingPunct="1"/>
            <a:r>
              <a:rPr lang="id-ID" smtClean="0"/>
              <a:t>A fundamental problem.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mtClean="0"/>
              <a:t>	Let A be a fixed </a:t>
            </a:r>
            <a:r>
              <a:rPr lang="id-ID" i="1" smtClean="0"/>
              <a:t>m </a:t>
            </a:r>
            <a:r>
              <a:rPr lang="id-ID" smtClean="0"/>
              <a:t>x </a:t>
            </a:r>
            <a:r>
              <a:rPr lang="id-ID" i="1" smtClean="0"/>
              <a:t>n </a:t>
            </a:r>
            <a:r>
              <a:rPr lang="id-ID" smtClean="0"/>
              <a:t>matrix. Find all </a:t>
            </a:r>
            <a:r>
              <a:rPr lang="id-ID" i="1" smtClean="0"/>
              <a:t>m</a:t>
            </a:r>
            <a:r>
              <a:rPr lang="id-ID" smtClean="0"/>
              <a:t> x 1 matrices b such that the system of equations Ax=b is consistent.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50506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1400" smtClean="0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7578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6F2377FA-426C-4BDA-A68B-6A51D5F80960}" type="slidenum">
              <a:rPr kumimoji="0" lang="en-US" sz="1400" smtClean="0">
                <a:solidFill>
                  <a:srgbClr val="000000"/>
                </a:solidFill>
              </a:rPr>
              <a:pPr eaLnBrk="1" hangingPunct="1"/>
              <a:t>19</a:t>
            </a:fld>
            <a:endParaRPr kumimoji="0" lang="en-US" sz="1400" smtClean="0">
              <a:solidFill>
                <a:srgbClr val="000000"/>
              </a:solidFill>
            </a:endParaRPr>
          </a:p>
        </p:txBody>
      </p:sp>
      <p:sp>
        <p:nvSpPr>
          <p:cNvPr id="757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Exercises</a:t>
            </a:r>
            <a:endParaRPr lang="en-US" smtClean="0"/>
          </a:p>
        </p:txBody>
      </p:sp>
      <p:sp>
        <p:nvSpPr>
          <p:cNvPr id="757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eaLnBrk="1" hangingPunct="1"/>
            <a:r>
              <a:rPr lang="id-ID" sz="2400" smtClean="0"/>
              <a:t>Solve the system by inverting the coefficient matrix.</a:t>
            </a:r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/>
            <a:r>
              <a:rPr lang="id-ID" sz="2400" smtClean="0"/>
              <a:t>Find condition that b’s must satisfy for the system to be consistent.</a:t>
            </a:r>
            <a:endParaRPr lang="en-US" sz="2400" smtClean="0"/>
          </a:p>
        </p:txBody>
      </p:sp>
      <p:graphicFrame>
        <p:nvGraphicFramePr>
          <p:cNvPr id="7577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551113" y="2066925"/>
          <a:ext cx="4049712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1358640" imgH="888840" progId="Equation.3">
                  <p:embed/>
                </p:oleObj>
              </mc:Choice>
              <mc:Fallback>
                <p:oleObj name="Equation" r:id="rId3" imgW="135864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113" y="2066925"/>
                        <a:ext cx="4049712" cy="199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79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781425" y="4700588"/>
          <a:ext cx="2293938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850680" imgH="457200" progId="Equation.3">
                  <p:embed/>
                </p:oleObj>
              </mc:Choice>
              <mc:Fallback>
                <p:oleObj name="Equation" r:id="rId5" imgW="8506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1425" y="4700588"/>
                        <a:ext cx="2293938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3335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1.5 Elementary Matrices and </a:t>
            </a:r>
          </a:p>
          <a:p>
            <a:pPr eaLnBrk="1" hangingPunct="1"/>
            <a:r>
              <a:rPr lang="id-ID" smtClean="0"/>
              <a:t>a Method for Finding A</a:t>
            </a:r>
            <a:r>
              <a:rPr lang="id-ID" baseline="30000" smtClean="0"/>
              <a:t>-1</a:t>
            </a:r>
            <a:endParaRPr lang="en-US" baseline="30000" smtClean="0"/>
          </a:p>
        </p:txBody>
      </p:sp>
    </p:spTree>
    <p:extLst>
      <p:ext uri="{BB962C8B-B14F-4D97-AF65-F5344CB8AC3E}">
        <p14:creationId xmlns:p14="http://schemas.microsoft.com/office/powerpoint/2010/main" val="263714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1.7 Diagonal, Triangular, </a:t>
            </a:r>
          </a:p>
          <a:p>
            <a:pPr eaLnBrk="1" hangingPunct="1"/>
            <a:r>
              <a:rPr lang="id-ID" smtClean="0"/>
              <a:t>and Symmetric Matrices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54228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6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1400" smtClean="0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7680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6AB84C34-FF83-4C1B-900A-A57043EB2DFE}" type="slidenum">
              <a:rPr kumimoji="0" lang="en-US" sz="1400" smtClean="0">
                <a:solidFill>
                  <a:srgbClr val="000000"/>
                </a:solidFill>
              </a:rPr>
              <a:pPr eaLnBrk="1" hangingPunct="1"/>
              <a:t>21</a:t>
            </a:fld>
            <a:endParaRPr kumimoji="0" lang="en-US" sz="1400" smtClean="0">
              <a:solidFill>
                <a:srgbClr val="000000"/>
              </a:solidFill>
            </a:endParaRPr>
          </a:p>
        </p:txBody>
      </p:sp>
      <p:sp>
        <p:nvSpPr>
          <p:cNvPr id="768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800" smtClean="0"/>
              <a:t>Diagonal Matrices</a:t>
            </a:r>
            <a:endParaRPr lang="en-US" sz="3800" smtClean="0"/>
          </a:p>
        </p:txBody>
      </p:sp>
      <p:sp>
        <p:nvSpPr>
          <p:cNvPr id="768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eaLnBrk="1" hangingPunct="1"/>
            <a:r>
              <a:rPr lang="id-ID" sz="2400" smtClean="0"/>
              <a:t>A square matrix in which all the entries off the main diagonal are zero. Example:</a:t>
            </a:r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/>
            <a:r>
              <a:rPr lang="id-ID" sz="2400" smtClean="0"/>
              <a:t>A diagonal matrix is invertible if and only if all of its diagonal entries are nonzero.</a:t>
            </a:r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/>
            <a:endParaRPr lang="en-GB" sz="2400" smtClean="0"/>
          </a:p>
        </p:txBody>
      </p:sp>
      <p:graphicFrame>
        <p:nvGraphicFramePr>
          <p:cNvPr id="7680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043488" y="2024063"/>
          <a:ext cx="3201987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2286000" imgH="914400" progId="Equation.3">
                  <p:embed/>
                </p:oleObj>
              </mc:Choice>
              <mc:Fallback>
                <p:oleObj name="Equation" r:id="rId3" imgW="22860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488" y="2024063"/>
                        <a:ext cx="3201987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3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003300" y="4114800"/>
          <a:ext cx="2301875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1434960" imgH="939600" progId="Equation.3">
                  <p:embed/>
                </p:oleObj>
              </mc:Choice>
              <mc:Fallback>
                <p:oleObj name="Equation" r:id="rId5" imgW="14349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4114800"/>
                        <a:ext cx="2301875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4" name="Object 8"/>
          <p:cNvGraphicFramePr>
            <a:graphicFrameLocks noChangeAspect="1"/>
          </p:cNvGraphicFramePr>
          <p:nvPr/>
        </p:nvGraphicFramePr>
        <p:xfrm>
          <a:off x="3382963" y="4138613"/>
          <a:ext cx="2587625" cy="146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7" imgW="1917360" imgH="1143000" progId="Equation.3">
                  <p:embed/>
                </p:oleObj>
              </mc:Choice>
              <mc:Fallback>
                <p:oleObj name="Equation" r:id="rId7" imgW="19173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4138613"/>
                        <a:ext cx="2587625" cy="1468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5" name="Object 9"/>
          <p:cNvGraphicFramePr>
            <a:graphicFrameLocks noChangeAspect="1"/>
          </p:cNvGraphicFramePr>
          <p:nvPr/>
        </p:nvGraphicFramePr>
        <p:xfrm>
          <a:off x="5994400" y="4122738"/>
          <a:ext cx="2563813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9" imgW="1676160" imgH="965160" progId="Equation.3">
                  <p:embed/>
                </p:oleObj>
              </mc:Choice>
              <mc:Fallback>
                <p:oleObj name="Equation" r:id="rId9" imgW="16761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400" y="4122738"/>
                        <a:ext cx="2563813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5141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1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1400" smtClean="0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7783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87BAC28A-B4D8-4402-A259-DA168B85A52D}" type="slidenum">
              <a:rPr kumimoji="0" lang="en-US" sz="1400" smtClean="0">
                <a:solidFill>
                  <a:srgbClr val="000000"/>
                </a:solidFill>
              </a:rPr>
              <a:pPr eaLnBrk="1" hangingPunct="1"/>
              <a:t>22</a:t>
            </a:fld>
            <a:endParaRPr kumimoji="0" lang="en-US" sz="1400" smtClean="0">
              <a:solidFill>
                <a:srgbClr val="000000"/>
              </a:solidFill>
            </a:endParaRPr>
          </a:p>
        </p:txBody>
      </p:sp>
      <p:sp>
        <p:nvSpPr>
          <p:cNvPr id="778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Diagonal Matrices</a:t>
            </a:r>
            <a:endParaRPr lang="en-US" smtClean="0"/>
          </a:p>
        </p:txBody>
      </p:sp>
      <p:sp>
        <p:nvSpPr>
          <p:cNvPr id="7783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id-ID" sz="2400" smtClean="0"/>
              <a:t>Example:</a:t>
            </a:r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/>
            <a:endParaRPr lang="en-US" sz="2400" smtClean="0"/>
          </a:p>
        </p:txBody>
      </p:sp>
      <p:graphicFrame>
        <p:nvGraphicFramePr>
          <p:cNvPr id="7782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050925" y="2139950"/>
          <a:ext cx="1590675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1041120" imgH="711000" progId="Equation.3">
                  <p:embed/>
                </p:oleObj>
              </mc:Choice>
              <mc:Fallback>
                <p:oleObj name="Equation" r:id="rId3" imgW="10411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2139950"/>
                        <a:ext cx="1590675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7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655888" y="1954213"/>
          <a:ext cx="1958975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1206360" imgH="1117440" progId="Equation.3">
                  <p:embed/>
                </p:oleObj>
              </mc:Choice>
              <mc:Fallback>
                <p:oleObj name="Equation" r:id="rId5" imgW="120636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5888" y="1954213"/>
                        <a:ext cx="1958975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8" name="Object 8"/>
          <p:cNvGraphicFramePr>
            <a:graphicFrameLocks noChangeAspect="1"/>
          </p:cNvGraphicFramePr>
          <p:nvPr/>
        </p:nvGraphicFramePr>
        <p:xfrm>
          <a:off x="4600575" y="2093913"/>
          <a:ext cx="1962150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7" imgW="1104840" imgH="711000" progId="Equation.3">
                  <p:embed/>
                </p:oleObj>
              </mc:Choice>
              <mc:Fallback>
                <p:oleObj name="Equation" r:id="rId7" imgW="11048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2093913"/>
                        <a:ext cx="1962150" cy="110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9" name="Object 9"/>
          <p:cNvGraphicFramePr>
            <a:graphicFrameLocks noChangeAspect="1"/>
          </p:cNvGraphicFramePr>
          <p:nvPr/>
        </p:nvGraphicFramePr>
        <p:xfrm>
          <a:off x="6516688" y="2111375"/>
          <a:ext cx="219075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9" imgW="1371600" imgH="711000" progId="Equation.3">
                  <p:embed/>
                </p:oleObj>
              </mc:Choice>
              <mc:Fallback>
                <p:oleObj name="Equation" r:id="rId9" imgW="13716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2111375"/>
                        <a:ext cx="2190750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0" name="Object 10"/>
          <p:cNvGraphicFramePr>
            <a:graphicFrameLocks noChangeAspect="1"/>
          </p:cNvGraphicFramePr>
          <p:nvPr/>
        </p:nvGraphicFramePr>
        <p:xfrm>
          <a:off x="1011238" y="3373438"/>
          <a:ext cx="7689850" cy="274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11" imgW="4165560" imgH="1422360" progId="Equation.3">
                  <p:embed/>
                </p:oleObj>
              </mc:Choice>
              <mc:Fallback>
                <p:oleObj name="Equation" r:id="rId11" imgW="416556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238" y="3373438"/>
                        <a:ext cx="7689850" cy="274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5916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1400" smtClean="0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7885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EFBC5C66-7388-4DCD-961D-FA5C214A47CC}" type="slidenum">
              <a:rPr kumimoji="0" lang="en-US" sz="1400" smtClean="0">
                <a:solidFill>
                  <a:srgbClr val="000000"/>
                </a:solidFill>
              </a:rPr>
              <a:pPr eaLnBrk="1" hangingPunct="1"/>
              <a:t>23</a:t>
            </a:fld>
            <a:endParaRPr kumimoji="0" lang="en-US" sz="1400" smtClean="0">
              <a:solidFill>
                <a:srgbClr val="000000"/>
              </a:solidFill>
            </a:endParaRPr>
          </a:p>
        </p:txBody>
      </p:sp>
      <p:sp>
        <p:nvSpPr>
          <p:cNvPr id="788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Triangular Matrices</a:t>
            </a:r>
            <a:endParaRPr lang="en-US" smtClean="0"/>
          </a:p>
        </p:txBody>
      </p:sp>
      <p:sp>
        <p:nvSpPr>
          <p:cNvPr id="788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58113" cy="4530725"/>
          </a:xfrm>
        </p:spPr>
        <p:txBody>
          <a:bodyPr/>
          <a:lstStyle/>
          <a:p>
            <a:pPr eaLnBrk="1" hangingPunct="1"/>
            <a:r>
              <a:rPr lang="id-ID" sz="2400" smtClean="0"/>
              <a:t>Lower triangular = a square matrix in which all the entries above the main diagonal are zero.</a:t>
            </a:r>
          </a:p>
          <a:p>
            <a:pPr eaLnBrk="1" hangingPunct="1"/>
            <a:r>
              <a:rPr lang="id-ID" sz="2400" smtClean="0"/>
              <a:t>Upper triangular = a square matrix in which all the entries under the main diagonal are zero.</a:t>
            </a:r>
          </a:p>
          <a:p>
            <a:pPr eaLnBrk="1" hangingPunct="1"/>
            <a:r>
              <a:rPr lang="id-ID" sz="2400" smtClean="0"/>
              <a:t>Triangular = a matrix that is either upper triangular or lower triangular.</a:t>
            </a:r>
          </a:p>
          <a:p>
            <a:pPr eaLnBrk="1" hangingPunct="1"/>
            <a:endParaRPr lang="id-ID" sz="2400" smtClean="0"/>
          </a:p>
          <a:p>
            <a:pPr eaLnBrk="1" hangingPunct="1"/>
            <a:endParaRPr lang="id-ID" sz="2000" smtClean="0"/>
          </a:p>
          <a:p>
            <a:pPr eaLnBrk="1" hangingPunct="1"/>
            <a:endParaRPr lang="id-ID" sz="2000" smtClean="0"/>
          </a:p>
          <a:p>
            <a:pPr eaLnBrk="1" hangingPunct="1"/>
            <a:endParaRPr lang="en-US" sz="2000" smtClean="0"/>
          </a:p>
        </p:txBody>
      </p:sp>
      <p:graphicFrame>
        <p:nvGraphicFramePr>
          <p:cNvPr id="7885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016000" y="4068763"/>
          <a:ext cx="2722563" cy="193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1320480" imgH="939600" progId="Equation.3">
                  <p:embed/>
                </p:oleObj>
              </mc:Choice>
              <mc:Fallback>
                <p:oleObj name="Equation" r:id="rId3" imgW="13204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4068763"/>
                        <a:ext cx="2722563" cy="193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1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311650" y="4094163"/>
          <a:ext cx="2736850" cy="192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5" imgW="1333440" imgH="939600" progId="Equation.3">
                  <p:embed/>
                </p:oleObj>
              </mc:Choice>
              <mc:Fallback>
                <p:oleObj name="Equation" r:id="rId5" imgW="13334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1650" y="4094163"/>
                        <a:ext cx="2736850" cy="192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05329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1400" smtClean="0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1280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64196C9A-0E94-4BCF-ACAF-8EFEF2CE426A}" type="slidenum">
              <a:rPr kumimoji="0" lang="en-US" sz="1400" smtClean="0">
                <a:solidFill>
                  <a:srgbClr val="000000"/>
                </a:solidFill>
              </a:rPr>
              <a:pPr eaLnBrk="1" hangingPunct="1"/>
              <a:t>24</a:t>
            </a:fld>
            <a:endParaRPr kumimoji="0" lang="en-US" sz="1400" smtClean="0">
              <a:solidFill>
                <a:srgbClr val="000000"/>
              </a:solidFill>
            </a:endParaRPr>
          </a:p>
        </p:txBody>
      </p:sp>
      <p:sp>
        <p:nvSpPr>
          <p:cNvPr id="1280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Triangular Matrices</a:t>
            </a:r>
            <a:endParaRPr lang="en-US" smtClean="0"/>
          </a:p>
        </p:txBody>
      </p:sp>
      <p:sp>
        <p:nvSpPr>
          <p:cNvPr id="1280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sz="2400" smtClean="0"/>
              <a:t>Theorem: (basic properties of triangular matrices)</a:t>
            </a:r>
          </a:p>
          <a:p>
            <a:pPr lvl="1" eaLnBrk="1" hangingPunct="1"/>
            <a:r>
              <a:rPr lang="id-ID" sz="2200" smtClean="0"/>
              <a:t>The transpose of a lower triangular matrix is upper triangular, and the transpose of an upper triangular matrix is lower triangular.</a:t>
            </a:r>
          </a:p>
          <a:p>
            <a:pPr lvl="1" eaLnBrk="1" hangingPunct="1"/>
            <a:r>
              <a:rPr lang="id-ID" sz="2200" smtClean="0"/>
              <a:t>The product of lower triangular matrices is lower triangular, and the product of upper triangular matrices is upper triangular.</a:t>
            </a:r>
          </a:p>
          <a:p>
            <a:pPr lvl="1" eaLnBrk="1" hangingPunct="1"/>
            <a:r>
              <a:rPr lang="id-ID" sz="2200" smtClean="0"/>
              <a:t>A triangular matrix is invertible if and only its diagonal entries are all nonzero.</a:t>
            </a:r>
          </a:p>
          <a:p>
            <a:pPr lvl="1" eaLnBrk="1" hangingPunct="1"/>
            <a:r>
              <a:rPr lang="id-ID" sz="2200" smtClean="0"/>
              <a:t>The inverse of an invertible lower triangular matrix is lower triangular, and the inverse of an invertible upper triangular matrix is upper triangular.</a:t>
            </a:r>
            <a:endParaRPr lang="en-US" sz="2200" smtClean="0"/>
          </a:p>
        </p:txBody>
      </p:sp>
    </p:spTree>
    <p:extLst>
      <p:ext uri="{BB962C8B-B14F-4D97-AF65-F5344CB8AC3E}">
        <p14:creationId xmlns:p14="http://schemas.microsoft.com/office/powerpoint/2010/main" val="20677969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1400" smtClean="0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7987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D820102E-7F4E-45ED-BDCC-F47EB4273824}" type="slidenum">
              <a:rPr kumimoji="0" lang="en-US" sz="1400" smtClean="0">
                <a:solidFill>
                  <a:srgbClr val="000000"/>
                </a:solidFill>
              </a:rPr>
              <a:pPr eaLnBrk="1" hangingPunct="1"/>
              <a:t>25</a:t>
            </a:fld>
            <a:endParaRPr kumimoji="0" lang="en-US" sz="1400" smtClean="0">
              <a:solidFill>
                <a:srgbClr val="000000"/>
              </a:solidFill>
            </a:endParaRPr>
          </a:p>
        </p:txBody>
      </p:sp>
      <p:sp>
        <p:nvSpPr>
          <p:cNvPr id="798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Triangular Matrices</a:t>
            </a:r>
            <a:endParaRPr lang="en-US" smtClean="0"/>
          </a:p>
        </p:txBody>
      </p:sp>
      <p:sp>
        <p:nvSpPr>
          <p:cNvPr id="798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42238" cy="4530725"/>
          </a:xfrm>
        </p:spPr>
        <p:txBody>
          <a:bodyPr/>
          <a:lstStyle/>
          <a:p>
            <a:pPr eaLnBrk="1" hangingPunct="1"/>
            <a:r>
              <a:rPr lang="id-ID" sz="2400" smtClean="0"/>
              <a:t>Example:</a:t>
            </a:r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lvl="1" eaLnBrk="1" hangingPunct="1"/>
            <a:r>
              <a:rPr lang="id-ID" sz="2200" smtClean="0"/>
              <a:t>The matrix A is invertible, since its diagonal entries are nonzero, but the matrix B is not.</a:t>
            </a:r>
          </a:p>
          <a:p>
            <a:pPr lvl="1" eaLnBrk="1" hangingPunct="1"/>
            <a:endParaRPr lang="id-ID" sz="2200" smtClean="0"/>
          </a:p>
          <a:p>
            <a:pPr lvl="1" eaLnBrk="1" hangingPunct="1"/>
            <a:endParaRPr lang="id-ID" sz="2200" smtClean="0"/>
          </a:p>
          <a:p>
            <a:pPr lvl="1" eaLnBrk="1" hangingPunct="1"/>
            <a:endParaRPr lang="id-ID" sz="2200" smtClean="0"/>
          </a:p>
          <a:p>
            <a:pPr lvl="1" eaLnBrk="1" hangingPunct="1"/>
            <a:endParaRPr lang="id-ID" sz="2200" smtClean="0"/>
          </a:p>
          <a:p>
            <a:pPr lvl="1" eaLnBrk="1" hangingPunct="1"/>
            <a:r>
              <a:rPr lang="id-ID" sz="2200" smtClean="0"/>
              <a:t>This inverse is upper triangular. </a:t>
            </a:r>
          </a:p>
          <a:p>
            <a:pPr lvl="1" eaLnBrk="1" hangingPunct="1"/>
            <a:r>
              <a:rPr lang="id-ID" sz="2200" smtClean="0"/>
              <a:t>This product is upper triangular.</a:t>
            </a:r>
          </a:p>
          <a:p>
            <a:pPr eaLnBrk="1" hangingPunct="1"/>
            <a:endParaRPr lang="en-US" sz="2400" smtClean="0"/>
          </a:p>
        </p:txBody>
      </p:sp>
      <p:graphicFrame>
        <p:nvGraphicFramePr>
          <p:cNvPr id="7987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982913" y="1666875"/>
          <a:ext cx="3754437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2171520" imgH="711000" progId="Equation.3">
                  <p:embed/>
                </p:oleObj>
              </mc:Choice>
              <mc:Fallback>
                <p:oleObj name="Equation" r:id="rId3" imgW="21715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2913" y="1666875"/>
                        <a:ext cx="3754437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5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582863" y="3798888"/>
          <a:ext cx="4191000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5" imgW="2616120" imgH="711000" progId="Equation.3">
                  <p:embed/>
                </p:oleObj>
              </mc:Choice>
              <mc:Fallback>
                <p:oleObj name="Equation" r:id="rId5" imgW="26161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863" y="3798888"/>
                        <a:ext cx="4191000" cy="1246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583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1400" smtClean="0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8090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226BD437-91CD-4F6A-94E2-6397868C416D}" type="slidenum">
              <a:rPr kumimoji="0" lang="en-US" sz="1400" smtClean="0">
                <a:solidFill>
                  <a:srgbClr val="000000"/>
                </a:solidFill>
              </a:rPr>
              <a:pPr eaLnBrk="1" hangingPunct="1"/>
              <a:t>26</a:t>
            </a:fld>
            <a:endParaRPr kumimoji="0" lang="en-US" sz="1400" smtClean="0">
              <a:solidFill>
                <a:srgbClr val="000000"/>
              </a:solidFill>
            </a:endParaRPr>
          </a:p>
        </p:txBody>
      </p:sp>
      <p:sp>
        <p:nvSpPr>
          <p:cNvPr id="809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Symmetric Matrices</a:t>
            </a:r>
            <a:endParaRPr lang="en-US" smtClean="0"/>
          </a:p>
        </p:txBody>
      </p:sp>
      <p:sp>
        <p:nvSpPr>
          <p:cNvPr id="809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eaLnBrk="1" hangingPunct="1"/>
            <a:r>
              <a:rPr lang="id-ID" sz="2400" smtClean="0"/>
              <a:t>A square matrix A is called symmetric if A = A</a:t>
            </a:r>
            <a:r>
              <a:rPr lang="id-ID" sz="2400" baseline="30000" smtClean="0"/>
              <a:t>T</a:t>
            </a:r>
            <a:r>
              <a:rPr lang="id-ID" sz="2400" smtClean="0"/>
              <a:t>.</a:t>
            </a:r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/>
            <a:r>
              <a:rPr lang="id-ID" sz="2400" smtClean="0"/>
              <a:t>A matrix A = [a</a:t>
            </a:r>
            <a:r>
              <a:rPr lang="id-ID" sz="2400" baseline="-25000" smtClean="0"/>
              <a:t>ij</a:t>
            </a:r>
            <a:r>
              <a:rPr lang="id-ID" sz="2400" smtClean="0"/>
              <a:t>] is symmetric if and only if a</a:t>
            </a:r>
            <a:r>
              <a:rPr lang="id-ID" sz="2400" baseline="-25000" smtClean="0"/>
              <a:t>ij</a:t>
            </a:r>
            <a:r>
              <a:rPr lang="id-ID" sz="2400" smtClean="0"/>
              <a:t>=a</a:t>
            </a:r>
            <a:r>
              <a:rPr lang="id-ID" sz="2400" baseline="-25000" smtClean="0"/>
              <a:t>ji</a:t>
            </a:r>
            <a:r>
              <a:rPr lang="id-ID" sz="2400" smtClean="0"/>
              <a:t> for all values of i and j.</a:t>
            </a:r>
            <a:endParaRPr lang="en-US" sz="2400" smtClean="0"/>
          </a:p>
        </p:txBody>
      </p:sp>
      <p:graphicFrame>
        <p:nvGraphicFramePr>
          <p:cNvPr id="8089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254250" y="2117725"/>
          <a:ext cx="4460875" cy="157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3" imgW="2654280" imgH="939600" progId="Equation.3">
                  <p:embed/>
                </p:oleObj>
              </mc:Choice>
              <mc:Fallback>
                <p:oleObj name="Equation" r:id="rId3" imgW="26542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0" y="2117725"/>
                        <a:ext cx="4460875" cy="157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899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203700" y="4368800"/>
          <a:ext cx="186213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5" imgW="787320" imgH="711000" progId="Equation.3">
                  <p:embed/>
                </p:oleObj>
              </mc:Choice>
              <mc:Fallback>
                <p:oleObj name="Equation" r:id="rId5" imgW="7873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700" y="4368800"/>
                        <a:ext cx="186213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4" name="Line 8"/>
          <p:cNvSpPr>
            <a:spLocks noChangeShapeType="1"/>
          </p:cNvSpPr>
          <p:nvPr/>
        </p:nvSpPr>
        <p:spPr bwMode="auto">
          <a:xfrm>
            <a:off x="4267200" y="4449763"/>
            <a:ext cx="1722438" cy="1433512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 flipH="1">
            <a:off x="4664075" y="4740275"/>
            <a:ext cx="273050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 flipV="1">
            <a:off x="5410200" y="4784725"/>
            <a:ext cx="212725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 flipH="1">
            <a:off x="4694238" y="5334000"/>
            <a:ext cx="212725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80908" name="Line 12"/>
          <p:cNvSpPr>
            <a:spLocks noChangeShapeType="1"/>
          </p:cNvSpPr>
          <p:nvPr/>
        </p:nvSpPr>
        <p:spPr bwMode="auto">
          <a:xfrm flipH="1">
            <a:off x="5308600" y="5291138"/>
            <a:ext cx="273050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819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1400" smtClean="0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129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8B9906B5-6B63-4641-BF64-E89FC41148C4}" type="slidenum">
              <a:rPr kumimoji="0" lang="en-US" sz="1400" smtClean="0">
                <a:solidFill>
                  <a:srgbClr val="000000"/>
                </a:solidFill>
              </a:rPr>
              <a:pPr eaLnBrk="1" hangingPunct="1"/>
              <a:t>27</a:t>
            </a:fld>
            <a:endParaRPr kumimoji="0" lang="en-US" sz="1400" smtClean="0">
              <a:solidFill>
                <a:srgbClr val="000000"/>
              </a:solidFill>
            </a:endParaRPr>
          </a:p>
        </p:txBody>
      </p:sp>
      <p:sp>
        <p:nvSpPr>
          <p:cNvPr id="129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Symmetric Matrices</a:t>
            </a:r>
            <a:endParaRPr lang="en-US" smtClean="0"/>
          </a:p>
        </p:txBody>
      </p:sp>
      <p:sp>
        <p:nvSpPr>
          <p:cNvPr id="1290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mtClean="0"/>
              <a:t>Theorem: If A and B are symmetric matrices with the same size, and if k is any scalar, then</a:t>
            </a:r>
          </a:p>
          <a:p>
            <a:pPr lvl="1" eaLnBrk="1" hangingPunct="1">
              <a:lnSpc>
                <a:spcPct val="90000"/>
              </a:lnSpc>
            </a:pPr>
            <a:r>
              <a:rPr lang="id-ID" smtClean="0"/>
              <a:t>A</a:t>
            </a:r>
            <a:r>
              <a:rPr lang="id-ID" baseline="30000" smtClean="0"/>
              <a:t>T</a:t>
            </a:r>
            <a:r>
              <a:rPr lang="id-ID" smtClean="0"/>
              <a:t> is symmetric</a:t>
            </a:r>
          </a:p>
          <a:p>
            <a:pPr lvl="1" eaLnBrk="1" hangingPunct="1">
              <a:lnSpc>
                <a:spcPct val="90000"/>
              </a:lnSpc>
            </a:pPr>
            <a:r>
              <a:rPr lang="id-ID" smtClean="0"/>
              <a:t>A+B and A-B are symmetric</a:t>
            </a:r>
          </a:p>
          <a:p>
            <a:pPr lvl="1" eaLnBrk="1" hangingPunct="1">
              <a:lnSpc>
                <a:spcPct val="90000"/>
              </a:lnSpc>
            </a:pPr>
            <a:r>
              <a:rPr lang="id-ID" smtClean="0"/>
              <a:t>kA is symmetric</a:t>
            </a:r>
          </a:p>
          <a:p>
            <a:pPr eaLnBrk="1" hangingPunct="1">
              <a:lnSpc>
                <a:spcPct val="90000"/>
              </a:lnSpc>
            </a:pPr>
            <a:r>
              <a:rPr lang="id-ID" smtClean="0"/>
              <a:t>Theorem: </a:t>
            </a:r>
          </a:p>
          <a:p>
            <a:pPr lvl="1" eaLnBrk="1" hangingPunct="1">
              <a:lnSpc>
                <a:spcPct val="90000"/>
              </a:lnSpc>
            </a:pPr>
            <a:r>
              <a:rPr lang="id-ID" smtClean="0"/>
              <a:t>If A is an invertible matrix, then A</a:t>
            </a:r>
            <a:r>
              <a:rPr lang="id-ID" baseline="30000" smtClean="0"/>
              <a:t>-1</a:t>
            </a:r>
            <a:r>
              <a:rPr lang="id-ID" smtClean="0"/>
              <a:t> is symmetric.</a:t>
            </a:r>
          </a:p>
          <a:p>
            <a:pPr lvl="1" eaLnBrk="1" hangingPunct="1">
              <a:lnSpc>
                <a:spcPct val="90000"/>
              </a:lnSpc>
            </a:pPr>
            <a:r>
              <a:rPr lang="id-ID" smtClean="0"/>
              <a:t>If A is an invertible matrix, then AA</a:t>
            </a:r>
            <a:r>
              <a:rPr lang="id-ID" baseline="30000" smtClean="0"/>
              <a:t>T</a:t>
            </a:r>
            <a:r>
              <a:rPr lang="id-ID" smtClean="0"/>
              <a:t> and A</a:t>
            </a:r>
            <a:r>
              <a:rPr lang="id-ID" baseline="30000" smtClean="0"/>
              <a:t>T</a:t>
            </a:r>
            <a:r>
              <a:rPr lang="id-ID" smtClean="0"/>
              <a:t>A are also invertible.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18190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1400" smtClean="0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8192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02240DCF-8D80-4E73-AD45-EA8B46F67052}" type="slidenum">
              <a:rPr kumimoji="0" lang="en-US" sz="1400" smtClean="0">
                <a:solidFill>
                  <a:srgbClr val="000000"/>
                </a:solidFill>
              </a:rPr>
              <a:pPr eaLnBrk="1" hangingPunct="1"/>
              <a:t>28</a:t>
            </a:fld>
            <a:endParaRPr kumimoji="0" lang="en-US" sz="1400" smtClean="0">
              <a:solidFill>
                <a:srgbClr val="000000"/>
              </a:solidFill>
            </a:endParaRPr>
          </a:p>
        </p:txBody>
      </p:sp>
      <p:sp>
        <p:nvSpPr>
          <p:cNvPr id="819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Exercise</a:t>
            </a:r>
            <a:endParaRPr lang="en-US" smtClean="0"/>
          </a:p>
        </p:txBody>
      </p:sp>
      <p:sp>
        <p:nvSpPr>
          <p:cNvPr id="819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eaLnBrk="1" hangingPunct="1"/>
            <a:r>
              <a:rPr lang="id-ID" sz="2400" smtClean="0"/>
              <a:t>Find all values of a, b, and c for which A is symmetric.</a:t>
            </a:r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/>
            <a:endParaRPr lang="id-ID" sz="2400" smtClean="0"/>
          </a:p>
          <a:p>
            <a:pPr eaLnBrk="1" hangingPunct="1"/>
            <a:r>
              <a:rPr lang="id-ID" sz="2400" smtClean="0"/>
              <a:t>Find all values of a and b for which A and B are both not invertible.</a:t>
            </a:r>
          </a:p>
        </p:txBody>
      </p:sp>
      <p:graphicFrame>
        <p:nvGraphicFramePr>
          <p:cNvPr id="8192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424238" y="2109788"/>
          <a:ext cx="374967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2019240" imgH="711000" progId="Equation.3">
                  <p:embed/>
                </p:oleObj>
              </mc:Choice>
              <mc:Fallback>
                <p:oleObj name="Equation" r:id="rId3" imgW="20192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238" y="2109788"/>
                        <a:ext cx="3749675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3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698750" y="4679950"/>
          <a:ext cx="4967288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5" imgW="2425680" imgH="457200" progId="Equation.3">
                  <p:embed/>
                </p:oleObj>
              </mc:Choice>
              <mc:Fallback>
                <p:oleObj name="Equation" r:id="rId5" imgW="24256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0" y="4679950"/>
                        <a:ext cx="4967288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0323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1400" smtClean="0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655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D162D914-15BD-4096-BB52-8BA4BC4419FC}" type="slidenum">
              <a:rPr kumimoji="0" lang="en-US" sz="1400" smtClean="0">
                <a:solidFill>
                  <a:srgbClr val="000000"/>
                </a:solidFill>
              </a:rPr>
              <a:pPr eaLnBrk="1" hangingPunct="1"/>
              <a:t>3</a:t>
            </a:fld>
            <a:endParaRPr kumimoji="0" lang="en-US" sz="1400" smtClean="0">
              <a:solidFill>
                <a:srgbClr val="000000"/>
              </a:solidFill>
            </a:endParaRPr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404813"/>
            <a:ext cx="7793038" cy="1143000"/>
          </a:xfrm>
        </p:spPr>
        <p:txBody>
          <a:bodyPr/>
          <a:lstStyle/>
          <a:p>
            <a:pPr eaLnBrk="1" hangingPunct="1"/>
            <a:r>
              <a:rPr lang="id-ID" smtClean="0"/>
              <a:t>Elementary Matrices</a:t>
            </a:r>
            <a:endParaRPr lang="en-US" smtClean="0"/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43825" cy="4530725"/>
          </a:xfrm>
        </p:spPr>
        <p:txBody>
          <a:bodyPr/>
          <a:lstStyle/>
          <a:p>
            <a:pPr marL="533400" indent="-533400" eaLnBrk="1" hangingPunct="1"/>
            <a:r>
              <a:rPr lang="id-ID" sz="2600" smtClean="0"/>
              <a:t>Definition:</a:t>
            </a:r>
          </a:p>
          <a:p>
            <a:pPr marL="952500" lvl="1" indent="-495300" eaLnBrk="1" hangingPunct="1"/>
            <a:r>
              <a:rPr lang="id-ID" sz="2400" smtClean="0"/>
              <a:t>An </a:t>
            </a:r>
            <a:r>
              <a:rPr lang="id-ID" sz="2400" i="1" smtClean="0"/>
              <a:t>n </a:t>
            </a:r>
            <a:r>
              <a:rPr lang="id-ID" sz="2400" smtClean="0"/>
              <a:t>x </a:t>
            </a:r>
            <a:r>
              <a:rPr lang="id-ID" sz="2400" i="1" smtClean="0"/>
              <a:t>n </a:t>
            </a:r>
            <a:r>
              <a:rPr lang="id-ID" sz="2400" smtClean="0"/>
              <a:t>matrix is called an elementary matrix if it can be obtained from the </a:t>
            </a:r>
            <a:r>
              <a:rPr lang="id-ID" sz="2400" i="1" smtClean="0"/>
              <a:t>n </a:t>
            </a:r>
            <a:r>
              <a:rPr lang="id-ID" sz="2400" smtClean="0"/>
              <a:t>x </a:t>
            </a:r>
            <a:r>
              <a:rPr lang="id-ID" sz="2400" i="1" smtClean="0"/>
              <a:t>n</a:t>
            </a:r>
            <a:r>
              <a:rPr lang="id-ID" sz="2400" smtClean="0"/>
              <a:t> identity matrix </a:t>
            </a:r>
            <a:r>
              <a:rPr lang="id-ID" sz="2400" i="1" smtClean="0"/>
              <a:t>I</a:t>
            </a:r>
            <a:r>
              <a:rPr lang="id-ID" sz="2400" i="1" baseline="-25000" smtClean="0"/>
              <a:t>n</a:t>
            </a:r>
            <a:r>
              <a:rPr lang="id-ID" sz="2400" smtClean="0"/>
              <a:t> by performing a single elementary row operation.</a:t>
            </a:r>
          </a:p>
          <a:p>
            <a:pPr marL="533400" indent="-533400" eaLnBrk="1" hangingPunct="1"/>
            <a:r>
              <a:rPr lang="id-ID" sz="2400" smtClean="0"/>
              <a:t>Example:</a:t>
            </a:r>
          </a:p>
          <a:p>
            <a:pPr marL="533400" indent="-533400" eaLnBrk="1" hangingPunct="1"/>
            <a:endParaRPr lang="id-ID" sz="2400" smtClean="0"/>
          </a:p>
          <a:p>
            <a:pPr marL="533400" indent="-533400" eaLnBrk="1" hangingPunct="1"/>
            <a:endParaRPr lang="id-ID" sz="2400" smtClean="0"/>
          </a:p>
          <a:p>
            <a:pPr marL="952500" lvl="1" indent="-495300" eaLnBrk="1" hangingPunct="1">
              <a:buFont typeface="Wingdings" pitchFamily="2" charset="2"/>
              <a:buAutoNum type="arabicPeriod"/>
            </a:pPr>
            <a:r>
              <a:rPr lang="id-ID" sz="2400" smtClean="0"/>
              <a:t>Multiply the second row of </a:t>
            </a:r>
            <a:r>
              <a:rPr lang="id-ID" sz="2400" i="1" smtClean="0"/>
              <a:t>I</a:t>
            </a:r>
            <a:r>
              <a:rPr lang="id-ID" sz="2400" i="1" baseline="-25000" smtClean="0"/>
              <a:t>2</a:t>
            </a:r>
            <a:r>
              <a:rPr lang="id-ID" sz="2400" smtClean="0"/>
              <a:t> by -3.</a:t>
            </a:r>
          </a:p>
          <a:p>
            <a:pPr marL="952500" lvl="1" indent="-495300" eaLnBrk="1" hangingPunct="1">
              <a:buFont typeface="Wingdings" pitchFamily="2" charset="2"/>
              <a:buAutoNum type="arabicPeriod"/>
            </a:pPr>
            <a:r>
              <a:rPr lang="id-ID" sz="2400" smtClean="0"/>
              <a:t>Interchange the second and fourth rows of </a:t>
            </a:r>
            <a:r>
              <a:rPr lang="id-ID" sz="2400" i="1" smtClean="0"/>
              <a:t>I</a:t>
            </a:r>
            <a:r>
              <a:rPr lang="id-ID" sz="2400" i="1" baseline="-25000" smtClean="0"/>
              <a:t>4</a:t>
            </a:r>
            <a:r>
              <a:rPr lang="id-ID" sz="2400" smtClean="0"/>
              <a:t>.</a:t>
            </a:r>
          </a:p>
          <a:p>
            <a:pPr marL="952500" lvl="1" indent="-495300" eaLnBrk="1" hangingPunct="1">
              <a:buFont typeface="Wingdings" pitchFamily="2" charset="2"/>
              <a:buAutoNum type="arabicPeriod"/>
            </a:pPr>
            <a:r>
              <a:rPr lang="id-ID" sz="2400" smtClean="0"/>
              <a:t>Add 3 times the third row of </a:t>
            </a:r>
            <a:r>
              <a:rPr lang="id-ID" sz="2400" i="1" smtClean="0"/>
              <a:t>I</a:t>
            </a:r>
            <a:r>
              <a:rPr lang="id-ID" sz="2400" i="1" baseline="-25000" smtClean="0"/>
              <a:t>3</a:t>
            </a:r>
            <a:r>
              <a:rPr lang="id-ID" sz="2400" smtClean="0"/>
              <a:t> to the first row</a:t>
            </a:r>
            <a:r>
              <a:rPr lang="id-ID" smtClean="0"/>
              <a:t>.</a:t>
            </a:r>
            <a:endParaRPr lang="en-GB" smtClean="0"/>
          </a:p>
        </p:txBody>
      </p:sp>
      <p:graphicFrame>
        <p:nvGraphicFramePr>
          <p:cNvPr id="6553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468688" y="3365500"/>
          <a:ext cx="4651375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590560" imgH="914400" progId="Equation.3">
                  <p:embed/>
                </p:oleObj>
              </mc:Choice>
              <mc:Fallback>
                <p:oleObj name="Equation" r:id="rId3" imgW="259056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8688" y="3365500"/>
                        <a:ext cx="4651375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1400" smtClean="0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6656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B54AA924-CA32-4B7A-BDFB-63C8484A161D}" type="slidenum">
              <a:rPr kumimoji="0" lang="en-US" sz="1400" smtClean="0">
                <a:solidFill>
                  <a:srgbClr val="000000"/>
                </a:solidFill>
              </a:rPr>
              <a:pPr eaLnBrk="1" hangingPunct="1"/>
              <a:t>4</a:t>
            </a:fld>
            <a:endParaRPr kumimoji="0" lang="en-US" sz="1400" smtClean="0">
              <a:solidFill>
                <a:srgbClr val="000000"/>
              </a:solidFill>
            </a:endParaRPr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Elementary Matrices</a:t>
            </a:r>
            <a:endParaRPr lang="en-US" smtClean="0"/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z="2000" smtClean="0"/>
              <a:t>Theorem: (Row Operations by Matrix Multiplication)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000" smtClean="0"/>
              <a:t>If the elementary matrix E results from performing a certain row operation on </a:t>
            </a:r>
            <a:r>
              <a:rPr lang="id-ID" sz="2000" i="1" smtClean="0"/>
              <a:t>I</a:t>
            </a:r>
            <a:r>
              <a:rPr lang="id-ID" sz="2000" i="1" baseline="-25000" smtClean="0"/>
              <a:t>m</a:t>
            </a:r>
            <a:r>
              <a:rPr lang="id-ID" sz="2000" smtClean="0"/>
              <a:t> and if A is an </a:t>
            </a:r>
            <a:r>
              <a:rPr lang="id-ID" sz="2000" i="1" smtClean="0"/>
              <a:t>m </a:t>
            </a:r>
            <a:r>
              <a:rPr lang="id-ID" sz="2000" smtClean="0"/>
              <a:t>x </a:t>
            </a:r>
            <a:r>
              <a:rPr lang="id-ID" sz="2000" i="1" smtClean="0"/>
              <a:t>n </a:t>
            </a:r>
            <a:r>
              <a:rPr lang="id-ID" sz="2000" smtClean="0"/>
              <a:t>matrix, then the product of EA is the matrix that results when this same row operation is performed on A.</a:t>
            </a:r>
          </a:p>
          <a:p>
            <a:pPr eaLnBrk="1" hangingPunct="1">
              <a:lnSpc>
                <a:spcPct val="90000"/>
              </a:lnSpc>
            </a:pPr>
            <a:r>
              <a:rPr lang="id-ID" sz="2000" smtClean="0"/>
              <a:t>Example:</a:t>
            </a:r>
          </a:p>
          <a:p>
            <a:pPr eaLnBrk="1" hangingPunct="1">
              <a:lnSpc>
                <a:spcPct val="90000"/>
              </a:lnSpc>
            </a:pPr>
            <a:endParaRPr lang="id-ID" sz="2000" smtClean="0"/>
          </a:p>
          <a:p>
            <a:pPr eaLnBrk="1" hangingPunct="1">
              <a:lnSpc>
                <a:spcPct val="90000"/>
              </a:lnSpc>
            </a:pPr>
            <a:endParaRPr lang="id-ID" sz="2000" smtClean="0"/>
          </a:p>
          <a:p>
            <a:pPr eaLnBrk="1" hangingPunct="1">
              <a:lnSpc>
                <a:spcPct val="90000"/>
              </a:lnSpc>
            </a:pPr>
            <a:endParaRPr lang="id-ID" sz="2000" smtClean="0"/>
          </a:p>
          <a:p>
            <a:pPr eaLnBrk="1" hangingPunct="1">
              <a:lnSpc>
                <a:spcPct val="90000"/>
              </a:lnSpc>
            </a:pPr>
            <a:endParaRPr lang="id-ID" sz="2000" smtClean="0"/>
          </a:p>
          <a:p>
            <a:pPr eaLnBrk="1" hangingPunct="1">
              <a:lnSpc>
                <a:spcPct val="90000"/>
              </a:lnSpc>
            </a:pPr>
            <a:endParaRPr lang="id-ID" sz="2000" smtClean="0"/>
          </a:p>
          <a:p>
            <a:pPr lvl="1" eaLnBrk="1" hangingPunct="1">
              <a:lnSpc>
                <a:spcPct val="90000"/>
              </a:lnSpc>
            </a:pPr>
            <a:endParaRPr lang="id-ID" sz="2000" smtClean="0"/>
          </a:p>
          <a:p>
            <a:pPr lvl="1" eaLnBrk="1" hangingPunct="1">
              <a:lnSpc>
                <a:spcPct val="90000"/>
              </a:lnSpc>
            </a:pPr>
            <a:r>
              <a:rPr lang="id-ID" sz="2000" smtClean="0"/>
              <a:t>EA is precisely the same matrix that results when we add 3 times the first row of A to the third row.</a:t>
            </a:r>
            <a:endParaRPr lang="en-US" sz="2000" smtClean="0"/>
          </a:p>
        </p:txBody>
      </p:sp>
      <p:graphicFrame>
        <p:nvGraphicFramePr>
          <p:cNvPr id="6656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228975" y="3248025"/>
          <a:ext cx="3641725" cy="214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197080" imgH="1422360" progId="Equation.3">
                  <p:embed/>
                </p:oleObj>
              </mc:Choice>
              <mc:Fallback>
                <p:oleObj name="Equation" r:id="rId3" imgW="219708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75" y="3248025"/>
                        <a:ext cx="3641725" cy="214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738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1400" smtClean="0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1208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39034CCD-BA21-4BE4-818B-842042B99BCE}" type="slidenum">
              <a:rPr kumimoji="0" lang="en-US" sz="1400" smtClean="0">
                <a:solidFill>
                  <a:srgbClr val="000000"/>
                </a:solidFill>
              </a:rPr>
              <a:pPr eaLnBrk="1" hangingPunct="1"/>
              <a:t>5</a:t>
            </a:fld>
            <a:endParaRPr kumimoji="0" lang="en-US" sz="1400" smtClean="0">
              <a:solidFill>
                <a:srgbClr val="000000"/>
              </a:solidFill>
            </a:endParaRPr>
          </a:p>
        </p:txBody>
      </p:sp>
      <p:sp>
        <p:nvSpPr>
          <p:cNvPr id="1208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Elementary Matrices</a:t>
            </a:r>
            <a:endParaRPr lang="en-US" smtClean="0"/>
          </a:p>
        </p:txBody>
      </p:sp>
      <p:sp>
        <p:nvSpPr>
          <p:cNvPr id="1208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802563" cy="4530725"/>
          </a:xfrm>
        </p:spPr>
        <p:txBody>
          <a:bodyPr/>
          <a:lstStyle/>
          <a:p>
            <a:pPr eaLnBrk="1" hangingPunct="1"/>
            <a:r>
              <a:rPr lang="id-ID" sz="2400" smtClean="0"/>
              <a:t>If an elementary row operation is applied to an identity matrix </a:t>
            </a:r>
            <a:r>
              <a:rPr lang="id-ID" sz="2400" i="1" smtClean="0"/>
              <a:t>I</a:t>
            </a:r>
            <a:r>
              <a:rPr lang="id-ID" sz="2400" smtClean="0"/>
              <a:t> to produce an elementary matrix E, then there is a second row operation that, when applied to E, produces </a:t>
            </a:r>
            <a:r>
              <a:rPr lang="id-ID" sz="2400" i="1" smtClean="0"/>
              <a:t>I</a:t>
            </a:r>
            <a:r>
              <a:rPr lang="id-ID" sz="2400" smtClean="0"/>
              <a:t> back again.</a:t>
            </a:r>
          </a:p>
          <a:p>
            <a:pPr eaLnBrk="1" hangingPunct="1"/>
            <a:r>
              <a:rPr lang="id-ID" sz="2400" smtClean="0"/>
              <a:t>Inverse operation</a:t>
            </a:r>
            <a:endParaRPr lang="en-US" sz="2400" smtClean="0"/>
          </a:p>
        </p:txBody>
      </p:sp>
      <p:graphicFrame>
        <p:nvGraphicFramePr>
          <p:cNvPr id="141341" name="Group 29"/>
          <p:cNvGraphicFramePr>
            <a:graphicFrameLocks noGrp="1"/>
          </p:cNvGraphicFramePr>
          <p:nvPr>
            <p:ph sz="half" idx="2"/>
          </p:nvPr>
        </p:nvGraphicFramePr>
        <p:xfrm>
          <a:off x="1046163" y="3625850"/>
          <a:ext cx="7627937" cy="2498726"/>
        </p:xfrm>
        <a:graphic>
          <a:graphicData uri="http://schemas.openxmlformats.org/drawingml/2006/table">
            <a:tbl>
              <a:tblPr/>
              <a:tblGrid>
                <a:gridCol w="3814762"/>
                <a:gridCol w="381317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Row operation on </a:t>
                      </a:r>
                      <a:r>
                        <a:rPr kumimoji="0" lang="id-ID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that produces 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Row operation on E that reproduces </a:t>
                      </a:r>
                      <a:r>
                        <a:rPr kumimoji="0" lang="id-ID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Multiply row i by c </a:t>
                      </a: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≠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Multiply row i by 1/c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Interchange rows i and j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Interchange rows i and j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c times row i to row j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–c times row i to row j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51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1400" smtClean="0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1218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6F2F9A96-0D29-4292-893D-EEA4EBB866C3}" type="slidenum">
              <a:rPr kumimoji="0" lang="en-US" sz="1400" smtClean="0">
                <a:solidFill>
                  <a:srgbClr val="000000"/>
                </a:solidFill>
              </a:rPr>
              <a:pPr eaLnBrk="1" hangingPunct="1"/>
              <a:t>6</a:t>
            </a:fld>
            <a:endParaRPr kumimoji="0" lang="en-US" sz="1400" smtClean="0">
              <a:solidFill>
                <a:srgbClr val="000000"/>
              </a:solidFill>
            </a:endParaRPr>
          </a:p>
        </p:txBody>
      </p:sp>
      <p:sp>
        <p:nvSpPr>
          <p:cNvPr id="1218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Elementary Matrices</a:t>
            </a:r>
            <a:endParaRPr lang="en-US" smtClean="0"/>
          </a:p>
        </p:txBody>
      </p:sp>
      <p:sp>
        <p:nvSpPr>
          <p:cNvPr id="1218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id-ID" sz="2600" smtClean="0"/>
              <a:t>Theorem: Every elementary matrix is invertible, and the inverse is also an elementary matrix.</a:t>
            </a:r>
          </a:p>
          <a:p>
            <a:pPr marL="457200" indent="-457200" eaLnBrk="1" hangingPunct="1"/>
            <a:r>
              <a:rPr lang="id-ID" sz="2600" smtClean="0"/>
              <a:t>Theorem: (Equivalent Statements)</a:t>
            </a:r>
          </a:p>
          <a:p>
            <a:pPr marL="876300" lvl="1" indent="-419100" eaLnBrk="1" hangingPunct="1"/>
            <a:r>
              <a:rPr lang="id-ID" sz="2400" smtClean="0"/>
              <a:t>If A is an </a:t>
            </a:r>
            <a:r>
              <a:rPr lang="id-ID" sz="2400" i="1" smtClean="0"/>
              <a:t>n </a:t>
            </a:r>
            <a:r>
              <a:rPr lang="id-ID" sz="2400" smtClean="0"/>
              <a:t>x </a:t>
            </a:r>
            <a:r>
              <a:rPr lang="id-ID" sz="2400" i="1" smtClean="0"/>
              <a:t>n</a:t>
            </a:r>
            <a:r>
              <a:rPr lang="id-ID" sz="2400" smtClean="0"/>
              <a:t> matrix, then the following statements are equivalent, that is, all true or all false.</a:t>
            </a:r>
          </a:p>
          <a:p>
            <a:pPr marL="1314450" lvl="2" indent="-400050" eaLnBrk="1" hangingPunct="1">
              <a:buFont typeface="Wingdings" pitchFamily="2" charset="2"/>
              <a:buAutoNum type="alphaLcParenR"/>
            </a:pPr>
            <a:r>
              <a:rPr lang="id-ID" sz="2200" smtClean="0"/>
              <a:t>A is invertible</a:t>
            </a:r>
          </a:p>
          <a:p>
            <a:pPr marL="1314450" lvl="2" indent="-400050" eaLnBrk="1" hangingPunct="1">
              <a:buFont typeface="Wingdings" pitchFamily="2" charset="2"/>
              <a:buAutoNum type="alphaLcParenR"/>
            </a:pPr>
            <a:r>
              <a:rPr lang="id-ID" sz="2200" smtClean="0"/>
              <a:t>Ax = 0 has only the trivial solution.</a:t>
            </a:r>
          </a:p>
          <a:p>
            <a:pPr marL="1314450" lvl="2" indent="-400050" eaLnBrk="1" hangingPunct="1">
              <a:buFont typeface="Wingdings" pitchFamily="2" charset="2"/>
              <a:buAutoNum type="alphaLcParenR"/>
            </a:pPr>
            <a:r>
              <a:rPr lang="id-ID" sz="2200" smtClean="0"/>
              <a:t>The reduced row-echelon form of A is </a:t>
            </a:r>
            <a:r>
              <a:rPr lang="id-ID" sz="2200" i="1" smtClean="0"/>
              <a:t>In</a:t>
            </a:r>
            <a:r>
              <a:rPr lang="id-ID" sz="2200" smtClean="0"/>
              <a:t>.</a:t>
            </a:r>
          </a:p>
          <a:p>
            <a:pPr marL="1314450" lvl="2" indent="-400050" eaLnBrk="1" hangingPunct="1">
              <a:buFont typeface="Wingdings" pitchFamily="2" charset="2"/>
              <a:buAutoNum type="alphaLcParenR"/>
            </a:pPr>
            <a:r>
              <a:rPr lang="id-ID" sz="2200" smtClean="0"/>
              <a:t>A is expressible as a product of elementary matrices.</a:t>
            </a:r>
            <a:endParaRPr lang="en-US" sz="2200" smtClean="0"/>
          </a:p>
        </p:txBody>
      </p:sp>
    </p:spTree>
    <p:extLst>
      <p:ext uri="{BB962C8B-B14F-4D97-AF65-F5344CB8AC3E}">
        <p14:creationId xmlns:p14="http://schemas.microsoft.com/office/powerpoint/2010/main" val="65199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2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1400" smtClean="0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6759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065CA550-7AA2-4B1E-B0E2-28CB0C8E5C82}" type="slidenum">
              <a:rPr kumimoji="0" lang="en-US" sz="1400" smtClean="0">
                <a:solidFill>
                  <a:srgbClr val="000000"/>
                </a:solidFill>
              </a:rPr>
              <a:pPr eaLnBrk="1" hangingPunct="1"/>
              <a:t>7</a:t>
            </a:fld>
            <a:endParaRPr kumimoji="0" lang="en-US" sz="1400" smtClean="0">
              <a:solidFill>
                <a:srgbClr val="000000"/>
              </a:solidFill>
            </a:endParaRPr>
          </a:p>
        </p:txBody>
      </p:sp>
      <p:sp>
        <p:nvSpPr>
          <p:cNvPr id="67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Elementary Matrices</a:t>
            </a:r>
            <a:endParaRPr lang="en-US" smtClean="0"/>
          </a:p>
        </p:txBody>
      </p:sp>
      <p:sp>
        <p:nvSpPr>
          <p:cNvPr id="67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59700" cy="4530725"/>
          </a:xfrm>
        </p:spPr>
        <p:txBody>
          <a:bodyPr/>
          <a:lstStyle/>
          <a:p>
            <a:pPr lvl="1" eaLnBrk="1" hangingPunct="1"/>
            <a:r>
              <a:rPr lang="id-ID" sz="2200" smtClean="0"/>
              <a:t>Proof: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id-ID" sz="2200" smtClean="0"/>
              <a:t>	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id-ID" sz="2200" smtClean="0"/>
              <a:t>	</a:t>
            </a:r>
            <a:r>
              <a:rPr lang="id-ID" sz="2000" smtClean="0"/>
              <a:t>Assume A is invertible and let x</a:t>
            </a:r>
            <a:r>
              <a:rPr lang="id-ID" sz="2000" baseline="-25000" smtClean="0"/>
              <a:t>0</a:t>
            </a:r>
            <a:r>
              <a:rPr lang="id-ID" sz="2000" smtClean="0"/>
              <a:t> be any solution of Ax=0.</a:t>
            </a:r>
          </a:p>
          <a:p>
            <a:pPr lvl="1" eaLnBrk="1" hangingPunct="1">
              <a:buFont typeface="Wingdings" pitchFamily="2" charset="2"/>
              <a:buNone/>
            </a:pPr>
            <a:endParaRPr lang="id-ID" sz="2000" smtClean="0"/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id-ID" sz="2000" smtClean="0"/>
              <a:t>	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id-ID" sz="2000" smtClean="0"/>
              <a:t>	Let Ax=0 be the matrix form of the system </a:t>
            </a:r>
          </a:p>
          <a:p>
            <a:pPr lvl="1" eaLnBrk="1" hangingPunct="1">
              <a:buFont typeface="Wingdings" pitchFamily="2" charset="2"/>
              <a:buNone/>
            </a:pPr>
            <a:endParaRPr lang="id-ID" sz="2000" smtClean="0"/>
          </a:p>
          <a:p>
            <a:pPr lvl="1" eaLnBrk="1" hangingPunct="1">
              <a:buFont typeface="Wingdings" pitchFamily="2" charset="2"/>
              <a:buNone/>
            </a:pPr>
            <a:endParaRPr lang="id-ID" sz="2200" smtClean="0"/>
          </a:p>
          <a:p>
            <a:pPr lvl="1" eaLnBrk="1" hangingPunct="1">
              <a:buFont typeface="Wingdings" pitchFamily="2" charset="2"/>
              <a:buNone/>
            </a:pPr>
            <a:endParaRPr lang="en-US" sz="2200" smtClean="0"/>
          </a:p>
        </p:txBody>
      </p:sp>
      <p:graphicFrame>
        <p:nvGraphicFramePr>
          <p:cNvPr id="6758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882900" y="1665288"/>
          <a:ext cx="3314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828800" imgH="203040" progId="Equation.3">
                  <p:embed/>
                </p:oleObj>
              </mc:Choice>
              <mc:Fallback>
                <p:oleObj name="Equation" r:id="rId3" imgW="1828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1665288"/>
                        <a:ext cx="33147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7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735138" y="2036763"/>
          <a:ext cx="985837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622080" imgH="203040" progId="Equation.3">
                  <p:embed/>
                </p:oleObj>
              </mc:Choice>
              <mc:Fallback>
                <p:oleObj name="Equation" r:id="rId5" imgW="622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38" y="2036763"/>
                        <a:ext cx="985837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8" name="Object 8"/>
          <p:cNvGraphicFramePr>
            <a:graphicFrameLocks noChangeAspect="1"/>
          </p:cNvGraphicFramePr>
          <p:nvPr/>
        </p:nvGraphicFramePr>
        <p:xfrm>
          <a:off x="1752600" y="2647950"/>
          <a:ext cx="58166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2743200" imgH="241200" progId="Equation.3">
                  <p:embed/>
                </p:oleObj>
              </mc:Choice>
              <mc:Fallback>
                <p:oleObj name="Equation" r:id="rId7" imgW="2743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647950"/>
                        <a:ext cx="58166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9"/>
          <p:cNvGraphicFramePr>
            <a:graphicFrameLocks noChangeAspect="1"/>
          </p:cNvGraphicFramePr>
          <p:nvPr/>
        </p:nvGraphicFramePr>
        <p:xfrm>
          <a:off x="1719263" y="3001963"/>
          <a:ext cx="9652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609480" imgH="203040" progId="Equation.3">
                  <p:embed/>
                </p:oleObj>
              </mc:Choice>
              <mc:Fallback>
                <p:oleObj name="Equation" r:id="rId9" imgW="609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263" y="3001963"/>
                        <a:ext cx="9652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0" name="Object 10"/>
          <p:cNvGraphicFramePr>
            <a:graphicFrameLocks noChangeAspect="1"/>
          </p:cNvGraphicFramePr>
          <p:nvPr/>
        </p:nvGraphicFramePr>
        <p:xfrm>
          <a:off x="1841500" y="3683000"/>
          <a:ext cx="2451100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1" imgW="1269720" imgH="685800" progId="Equation.3">
                  <p:embed/>
                </p:oleObj>
              </mc:Choice>
              <mc:Fallback>
                <p:oleObj name="Equation" r:id="rId11" imgW="126972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3683000"/>
                        <a:ext cx="2451100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1" name="Object 11"/>
          <p:cNvGraphicFramePr>
            <a:graphicFrameLocks noChangeAspect="1"/>
          </p:cNvGraphicFramePr>
          <p:nvPr/>
        </p:nvGraphicFramePr>
        <p:xfrm>
          <a:off x="1784350" y="4598988"/>
          <a:ext cx="5387975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3" imgW="3340080" imgH="1143000" progId="Equation.3">
                  <p:embed/>
                </p:oleObj>
              </mc:Choice>
              <mc:Fallback>
                <p:oleObj name="Equation" r:id="rId13" imgW="33400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350" y="4598988"/>
                        <a:ext cx="5387975" cy="184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871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1400" smtClean="0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686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74BAB0EA-DF4D-422F-B421-7C43EFE945D0}" type="slidenum">
              <a:rPr kumimoji="0" lang="en-US" sz="1400" smtClean="0">
                <a:solidFill>
                  <a:srgbClr val="000000"/>
                </a:solidFill>
              </a:rPr>
              <a:pPr eaLnBrk="1" hangingPunct="1"/>
              <a:t>8</a:t>
            </a:fld>
            <a:endParaRPr kumimoji="0" lang="en-US" sz="1400" smtClean="0">
              <a:solidFill>
                <a:srgbClr val="000000"/>
              </a:solidFill>
            </a:endParaRPr>
          </a:p>
        </p:txBody>
      </p:sp>
      <p:sp>
        <p:nvSpPr>
          <p:cNvPr id="686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Elementary Matrices</a:t>
            </a:r>
          </a:p>
        </p:txBody>
      </p:sp>
      <p:sp>
        <p:nvSpPr>
          <p:cNvPr id="686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Assumed that the reduced row-echelon form of A is I</a:t>
            </a:r>
            <a:r>
              <a:rPr lang="en-US" sz="1800" i="1" baseline="-25000" smtClean="0"/>
              <a:t>n</a:t>
            </a:r>
            <a:r>
              <a:rPr lang="en-US" sz="1800" smtClean="0"/>
              <a:t> by a finite sequence of elementary row operations, such that: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By theorem, E1,…,En are invertible. Multiplying both sides of equation on the left we obtain: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This equation expresses A as a product of elementary matrices.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If A is a product of elementary matrices, then the matrix A is a product of invertible matrices, and hence is invertible.</a:t>
            </a:r>
          </a:p>
          <a:p>
            <a:pPr eaLnBrk="1" hangingPunct="1">
              <a:lnSpc>
                <a:spcPct val="90000"/>
              </a:lnSpc>
            </a:pPr>
            <a:r>
              <a:rPr lang="id-ID" sz="2000" smtClean="0"/>
              <a:t>Matrices that can be obtained from one another by a finite sequence of elementary row operations are said to be row equivalent.</a:t>
            </a:r>
          </a:p>
          <a:p>
            <a:pPr eaLnBrk="1" hangingPunct="1">
              <a:lnSpc>
                <a:spcPct val="90000"/>
              </a:lnSpc>
            </a:pPr>
            <a:r>
              <a:rPr lang="id-ID" sz="2000" smtClean="0"/>
              <a:t>An </a:t>
            </a:r>
            <a:r>
              <a:rPr lang="id-ID" sz="2000" i="1" smtClean="0"/>
              <a:t>n </a:t>
            </a:r>
            <a:r>
              <a:rPr lang="id-ID" sz="2000" smtClean="0"/>
              <a:t>x </a:t>
            </a:r>
            <a:r>
              <a:rPr lang="id-ID" sz="2000" i="1" smtClean="0"/>
              <a:t>n </a:t>
            </a:r>
            <a:r>
              <a:rPr lang="id-ID" sz="2000" smtClean="0"/>
              <a:t>matrix A is invertible if and only if it is row equivalent to the </a:t>
            </a:r>
            <a:r>
              <a:rPr lang="id-ID" sz="2000" i="1" smtClean="0"/>
              <a:t>n </a:t>
            </a:r>
            <a:r>
              <a:rPr lang="id-ID" sz="2000" smtClean="0"/>
              <a:t>x </a:t>
            </a:r>
            <a:r>
              <a:rPr lang="id-ID" sz="2000" i="1" smtClean="0"/>
              <a:t>n </a:t>
            </a:r>
            <a:r>
              <a:rPr lang="id-ID" sz="2000" smtClean="0"/>
              <a:t>identity matrix.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smtClean="0"/>
          </a:p>
        </p:txBody>
      </p:sp>
      <p:graphicFrame>
        <p:nvGraphicFramePr>
          <p:cNvPr id="68610" name="Object 4"/>
          <p:cNvGraphicFramePr>
            <a:graphicFrameLocks noChangeAspect="1"/>
          </p:cNvGraphicFramePr>
          <p:nvPr/>
        </p:nvGraphicFramePr>
        <p:xfrm>
          <a:off x="1304925" y="1692275"/>
          <a:ext cx="99695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634680" imgH="203040" progId="Equation.3">
                  <p:embed/>
                </p:oleObj>
              </mc:Choice>
              <mc:Fallback>
                <p:oleObj name="Equation" r:id="rId3" imgW="634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5" y="1692275"/>
                        <a:ext cx="99695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1" name="Object 5"/>
          <p:cNvGraphicFramePr>
            <a:graphicFrameLocks noChangeAspect="1"/>
          </p:cNvGraphicFramePr>
          <p:nvPr/>
        </p:nvGraphicFramePr>
        <p:xfrm>
          <a:off x="3727450" y="2478088"/>
          <a:ext cx="18732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1041120" imgH="228600" progId="Equation.3">
                  <p:embed/>
                </p:oleObj>
              </mc:Choice>
              <mc:Fallback>
                <p:oleObj name="Equation" r:id="rId5" imgW="1041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7450" y="2478088"/>
                        <a:ext cx="18732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6"/>
          <p:cNvGraphicFramePr>
            <a:graphicFrameLocks noChangeAspect="1"/>
          </p:cNvGraphicFramePr>
          <p:nvPr/>
        </p:nvGraphicFramePr>
        <p:xfrm>
          <a:off x="3138488" y="3271838"/>
          <a:ext cx="3557587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2171520" imgH="241200" progId="Equation.3">
                  <p:embed/>
                </p:oleObj>
              </mc:Choice>
              <mc:Fallback>
                <p:oleObj name="Equation" r:id="rId7" imgW="21715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3271838"/>
                        <a:ext cx="3557587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7"/>
          <p:cNvGraphicFramePr>
            <a:graphicFrameLocks noChangeAspect="1"/>
          </p:cNvGraphicFramePr>
          <p:nvPr/>
        </p:nvGraphicFramePr>
        <p:xfrm>
          <a:off x="1346200" y="3903663"/>
          <a:ext cx="1016000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647640" imgH="203040" progId="Equation.3">
                  <p:embed/>
                </p:oleObj>
              </mc:Choice>
              <mc:Fallback>
                <p:oleObj name="Equation" r:id="rId9" imgW="647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200" y="3903663"/>
                        <a:ext cx="1016000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965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sz="1400" smtClean="0">
                <a:solidFill>
                  <a:srgbClr val="000000"/>
                </a:solidFill>
              </a:rPr>
              <a:t>Linear Algebra - Chapter 1</a:t>
            </a:r>
          </a:p>
        </p:txBody>
      </p:sp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7B0764C0-5B15-48C2-82E9-A8570AAFB7AC}" type="slidenum">
              <a:rPr kumimoji="0" lang="en-US" sz="1400" smtClean="0">
                <a:solidFill>
                  <a:srgbClr val="000000"/>
                </a:solidFill>
              </a:rPr>
              <a:pPr eaLnBrk="1" hangingPunct="1"/>
              <a:t>9</a:t>
            </a:fld>
            <a:endParaRPr kumimoji="0" lang="en-US" sz="1400" smtClean="0">
              <a:solidFill>
                <a:srgbClr val="000000"/>
              </a:solidFill>
            </a:endParaRPr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A Method for Inverting Matrices</a:t>
            </a:r>
            <a:endParaRPr lang="en-US" smtClean="0"/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To find the inverse of an invertible matrix, we must find a sequence of elementary row operations that reduces A to the identity and then perform this same sequence of operations on I</a:t>
            </a:r>
            <a:r>
              <a:rPr lang="en-US" sz="2400" baseline="-25000" smtClean="0"/>
              <a:t>n</a:t>
            </a:r>
            <a:r>
              <a:rPr lang="en-US" sz="2400" smtClean="0"/>
              <a:t> to obtain A</a:t>
            </a:r>
            <a:r>
              <a:rPr lang="en-US" sz="2400" baseline="30000" smtClean="0"/>
              <a:t>-1</a:t>
            </a:r>
            <a:r>
              <a:rPr lang="en-US" sz="2400" smtClean="0"/>
              <a:t>.</a:t>
            </a:r>
          </a:p>
          <a:p>
            <a:pPr eaLnBrk="1" hangingPunct="1"/>
            <a:r>
              <a:rPr lang="en-US" sz="2400" smtClean="0"/>
              <a:t>Example: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Adjoin the identity matrix to the right side of A, thereby producing a matrix of the form [A|I]</a:t>
            </a:r>
          </a:p>
          <a:p>
            <a:pPr eaLnBrk="1" hangingPunct="1"/>
            <a:r>
              <a:rPr lang="en-US" sz="2400" smtClean="0"/>
              <a:t>Apply row operations to this matrix until the left side is reduced to I, so the final matrix will have the form [I|A</a:t>
            </a:r>
            <a:r>
              <a:rPr lang="en-US" sz="2400" baseline="-25000" smtClean="0"/>
              <a:t>-1</a:t>
            </a:r>
            <a:r>
              <a:rPr lang="en-US" sz="2400" smtClean="0"/>
              <a:t>].</a:t>
            </a:r>
          </a:p>
        </p:txBody>
      </p:sp>
      <p:graphicFrame>
        <p:nvGraphicFramePr>
          <p:cNvPr id="69634" name="Object 5"/>
          <p:cNvGraphicFramePr>
            <a:graphicFrameLocks noChangeAspect="1"/>
          </p:cNvGraphicFramePr>
          <p:nvPr/>
        </p:nvGraphicFramePr>
        <p:xfrm>
          <a:off x="3408363" y="3046413"/>
          <a:ext cx="1519237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939600" imgH="711000" progId="Equation.3">
                  <p:embed/>
                </p:oleObj>
              </mc:Choice>
              <mc:Fallback>
                <p:oleObj name="Equation" r:id="rId3" imgW="9396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8363" y="3046413"/>
                        <a:ext cx="1519237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6536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1184</Words>
  <Application>Microsoft Office PowerPoint</Application>
  <PresentationFormat>On-screen Show (4:3)</PresentationFormat>
  <Paragraphs>259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Office Theme</vt:lpstr>
      <vt:lpstr>Blends</vt:lpstr>
      <vt:lpstr>Microsoft Equation 3.0</vt:lpstr>
      <vt:lpstr>Lecture 5 </vt:lpstr>
      <vt:lpstr>PowerPoint Presentation</vt:lpstr>
      <vt:lpstr>Elementary Matrices</vt:lpstr>
      <vt:lpstr>Elementary Matrices</vt:lpstr>
      <vt:lpstr>Elementary Matrices</vt:lpstr>
      <vt:lpstr>Elementary Matrices</vt:lpstr>
      <vt:lpstr>Elementary Matrices</vt:lpstr>
      <vt:lpstr>Elementary Matrices</vt:lpstr>
      <vt:lpstr>A Method for Inverting Matrices</vt:lpstr>
      <vt:lpstr>A Method for Inverting Matrices</vt:lpstr>
      <vt:lpstr>A Method for Inverting Matrices</vt:lpstr>
      <vt:lpstr>Exercises</vt:lpstr>
      <vt:lpstr>Exercises</vt:lpstr>
      <vt:lpstr>PowerPoint Presentation</vt:lpstr>
      <vt:lpstr>Linear Systems</vt:lpstr>
      <vt:lpstr>Linear Systems</vt:lpstr>
      <vt:lpstr>Properties of Invertible Matrices</vt:lpstr>
      <vt:lpstr>Properties of Invertible Matrices</vt:lpstr>
      <vt:lpstr>Exercises</vt:lpstr>
      <vt:lpstr>PowerPoint Presentation</vt:lpstr>
      <vt:lpstr>Diagonal Matrices</vt:lpstr>
      <vt:lpstr>Diagonal Matrices</vt:lpstr>
      <vt:lpstr>Triangular Matrices</vt:lpstr>
      <vt:lpstr>Triangular Matrices</vt:lpstr>
      <vt:lpstr>Triangular Matrices</vt:lpstr>
      <vt:lpstr>Symmetric Matrices</vt:lpstr>
      <vt:lpstr>Symmetric Matrices</vt:lpstr>
      <vt:lpstr>Exercise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 </dc:title>
  <dc:creator>kzelahi</dc:creator>
  <cp:lastModifiedBy>kzelahi</cp:lastModifiedBy>
  <cp:revision>1</cp:revision>
  <dcterms:created xsi:type="dcterms:W3CDTF">2018-01-23T11:56:32Z</dcterms:created>
  <dcterms:modified xsi:type="dcterms:W3CDTF">2018-01-23T11:57:47Z</dcterms:modified>
</cp:coreProperties>
</file>