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Lst>
  <p:notesMasterIdLst>
    <p:notesMasterId r:id="rId29"/>
  </p:notesMasterIdLst>
  <p:handoutMasterIdLst>
    <p:handoutMasterId r:id="rId30"/>
  </p:handoutMasterIdLst>
  <p:sldIdLst>
    <p:sldId id="388" r:id="rId5"/>
    <p:sldId id="297" r:id="rId6"/>
    <p:sldId id="355" r:id="rId7"/>
    <p:sldId id="357" r:id="rId8"/>
    <p:sldId id="371" r:id="rId9"/>
    <p:sldId id="372" r:id="rId10"/>
    <p:sldId id="373" r:id="rId11"/>
    <p:sldId id="374" r:id="rId12"/>
    <p:sldId id="375" r:id="rId13"/>
    <p:sldId id="362" r:id="rId14"/>
    <p:sldId id="364" r:id="rId15"/>
    <p:sldId id="363" r:id="rId16"/>
    <p:sldId id="376" r:id="rId17"/>
    <p:sldId id="380" r:id="rId18"/>
    <p:sldId id="377" r:id="rId19"/>
    <p:sldId id="378" r:id="rId20"/>
    <p:sldId id="379" r:id="rId21"/>
    <p:sldId id="381" r:id="rId22"/>
    <p:sldId id="382" r:id="rId23"/>
    <p:sldId id="383" r:id="rId24"/>
    <p:sldId id="385" r:id="rId25"/>
    <p:sldId id="384" r:id="rId26"/>
    <p:sldId id="370" r:id="rId27"/>
    <p:sldId id="387" r:id="rId28"/>
  </p:sldIdLst>
  <p:sldSz cx="9144000" cy="6858000" type="screen4x3"/>
  <p:notesSz cx="7099300" cy="10234613"/>
  <p:custShowLst>
    <p:custShow name="Custom Show 1" id="0">
      <p:sldLst/>
    </p:custShow>
  </p:custShow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6600"/>
    <a:srgbClr val="FF6600"/>
    <a:srgbClr val="0066FF"/>
    <a:srgbClr val="000066"/>
    <a:srgbClr val="99CC00"/>
    <a:srgbClr val="FF0000"/>
    <a:srgbClr val="BC8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8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84" y="-114"/>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EF92407-2716-4364-AAC8-585FA0F337B4}" type="datetimeFigureOut">
              <a:rPr lang="en-GB"/>
              <a:pPr>
                <a:defRPr/>
              </a:pPr>
              <a:t>04/10/2016</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056A135-02B2-409A-B967-139049EDD41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4DCF4F7-D1BA-4EA0-9C32-4659062B08E7}" type="datetimeFigureOut">
              <a:rPr lang="en-GB"/>
              <a:pPr>
                <a:defRPr/>
              </a:pPr>
              <a:t>04/10/2016</a:t>
            </a:fld>
            <a:endParaRPr lang="en-GB"/>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709613" y="4862513"/>
            <a:ext cx="5680075" cy="46037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862698-6A55-4CCF-82BA-8E9D0E39337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2772"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anchor="b"/>
          <a:lstStyle/>
          <a:p>
            <a:pPr algn="r"/>
            <a:fld id="{E14F813E-7BDD-4DCD-A597-79D43120078D}" type="slidenum">
              <a:rPr lang="en-GB" sz="1200">
                <a:latin typeface="Calibri" pitchFamily="34" charset="0"/>
              </a:rPr>
              <a:pPr algn="r"/>
              <a:t>2</a:t>
            </a:fld>
            <a:endParaRPr lang="en-GB"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lIns="96661" tIns="48331" rIns="96661" bIns="48331"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992188" y="766763"/>
            <a:ext cx="5119687" cy="3840162"/>
          </a:xfrm>
          <a:noFill/>
          <a:ln>
            <a:solidFill>
              <a:srgbClr val="000000"/>
            </a:solidFill>
            <a:miter lim="800000"/>
            <a:headEnd/>
            <a:tailEnd/>
          </a:ln>
        </p:spPr>
      </p:sp>
      <p:sp>
        <p:nvSpPr>
          <p:cNvPr id="36867" name="Rectangle 3"/>
          <p:cNvSpPr>
            <a:spLocks noGrp="1" noChangeArrowheads="1"/>
          </p:cNvSpPr>
          <p:nvPr>
            <p:ph type="body" idx="1"/>
          </p:nvPr>
        </p:nvSpPr>
        <p:spPr bwMode="auto">
          <a:xfrm>
            <a:off x="709613" y="4864100"/>
            <a:ext cx="5681662" cy="4603750"/>
          </a:xfrm>
          <a:noFill/>
        </p:spPr>
        <p:txBody>
          <a:bodyPr wrap="square" lIns="96662" tIns="48331" rIns="96662" bIns="48331"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lIns="96661" tIns="48331" rIns="96661" bIns="48331"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lIns="96661" tIns="48331" rIns="96661" bIns="48331"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lIns="96661" tIns="48331" rIns="96661" bIns="48331"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fld id="{E57BE8E7-E712-4F03-B25C-C68903B4A3C5}" type="datetime1">
              <a:rPr lang="en-GB" smtClean="0"/>
              <a:pPr>
                <a:defRPr/>
              </a:pPr>
              <a:t>04/10/2016</a:t>
            </a:fld>
            <a:endParaRPr lang="en-GB"/>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GB"/>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0AA99B16-0B5E-499D-8D96-E85000A9EAE3}" type="slidenum">
              <a:rPr lang="en-GB" smtClean="0"/>
              <a:pPr>
                <a:defRPr/>
              </a:pPr>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DABE5DE-EB0B-4C1C-92EA-48C122022031}" type="datetime1">
              <a:rPr lang="en-GB" smtClean="0"/>
              <a:pPr>
                <a:defRPr/>
              </a:pPr>
              <a:t>04/10/2016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16836AC-2CC6-46FE-84D4-3DC4CD378D21}"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2FC407F-06CD-4CA4-A942-AAFEA59D4EB5}" type="datetime1">
              <a:rPr lang="en-GB" smtClean="0"/>
              <a:pPr>
                <a:defRPr/>
              </a:pPr>
              <a:t>04/10/2016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5405D4C-A7DB-49B3-A1FC-B43C97C3AE13}" type="slidenum">
              <a:rPr lang="en-GB" smtClean="0"/>
              <a:pPr>
                <a:defRPr/>
              </a:pPr>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0D8D42CA-91A9-4864-9D49-4B7CB850E92D}" type="datetime1">
              <a:rPr lang="en-GB" smtClean="0"/>
              <a:pPr>
                <a:defRPr/>
              </a:pPr>
              <a:t>04/10/2016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F931B49-2A0B-43A4-8411-46A3BDC0F503}" type="slidenum">
              <a:rPr lang="en-GB" smtClean="0"/>
              <a:pPr>
                <a:defRPr/>
              </a:pPr>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fld id="{B1CE266A-1CE4-411B-9B49-4C732D47CF87}" type="datetime1">
              <a:rPr lang="en-GB" smtClean="0"/>
              <a:pPr>
                <a:defRPr/>
              </a:pPr>
              <a:t>04/10/2016</a:t>
            </a:fld>
            <a:endParaRPr lang="en-GB"/>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GB"/>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6B6C92BA-33BD-48EA-9AD4-54C2CC41D4B4}" type="slidenum">
              <a:rPr lang="en-GB" smtClean="0"/>
              <a:pPr>
                <a:defRPr/>
              </a:pPr>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6C4BCB04-583A-4A3D-82C2-C73975FEF201}" type="datetime1">
              <a:rPr lang="en-GB" smtClean="0"/>
              <a:pPr>
                <a:defRPr/>
              </a:pPr>
              <a:t>04/10/2016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9F54CE3-B6F4-4044-B7B8-192869EA807B}" type="slidenum">
              <a:rPr lang="en-GB" smtClean="0"/>
              <a:pPr>
                <a:defRPr/>
              </a:pPr>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E4CEB5D0-C257-4C86-AFF6-3E7F77F6752B}" type="datetime1">
              <a:rPr lang="en-GB" smtClean="0"/>
              <a:pPr>
                <a:defRPr/>
              </a:pPr>
              <a:t>04/10/2016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ED6F2B8E-7443-4DCE-A44A-56D1160BC4EB}" type="slidenum">
              <a:rPr lang="en-GB" smtClean="0"/>
              <a:pPr>
                <a:defRPr/>
              </a:pPr>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50FD4E49-8659-4DA8-B940-CC01A6DCE27D}" type="datetime1">
              <a:rPr lang="en-GB" smtClean="0"/>
              <a:pPr>
                <a:defRPr/>
              </a:pPr>
              <a:t>04/10/2016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8F9AC71B-450E-4C5C-9789-904CC824E123}" type="slidenum">
              <a:rPr lang="en-GB" smtClean="0"/>
              <a:pPr>
                <a:defRPr/>
              </a:pPr>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09C83AA-5E69-4532-B5AB-F6AE13F26BB1}" type="datetime1">
              <a:rPr lang="en-GB" smtClean="0"/>
              <a:pPr>
                <a:defRPr/>
              </a:pPr>
              <a:t>04/10/2016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74529898-E2E4-4B5F-AB86-392975958D54}" type="slidenum">
              <a:rPr lang="en-GB" smtClean="0"/>
              <a:pPr>
                <a:defRPr/>
              </a:pPr>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C9ED492-16A5-4CCF-A9F5-E92DEF50684B}" type="datetime1">
              <a:rPr lang="en-GB" smtClean="0"/>
              <a:pPr>
                <a:defRPr/>
              </a:pPr>
              <a:t>04/10/2016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9D5CA6C-DA54-40D7-AC8A-2B5A9D7BC411}" type="slidenum">
              <a:rPr lang="en-GB" smtClean="0"/>
              <a:pPr>
                <a:defRPr/>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394D9432-3285-4DE6-B9C7-A265CF29E621}" type="datetime1">
              <a:rPr lang="en-GB" smtClean="0"/>
              <a:pPr>
                <a:defRPr/>
              </a:pPr>
              <a:t>04/10/2016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6105FBC-8E3C-4BD4-BE4F-446D56AB0286}" type="slidenum">
              <a:rPr lang="en-GB" smtClean="0"/>
              <a:pPr>
                <a:defRPr/>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E0AF4FA3-5B71-437D-A7B8-DC7D867300E1}" type="datetime1">
              <a:rPr lang="en-GB" smtClean="0"/>
              <a:pPr>
                <a:defRPr/>
              </a:pPr>
              <a:t>04/10/2016</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0642A03A-4E0B-4DF7-B6B4-14C1282E2CD4}" type="slidenum">
              <a:rPr lang="en-GB" smtClean="0"/>
              <a:pPr>
                <a:defRPr/>
              </a:pPr>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01.ibm.com/software/data/bigdat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surrey.ac.uk/ee/people/chuan_heng_foh/"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wmf"/><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wmf"/><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wmf"/><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marL="342900" indent="-342900"/>
            <a:r>
              <a:rPr lang="en-US" sz="2800" dirty="0" smtClean="0">
                <a:solidFill>
                  <a:srgbClr val="000000"/>
                </a:solidFill>
                <a:latin typeface="Times New Roman" pitchFamily="18" charset="0"/>
              </a:rPr>
              <a:t>Lecture 7: </a:t>
            </a:r>
            <a:r>
              <a:rPr lang="en-GB" sz="2800" dirty="0" smtClean="0">
                <a:solidFill>
                  <a:srgbClr val="000000"/>
                </a:solidFill>
                <a:latin typeface="Times New Roman" pitchFamily="18" charset="0"/>
              </a:rPr>
              <a:t>Internet of Things</a:t>
            </a:r>
            <a:r>
              <a:rPr lang="en-GB" sz="2800" dirty="0" smtClean="0">
                <a:solidFill>
                  <a:srgbClr val="003D7D"/>
                </a:solidFill>
                <a:latin typeface="Verdana" pitchFamily="34" charset="0"/>
              </a:rPr>
              <a:t/>
            </a:r>
            <a:br>
              <a:rPr lang="en-GB" sz="2800" dirty="0" smtClean="0">
                <a:solidFill>
                  <a:srgbClr val="003D7D"/>
                </a:solidFill>
                <a:latin typeface="Verdana" pitchFamily="34" charset="0"/>
              </a:rPr>
            </a:br>
            <a:endParaRPr lang="en-US" sz="2800" dirty="0" smtClean="0">
              <a:solidFill>
                <a:srgbClr val="000000"/>
              </a:solidFill>
              <a:latin typeface="Times New Roman" pitchFamily="18" charset="0"/>
            </a:endParaRPr>
          </a:p>
        </p:txBody>
      </p:sp>
      <p:sp>
        <p:nvSpPr>
          <p:cNvPr id="20483" name="Rectangle 3"/>
          <p:cNvSpPr>
            <a:spLocks noGrp="1" noChangeArrowheads="1"/>
          </p:cNvSpPr>
          <p:nvPr>
            <p:ph type="subTitle" idx="1"/>
          </p:nvPr>
        </p:nvSpPr>
        <p:spPr/>
        <p:txBody>
          <a:bodyPr>
            <a:normAutofit/>
          </a:bodyPr>
          <a:lstStyle/>
          <a:p>
            <a:pPr eaLnBrk="1" fontAlgn="auto" hangingPunct="1">
              <a:spcAft>
                <a:spcPts val="0"/>
              </a:spcAft>
              <a:buFont typeface="Wingdings 3"/>
              <a:buNone/>
              <a:defRPr/>
            </a:pPr>
            <a:r>
              <a:rPr lang="en-US" dirty="0" smtClean="0">
                <a:latin typeface="Times New Roman" pitchFamily="18" charset="0"/>
              </a:rPr>
              <a:t>By D. </a:t>
            </a:r>
            <a:r>
              <a:rPr lang="en-US" dirty="0" err="1" smtClean="0">
                <a:latin typeface="Times New Roman" pitchFamily="18" charset="0"/>
              </a:rPr>
              <a:t>Najla</a:t>
            </a:r>
            <a:r>
              <a:rPr lang="en-US" dirty="0" smtClean="0">
                <a:latin typeface="Times New Roman" pitchFamily="18" charset="0"/>
              </a:rPr>
              <a:t> Al-</a:t>
            </a:r>
            <a:r>
              <a:rPr lang="en-US" dirty="0" err="1" smtClean="0">
                <a:latin typeface="Times New Roman" pitchFamily="18" charset="0"/>
              </a:rPr>
              <a:t>Nabhan</a:t>
            </a:r>
            <a:r>
              <a:rPr lang="en-US" dirty="0" smtClean="0">
                <a:latin typeface="Times New Roman" pitchFamily="18" charset="0"/>
              </a:rPr>
              <a:t> </a:t>
            </a:r>
            <a:endParaRPr lang="en-US" dirty="0"/>
          </a:p>
        </p:txBody>
      </p:sp>
      <p:sp>
        <p:nvSpPr>
          <p:cNvPr id="5" name="Slide Number Placeholder 4"/>
          <p:cNvSpPr>
            <a:spLocks noGrp="1"/>
          </p:cNvSpPr>
          <p:nvPr>
            <p:ph type="sldNum" sz="quarter" idx="12"/>
          </p:nvPr>
        </p:nvSpPr>
        <p:spPr/>
        <p:txBody>
          <a:bodyPr/>
          <a:lstStyle/>
          <a:p>
            <a:pPr>
              <a:defRPr/>
            </a:pPr>
            <a:fld id="{F619693C-9C86-4DAD-B6F3-85E5A61A0300}" type="slidenum">
              <a:rPr lang="en-US" altLang="en-US" smtClean="0">
                <a:solidFill>
                  <a:srgbClr val="464653"/>
                </a:solidFill>
              </a:rPr>
              <a:pPr>
                <a:defRPr/>
              </a:pPr>
              <a:t>1</a:t>
            </a:fld>
            <a:endParaRPr lang="en-US" altLang="en-US">
              <a:solidFill>
                <a:srgbClr val="46465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B24F4-DD2C-4F90-8CC3-22FB67858B44}" type="slidenum">
              <a:rPr lang="en-GB"/>
              <a:pPr>
                <a:defRPr/>
              </a:pPr>
              <a:t>10</a:t>
            </a:fld>
            <a:endParaRPr lang="en-GB"/>
          </a:p>
        </p:txBody>
      </p:sp>
      <p:sp>
        <p:nvSpPr>
          <p:cNvPr id="10243" name="Rectangle 2"/>
          <p:cNvSpPr>
            <a:spLocks noGrp="1"/>
          </p:cNvSpPr>
          <p:nvPr>
            <p:ph type="title" idx="4294967295"/>
          </p:nvPr>
        </p:nvSpPr>
        <p:spPr>
          <a:xfrm>
            <a:off x="990600" y="228600"/>
            <a:ext cx="8153400" cy="990600"/>
          </a:xfrm>
        </p:spPr>
        <p:txBody>
          <a:bodyPr/>
          <a:lstStyle/>
          <a:p>
            <a:r>
              <a:rPr lang="en-GB" sz="3200" dirty="0" smtClean="0">
                <a:solidFill>
                  <a:schemeClr val="tx2"/>
                </a:solidFill>
              </a:rPr>
              <a:t>How are the networks changing?</a:t>
            </a:r>
          </a:p>
        </p:txBody>
      </p:sp>
      <p:sp>
        <p:nvSpPr>
          <p:cNvPr id="10244" name="Rectangle 3"/>
          <p:cNvSpPr>
            <a:spLocks noGrp="1"/>
          </p:cNvSpPr>
          <p:nvPr>
            <p:ph type="body" idx="4294967295"/>
          </p:nvPr>
        </p:nvSpPr>
        <p:spPr>
          <a:xfrm>
            <a:off x="1068388" y="1555750"/>
            <a:ext cx="8075612" cy="4278313"/>
          </a:xfrm>
        </p:spPr>
        <p:txBody>
          <a:bodyPr/>
          <a:lstStyle/>
          <a:p>
            <a:pPr marL="319088" indent="-319088"/>
            <a:r>
              <a:rPr lang="en-GB" sz="1900" dirty="0" smtClean="0"/>
              <a:t>Extensions</a:t>
            </a:r>
          </a:p>
          <a:p>
            <a:pPr marL="639763" lvl="1" indent="-273050"/>
            <a:r>
              <a:rPr lang="en-GB" sz="1700" dirty="0" smtClean="0"/>
              <a:t>More nodes, more connections, IPv6, 6LowPan,...</a:t>
            </a:r>
          </a:p>
          <a:p>
            <a:pPr marL="639763" lvl="1" indent="-273050"/>
            <a:r>
              <a:rPr lang="en-GB" sz="1700" dirty="0" smtClean="0"/>
              <a:t>Any </a:t>
            </a:r>
            <a:r>
              <a:rPr lang="en-GB" sz="1700" dirty="0" smtClean="0">
                <a:solidFill>
                  <a:srgbClr val="0066FF"/>
                </a:solidFill>
                <a:latin typeface="Comic Sans MS" pitchFamily="66" charset="0"/>
              </a:rPr>
              <a:t>TIME</a:t>
            </a:r>
            <a:r>
              <a:rPr lang="en-GB" sz="1700" dirty="0" smtClean="0"/>
              <a:t>, Any </a:t>
            </a:r>
            <a:r>
              <a:rPr lang="en-GB" sz="1700" dirty="0" smtClean="0">
                <a:solidFill>
                  <a:srgbClr val="0066FF"/>
                </a:solidFill>
                <a:latin typeface="Comic Sans MS" pitchFamily="66" charset="0"/>
              </a:rPr>
              <a:t>PLACE</a:t>
            </a:r>
            <a:r>
              <a:rPr lang="en-GB" sz="1700" dirty="0" smtClean="0"/>
              <a:t> </a:t>
            </a:r>
            <a:r>
              <a:rPr lang="en-GB" sz="1800" b="1" dirty="0" smtClean="0">
                <a:solidFill>
                  <a:srgbClr val="FF0000"/>
                </a:solidFill>
                <a:latin typeface="Comic Sans MS" pitchFamily="66" charset="0"/>
              </a:rPr>
              <a:t>+</a:t>
            </a:r>
            <a:r>
              <a:rPr lang="en-GB" sz="1700" dirty="0" smtClean="0"/>
              <a:t> Any </a:t>
            </a:r>
            <a:r>
              <a:rPr lang="en-GB" sz="1700" dirty="0" smtClean="0">
                <a:solidFill>
                  <a:srgbClr val="0066FF"/>
                </a:solidFill>
                <a:latin typeface="Comic Sans MS" pitchFamily="66" charset="0"/>
              </a:rPr>
              <a:t>THING</a:t>
            </a:r>
          </a:p>
          <a:p>
            <a:pPr marL="639763" lvl="1" indent="-273050"/>
            <a:r>
              <a:rPr lang="en-GB" sz="1700" dirty="0" smtClean="0"/>
              <a:t>M2M, </a:t>
            </a:r>
            <a:r>
              <a:rPr lang="en-GB" sz="1700" dirty="0" err="1" smtClean="0"/>
              <a:t>IoT</a:t>
            </a:r>
            <a:endParaRPr lang="en-GB" sz="1700" dirty="0" smtClean="0"/>
          </a:p>
          <a:p>
            <a:pPr marL="914400" lvl="2"/>
            <a:r>
              <a:rPr lang="en-GB" sz="1500" dirty="0" smtClean="0"/>
              <a:t>Billions of interconnected devices,</a:t>
            </a:r>
          </a:p>
          <a:p>
            <a:pPr marL="914400" lvl="2"/>
            <a:r>
              <a:rPr lang="en-GB" sz="1500" dirty="0" smtClean="0"/>
              <a:t>Everybody connected.</a:t>
            </a:r>
          </a:p>
          <a:p>
            <a:pPr marL="319088" indent="-319088"/>
            <a:r>
              <a:rPr lang="en-GB" sz="1900" dirty="0" smtClean="0"/>
              <a:t>Expansions</a:t>
            </a:r>
          </a:p>
          <a:p>
            <a:pPr marL="639763" lvl="1" indent="-273050"/>
            <a:r>
              <a:rPr lang="en-GB" sz="1700" dirty="0" smtClean="0"/>
              <a:t>Broadband</a:t>
            </a:r>
          </a:p>
          <a:p>
            <a:pPr marL="319088" indent="-319088"/>
            <a:r>
              <a:rPr lang="en-GB" sz="1900" dirty="0" smtClean="0"/>
              <a:t>Enhancements</a:t>
            </a:r>
          </a:p>
          <a:p>
            <a:pPr marL="639763" lvl="1" indent="-273050"/>
            <a:r>
              <a:rPr lang="en-GB" sz="1700" dirty="0" smtClean="0"/>
              <a:t>Smart networks</a:t>
            </a:r>
          </a:p>
          <a:p>
            <a:pPr marL="639763" lvl="1" indent="-273050"/>
            <a:r>
              <a:rPr lang="en-GB" sz="1700" dirty="0" smtClean="0"/>
              <a:t>Data-centric and content-oriented networking </a:t>
            </a:r>
          </a:p>
          <a:p>
            <a:pPr marL="639763" lvl="1" indent="-273050"/>
            <a:r>
              <a:rPr lang="en-GB" sz="1700" dirty="0" smtClean="0"/>
              <a:t>Context-aware (autonomous) systems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0D034CFE-9723-44FA-9F8B-453DACC61416}" type="slidenum">
              <a:rPr lang="en-GB"/>
              <a:pPr>
                <a:defRPr/>
              </a:pPr>
              <a:t>11</a:t>
            </a:fld>
            <a:endParaRPr lang="en-GB"/>
          </a:p>
        </p:txBody>
      </p:sp>
      <p:sp>
        <p:nvSpPr>
          <p:cNvPr id="11269" name="Rectangle 2"/>
          <p:cNvSpPr>
            <a:spLocks noGrp="1" noChangeArrowheads="1"/>
          </p:cNvSpPr>
          <p:nvPr>
            <p:ph type="title" idx="4294967295"/>
          </p:nvPr>
        </p:nvSpPr>
        <p:spPr>
          <a:xfrm>
            <a:off x="0" y="-26988"/>
            <a:ext cx="8229600" cy="935038"/>
          </a:xfrm>
        </p:spPr>
        <p:txBody>
          <a:bodyPr anchor="b"/>
          <a:lstStyle/>
          <a:p>
            <a:r>
              <a:rPr lang="en-GB" smtClean="0"/>
              <a:t>Future Networks</a:t>
            </a:r>
          </a:p>
        </p:txBody>
      </p:sp>
      <p:sp>
        <p:nvSpPr>
          <p:cNvPr id="7" name="Slide Number Placeholder 22"/>
          <p:cNvSpPr txBox="1">
            <a:spLocks noGrp="1"/>
          </p:cNvSpPr>
          <p:nvPr/>
        </p:nvSpPr>
        <p:spPr>
          <a:xfrm>
            <a:off x="8534400" y="6553200"/>
            <a:ext cx="533400" cy="244475"/>
          </a:xfrm>
          <a:prstGeom prst="rect">
            <a:avLst/>
          </a:prstGeom>
          <a:noFill/>
        </p:spPr>
        <p:txBody>
          <a:bodyPr anchor="ctr">
            <a:normAutofit fontScale="92500" lnSpcReduction="10000"/>
          </a:bodyPr>
          <a:lstStyle/>
          <a:p>
            <a:pPr algn="ctr">
              <a:defRPr/>
            </a:pPr>
            <a:fld id="{A19C04FD-E223-405E-87BF-5E5685205DA5}" type="slidenum">
              <a:rPr lang="en-US" sz="1200">
                <a:solidFill>
                  <a:schemeClr val="accent1">
                    <a:lumMod val="50000"/>
                  </a:schemeClr>
                </a:solidFill>
                <a:latin typeface="Arial" charset="0"/>
                <a:cs typeface="Arial" charset="0"/>
              </a:rPr>
              <a:pPr algn="ctr">
                <a:defRPr/>
              </a:pPr>
              <a:t>11</a:t>
            </a:fld>
            <a:endParaRPr lang="en-US" sz="1200">
              <a:solidFill>
                <a:schemeClr val="accent1">
                  <a:lumMod val="50000"/>
                </a:schemeClr>
              </a:solidFill>
              <a:latin typeface="Arial" charset="0"/>
              <a:cs typeface="Arial" charset="0"/>
            </a:endParaRPr>
          </a:p>
        </p:txBody>
      </p:sp>
      <p:sp>
        <p:nvSpPr>
          <p:cNvPr id="11268" name="Rectangle 7"/>
          <p:cNvSpPr txBox="1">
            <a:spLocks noGrp="1" noChangeArrowheads="1"/>
          </p:cNvSpPr>
          <p:nvPr/>
        </p:nvSpPr>
        <p:spPr bwMode="auto">
          <a:xfrm>
            <a:off x="8534400" y="6477000"/>
            <a:ext cx="457200" cy="304800"/>
          </a:xfrm>
          <a:prstGeom prst="rect">
            <a:avLst/>
          </a:prstGeom>
          <a:noFill/>
          <a:ln w="9525">
            <a:noFill/>
            <a:miter lim="800000"/>
            <a:headEnd/>
            <a:tailEnd/>
          </a:ln>
        </p:spPr>
        <p:txBody>
          <a:bodyPr anchor="b"/>
          <a:lstStyle/>
          <a:p>
            <a:pPr algn="r"/>
            <a:fld id="{4C4478BF-D537-4CCD-9EF1-EA3586038786}" type="slidenum">
              <a:rPr lang="en-GB" sz="1000">
                <a:solidFill>
                  <a:schemeClr val="bg1"/>
                </a:solidFill>
                <a:latin typeface="Tahoma" pitchFamily="34" charset="0"/>
                <a:cs typeface="Tahoma" pitchFamily="34" charset="0"/>
              </a:rPr>
              <a:pPr algn="r"/>
              <a:t>11</a:t>
            </a:fld>
            <a:endParaRPr lang="en-GB" sz="1000">
              <a:solidFill>
                <a:schemeClr val="bg1"/>
              </a:solidFill>
              <a:latin typeface="Tahoma" pitchFamily="34" charset="0"/>
              <a:cs typeface="Tahoma" pitchFamily="34" charset="0"/>
            </a:endParaRPr>
          </a:p>
        </p:txBody>
      </p:sp>
      <p:grpSp>
        <p:nvGrpSpPr>
          <p:cNvPr id="11270" name="Group 5"/>
          <p:cNvGrpSpPr>
            <a:grpSpLocks/>
          </p:cNvGrpSpPr>
          <p:nvPr/>
        </p:nvGrpSpPr>
        <p:grpSpPr bwMode="auto">
          <a:xfrm>
            <a:off x="609600" y="1295400"/>
            <a:ext cx="6934200" cy="5181600"/>
            <a:chOff x="612" y="1026"/>
            <a:chExt cx="4021" cy="3087"/>
          </a:xfrm>
        </p:grpSpPr>
        <p:pic>
          <p:nvPicPr>
            <p:cNvPr id="11271" name="Picture 3" descr="InternetofThings_L"/>
            <p:cNvPicPr>
              <a:picLocks noChangeAspect="1" noChangeArrowheads="1"/>
            </p:cNvPicPr>
            <p:nvPr/>
          </p:nvPicPr>
          <p:blipFill>
            <a:blip r:embed="rId3" cstate="print"/>
            <a:srcRect/>
            <a:stretch>
              <a:fillRect/>
            </a:stretch>
          </p:blipFill>
          <p:spPr bwMode="auto">
            <a:xfrm>
              <a:off x="793" y="1071"/>
              <a:ext cx="3840" cy="3042"/>
            </a:xfrm>
            <a:prstGeom prst="rect">
              <a:avLst/>
            </a:prstGeom>
            <a:noFill/>
            <a:ln w="9525">
              <a:noFill/>
              <a:miter lim="800000"/>
              <a:headEnd/>
              <a:tailEnd/>
            </a:ln>
          </p:spPr>
        </p:pic>
        <p:sp>
          <p:nvSpPr>
            <p:cNvPr id="11272" name="Rectangle 4"/>
            <p:cNvSpPr>
              <a:spLocks noChangeArrowheads="1"/>
            </p:cNvSpPr>
            <p:nvPr/>
          </p:nvSpPr>
          <p:spPr bwMode="auto">
            <a:xfrm>
              <a:off x="612" y="1026"/>
              <a:ext cx="2223" cy="272"/>
            </a:xfrm>
            <a:prstGeom prst="rect">
              <a:avLst/>
            </a:prstGeom>
            <a:solidFill>
              <a:schemeClr val="bg1"/>
            </a:solidFill>
            <a:ln w="9525" algn="ctr">
              <a:noFill/>
              <a:miter lim="800000"/>
              <a:headEnd/>
              <a:tailEnd/>
            </a:ln>
          </p:spPr>
          <p:txBody>
            <a:bodyPr wrap="none" anchor="ctr"/>
            <a:lstStyle/>
            <a:p>
              <a:pPr algn="ctr"/>
              <a:endParaRPr lang="en-US" sz="2400">
                <a:latin typeface="Tahoma" pitchFamily="34" charset="0"/>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136B81D0-BE18-40AB-9FFF-C224809C9FBA}" type="slidenum">
              <a:rPr lang="en-GB"/>
              <a:pPr>
                <a:defRPr/>
              </a:pPr>
              <a:t>12</a:t>
            </a:fld>
            <a:endParaRPr lang="en-GB"/>
          </a:p>
        </p:txBody>
      </p:sp>
      <p:sp>
        <p:nvSpPr>
          <p:cNvPr id="12292" name="Rectangle 4"/>
          <p:cNvSpPr>
            <a:spLocks noGrp="1"/>
          </p:cNvSpPr>
          <p:nvPr>
            <p:ph type="title" idx="4294967295"/>
          </p:nvPr>
        </p:nvSpPr>
        <p:spPr>
          <a:xfrm>
            <a:off x="0" y="-26988"/>
            <a:ext cx="8229600" cy="1143001"/>
          </a:xfrm>
        </p:spPr>
        <p:txBody>
          <a:bodyPr/>
          <a:lstStyle/>
          <a:p>
            <a:r>
              <a:rPr lang="en-US" sz="3200" smtClean="0">
                <a:solidFill>
                  <a:schemeClr val="tx2"/>
                </a:solidFill>
              </a:rPr>
              <a:t>“Thing” connected to the internet</a:t>
            </a:r>
          </a:p>
        </p:txBody>
      </p:sp>
      <p:sp>
        <p:nvSpPr>
          <p:cNvPr id="6" name="Slide Number Placeholder 22"/>
          <p:cNvSpPr txBox="1">
            <a:spLocks noGrp="1"/>
          </p:cNvSpPr>
          <p:nvPr/>
        </p:nvSpPr>
        <p:spPr>
          <a:xfrm>
            <a:off x="8534400" y="6553200"/>
            <a:ext cx="533400" cy="244475"/>
          </a:xfrm>
          <a:prstGeom prst="rect">
            <a:avLst/>
          </a:prstGeom>
          <a:noFill/>
        </p:spPr>
        <p:txBody>
          <a:bodyPr anchor="ctr">
            <a:normAutofit fontScale="92500" lnSpcReduction="10000"/>
          </a:bodyPr>
          <a:lstStyle/>
          <a:p>
            <a:pPr algn="ctr">
              <a:defRPr/>
            </a:pPr>
            <a:fld id="{646CDADA-AC2B-4E4B-830A-942283F550B5}" type="slidenum">
              <a:rPr lang="en-US" sz="1200">
                <a:solidFill>
                  <a:schemeClr val="tx1">
                    <a:lumMod val="65000"/>
                    <a:lumOff val="35000"/>
                  </a:schemeClr>
                </a:solidFill>
                <a:latin typeface="Arial" charset="0"/>
                <a:cs typeface="Arial" charset="0"/>
              </a:rPr>
              <a:pPr algn="ctr">
                <a:defRPr/>
              </a:pPr>
              <a:t>12</a:t>
            </a:fld>
            <a:endParaRPr lang="en-US" sz="1200">
              <a:solidFill>
                <a:schemeClr val="tx1">
                  <a:lumMod val="65000"/>
                  <a:lumOff val="35000"/>
                </a:schemeClr>
              </a:solidFill>
              <a:latin typeface="Arial" charset="0"/>
              <a:cs typeface="Arial" charset="0"/>
            </a:endParaRPr>
          </a:p>
        </p:txBody>
      </p:sp>
      <p:pic>
        <p:nvPicPr>
          <p:cNvPr id="12293" name="Picture 5" descr="IoT_things"/>
          <p:cNvPicPr>
            <a:picLocks noChangeAspect="1" noChangeArrowheads="1"/>
          </p:cNvPicPr>
          <p:nvPr/>
        </p:nvPicPr>
        <p:blipFill>
          <a:blip r:embed="rId3" cstate="print"/>
          <a:srcRect/>
          <a:stretch>
            <a:fillRect/>
          </a:stretch>
        </p:blipFill>
        <p:spPr bwMode="auto">
          <a:xfrm>
            <a:off x="749300" y="1295400"/>
            <a:ext cx="7643813" cy="4267200"/>
          </a:xfrm>
          <a:prstGeom prst="rect">
            <a:avLst/>
          </a:prstGeom>
          <a:noFill/>
          <a:ln w="9525">
            <a:noFill/>
            <a:miter lim="800000"/>
            <a:headEnd/>
            <a:tailEnd/>
          </a:ln>
        </p:spPr>
      </p:pic>
      <p:sp>
        <p:nvSpPr>
          <p:cNvPr id="12294" name="Text Box 6"/>
          <p:cNvSpPr txBox="1">
            <a:spLocks noChangeArrowheads="1"/>
          </p:cNvSpPr>
          <p:nvPr/>
        </p:nvSpPr>
        <p:spPr bwMode="auto">
          <a:xfrm>
            <a:off x="685800" y="6172200"/>
            <a:ext cx="1492250" cy="230188"/>
          </a:xfrm>
          <a:prstGeom prst="rect">
            <a:avLst/>
          </a:prstGeom>
          <a:noFill/>
          <a:ln w="9525" algn="ctr">
            <a:noFill/>
            <a:miter lim="800000"/>
            <a:headEnd/>
            <a:tailEnd/>
          </a:ln>
        </p:spPr>
        <p:txBody>
          <a:bodyPr wrap="none">
            <a:spAutoFit/>
          </a:bodyPr>
          <a:lstStyle/>
          <a:p>
            <a:pPr eaLnBrk="0" hangingPunct="0"/>
            <a:r>
              <a:rPr lang="en-US" sz="900"/>
              <a:t>Image Courtesy: : CISCO</a:t>
            </a:r>
          </a:p>
        </p:txBody>
      </p:sp>
      <p:pic>
        <p:nvPicPr>
          <p:cNvPr id="12295" name="Picture 7" descr="source"/>
          <p:cNvPicPr>
            <a:picLocks noChangeAspect="1" noChangeArrowheads="1"/>
          </p:cNvPicPr>
          <p:nvPr/>
        </p:nvPicPr>
        <p:blipFill>
          <a:blip r:embed="rId4" cstate="print"/>
          <a:srcRect/>
          <a:stretch>
            <a:fillRect/>
          </a:stretch>
        </p:blipFill>
        <p:spPr bwMode="auto">
          <a:xfrm>
            <a:off x="685800" y="5638800"/>
            <a:ext cx="76962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GB" dirty="0" smtClean="0"/>
              <a:t>What does Internet of Things (</a:t>
            </a:r>
            <a:r>
              <a:rPr lang="en-GB" dirty="0" err="1" smtClean="0"/>
              <a:t>IoT</a:t>
            </a:r>
            <a:r>
              <a:rPr lang="en-GB" dirty="0" smtClean="0"/>
              <a:t>) mean?</a:t>
            </a:r>
          </a:p>
        </p:txBody>
      </p:sp>
      <p:sp>
        <p:nvSpPr>
          <p:cNvPr id="4" name="Slide Number Placeholder 3"/>
          <p:cNvSpPr>
            <a:spLocks noGrp="1"/>
          </p:cNvSpPr>
          <p:nvPr>
            <p:ph type="sldNum" sz="quarter" idx="12"/>
          </p:nvPr>
        </p:nvSpPr>
        <p:spPr/>
        <p:txBody>
          <a:bodyPr/>
          <a:lstStyle/>
          <a:p>
            <a:pPr>
              <a:defRPr/>
            </a:pPr>
            <a:fld id="{41C19540-3950-43C5-BC00-3A4FB8FE80D5}" type="slidenum">
              <a:rPr lang="en-GB"/>
              <a:pPr>
                <a:defRPr/>
              </a:pPr>
              <a:t>13</a:t>
            </a:fld>
            <a:endParaRPr lang="en-GB"/>
          </a:p>
        </p:txBody>
      </p:sp>
      <p:sp>
        <p:nvSpPr>
          <p:cNvPr id="13315" name="Content Placeholder 2"/>
          <p:cNvSpPr>
            <a:spLocks noGrp="1"/>
          </p:cNvSpPr>
          <p:nvPr>
            <p:ph sz="quarter" idx="1"/>
          </p:nvPr>
        </p:nvSpPr>
        <p:spPr/>
        <p:txBody>
          <a:bodyPr/>
          <a:lstStyle/>
          <a:p>
            <a:r>
              <a:rPr lang="en-GB" dirty="0" smtClean="0"/>
              <a:t>Extending the current Internet and providing connection, communication, and inter-networking between devices and physical objects, or "Things," is a growing trend that is often referred to as the </a:t>
            </a:r>
            <a:r>
              <a:rPr lang="en-GB" i="1" dirty="0" smtClean="0">
                <a:solidFill>
                  <a:srgbClr val="0000FF"/>
                </a:solidFill>
              </a:rPr>
              <a:t>Internet of Things</a:t>
            </a:r>
            <a:r>
              <a:rPr lang="en-GB" dirty="0" smtClean="0"/>
              <a:t>. </a:t>
            </a:r>
            <a:br>
              <a:rPr lang="en-GB" dirty="0" smtClean="0"/>
            </a:br>
            <a:endParaRPr lang="en-GB" dirty="0" smtClean="0"/>
          </a:p>
          <a:p>
            <a:r>
              <a:rPr lang="en-GB" dirty="0" smtClean="0"/>
              <a:t>“The technologies and solutions that enable integration of real world data and services into the current information networking technologies are often described under the umbrella term of the Internet of Things (</a:t>
            </a:r>
            <a:r>
              <a:rPr lang="en-GB" dirty="0" err="1" smtClean="0"/>
              <a:t>IoT</a:t>
            </a:r>
            <a:r>
              <a:rPr lang="en-GB" dirty="0" smtClean="0"/>
              <a:t>)”</a:t>
            </a:r>
          </a:p>
          <a:p>
            <a:endParaRPr lang="en-GB"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Internet of Things Module</a:t>
            </a:r>
          </a:p>
        </p:txBody>
      </p:sp>
      <p:sp>
        <p:nvSpPr>
          <p:cNvPr id="4" name="Slide Number Placeholder 3"/>
          <p:cNvSpPr>
            <a:spLocks noGrp="1"/>
          </p:cNvSpPr>
          <p:nvPr>
            <p:ph type="sldNum" sz="quarter" idx="12"/>
          </p:nvPr>
        </p:nvSpPr>
        <p:spPr/>
        <p:txBody>
          <a:bodyPr/>
          <a:lstStyle/>
          <a:p>
            <a:pPr>
              <a:defRPr/>
            </a:pPr>
            <a:fld id="{2EFFF23D-6C7C-4CD6-9F6F-C34C3287CF81}" type="slidenum">
              <a:rPr lang="en-GB"/>
              <a:pPr>
                <a:defRPr/>
              </a:pPr>
              <a:t>14</a:t>
            </a:fld>
            <a:endParaRPr lang="en-GB"/>
          </a:p>
        </p:txBody>
      </p:sp>
      <p:pic>
        <p:nvPicPr>
          <p:cNvPr id="22532" name="Picture 2" descr="Big Data, Internet of Things, IOT,M2M, Machine to Machine, Wearable Technology, Data Science "/>
          <p:cNvPicPr>
            <a:picLocks noChangeAspect="1" noChangeArrowheads="1"/>
          </p:cNvPicPr>
          <p:nvPr/>
        </p:nvPicPr>
        <p:blipFill>
          <a:blip r:embed="rId2" cstate="print"/>
          <a:srcRect/>
          <a:stretch>
            <a:fillRect/>
          </a:stretch>
        </p:blipFill>
        <p:spPr bwMode="auto">
          <a:xfrm>
            <a:off x="684213" y="1052513"/>
            <a:ext cx="7256462" cy="5443537"/>
          </a:xfrm>
          <a:prstGeom prst="rect">
            <a:avLst/>
          </a:prstGeom>
          <a:noFill/>
          <a:ln w="9525">
            <a:noFill/>
            <a:miter lim="800000"/>
            <a:headEnd/>
            <a:tailEnd/>
          </a:ln>
        </p:spPr>
      </p:pic>
      <p:sp>
        <p:nvSpPr>
          <p:cNvPr id="22533" name="TextBox 4"/>
          <p:cNvSpPr txBox="1">
            <a:spLocks noChangeArrowheads="1"/>
          </p:cNvSpPr>
          <p:nvPr/>
        </p:nvSpPr>
        <p:spPr bwMode="auto">
          <a:xfrm>
            <a:off x="50800" y="6529388"/>
            <a:ext cx="1641475" cy="214312"/>
          </a:xfrm>
          <a:prstGeom prst="rect">
            <a:avLst/>
          </a:prstGeom>
          <a:noFill/>
          <a:ln w="9525">
            <a:noFill/>
            <a:miter lim="800000"/>
            <a:headEnd/>
            <a:tailEnd/>
          </a:ln>
        </p:spPr>
        <p:txBody>
          <a:bodyPr wrap="none">
            <a:spAutoFit/>
          </a:bodyPr>
          <a:lstStyle/>
          <a:p>
            <a:r>
              <a:rPr lang="en-GB" sz="800"/>
              <a:t>Image courtesy: Wilgengebroed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smtClean="0"/>
              <a:t>Why should I learn about </a:t>
            </a:r>
            <a:r>
              <a:rPr lang="en-GB" dirty="0" err="1" smtClean="0"/>
              <a:t>IoT</a:t>
            </a:r>
            <a:r>
              <a:rPr lang="en-GB" dirty="0" smtClean="0"/>
              <a:t>? </a:t>
            </a:r>
          </a:p>
        </p:txBody>
      </p:sp>
      <p:sp>
        <p:nvSpPr>
          <p:cNvPr id="4" name="Slide Number Placeholder 3"/>
          <p:cNvSpPr>
            <a:spLocks noGrp="1"/>
          </p:cNvSpPr>
          <p:nvPr>
            <p:ph type="sldNum" sz="quarter" idx="12"/>
          </p:nvPr>
        </p:nvSpPr>
        <p:spPr/>
        <p:txBody>
          <a:bodyPr/>
          <a:lstStyle/>
          <a:p>
            <a:pPr>
              <a:defRPr/>
            </a:pPr>
            <a:fld id="{BC96CAA4-65D8-4EE4-83D1-ED2C8F0BED0B}" type="slidenum">
              <a:rPr lang="en-GB"/>
              <a:pPr>
                <a:defRPr/>
              </a:pPr>
              <a:t>15</a:t>
            </a:fld>
            <a:endParaRPr lang="en-GB"/>
          </a:p>
        </p:txBody>
      </p:sp>
      <p:sp>
        <p:nvSpPr>
          <p:cNvPr id="14339" name="Content Placeholder 2"/>
          <p:cNvSpPr>
            <a:spLocks noGrp="1"/>
          </p:cNvSpPr>
          <p:nvPr>
            <p:ph sz="quarter" idx="1"/>
          </p:nvPr>
        </p:nvSpPr>
        <p:spPr/>
        <p:txBody>
          <a:bodyPr/>
          <a:lstStyle/>
          <a:p>
            <a:r>
              <a:rPr lang="en-GB" dirty="0" smtClean="0"/>
              <a:t>Business trend</a:t>
            </a:r>
          </a:p>
          <a:p>
            <a:r>
              <a:rPr lang="en-GB" dirty="0" smtClean="0"/>
              <a:t>Emerging technologies</a:t>
            </a:r>
          </a:p>
          <a:p>
            <a:r>
              <a:rPr lang="en-GB" dirty="0" smtClean="0"/>
              <a:t>Growing </a:t>
            </a:r>
            <a:r>
              <a:rPr lang="en-GB" dirty="0" err="1" smtClean="0"/>
              <a:t>IoT</a:t>
            </a:r>
            <a:r>
              <a:rPr lang="en-GB" dirty="0" smtClean="0"/>
              <a:t> Services and Application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t>Opportunities</a:t>
            </a:r>
          </a:p>
        </p:txBody>
      </p:sp>
      <p:sp>
        <p:nvSpPr>
          <p:cNvPr id="4" name="Slide Number Placeholder 3"/>
          <p:cNvSpPr>
            <a:spLocks noGrp="1"/>
          </p:cNvSpPr>
          <p:nvPr>
            <p:ph type="sldNum" sz="quarter" idx="12"/>
          </p:nvPr>
        </p:nvSpPr>
        <p:spPr/>
        <p:txBody>
          <a:bodyPr/>
          <a:lstStyle/>
          <a:p>
            <a:pPr>
              <a:defRPr/>
            </a:pPr>
            <a:fld id="{3FFE2462-CE22-4950-9575-4295D6C55D27}" type="slidenum">
              <a:rPr lang="en-GB"/>
              <a:pPr>
                <a:defRPr/>
              </a:pPr>
              <a:t>16</a:t>
            </a:fld>
            <a:endParaRPr lang="en-GB"/>
          </a:p>
        </p:txBody>
      </p:sp>
      <p:pic>
        <p:nvPicPr>
          <p:cNvPr id="15364" name="Picture 2" descr="http://blog.trentonsystems.com/wp-content/uploads/2013/07/Intel-Internet-of-Things-Infographic.jpg"/>
          <p:cNvPicPr>
            <a:picLocks noChangeAspect="1" noChangeArrowheads="1"/>
          </p:cNvPicPr>
          <p:nvPr/>
        </p:nvPicPr>
        <p:blipFill>
          <a:blip r:embed="rId2" cstate="print"/>
          <a:srcRect/>
          <a:stretch>
            <a:fillRect/>
          </a:stretch>
        </p:blipFill>
        <p:spPr bwMode="auto">
          <a:xfrm>
            <a:off x="12700" y="1065213"/>
            <a:ext cx="9131300" cy="5387975"/>
          </a:xfrm>
          <a:prstGeom prst="rect">
            <a:avLst/>
          </a:prstGeom>
          <a:noFill/>
          <a:ln w="9525">
            <a:noFill/>
            <a:miter lim="800000"/>
            <a:headEnd/>
            <a:tailEnd/>
          </a:ln>
        </p:spPr>
      </p:pic>
      <p:sp>
        <p:nvSpPr>
          <p:cNvPr id="15365" name="TextBox 4"/>
          <p:cNvSpPr txBox="1">
            <a:spLocks noChangeArrowheads="1"/>
          </p:cNvSpPr>
          <p:nvPr/>
        </p:nvSpPr>
        <p:spPr bwMode="auto">
          <a:xfrm>
            <a:off x="34925" y="6669088"/>
            <a:ext cx="4043363" cy="200025"/>
          </a:xfrm>
          <a:prstGeom prst="rect">
            <a:avLst/>
          </a:prstGeom>
          <a:noFill/>
          <a:ln w="9525">
            <a:noFill/>
            <a:miter lim="800000"/>
            <a:headEnd/>
            <a:tailEnd/>
          </a:ln>
        </p:spPr>
        <p:txBody>
          <a:bodyPr wrap="none">
            <a:spAutoFit/>
          </a:bodyPr>
          <a:lstStyle/>
          <a:p>
            <a:r>
              <a:rPr lang="en-GB" sz="700"/>
              <a:t>Source: http://blog.trentonsystems.com/internet-of-things-crosses-business-personal-boundaries/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Technology trend</a:t>
            </a:r>
          </a:p>
        </p:txBody>
      </p:sp>
      <p:sp>
        <p:nvSpPr>
          <p:cNvPr id="4" name="Slide Number Placeholder 3"/>
          <p:cNvSpPr>
            <a:spLocks noGrp="1"/>
          </p:cNvSpPr>
          <p:nvPr>
            <p:ph type="sldNum" sz="quarter" idx="12"/>
          </p:nvPr>
        </p:nvSpPr>
        <p:spPr/>
        <p:txBody>
          <a:bodyPr/>
          <a:lstStyle/>
          <a:p>
            <a:pPr>
              <a:defRPr/>
            </a:pPr>
            <a:fld id="{A67B4615-5A46-458E-A7B5-0D11F560710C}" type="slidenum">
              <a:rPr lang="en-GB"/>
              <a:pPr>
                <a:defRPr/>
              </a:pPr>
              <a:t>17</a:t>
            </a:fld>
            <a:endParaRPr lang="en-GB"/>
          </a:p>
        </p:txBody>
      </p:sp>
      <p:pic>
        <p:nvPicPr>
          <p:cNvPr id="16388" name="Picture 4" descr="http://upload.wikimedia.org/wikipedia/commons/5/5a/Internet_of_Things.png"/>
          <p:cNvPicPr>
            <a:picLocks noChangeAspect="1" noChangeArrowheads="1"/>
          </p:cNvPicPr>
          <p:nvPr/>
        </p:nvPicPr>
        <p:blipFill>
          <a:blip r:embed="rId2" cstate="print"/>
          <a:srcRect/>
          <a:stretch>
            <a:fillRect/>
          </a:stretch>
        </p:blipFill>
        <p:spPr bwMode="auto">
          <a:xfrm>
            <a:off x="179388" y="1174750"/>
            <a:ext cx="8424862"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Market growth</a:t>
            </a:r>
          </a:p>
        </p:txBody>
      </p:sp>
      <p:sp>
        <p:nvSpPr>
          <p:cNvPr id="4" name="Slide Number Placeholder 3"/>
          <p:cNvSpPr>
            <a:spLocks noGrp="1"/>
          </p:cNvSpPr>
          <p:nvPr>
            <p:ph type="sldNum" sz="quarter" idx="12"/>
          </p:nvPr>
        </p:nvSpPr>
        <p:spPr/>
        <p:txBody>
          <a:bodyPr/>
          <a:lstStyle/>
          <a:p>
            <a:pPr>
              <a:defRPr/>
            </a:pPr>
            <a:fld id="{58252BA0-7ED0-41CE-AA60-709D4B22B526}" type="slidenum">
              <a:rPr lang="en-GB"/>
              <a:pPr>
                <a:defRPr/>
              </a:pPr>
              <a:t>18</a:t>
            </a:fld>
            <a:endParaRPr lang="en-GB" dirty="0"/>
          </a:p>
        </p:txBody>
      </p:sp>
      <p:sp>
        <p:nvSpPr>
          <p:cNvPr id="17411" name="Content Placeholder 2"/>
          <p:cNvSpPr>
            <a:spLocks noGrp="1"/>
          </p:cNvSpPr>
          <p:nvPr>
            <p:ph sz="quarter" idx="1"/>
          </p:nvPr>
        </p:nvSpPr>
        <p:spPr/>
        <p:txBody>
          <a:bodyPr/>
          <a:lstStyle/>
          <a:p>
            <a:r>
              <a:rPr lang="en-GB" sz="1800" dirty="0" smtClean="0"/>
              <a:t>“According to a study conducted by Frost &amp; Sullivan in 2011, the global RFID market of </a:t>
            </a:r>
            <a:r>
              <a:rPr lang="en-GB" sz="1800" dirty="0" smtClean="0">
                <a:solidFill>
                  <a:srgbClr val="0000FF"/>
                </a:solidFill>
              </a:rPr>
              <a:t>$3 billion to $4 billion </a:t>
            </a:r>
            <a:r>
              <a:rPr lang="en-GB" sz="1800" dirty="0" smtClean="0"/>
              <a:t>(in 2009) will grow by twelve percent per year through 2016 and reach a volume of approximately </a:t>
            </a:r>
            <a:r>
              <a:rPr lang="en-GB" sz="1800" dirty="0" smtClean="0">
                <a:solidFill>
                  <a:srgbClr val="0000FF"/>
                </a:solidFill>
              </a:rPr>
              <a:t>$6.5 billion to almost $9 billion</a:t>
            </a:r>
            <a:r>
              <a:rPr lang="en-GB" sz="1800" dirty="0" smtClean="0"/>
              <a:t>.”</a:t>
            </a:r>
          </a:p>
          <a:p>
            <a:r>
              <a:rPr lang="en-GB" sz="1800" dirty="0" smtClean="0"/>
              <a:t>80 percent of all households in the European Union are expected to have intelligent power meters by 2020. </a:t>
            </a:r>
          </a:p>
          <a:p>
            <a:r>
              <a:rPr lang="en-GB" sz="1800" dirty="0" smtClean="0"/>
              <a:t>A building’s energy management can then be monitored and administered remotely via a </a:t>
            </a:r>
            <a:r>
              <a:rPr lang="en-GB" sz="1800" dirty="0" err="1" smtClean="0"/>
              <a:t>smartphone</a:t>
            </a:r>
            <a:r>
              <a:rPr lang="en-GB" sz="1800" dirty="0" smtClean="0"/>
              <a:t> or a PC. Market experts predict that this global market, which represented $5.3 billion in 2010. </a:t>
            </a:r>
          </a:p>
          <a:p>
            <a:r>
              <a:rPr lang="en-GB" sz="1800" dirty="0" smtClean="0"/>
              <a:t>In February 2012 the Chinese government therefore decided to set up a fund of </a:t>
            </a:r>
            <a:r>
              <a:rPr lang="en-GB" sz="1800" dirty="0" smtClean="0">
                <a:solidFill>
                  <a:srgbClr val="0000FF"/>
                </a:solidFill>
              </a:rPr>
              <a:t>approximately $775 million to support this field </a:t>
            </a:r>
            <a:r>
              <a:rPr lang="en-GB" sz="1800" dirty="0" smtClean="0"/>
              <a:t>in the next five years. </a:t>
            </a:r>
            <a:r>
              <a:rPr lang="en-GB" sz="1800" dirty="0" smtClean="0">
                <a:solidFill>
                  <a:srgbClr val="0000FF"/>
                </a:solidFill>
              </a:rPr>
              <a:t>It will grow to $11 billion by 2015</a:t>
            </a:r>
            <a:r>
              <a:rPr lang="en-GB" sz="1800" dirty="0" smtClean="0"/>
              <a:t>.</a:t>
            </a:r>
          </a:p>
          <a:p>
            <a:pPr lvl="1"/>
            <a:r>
              <a:rPr lang="en-GB" sz="1800" dirty="0" smtClean="0"/>
              <a:t>This sector is expected </a:t>
            </a:r>
            <a:r>
              <a:rPr lang="en-GB" sz="1800" dirty="0" smtClean="0">
                <a:solidFill>
                  <a:srgbClr val="0000FF"/>
                </a:solidFill>
              </a:rPr>
              <a:t>to grow to $116 billion by 2015</a:t>
            </a:r>
            <a:r>
              <a:rPr lang="en-GB" sz="1800" dirty="0" smtClean="0"/>
              <a:t>, according to a report published by the Xinhua News Agency in late 2010.</a:t>
            </a:r>
          </a:p>
        </p:txBody>
      </p:sp>
      <p:sp>
        <p:nvSpPr>
          <p:cNvPr id="17413" name="TextBox 4"/>
          <p:cNvSpPr txBox="1">
            <a:spLocks noChangeArrowheads="1"/>
          </p:cNvSpPr>
          <p:nvPr/>
        </p:nvSpPr>
        <p:spPr bwMode="auto">
          <a:xfrm>
            <a:off x="179388" y="6526213"/>
            <a:ext cx="7067550" cy="215900"/>
          </a:xfrm>
          <a:prstGeom prst="rect">
            <a:avLst/>
          </a:prstGeom>
          <a:noFill/>
          <a:ln w="9525">
            <a:noFill/>
            <a:miter lim="800000"/>
            <a:headEnd/>
            <a:tailEnd/>
          </a:ln>
        </p:spPr>
        <p:txBody>
          <a:bodyPr wrap="none">
            <a:spAutoFit/>
          </a:bodyPr>
          <a:lstStyle/>
          <a:p>
            <a:r>
              <a:rPr lang="en-GB" sz="800"/>
              <a:t>Source: Siemens, http://www.siemens.com/innovation/apps/pof_microsite/_pof-fall-2012/_html_en/facts-and-forecasts-growth-market-of-the-future.html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Smart product sales</a:t>
            </a:r>
          </a:p>
        </p:txBody>
      </p:sp>
      <p:sp>
        <p:nvSpPr>
          <p:cNvPr id="4" name="Slide Number Placeholder 3"/>
          <p:cNvSpPr>
            <a:spLocks noGrp="1"/>
          </p:cNvSpPr>
          <p:nvPr>
            <p:ph type="sldNum" sz="quarter" idx="12"/>
          </p:nvPr>
        </p:nvSpPr>
        <p:spPr/>
        <p:txBody>
          <a:bodyPr/>
          <a:lstStyle/>
          <a:p>
            <a:pPr>
              <a:defRPr/>
            </a:pPr>
            <a:fld id="{0D598B34-8D7B-441C-9A1B-C986DFC86247}" type="slidenum">
              <a:rPr lang="en-GB"/>
              <a:pPr>
                <a:defRPr/>
              </a:pPr>
              <a:t>19</a:t>
            </a:fld>
            <a:endParaRPr lang="en-GB"/>
          </a:p>
        </p:txBody>
      </p:sp>
      <p:pic>
        <p:nvPicPr>
          <p:cNvPr id="18436" name="Picture 4"/>
          <p:cNvPicPr>
            <a:picLocks noChangeAspect="1"/>
          </p:cNvPicPr>
          <p:nvPr/>
        </p:nvPicPr>
        <p:blipFill>
          <a:blip r:embed="rId2" cstate="print"/>
          <a:srcRect/>
          <a:stretch>
            <a:fillRect/>
          </a:stretch>
        </p:blipFill>
        <p:spPr bwMode="auto">
          <a:xfrm>
            <a:off x="611188" y="2133600"/>
            <a:ext cx="8097837" cy="2971800"/>
          </a:xfrm>
          <a:prstGeom prst="rect">
            <a:avLst/>
          </a:prstGeom>
          <a:noFill/>
          <a:ln w="9525">
            <a:noFill/>
            <a:miter lim="800000"/>
            <a:headEnd/>
            <a:tailEnd/>
          </a:ln>
        </p:spPr>
      </p:pic>
      <p:sp>
        <p:nvSpPr>
          <p:cNvPr id="18437" name="TextBox 5"/>
          <p:cNvSpPr txBox="1">
            <a:spLocks noChangeArrowheads="1"/>
          </p:cNvSpPr>
          <p:nvPr/>
        </p:nvSpPr>
        <p:spPr bwMode="auto">
          <a:xfrm>
            <a:off x="179388" y="6526213"/>
            <a:ext cx="7067550" cy="215900"/>
          </a:xfrm>
          <a:prstGeom prst="rect">
            <a:avLst/>
          </a:prstGeom>
          <a:noFill/>
          <a:ln w="9525">
            <a:noFill/>
            <a:miter lim="800000"/>
            <a:headEnd/>
            <a:tailEnd/>
          </a:ln>
        </p:spPr>
        <p:txBody>
          <a:bodyPr wrap="none">
            <a:spAutoFit/>
          </a:bodyPr>
          <a:lstStyle/>
          <a:p>
            <a:r>
              <a:rPr lang="en-GB" sz="800"/>
              <a:t>Source: Siemens, http://www.siemens.com/innovation/apps/pof_microsite/_pof-fall-2012/_html_en/facts-and-forecasts-growth-market-of-the-future.html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Big Data, Internet of Things, IOT,M2M, Machine to Machine, Wearable Technology, Data Science "/>
          <p:cNvPicPr>
            <a:picLocks noChangeAspect="1" noChangeArrowheads="1"/>
          </p:cNvPicPr>
          <p:nvPr/>
        </p:nvPicPr>
        <p:blipFill>
          <a:blip r:embed="rId3" cstate="print"/>
          <a:srcRect/>
          <a:stretch>
            <a:fillRect/>
          </a:stretch>
        </p:blipFill>
        <p:spPr bwMode="auto">
          <a:xfrm>
            <a:off x="2339752" y="1414463"/>
            <a:ext cx="7256462" cy="5443537"/>
          </a:xfrm>
          <a:prstGeom prst="rect">
            <a:avLst/>
          </a:prstGeom>
          <a:noFill/>
          <a:ln w="9525">
            <a:noFill/>
            <a:miter lim="800000"/>
            <a:headEnd/>
            <a:tailEnd/>
          </a:ln>
        </p:spPr>
      </p:pic>
      <p:sp>
        <p:nvSpPr>
          <p:cNvPr id="6" name="Slide Number Placeholder 3"/>
          <p:cNvSpPr>
            <a:spLocks noGrp="1"/>
          </p:cNvSpPr>
          <p:nvPr>
            <p:ph type="sldNum" sz="quarter" idx="12"/>
          </p:nvPr>
        </p:nvSpPr>
        <p:spPr/>
        <p:txBody>
          <a:bodyPr/>
          <a:lstStyle/>
          <a:p>
            <a:pPr>
              <a:defRPr/>
            </a:pPr>
            <a:fld id="{7ACE0CF0-EB1C-4E41-AE2F-567A5E9BBB54}" type="slidenum">
              <a:rPr lang="en-GB"/>
              <a:pPr>
                <a:defRPr/>
              </a:pPr>
              <a:t>2</a:t>
            </a:fld>
            <a:endParaRPr lang="en-GB"/>
          </a:p>
        </p:txBody>
      </p:sp>
      <p:pic>
        <p:nvPicPr>
          <p:cNvPr id="2051" name="Picture 5" descr="surrey powerpoint5"/>
          <p:cNvPicPr>
            <a:picLocks noChangeAspect="1" noChangeArrowheads="1"/>
          </p:cNvPicPr>
          <p:nvPr/>
        </p:nvPicPr>
        <p:blipFill>
          <a:blip r:embed="rId4" cstate="print"/>
          <a:srcRect t="21532" r="40398" b="21155"/>
          <a:stretch>
            <a:fillRect/>
          </a:stretch>
        </p:blipFill>
        <p:spPr bwMode="auto">
          <a:xfrm>
            <a:off x="6350" y="4841875"/>
            <a:ext cx="2965450" cy="2016125"/>
          </a:xfrm>
          <a:prstGeom prst="rect">
            <a:avLst/>
          </a:prstGeom>
          <a:noFill/>
          <a:ln w="9525">
            <a:noFill/>
            <a:miter lim="800000"/>
            <a:headEnd/>
            <a:tailEnd/>
          </a:ln>
        </p:spPr>
      </p:pic>
      <p:sp>
        <p:nvSpPr>
          <p:cNvPr id="2052" name="Text Box 2"/>
          <p:cNvSpPr txBox="1">
            <a:spLocks noChangeArrowheads="1"/>
          </p:cNvSpPr>
          <p:nvPr/>
        </p:nvSpPr>
        <p:spPr bwMode="auto">
          <a:xfrm>
            <a:off x="971550" y="1646238"/>
            <a:ext cx="7559675" cy="2308324"/>
          </a:xfrm>
          <a:prstGeom prst="rect">
            <a:avLst/>
          </a:prstGeom>
          <a:noFill/>
          <a:ln w="9525">
            <a:noFill/>
            <a:miter lim="800000"/>
            <a:headEnd/>
            <a:tailEnd/>
          </a:ln>
        </p:spPr>
        <p:txBody>
          <a:bodyPr>
            <a:spAutoFit/>
          </a:bodyPr>
          <a:lstStyle/>
          <a:p>
            <a:r>
              <a:rPr lang="en-GB" sz="3600" dirty="0" smtClean="0">
                <a:solidFill>
                  <a:srgbClr val="003D7D"/>
                </a:solidFill>
                <a:latin typeface="Verdana" pitchFamily="34" charset="0"/>
              </a:rPr>
              <a:t>Internet </a:t>
            </a:r>
            <a:r>
              <a:rPr lang="en-GB" sz="3600" dirty="0">
                <a:solidFill>
                  <a:srgbClr val="003D7D"/>
                </a:solidFill>
                <a:latin typeface="Verdana" pitchFamily="34" charset="0"/>
              </a:rPr>
              <a:t>of Things</a:t>
            </a:r>
          </a:p>
          <a:p>
            <a:endParaRPr lang="en-GB" sz="3600" dirty="0">
              <a:solidFill>
                <a:srgbClr val="003D7D"/>
              </a:solidFill>
              <a:latin typeface="Verdana" pitchFamily="34" charset="0"/>
            </a:endParaRPr>
          </a:p>
          <a:p>
            <a:endParaRPr lang="en-GB" sz="3600" dirty="0">
              <a:solidFill>
                <a:srgbClr val="003D7D"/>
              </a:solidFill>
              <a:latin typeface="Verdana" pitchFamily="34" charset="0"/>
            </a:endParaRPr>
          </a:p>
          <a:p>
            <a:endParaRPr lang="en-GB" sz="3600" dirty="0">
              <a:solidFill>
                <a:srgbClr val="003D7D"/>
              </a:solidFill>
              <a:latin typeface="Verdana" pitchFamily="34" charset="0"/>
            </a:endParaRPr>
          </a:p>
        </p:txBody>
      </p:sp>
      <p:sp>
        <p:nvSpPr>
          <p:cNvPr id="2054" name="Rectangle 8"/>
          <p:cNvSpPr>
            <a:spLocks noChangeArrowheads="1"/>
          </p:cNvSpPr>
          <p:nvPr/>
        </p:nvSpPr>
        <p:spPr bwMode="auto">
          <a:xfrm>
            <a:off x="8388350" y="6237288"/>
            <a:ext cx="358775" cy="433387"/>
          </a:xfrm>
          <a:prstGeom prst="rect">
            <a:avLst/>
          </a:prstGeom>
          <a:solidFill>
            <a:schemeClr val="bg1"/>
          </a:solidFill>
          <a:ln w="9525">
            <a:noFill/>
            <a:miter lim="800000"/>
            <a:headEnd/>
            <a:tailEnd/>
          </a:ln>
          <a:effectLst/>
        </p:spPr>
        <p:txBody>
          <a:bodyPr wrap="none" anchor="ctr"/>
          <a:lstStyle/>
          <a:p>
            <a:endParaRPr lang="en-GB"/>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Internet Connected devices</a:t>
            </a:r>
          </a:p>
        </p:txBody>
      </p:sp>
      <p:sp>
        <p:nvSpPr>
          <p:cNvPr id="4" name="Slide Number Placeholder 3"/>
          <p:cNvSpPr>
            <a:spLocks noGrp="1"/>
          </p:cNvSpPr>
          <p:nvPr>
            <p:ph type="sldNum" sz="quarter" idx="12"/>
          </p:nvPr>
        </p:nvSpPr>
        <p:spPr/>
        <p:txBody>
          <a:bodyPr/>
          <a:lstStyle/>
          <a:p>
            <a:pPr>
              <a:defRPr/>
            </a:pPr>
            <a:fld id="{3CBA6F38-DEDE-4EEE-A57D-FE0E29AA73BF}" type="slidenum">
              <a:rPr lang="en-GB"/>
              <a:pPr>
                <a:defRPr/>
              </a:pPr>
              <a:t>20</a:t>
            </a:fld>
            <a:endParaRPr lang="en-GB"/>
          </a:p>
        </p:txBody>
      </p:sp>
      <p:pic>
        <p:nvPicPr>
          <p:cNvPr id="19460" name="Picture 4"/>
          <p:cNvPicPr>
            <a:picLocks noChangeAspect="1"/>
          </p:cNvPicPr>
          <p:nvPr/>
        </p:nvPicPr>
        <p:blipFill>
          <a:blip r:embed="rId2" cstate="print"/>
          <a:srcRect/>
          <a:stretch>
            <a:fillRect/>
          </a:stretch>
        </p:blipFill>
        <p:spPr bwMode="auto">
          <a:xfrm>
            <a:off x="528638" y="1919288"/>
            <a:ext cx="8086725" cy="3019425"/>
          </a:xfrm>
          <a:prstGeom prst="rect">
            <a:avLst/>
          </a:prstGeom>
          <a:noFill/>
          <a:ln w="9525">
            <a:noFill/>
            <a:miter lim="800000"/>
            <a:headEnd/>
            <a:tailEnd/>
          </a:ln>
        </p:spPr>
      </p:pic>
      <p:sp>
        <p:nvSpPr>
          <p:cNvPr id="19461" name="TextBox 5"/>
          <p:cNvSpPr txBox="1">
            <a:spLocks noChangeArrowheads="1"/>
          </p:cNvSpPr>
          <p:nvPr/>
        </p:nvSpPr>
        <p:spPr bwMode="auto">
          <a:xfrm>
            <a:off x="179388" y="6526213"/>
            <a:ext cx="7067550" cy="215900"/>
          </a:xfrm>
          <a:prstGeom prst="rect">
            <a:avLst/>
          </a:prstGeom>
          <a:noFill/>
          <a:ln w="9525">
            <a:noFill/>
            <a:miter lim="800000"/>
            <a:headEnd/>
            <a:tailEnd/>
          </a:ln>
        </p:spPr>
        <p:txBody>
          <a:bodyPr wrap="none">
            <a:spAutoFit/>
          </a:bodyPr>
          <a:lstStyle/>
          <a:p>
            <a:r>
              <a:rPr lang="en-GB" sz="800"/>
              <a:t>Source: Siemens, http://www.siemens.com/innovation/apps/pof_microsite/_pof-fall-2012/_html_en/facts-and-forecasts-growth-market-of-the-future.html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dirty="0" smtClean="0"/>
              <a:t>Global Data Generation</a:t>
            </a:r>
          </a:p>
        </p:txBody>
      </p:sp>
      <p:sp>
        <p:nvSpPr>
          <p:cNvPr id="4" name="Slide Number Placeholder 3"/>
          <p:cNvSpPr>
            <a:spLocks noGrp="1"/>
          </p:cNvSpPr>
          <p:nvPr>
            <p:ph type="sldNum" sz="quarter" idx="12"/>
          </p:nvPr>
        </p:nvSpPr>
        <p:spPr/>
        <p:txBody>
          <a:bodyPr/>
          <a:lstStyle/>
          <a:p>
            <a:pPr>
              <a:defRPr/>
            </a:pPr>
            <a:fld id="{BBC0E10E-5BF7-459E-994C-C1C18BA91E2A}" type="slidenum">
              <a:rPr lang="en-GB"/>
              <a:pPr>
                <a:defRPr/>
              </a:pPr>
              <a:t>21</a:t>
            </a:fld>
            <a:endParaRPr lang="en-GB"/>
          </a:p>
        </p:txBody>
      </p:sp>
      <p:sp>
        <p:nvSpPr>
          <p:cNvPr id="5" name="Content Placeholder 4"/>
          <p:cNvSpPr>
            <a:spLocks noGrp="1"/>
          </p:cNvSpPr>
          <p:nvPr>
            <p:ph sz="quarter" idx="1"/>
          </p:nvPr>
        </p:nvSpPr>
        <p:spPr>
          <a:xfrm>
            <a:off x="457200" y="1268413"/>
            <a:ext cx="8229600" cy="3638550"/>
          </a:xfrm>
        </p:spPr>
        <p:txBody>
          <a:bodyPr>
            <a:spAutoFit/>
          </a:bodyPr>
          <a:lstStyle/>
          <a:p>
            <a:pPr>
              <a:buFontTx/>
              <a:buChar char="-"/>
              <a:defRPr/>
            </a:pPr>
            <a:r>
              <a:rPr lang="en-GB" dirty="0" smtClean="0"/>
              <a:t>Everyday around 20 quintillion (10^18) bytes of data are produced (Source: </a:t>
            </a:r>
            <a:r>
              <a:rPr lang="en-GB" dirty="0" smtClean="0">
                <a:hlinkClick r:id="rId2"/>
              </a:rPr>
              <a:t>http://www-01.ibm.com/software/data/bigdata/</a:t>
            </a:r>
            <a:r>
              <a:rPr lang="en-GB" dirty="0" smtClean="0"/>
              <a:t>). </a:t>
            </a:r>
          </a:p>
          <a:p>
            <a:pPr>
              <a:buFontTx/>
              <a:buChar char="-"/>
              <a:defRPr/>
            </a:pPr>
            <a:endParaRPr lang="en-GB" dirty="0" smtClean="0"/>
          </a:p>
          <a:p>
            <a:pPr>
              <a:buFontTx/>
              <a:buChar char="-"/>
              <a:defRPr/>
            </a:pPr>
            <a:endParaRPr lang="en-GB" dirty="0" smtClean="0"/>
          </a:p>
          <a:p>
            <a:pPr marL="0" indent="0">
              <a:buFont typeface="Verdana" pitchFamily="34" charset="0"/>
              <a:buNone/>
              <a:defRPr/>
            </a:pPr>
            <a:r>
              <a:rPr lang="en-GB" dirty="0" smtClean="0"/>
              <a:t>- This data includes textual content (unstructured, semi-structured, structured) to multimedia content (images, video and audio), on a variety of platforms (enterprise, social media, and sensors).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Data Generation</a:t>
            </a:r>
          </a:p>
        </p:txBody>
      </p:sp>
      <p:sp>
        <p:nvSpPr>
          <p:cNvPr id="4" name="Slide Number Placeholder 3"/>
          <p:cNvSpPr>
            <a:spLocks noGrp="1"/>
          </p:cNvSpPr>
          <p:nvPr>
            <p:ph type="sldNum" sz="quarter" idx="12"/>
          </p:nvPr>
        </p:nvSpPr>
        <p:spPr/>
        <p:txBody>
          <a:bodyPr/>
          <a:lstStyle/>
          <a:p>
            <a:pPr>
              <a:defRPr/>
            </a:pPr>
            <a:fld id="{8057C2FE-4538-408B-9D7C-2F44D58603B3}" type="slidenum">
              <a:rPr lang="en-GB"/>
              <a:pPr>
                <a:defRPr/>
              </a:pPr>
              <a:t>22</a:t>
            </a:fld>
            <a:endParaRPr lang="en-GB"/>
          </a:p>
        </p:txBody>
      </p:sp>
      <p:pic>
        <p:nvPicPr>
          <p:cNvPr id="21508" name="Picture 4"/>
          <p:cNvPicPr>
            <a:picLocks noChangeAspect="1"/>
          </p:cNvPicPr>
          <p:nvPr/>
        </p:nvPicPr>
        <p:blipFill>
          <a:blip r:embed="rId2" cstate="print"/>
          <a:srcRect/>
          <a:stretch>
            <a:fillRect/>
          </a:stretch>
        </p:blipFill>
        <p:spPr bwMode="auto">
          <a:xfrm>
            <a:off x="490538" y="1924050"/>
            <a:ext cx="8162925"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08EE5E-04D5-4F7B-AD62-A5CFD84C6803}" type="slidenum">
              <a:rPr lang="en-GB"/>
              <a:pPr>
                <a:defRPr/>
              </a:pPr>
              <a:t>23</a:t>
            </a:fld>
            <a:endParaRPr lang="en-GB"/>
          </a:p>
        </p:txBody>
      </p:sp>
      <p:sp>
        <p:nvSpPr>
          <p:cNvPr id="30723" name="Rectangle 2"/>
          <p:cNvSpPr>
            <a:spLocks noGrp="1"/>
          </p:cNvSpPr>
          <p:nvPr>
            <p:ph type="title" idx="4294967295"/>
          </p:nvPr>
        </p:nvSpPr>
        <p:spPr>
          <a:xfrm>
            <a:off x="0" y="109538"/>
            <a:ext cx="6202363" cy="1143000"/>
          </a:xfrm>
        </p:spPr>
        <p:txBody>
          <a:bodyPr/>
          <a:lstStyle/>
          <a:p>
            <a:r>
              <a:rPr lang="en-GB" dirty="0" smtClean="0"/>
              <a:t>Reading Assignment! </a:t>
            </a:r>
            <a:br>
              <a:rPr lang="en-GB" dirty="0" smtClean="0"/>
            </a:br>
            <a:endParaRPr lang="en-GB" dirty="0" smtClean="0"/>
          </a:p>
        </p:txBody>
      </p:sp>
      <p:sp>
        <p:nvSpPr>
          <p:cNvPr id="5" name="Rectangle 4"/>
          <p:cNvSpPr/>
          <p:nvPr/>
        </p:nvSpPr>
        <p:spPr>
          <a:xfrm>
            <a:off x="179512" y="4005064"/>
            <a:ext cx="8712968" cy="338554"/>
          </a:xfrm>
          <a:prstGeom prst="rect">
            <a:avLst/>
          </a:prstGeom>
        </p:spPr>
        <p:txBody>
          <a:bodyPr wrap="square">
            <a:spAutoFit/>
          </a:bodyPr>
          <a:lstStyle/>
          <a:p>
            <a:r>
              <a:rPr lang="en-US" sz="1600" b="1" dirty="0" smtClean="0"/>
              <a:t>http://postscapes.com/internet-of-things-examples/</a:t>
            </a:r>
            <a:endParaRPr lang="en-US" sz="1600" b="1" dirty="0"/>
          </a:p>
        </p:txBody>
      </p:sp>
      <p:sp>
        <p:nvSpPr>
          <p:cNvPr id="6" name="Rectangle 5"/>
          <p:cNvSpPr/>
          <p:nvPr/>
        </p:nvSpPr>
        <p:spPr>
          <a:xfrm>
            <a:off x="323528" y="2204864"/>
            <a:ext cx="7848872" cy="923330"/>
          </a:xfrm>
          <a:prstGeom prst="rect">
            <a:avLst/>
          </a:prstGeom>
        </p:spPr>
        <p:txBody>
          <a:bodyPr wrap="square">
            <a:spAutoFit/>
          </a:bodyPr>
          <a:lstStyle/>
          <a:p>
            <a:r>
              <a:rPr lang="en-GB" dirty="0" smtClean="0"/>
              <a:t/>
            </a:r>
            <a:br>
              <a:rPr lang="en-GB" dirty="0" smtClean="0"/>
            </a:br>
            <a:r>
              <a:rPr lang="en-GB" dirty="0" smtClean="0"/>
              <a:t>from the following web page; choose one of the </a:t>
            </a:r>
            <a:r>
              <a:rPr lang="en-US" dirty="0" smtClean="0"/>
              <a:t>Internet of Things application </a:t>
            </a:r>
            <a:r>
              <a:rPr lang="en-GB" dirty="0" smtClean="0"/>
              <a:t>and summarize into points.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08EE5E-04D5-4F7B-AD62-A5CFD84C6803}" type="slidenum">
              <a:rPr lang="en-GB"/>
              <a:pPr>
                <a:defRPr/>
              </a:pPr>
              <a:t>24</a:t>
            </a:fld>
            <a:endParaRPr lang="en-GB"/>
          </a:p>
        </p:txBody>
      </p:sp>
      <p:sp>
        <p:nvSpPr>
          <p:cNvPr id="30723" name="Rectangle 2"/>
          <p:cNvSpPr>
            <a:spLocks noGrp="1"/>
          </p:cNvSpPr>
          <p:nvPr>
            <p:ph type="title" idx="4294967295"/>
          </p:nvPr>
        </p:nvSpPr>
        <p:spPr>
          <a:xfrm>
            <a:off x="0" y="109538"/>
            <a:ext cx="6202363" cy="1143000"/>
          </a:xfrm>
        </p:spPr>
        <p:txBody>
          <a:bodyPr/>
          <a:lstStyle/>
          <a:p>
            <a:r>
              <a:rPr lang="en-GB" dirty="0" smtClean="0"/>
              <a:t>Reference </a:t>
            </a:r>
          </a:p>
        </p:txBody>
      </p:sp>
      <p:sp>
        <p:nvSpPr>
          <p:cNvPr id="6" name="Rectangle 5"/>
          <p:cNvSpPr/>
          <p:nvPr/>
        </p:nvSpPr>
        <p:spPr>
          <a:xfrm>
            <a:off x="323528" y="2420888"/>
            <a:ext cx="7848872" cy="2308324"/>
          </a:xfrm>
          <a:prstGeom prst="rect">
            <a:avLst/>
          </a:prstGeom>
        </p:spPr>
        <p:txBody>
          <a:bodyPr wrap="square">
            <a:spAutoFit/>
          </a:bodyPr>
          <a:lstStyle/>
          <a:p>
            <a:pPr lvl="1">
              <a:defRPr/>
            </a:pPr>
            <a:r>
              <a:rPr lang="en-GB" dirty="0" smtClean="0"/>
              <a:t>Thanks </a:t>
            </a:r>
            <a:r>
              <a:rPr lang="en-GB" dirty="0"/>
              <a:t>to professors </a:t>
            </a:r>
            <a:r>
              <a:rPr lang="en-GB" dirty="0" err="1" smtClean="0"/>
              <a:t>P.Barnaghi</a:t>
            </a:r>
            <a:r>
              <a:rPr lang="en-GB" dirty="0" smtClean="0"/>
              <a:t> and </a:t>
            </a:r>
            <a:r>
              <a:rPr lang="en-US" dirty="0">
                <a:hlinkClick r:id="rId3"/>
              </a:rPr>
              <a:t>Dr Chuan H </a:t>
            </a:r>
            <a:r>
              <a:rPr lang="en-US" dirty="0" err="1" smtClean="0">
                <a:hlinkClick r:id="rId3"/>
              </a:rPr>
              <a:t>Foh</a:t>
            </a:r>
            <a:r>
              <a:rPr lang="en-US" dirty="0" smtClean="0"/>
              <a:t> </a:t>
            </a:r>
            <a:endParaRPr lang="en-GB" dirty="0" smtClean="0"/>
          </a:p>
          <a:p>
            <a:pPr lvl="1">
              <a:defRPr/>
            </a:pPr>
            <a:endParaRPr lang="en-GB" dirty="0" smtClean="0"/>
          </a:p>
          <a:p>
            <a:pPr lvl="1">
              <a:defRPr/>
            </a:pPr>
            <a:r>
              <a:rPr lang="en-GB" dirty="0" smtClean="0"/>
              <a:t>http</a:t>
            </a:r>
            <a:r>
              <a:rPr lang="en-GB" dirty="0"/>
              <a:t>://personal.ee.surrey.ac.uk/Personal/P.Barnaghi/teaching/ </a:t>
            </a:r>
            <a:endParaRPr lang="en-GB" dirty="0" smtClean="0"/>
          </a:p>
          <a:p>
            <a:pPr lvl="1">
              <a:defRPr/>
            </a:pPr>
            <a:endParaRPr lang="en-GB" dirty="0"/>
          </a:p>
          <a:p>
            <a:pPr lvl="1">
              <a:defRPr/>
            </a:pPr>
            <a:r>
              <a:rPr lang="en-GB" dirty="0" smtClean="0"/>
              <a:t>http</a:t>
            </a:r>
            <a:r>
              <a:rPr lang="en-GB" dirty="0"/>
              <a:t>://surrylearn.surrey.ac.uk </a:t>
            </a:r>
            <a:endParaRPr lang="en-GB" dirty="0" smtClean="0"/>
          </a:p>
          <a:p>
            <a:pPr lvl="1">
              <a:defRPr/>
            </a:pPr>
            <a:endParaRPr lang="en-GB" dirty="0" smtClean="0"/>
          </a:p>
          <a:p>
            <a:pPr lvl="1">
              <a:defRPr/>
            </a:pPr>
            <a:r>
              <a:rPr lang="en-GB" dirty="0" smtClean="0"/>
              <a:t>https://www.youtube.com/watch?v=luwIF96LRRE</a:t>
            </a:r>
            <a:endParaRPr lang="en-GB" dirty="0"/>
          </a:p>
          <a:p>
            <a:pPr marL="0" indent="0">
              <a:buFont typeface="Verdana" pitchFamily="34" charset="0"/>
              <a:buNone/>
              <a:defRPr/>
            </a:pPr>
            <a:r>
              <a:rPr lang="en-GB"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57A4346-9326-4966-B2B7-B726A15CE25F}" type="slidenum">
              <a:rPr lang="en-GB"/>
              <a:pPr>
                <a:defRPr/>
              </a:pPr>
              <a:t>3</a:t>
            </a:fld>
            <a:endParaRPr lang="en-GB"/>
          </a:p>
        </p:txBody>
      </p:sp>
      <p:sp>
        <p:nvSpPr>
          <p:cNvPr id="3075" name="Title 1"/>
          <p:cNvSpPr>
            <a:spLocks noGrp="1"/>
          </p:cNvSpPr>
          <p:nvPr>
            <p:ph type="title" idx="4294967295"/>
          </p:nvPr>
        </p:nvSpPr>
        <p:spPr>
          <a:xfrm>
            <a:off x="0" y="-26988"/>
            <a:ext cx="8229600" cy="1143001"/>
          </a:xfrm>
        </p:spPr>
        <p:txBody>
          <a:bodyPr/>
          <a:lstStyle/>
          <a:p>
            <a:r>
              <a:rPr lang="en-GB" dirty="0" smtClean="0"/>
              <a:t>Lecture Aims</a:t>
            </a:r>
          </a:p>
        </p:txBody>
      </p:sp>
      <p:sp>
        <p:nvSpPr>
          <p:cNvPr id="3" name="Content Placeholder 2"/>
          <p:cNvSpPr>
            <a:spLocks noGrp="1"/>
          </p:cNvSpPr>
          <p:nvPr>
            <p:ph sz="half" idx="4294967295"/>
          </p:nvPr>
        </p:nvSpPr>
        <p:spPr>
          <a:xfrm>
            <a:off x="0" y="1268413"/>
            <a:ext cx="7988300" cy="4459287"/>
          </a:xfrm>
        </p:spPr>
        <p:txBody>
          <a:bodyPr/>
          <a:lstStyle/>
          <a:p>
            <a:pPr>
              <a:defRPr/>
            </a:pPr>
            <a:r>
              <a:rPr lang="en-GB" sz="2000" dirty="0" smtClean="0"/>
              <a:t>The main aim of this lecture is to introduce the fundamental concepts of the Internet of Things and its applications and architecture models;</a:t>
            </a:r>
          </a:p>
          <a:p>
            <a:pPr>
              <a:defRPr/>
            </a:pPr>
            <a:r>
              <a:rPr lang="en-GB" sz="2000" dirty="0" smtClean="0"/>
              <a:t>Introduction to the technologies and mechanisms for sensing, actuation, processing and cyber-physical data communication. </a:t>
            </a:r>
          </a:p>
          <a:p>
            <a:pPr>
              <a:defRPr/>
            </a:pPr>
            <a:r>
              <a:rPr lang="en-GB" sz="2000" dirty="0" smtClean="0"/>
              <a:t>Discussing semantic technologies, service oriented solutions and networking technologies that enable the integration of Internet of Things data and services into the cyber world (i.e. the Internet and the Web). </a:t>
            </a:r>
          </a:p>
          <a:p>
            <a:pPr>
              <a:defRPr/>
            </a:pPr>
            <a:r>
              <a:rPr lang="en-GB" sz="2000" dirty="0" smtClean="0">
                <a:solidFill>
                  <a:srgbClr val="0000FF"/>
                </a:solidFill>
              </a:rPr>
              <a:t>To develop practical skills that can be transferred into a real-world environment</a:t>
            </a:r>
            <a:r>
              <a:rPr lang="en-GB" sz="2000" dirty="0" smtClean="0"/>
              <a:t>.</a:t>
            </a:r>
          </a:p>
          <a:p>
            <a:pPr marL="0" indent="0">
              <a:lnSpc>
                <a:spcPct val="120000"/>
              </a:lnSpc>
              <a:defRPr/>
            </a:pPr>
            <a:endParaRPr lang="en-GB" sz="20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8061A4-2476-4EDD-96AA-36EF1C132771}" type="slidenum">
              <a:rPr lang="en-GB"/>
              <a:pPr>
                <a:defRPr/>
              </a:pPr>
              <a:t>4</a:t>
            </a:fld>
            <a:endParaRPr lang="en-GB"/>
          </a:p>
        </p:txBody>
      </p:sp>
      <p:pic>
        <p:nvPicPr>
          <p:cNvPr id="4100" name="Picture 5"/>
          <p:cNvPicPr>
            <a:picLocks noChangeAspect="1" noChangeArrowheads="1"/>
          </p:cNvPicPr>
          <p:nvPr/>
        </p:nvPicPr>
        <p:blipFill>
          <a:blip r:embed="rId3" cstate="print"/>
          <a:srcRect/>
          <a:stretch>
            <a:fillRect/>
          </a:stretch>
        </p:blipFill>
        <p:spPr bwMode="auto">
          <a:xfrm>
            <a:off x="0" y="0"/>
            <a:ext cx="9177338" cy="6858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3"/>
          <p:cNvSpPr>
            <a:spLocks noGrp="1" noChangeArrowheads="1"/>
          </p:cNvSpPr>
          <p:nvPr>
            <p:ph type="title"/>
          </p:nvPr>
        </p:nvSpPr>
        <p:spPr/>
        <p:txBody>
          <a:bodyPr/>
          <a:lstStyle/>
          <a:p>
            <a:r>
              <a:rPr lang="en-GB" sz="2400" dirty="0" smtClean="0"/>
              <a:t>Sensor devices are becoming widely available</a:t>
            </a:r>
          </a:p>
        </p:txBody>
      </p:sp>
      <p:sp>
        <p:nvSpPr>
          <p:cNvPr id="5122" name="Slide Number Placeholder 4"/>
          <p:cNvSpPr>
            <a:spLocks noGrp="1"/>
          </p:cNvSpPr>
          <p:nvPr>
            <p:ph type="sldNum" sz="quarter" idx="12"/>
          </p:nvPr>
        </p:nvSpPr>
        <p:spPr>
          <a:noFill/>
        </p:spPr>
        <p:txBody>
          <a:bodyPr/>
          <a:lstStyle/>
          <a:p>
            <a:fld id="{48335523-3AAD-42A9-85F5-631AC5BC2442}" type="slidenum">
              <a:rPr lang="en-GB" smtClean="0">
                <a:ea typeface="MS PGothic" pitchFamily="34" charset="-128"/>
                <a:cs typeface="Arial" pitchFamily="34" charset="0"/>
              </a:rPr>
              <a:pPr/>
              <a:t>5</a:t>
            </a:fld>
            <a:endParaRPr lang="en-GB" smtClean="0">
              <a:ea typeface="MS PGothic" pitchFamily="34" charset="-128"/>
              <a:cs typeface="Arial" pitchFamily="34" charset="0"/>
            </a:endParaRPr>
          </a:p>
        </p:txBody>
      </p:sp>
      <p:pic>
        <p:nvPicPr>
          <p:cNvPr id="5123" name="Picture 2" descr="3"/>
          <p:cNvPicPr>
            <a:picLocks noChangeAspect="1" noChangeArrowheads="1"/>
          </p:cNvPicPr>
          <p:nvPr/>
        </p:nvPicPr>
        <p:blipFill>
          <a:blip r:embed="rId3" cstate="print"/>
          <a:srcRect/>
          <a:stretch>
            <a:fillRect/>
          </a:stretch>
        </p:blipFill>
        <p:spPr bwMode="auto">
          <a:xfrm>
            <a:off x="1295400" y="1524000"/>
            <a:ext cx="2209800" cy="2157413"/>
          </a:xfrm>
          <a:prstGeom prst="rect">
            <a:avLst/>
          </a:prstGeom>
          <a:noFill/>
          <a:ln w="9525">
            <a:noFill/>
            <a:miter lim="800000"/>
            <a:headEnd/>
            <a:tailEnd/>
          </a:ln>
        </p:spPr>
      </p:pic>
      <p:pic>
        <p:nvPicPr>
          <p:cNvPr id="653316" name="Picture 4"/>
          <p:cNvPicPr>
            <a:picLocks noChangeAspect="1" noChangeArrowheads="1"/>
          </p:cNvPicPr>
          <p:nvPr/>
        </p:nvPicPr>
        <p:blipFill>
          <a:blip r:embed="rId4" cstate="print"/>
          <a:srcRect/>
          <a:stretch>
            <a:fillRect/>
          </a:stretch>
        </p:blipFill>
        <p:spPr bwMode="auto">
          <a:xfrm>
            <a:off x="457200" y="3352800"/>
            <a:ext cx="30480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17" name="Picture 5"/>
          <p:cNvPicPr>
            <a:picLocks noChangeAspect="1" noChangeArrowheads="1"/>
          </p:cNvPicPr>
          <p:nvPr/>
        </p:nvPicPr>
        <p:blipFill>
          <a:blip r:embed="rId5" cstate="print"/>
          <a:srcRect/>
          <a:stretch>
            <a:fillRect/>
          </a:stretch>
        </p:blipFill>
        <p:spPr bwMode="auto">
          <a:xfrm>
            <a:off x="6248400" y="1066800"/>
            <a:ext cx="2133600" cy="142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18" name="Picture 6"/>
          <p:cNvPicPr>
            <a:picLocks noChangeAspect="1" noChangeArrowheads="1"/>
          </p:cNvPicPr>
          <p:nvPr/>
        </p:nvPicPr>
        <p:blipFill>
          <a:blip r:embed="rId6" cstate="print"/>
          <a:srcRect/>
          <a:stretch>
            <a:fillRect/>
          </a:stretch>
        </p:blipFill>
        <p:spPr bwMode="auto">
          <a:xfrm>
            <a:off x="3886200" y="1676400"/>
            <a:ext cx="1981200" cy="1474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19" name="Picture 7"/>
          <p:cNvPicPr>
            <a:picLocks noChangeAspect="1" noChangeArrowheads="1"/>
          </p:cNvPicPr>
          <p:nvPr/>
        </p:nvPicPr>
        <p:blipFill>
          <a:blip r:embed="rId7" cstate="print"/>
          <a:srcRect/>
          <a:stretch>
            <a:fillRect/>
          </a:stretch>
        </p:blipFill>
        <p:spPr bwMode="auto">
          <a:xfrm>
            <a:off x="4267200" y="3124200"/>
            <a:ext cx="1703388"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20" name="Picture 8"/>
          <p:cNvPicPr>
            <a:picLocks noChangeAspect="1" noChangeArrowheads="1"/>
          </p:cNvPicPr>
          <p:nvPr/>
        </p:nvPicPr>
        <p:blipFill>
          <a:blip r:embed="rId8" cstate="print"/>
          <a:srcRect/>
          <a:stretch>
            <a:fillRect/>
          </a:stretch>
        </p:blipFill>
        <p:spPr bwMode="auto">
          <a:xfrm>
            <a:off x="6553200" y="2909888"/>
            <a:ext cx="2590800" cy="1922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21" name="Picture 9"/>
          <p:cNvPicPr>
            <a:picLocks noChangeAspect="1" noChangeArrowheads="1"/>
          </p:cNvPicPr>
          <p:nvPr/>
        </p:nvPicPr>
        <p:blipFill>
          <a:blip r:embed="rId9" cstate="print"/>
          <a:srcRect/>
          <a:stretch>
            <a:fillRect/>
          </a:stretch>
        </p:blipFill>
        <p:spPr bwMode="auto">
          <a:xfrm>
            <a:off x="4267200" y="5219700"/>
            <a:ext cx="2286000" cy="163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22" name="Picture 10"/>
          <p:cNvPicPr>
            <a:picLocks noChangeAspect="1" noChangeArrowheads="1"/>
          </p:cNvPicPr>
          <p:nvPr/>
        </p:nvPicPr>
        <p:blipFill>
          <a:blip r:embed="rId10" cstate="print"/>
          <a:srcRect/>
          <a:stretch>
            <a:fillRect/>
          </a:stretch>
        </p:blipFill>
        <p:spPr bwMode="auto">
          <a:xfrm>
            <a:off x="1981200" y="5334000"/>
            <a:ext cx="15240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53323" name="Picture 11"/>
          <p:cNvPicPr>
            <a:picLocks noChangeAspect="1" noChangeArrowheads="1"/>
          </p:cNvPicPr>
          <p:nvPr/>
        </p:nvPicPr>
        <p:blipFill>
          <a:blip r:embed="rId11" cstate="print"/>
          <a:srcRect/>
          <a:stretch>
            <a:fillRect/>
          </a:stretch>
        </p:blipFill>
        <p:spPr bwMode="auto">
          <a:xfrm>
            <a:off x="6781800" y="5292725"/>
            <a:ext cx="2109788" cy="156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53324" name="Text Box 12"/>
          <p:cNvSpPr txBox="1">
            <a:spLocks noChangeArrowheads="1"/>
          </p:cNvSpPr>
          <p:nvPr/>
        </p:nvSpPr>
        <p:spPr bwMode="auto">
          <a:xfrm>
            <a:off x="288925" y="1200150"/>
            <a:ext cx="3108325"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dirty="0">
                <a:latin typeface="Verdana" charset="0"/>
                <a:ea typeface="ＭＳ Ｐゴシック" charset="0"/>
                <a:cs typeface="Arial" charset="0"/>
              </a:rPr>
              <a:t>- Programmable devices</a:t>
            </a:r>
          </a:p>
          <a:p>
            <a:pPr eaLnBrk="0" hangingPunct="0">
              <a:defRPr/>
            </a:pPr>
            <a:r>
              <a:rPr lang="en-US" sz="1600" dirty="0">
                <a:latin typeface="Verdana" charset="0"/>
                <a:ea typeface="ＭＳ Ｐゴシック" charset="0"/>
                <a:cs typeface="Arial" charset="0"/>
              </a:rPr>
              <a:t>- Off-the-shelf gadgets/tools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0E2AF543-1A77-4930-BA91-95AB8BFA49E0}" type="slidenum">
              <a:rPr lang="en-GB" smtClean="0">
                <a:ea typeface="MS PGothic" pitchFamily="34" charset="-128"/>
                <a:cs typeface="Arial" pitchFamily="34" charset="0"/>
              </a:rPr>
              <a:pPr/>
              <a:t>6</a:t>
            </a:fld>
            <a:endParaRPr lang="en-GB" smtClean="0">
              <a:ea typeface="MS PGothic" pitchFamily="34" charset="-128"/>
              <a:cs typeface="Arial" pitchFamily="34" charset="0"/>
            </a:endParaRPr>
          </a:p>
        </p:txBody>
      </p:sp>
      <p:sp>
        <p:nvSpPr>
          <p:cNvPr id="6147" name="Rectangle 2"/>
          <p:cNvSpPr>
            <a:spLocks noGrp="1"/>
          </p:cNvSpPr>
          <p:nvPr>
            <p:ph type="title" idx="4294967295"/>
          </p:nvPr>
        </p:nvSpPr>
        <p:spPr>
          <a:xfrm>
            <a:off x="0" y="-26988"/>
            <a:ext cx="8229600" cy="1143001"/>
          </a:xfrm>
        </p:spPr>
        <p:txBody>
          <a:bodyPr/>
          <a:lstStyle/>
          <a:p>
            <a:r>
              <a:rPr lang="en-US" dirty="0" smtClean="0"/>
              <a:t>More </a:t>
            </a:r>
            <a:r>
              <a:rPr lang="en-US" altLang="en-US" dirty="0" smtClean="0"/>
              <a:t>“</a:t>
            </a:r>
            <a:r>
              <a:rPr lang="en-US" dirty="0" smtClean="0"/>
              <a:t>Things</a:t>
            </a:r>
            <a:r>
              <a:rPr lang="en-US" altLang="en-US" dirty="0" smtClean="0"/>
              <a:t>”</a:t>
            </a:r>
            <a:r>
              <a:rPr lang="en-US" dirty="0" smtClean="0"/>
              <a:t> are being connected</a:t>
            </a:r>
            <a:r>
              <a:rPr lang="en-GB" dirty="0" smtClean="0"/>
              <a:t> </a:t>
            </a:r>
          </a:p>
        </p:txBody>
      </p:sp>
      <p:pic>
        <p:nvPicPr>
          <p:cNvPr id="6148" name="Picture 3"/>
          <p:cNvPicPr>
            <a:picLocks noChangeAspect="1" noChangeArrowheads="1"/>
          </p:cNvPicPr>
          <p:nvPr/>
        </p:nvPicPr>
        <p:blipFill>
          <a:blip r:embed="rId3" cstate="print"/>
          <a:srcRect/>
          <a:stretch>
            <a:fillRect/>
          </a:stretch>
        </p:blipFill>
        <p:spPr bwMode="auto">
          <a:xfrm>
            <a:off x="6172200" y="5451475"/>
            <a:ext cx="2076450" cy="1406525"/>
          </a:xfrm>
          <a:prstGeom prst="rect">
            <a:avLst/>
          </a:prstGeom>
          <a:noFill/>
          <a:ln w="9525">
            <a:noFill/>
            <a:miter lim="800000"/>
            <a:headEnd/>
            <a:tailEnd/>
          </a:ln>
        </p:spPr>
      </p:pic>
      <p:pic>
        <p:nvPicPr>
          <p:cNvPr id="6149" name="Picture 4"/>
          <p:cNvPicPr>
            <a:picLocks noChangeAspect="1" noChangeArrowheads="1"/>
          </p:cNvPicPr>
          <p:nvPr/>
        </p:nvPicPr>
        <p:blipFill>
          <a:blip r:embed="rId4" cstate="print"/>
          <a:srcRect/>
          <a:stretch>
            <a:fillRect/>
          </a:stretch>
        </p:blipFill>
        <p:spPr bwMode="auto">
          <a:xfrm>
            <a:off x="5867400" y="3429000"/>
            <a:ext cx="2914650" cy="2009775"/>
          </a:xfrm>
          <a:prstGeom prst="rect">
            <a:avLst/>
          </a:prstGeom>
          <a:noFill/>
          <a:ln w="9525">
            <a:noFill/>
            <a:miter lim="800000"/>
            <a:headEnd/>
            <a:tailEnd/>
          </a:ln>
        </p:spPr>
      </p:pic>
      <p:pic>
        <p:nvPicPr>
          <p:cNvPr id="6150" name="Picture 5"/>
          <p:cNvPicPr>
            <a:picLocks noChangeAspect="1" noChangeArrowheads="1"/>
          </p:cNvPicPr>
          <p:nvPr/>
        </p:nvPicPr>
        <p:blipFill>
          <a:blip r:embed="rId5" cstate="print"/>
          <a:srcRect/>
          <a:stretch>
            <a:fillRect/>
          </a:stretch>
        </p:blipFill>
        <p:spPr bwMode="auto">
          <a:xfrm>
            <a:off x="539750" y="4508500"/>
            <a:ext cx="2362200" cy="1573213"/>
          </a:xfrm>
          <a:prstGeom prst="rect">
            <a:avLst/>
          </a:prstGeom>
          <a:noFill/>
          <a:ln w="9525">
            <a:noFill/>
            <a:miter lim="800000"/>
            <a:headEnd/>
            <a:tailEnd/>
          </a:ln>
        </p:spPr>
      </p:pic>
      <p:pic>
        <p:nvPicPr>
          <p:cNvPr id="6151" name="Picture 7"/>
          <p:cNvPicPr>
            <a:picLocks noChangeAspect="1" noChangeArrowheads="1"/>
          </p:cNvPicPr>
          <p:nvPr/>
        </p:nvPicPr>
        <p:blipFill>
          <a:blip r:embed="rId6" cstate="print"/>
          <a:srcRect/>
          <a:stretch>
            <a:fillRect/>
          </a:stretch>
        </p:blipFill>
        <p:spPr bwMode="auto">
          <a:xfrm>
            <a:off x="3048000" y="2743200"/>
            <a:ext cx="2857500" cy="2019300"/>
          </a:xfrm>
          <a:prstGeom prst="rect">
            <a:avLst/>
          </a:prstGeom>
          <a:noFill/>
          <a:ln w="9525">
            <a:noFill/>
            <a:miter lim="800000"/>
            <a:headEnd/>
            <a:tailEnd/>
          </a:ln>
        </p:spPr>
      </p:pic>
      <p:sp>
        <p:nvSpPr>
          <p:cNvPr id="6152" name="Rectangle 8"/>
          <p:cNvSpPr>
            <a:spLocks noChangeArrowheads="1"/>
          </p:cNvSpPr>
          <p:nvPr/>
        </p:nvSpPr>
        <p:spPr bwMode="auto">
          <a:xfrm>
            <a:off x="381000" y="1704975"/>
            <a:ext cx="2625725" cy="1920875"/>
          </a:xfrm>
          <a:prstGeom prst="rect">
            <a:avLst/>
          </a:prstGeom>
          <a:noFill/>
          <a:ln w="9525">
            <a:noFill/>
            <a:miter lim="800000"/>
            <a:headEnd/>
            <a:tailEnd/>
          </a:ln>
        </p:spPr>
        <p:txBody>
          <a:bodyPr wrap="none">
            <a:spAutoFit/>
          </a:bodyPr>
          <a:lstStyle/>
          <a:p>
            <a:pPr eaLnBrk="0" hangingPunct="0"/>
            <a:r>
              <a:rPr lang="en-GB" sz="2000" dirty="0">
                <a:latin typeface="Tw Cen MT" pitchFamily="34" charset="0"/>
              </a:rPr>
              <a:t>Home/daily-life devices</a:t>
            </a:r>
          </a:p>
          <a:p>
            <a:pPr eaLnBrk="0" hangingPunct="0"/>
            <a:r>
              <a:rPr lang="en-GB" sz="2000" dirty="0">
                <a:latin typeface="Tw Cen MT" pitchFamily="34" charset="0"/>
              </a:rPr>
              <a:t>Business and </a:t>
            </a:r>
          </a:p>
          <a:p>
            <a:pPr eaLnBrk="0" hangingPunct="0"/>
            <a:r>
              <a:rPr lang="en-GB" sz="2000" dirty="0">
                <a:latin typeface="Tw Cen MT" pitchFamily="34" charset="0"/>
              </a:rPr>
              <a:t>Public infrastructure</a:t>
            </a:r>
          </a:p>
          <a:p>
            <a:pPr eaLnBrk="0" hangingPunct="0"/>
            <a:r>
              <a:rPr lang="en-GB" sz="2000" dirty="0">
                <a:latin typeface="Tw Cen MT" pitchFamily="34" charset="0"/>
              </a:rPr>
              <a:t>Health-care</a:t>
            </a:r>
          </a:p>
          <a:p>
            <a:pPr eaLnBrk="0" hangingPunct="0"/>
            <a:r>
              <a:rPr lang="en-GB" sz="2000" dirty="0">
                <a:latin typeface="Tw Cen MT" pitchFamily="34" charset="0"/>
              </a:rPr>
              <a:t>…</a:t>
            </a:r>
          </a:p>
          <a:p>
            <a:pPr eaLnBrk="0" hangingPunct="0"/>
            <a:endParaRPr lang="en-GB" sz="2000" dirty="0">
              <a:latin typeface="Tw Cen MT" pitchFamily="34" charset="0"/>
            </a:endParaRPr>
          </a:p>
        </p:txBody>
      </p:sp>
      <p:pic>
        <p:nvPicPr>
          <p:cNvPr id="6153" name="Picture 9"/>
          <p:cNvPicPr>
            <a:picLocks noChangeAspect="1" noChangeArrowheads="1"/>
          </p:cNvPicPr>
          <p:nvPr/>
        </p:nvPicPr>
        <p:blipFill>
          <a:blip r:embed="rId7" cstate="print"/>
          <a:srcRect/>
          <a:stretch>
            <a:fillRect/>
          </a:stretch>
        </p:blipFill>
        <p:spPr bwMode="auto">
          <a:xfrm>
            <a:off x="5334000" y="1524000"/>
            <a:ext cx="3048000" cy="188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3" name="Rectangle 4"/>
          <p:cNvSpPr>
            <a:spLocks noGrp="1" noChangeArrowheads="1"/>
          </p:cNvSpPr>
          <p:nvPr>
            <p:ph type="title"/>
          </p:nvPr>
        </p:nvSpPr>
        <p:spPr/>
        <p:txBody>
          <a:bodyPr/>
          <a:lstStyle/>
          <a:p>
            <a:r>
              <a:rPr lang="en-US" smtClean="0"/>
              <a:t>People Connecting to Things</a:t>
            </a:r>
          </a:p>
        </p:txBody>
      </p:sp>
      <p:sp>
        <p:nvSpPr>
          <p:cNvPr id="7170" name="Slide Number Placeholder 4"/>
          <p:cNvSpPr>
            <a:spLocks noGrp="1"/>
          </p:cNvSpPr>
          <p:nvPr>
            <p:ph type="sldNum" sz="quarter" idx="12"/>
          </p:nvPr>
        </p:nvSpPr>
        <p:spPr>
          <a:noFill/>
        </p:spPr>
        <p:txBody>
          <a:bodyPr/>
          <a:lstStyle/>
          <a:p>
            <a:fld id="{7D16FC86-32BB-4807-AAE0-A544D8696CB0}" type="slidenum">
              <a:rPr lang="en-GB" smtClean="0">
                <a:ea typeface="MS PGothic" pitchFamily="34" charset="-128"/>
                <a:cs typeface="Arial" pitchFamily="34" charset="0"/>
              </a:rPr>
              <a:pPr/>
              <a:t>7</a:t>
            </a:fld>
            <a:endParaRPr lang="en-GB" smtClean="0">
              <a:ea typeface="MS PGothic" pitchFamily="34" charset="-128"/>
              <a:cs typeface="Arial" pitchFamily="34" charset="0"/>
            </a:endParaRPr>
          </a:p>
        </p:txBody>
      </p:sp>
      <p:pic>
        <p:nvPicPr>
          <p:cNvPr id="7171" name="Picture 2" descr="j0235319"/>
          <p:cNvPicPr>
            <a:picLocks noChangeAspect="1" noChangeArrowheads="1"/>
          </p:cNvPicPr>
          <p:nvPr/>
        </p:nvPicPr>
        <p:blipFill>
          <a:blip r:embed="rId2" cstate="print"/>
          <a:srcRect/>
          <a:stretch>
            <a:fillRect/>
          </a:stretch>
        </p:blipFill>
        <p:spPr bwMode="auto">
          <a:xfrm>
            <a:off x="7019925" y="1484313"/>
            <a:ext cx="1171575" cy="1196975"/>
          </a:xfrm>
          <a:prstGeom prst="rect">
            <a:avLst/>
          </a:prstGeom>
          <a:noFill/>
          <a:ln w="9525">
            <a:noFill/>
            <a:miter lim="800000"/>
            <a:headEnd/>
            <a:tailEnd/>
          </a:ln>
        </p:spPr>
      </p:pic>
      <p:pic>
        <p:nvPicPr>
          <p:cNvPr id="7172" name="Picture 3" descr="Facebook/fakebook Template by JOhannski - A Facebook Template for creating your own Fakebook-Site"/>
          <p:cNvPicPr>
            <a:picLocks noChangeAspect="1" noChangeArrowheads="1"/>
          </p:cNvPicPr>
          <p:nvPr/>
        </p:nvPicPr>
        <p:blipFill>
          <a:blip r:embed="rId3" cstate="print"/>
          <a:srcRect/>
          <a:stretch>
            <a:fillRect/>
          </a:stretch>
        </p:blipFill>
        <p:spPr bwMode="auto">
          <a:xfrm>
            <a:off x="6084888" y="4476750"/>
            <a:ext cx="1685925" cy="2381250"/>
          </a:xfrm>
          <a:prstGeom prst="rect">
            <a:avLst/>
          </a:prstGeom>
          <a:noFill/>
          <a:ln w="9525">
            <a:noFill/>
            <a:miter lim="800000"/>
            <a:headEnd/>
            <a:tailEnd/>
          </a:ln>
        </p:spPr>
      </p:pic>
      <p:pic>
        <p:nvPicPr>
          <p:cNvPr id="7174" name="Picture 5" descr="Stickman 08 by nicubunu - Blue stick man figure illustrating various actions (par of the "/>
          <p:cNvPicPr>
            <a:picLocks noChangeAspect="1" noChangeArrowheads="1"/>
          </p:cNvPicPr>
          <p:nvPr/>
        </p:nvPicPr>
        <p:blipFill>
          <a:blip r:embed="rId4" cstate="print"/>
          <a:srcRect/>
          <a:stretch>
            <a:fillRect/>
          </a:stretch>
        </p:blipFill>
        <p:spPr bwMode="auto">
          <a:xfrm>
            <a:off x="971550" y="2349500"/>
            <a:ext cx="2381250" cy="2381250"/>
          </a:xfrm>
          <a:prstGeom prst="rect">
            <a:avLst/>
          </a:prstGeom>
          <a:noFill/>
          <a:ln w="9525">
            <a:noFill/>
            <a:miter lim="800000"/>
            <a:headEnd/>
            <a:tailEnd/>
          </a:ln>
        </p:spPr>
      </p:pic>
      <p:sp>
        <p:nvSpPr>
          <p:cNvPr id="657414" name="Rectangle 6"/>
          <p:cNvSpPr>
            <a:spLocks noChangeArrowheads="1"/>
          </p:cNvSpPr>
          <p:nvPr/>
        </p:nvSpPr>
        <p:spPr bwMode="auto">
          <a:xfrm>
            <a:off x="1908175" y="3284538"/>
            <a:ext cx="142875" cy="1428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5" name="Oval 7"/>
          <p:cNvSpPr>
            <a:spLocks noChangeArrowheads="1"/>
          </p:cNvSpPr>
          <p:nvPr/>
        </p:nvSpPr>
        <p:spPr bwMode="auto">
          <a:xfrm>
            <a:off x="2781300" y="3376613"/>
            <a:ext cx="71438" cy="71437"/>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17961" dir="2700000" algn="ctr" rotWithShape="0">
                    <a:srgbClr val="FF00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6" name="Oval 8"/>
          <p:cNvSpPr>
            <a:spLocks noChangeArrowheads="1"/>
          </p:cNvSpPr>
          <p:nvPr/>
        </p:nvSpPr>
        <p:spPr bwMode="auto">
          <a:xfrm>
            <a:off x="2411413" y="4365625"/>
            <a:ext cx="71437" cy="71438"/>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17961" dir="2700000" algn="ctr" rotWithShape="0">
                    <a:srgbClr val="FF00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7" name="Oval 9"/>
          <p:cNvSpPr>
            <a:spLocks noChangeArrowheads="1"/>
          </p:cNvSpPr>
          <p:nvPr/>
        </p:nvSpPr>
        <p:spPr bwMode="auto">
          <a:xfrm>
            <a:off x="1258888" y="4437063"/>
            <a:ext cx="71437" cy="71437"/>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17961" dir="2700000" algn="ctr" rotWithShape="0">
                    <a:srgbClr val="FF00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8" name="Line 10"/>
          <p:cNvSpPr>
            <a:spLocks noChangeShapeType="1"/>
          </p:cNvSpPr>
          <p:nvPr/>
        </p:nvSpPr>
        <p:spPr bwMode="auto">
          <a:xfrm>
            <a:off x="1331913" y="4579938"/>
            <a:ext cx="144462" cy="433387"/>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19" name="Text Box 11"/>
          <p:cNvSpPr txBox="1">
            <a:spLocks noChangeArrowheads="1"/>
          </p:cNvSpPr>
          <p:nvPr/>
        </p:nvSpPr>
        <p:spPr bwMode="auto">
          <a:xfrm>
            <a:off x="773113" y="5013325"/>
            <a:ext cx="9906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Motion sensor</a:t>
            </a:r>
          </a:p>
        </p:txBody>
      </p:sp>
      <p:sp>
        <p:nvSpPr>
          <p:cNvPr id="657420" name="Line 12"/>
          <p:cNvSpPr>
            <a:spLocks noChangeShapeType="1"/>
          </p:cNvSpPr>
          <p:nvPr/>
        </p:nvSpPr>
        <p:spPr bwMode="auto">
          <a:xfrm flipH="1">
            <a:off x="2268538" y="4508500"/>
            <a:ext cx="142875" cy="649288"/>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21" name="Text Box 13"/>
          <p:cNvSpPr txBox="1">
            <a:spLocks noChangeArrowheads="1"/>
          </p:cNvSpPr>
          <p:nvPr/>
        </p:nvSpPr>
        <p:spPr bwMode="auto">
          <a:xfrm>
            <a:off x="1835150" y="5157788"/>
            <a:ext cx="9906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Motion sensor</a:t>
            </a:r>
          </a:p>
        </p:txBody>
      </p:sp>
      <p:sp>
        <p:nvSpPr>
          <p:cNvPr id="657422" name="Line 14"/>
          <p:cNvSpPr>
            <a:spLocks noChangeShapeType="1"/>
          </p:cNvSpPr>
          <p:nvPr/>
        </p:nvSpPr>
        <p:spPr bwMode="auto">
          <a:xfrm>
            <a:off x="2849563" y="3457575"/>
            <a:ext cx="360362" cy="358775"/>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23" name="Text Box 15"/>
          <p:cNvSpPr txBox="1">
            <a:spLocks noChangeArrowheads="1"/>
          </p:cNvSpPr>
          <p:nvPr/>
        </p:nvSpPr>
        <p:spPr bwMode="auto">
          <a:xfrm>
            <a:off x="2789238" y="3789363"/>
            <a:ext cx="9906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Motion sensor</a:t>
            </a:r>
          </a:p>
        </p:txBody>
      </p:sp>
      <p:sp>
        <p:nvSpPr>
          <p:cNvPr id="657424" name="Line 16"/>
          <p:cNvSpPr>
            <a:spLocks noChangeShapeType="1"/>
          </p:cNvSpPr>
          <p:nvPr/>
        </p:nvSpPr>
        <p:spPr bwMode="auto">
          <a:xfrm flipH="1" flipV="1">
            <a:off x="1116013" y="2492375"/>
            <a:ext cx="792162" cy="719138"/>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25" name="Text Box 17"/>
          <p:cNvSpPr txBox="1">
            <a:spLocks noChangeArrowheads="1"/>
          </p:cNvSpPr>
          <p:nvPr/>
        </p:nvSpPr>
        <p:spPr bwMode="auto">
          <a:xfrm>
            <a:off x="611188" y="2205038"/>
            <a:ext cx="846137"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ECG sensor</a:t>
            </a:r>
          </a:p>
        </p:txBody>
      </p:sp>
      <p:sp>
        <p:nvSpPr>
          <p:cNvPr id="657426" name="Arc 18"/>
          <p:cNvSpPr>
            <a:spLocks/>
          </p:cNvSpPr>
          <p:nvPr/>
        </p:nvSpPr>
        <p:spPr bwMode="auto">
          <a:xfrm rot="3089287">
            <a:off x="3492500" y="3140076"/>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27" name="Arc 19"/>
          <p:cNvSpPr>
            <a:spLocks/>
          </p:cNvSpPr>
          <p:nvPr/>
        </p:nvSpPr>
        <p:spPr bwMode="auto">
          <a:xfrm rot="3089287">
            <a:off x="3491706" y="3069432"/>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28" name="Arc 20"/>
          <p:cNvSpPr>
            <a:spLocks/>
          </p:cNvSpPr>
          <p:nvPr/>
        </p:nvSpPr>
        <p:spPr bwMode="auto">
          <a:xfrm rot="3089287">
            <a:off x="2484437" y="5011738"/>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29" name="Arc 21"/>
          <p:cNvSpPr>
            <a:spLocks/>
          </p:cNvSpPr>
          <p:nvPr/>
        </p:nvSpPr>
        <p:spPr bwMode="auto">
          <a:xfrm rot="3089287">
            <a:off x="2483644" y="4941094"/>
            <a:ext cx="720725" cy="5762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0" name="Arc 22"/>
          <p:cNvSpPr>
            <a:spLocks/>
          </p:cNvSpPr>
          <p:nvPr/>
        </p:nvSpPr>
        <p:spPr bwMode="auto">
          <a:xfrm rot="8055472">
            <a:off x="1047750" y="4489451"/>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1" name="Arc 23"/>
          <p:cNvSpPr>
            <a:spLocks/>
          </p:cNvSpPr>
          <p:nvPr/>
        </p:nvSpPr>
        <p:spPr bwMode="auto">
          <a:xfrm rot="8049972">
            <a:off x="970756" y="4437857"/>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2" name="Arc 24"/>
          <p:cNvSpPr>
            <a:spLocks/>
          </p:cNvSpPr>
          <p:nvPr/>
        </p:nvSpPr>
        <p:spPr bwMode="auto">
          <a:xfrm rot="-4366981">
            <a:off x="1268412" y="2747963"/>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3" name="Arc 25"/>
          <p:cNvSpPr>
            <a:spLocks/>
          </p:cNvSpPr>
          <p:nvPr/>
        </p:nvSpPr>
        <p:spPr bwMode="auto">
          <a:xfrm rot="-4379279">
            <a:off x="1186656" y="2637632"/>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7195" name="Picture 26" descr="#"/>
          <p:cNvPicPr>
            <a:picLocks noChangeAspect="1" noChangeArrowheads="1"/>
          </p:cNvPicPr>
          <p:nvPr/>
        </p:nvPicPr>
        <p:blipFill>
          <a:blip r:embed="rId5" cstate="print"/>
          <a:srcRect/>
          <a:stretch>
            <a:fillRect/>
          </a:stretch>
        </p:blipFill>
        <p:spPr bwMode="auto">
          <a:xfrm>
            <a:off x="4140200" y="4508500"/>
            <a:ext cx="576263" cy="576263"/>
          </a:xfrm>
          <a:prstGeom prst="rect">
            <a:avLst/>
          </a:prstGeom>
          <a:noFill/>
          <a:ln w="9525">
            <a:noFill/>
            <a:miter lim="800000"/>
            <a:headEnd/>
            <a:tailEnd/>
          </a:ln>
        </p:spPr>
      </p:pic>
      <p:sp>
        <p:nvSpPr>
          <p:cNvPr id="657435" name="Arc 27"/>
          <p:cNvSpPr>
            <a:spLocks/>
          </p:cNvSpPr>
          <p:nvPr/>
        </p:nvSpPr>
        <p:spPr bwMode="auto">
          <a:xfrm rot="3172933">
            <a:off x="3511550" y="4221163"/>
            <a:ext cx="649288" cy="404812"/>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00FF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6" name="Arc 28"/>
          <p:cNvSpPr>
            <a:spLocks/>
          </p:cNvSpPr>
          <p:nvPr/>
        </p:nvSpPr>
        <p:spPr bwMode="auto">
          <a:xfrm rot="3178077">
            <a:off x="3563144" y="4294982"/>
            <a:ext cx="504825" cy="331787"/>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00FF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7" name="Arc 29"/>
          <p:cNvSpPr>
            <a:spLocks/>
          </p:cNvSpPr>
          <p:nvPr/>
        </p:nvSpPr>
        <p:spPr bwMode="auto">
          <a:xfrm rot="3260608">
            <a:off x="3559175" y="4349750"/>
            <a:ext cx="431800" cy="260350"/>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rgbClr val="00FF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8" name="AutoShape 30"/>
          <p:cNvSpPr>
            <a:spLocks noChangeArrowheads="1"/>
          </p:cNvSpPr>
          <p:nvPr/>
        </p:nvSpPr>
        <p:spPr bwMode="auto">
          <a:xfrm>
            <a:off x="3419475" y="4221163"/>
            <a:ext cx="360363" cy="287337"/>
          </a:xfrm>
          <a:prstGeom prst="lightningBol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7200" name="Picture 31" descr="#"/>
          <p:cNvPicPr>
            <a:picLocks noChangeAspect="1" noChangeArrowheads="1"/>
          </p:cNvPicPr>
          <p:nvPr/>
        </p:nvPicPr>
        <p:blipFill>
          <a:blip r:embed="rId6" cstate="print"/>
          <a:srcRect/>
          <a:stretch>
            <a:fillRect/>
          </a:stretch>
        </p:blipFill>
        <p:spPr bwMode="auto">
          <a:xfrm>
            <a:off x="4643438" y="2708275"/>
            <a:ext cx="2089150" cy="1601788"/>
          </a:xfrm>
          <a:prstGeom prst="rect">
            <a:avLst/>
          </a:prstGeom>
          <a:noFill/>
          <a:ln w="9525">
            <a:noFill/>
            <a:miter lim="800000"/>
            <a:headEnd/>
            <a:tailEnd/>
          </a:ln>
        </p:spPr>
      </p:pic>
      <p:sp>
        <p:nvSpPr>
          <p:cNvPr id="657440" name="Line 32"/>
          <p:cNvSpPr>
            <a:spLocks noChangeShapeType="1"/>
          </p:cNvSpPr>
          <p:nvPr/>
        </p:nvSpPr>
        <p:spPr bwMode="auto">
          <a:xfrm flipV="1">
            <a:off x="4643438" y="4149725"/>
            <a:ext cx="288925" cy="3587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7202" name="Picture 6"/>
          <p:cNvPicPr>
            <a:picLocks noChangeAspect="1" noChangeArrowheads="1"/>
          </p:cNvPicPr>
          <p:nvPr/>
        </p:nvPicPr>
        <p:blipFill>
          <a:blip r:embed="rId7" cstate="print"/>
          <a:srcRect/>
          <a:stretch>
            <a:fillRect/>
          </a:stretch>
        </p:blipFill>
        <p:spPr bwMode="auto">
          <a:xfrm>
            <a:off x="6732588" y="4724400"/>
            <a:ext cx="444500" cy="665163"/>
          </a:xfrm>
          <a:prstGeom prst="rect">
            <a:avLst/>
          </a:prstGeom>
          <a:noFill/>
          <a:ln w="9525">
            <a:noFill/>
            <a:miter lim="800000"/>
            <a:headEnd/>
            <a:tailEnd/>
          </a:ln>
        </p:spPr>
      </p:pic>
      <p:sp>
        <p:nvSpPr>
          <p:cNvPr id="657442" name="Line 34"/>
          <p:cNvSpPr>
            <a:spLocks noChangeShapeType="1"/>
          </p:cNvSpPr>
          <p:nvPr/>
        </p:nvSpPr>
        <p:spPr bwMode="auto">
          <a:xfrm>
            <a:off x="6227763" y="4149725"/>
            <a:ext cx="215900" cy="2873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7204" name="Picture 35" descr="MC900411406[1]"/>
          <p:cNvPicPr>
            <a:picLocks noChangeAspect="1" noChangeArrowheads="1"/>
          </p:cNvPicPr>
          <p:nvPr/>
        </p:nvPicPr>
        <p:blipFill>
          <a:blip r:embed="rId8" cstate="print"/>
          <a:srcRect/>
          <a:stretch>
            <a:fillRect/>
          </a:stretch>
        </p:blipFill>
        <p:spPr bwMode="auto">
          <a:xfrm>
            <a:off x="6948488" y="1989138"/>
            <a:ext cx="425450" cy="411162"/>
          </a:xfrm>
          <a:prstGeom prst="rect">
            <a:avLst/>
          </a:prstGeom>
          <a:noFill/>
          <a:ln w="9525">
            <a:noFill/>
            <a:miter lim="800000"/>
            <a:headEnd/>
            <a:tailEnd/>
          </a:ln>
        </p:spPr>
      </p:pic>
      <p:sp>
        <p:nvSpPr>
          <p:cNvPr id="657444" name="Line 36"/>
          <p:cNvSpPr>
            <a:spLocks noChangeShapeType="1"/>
          </p:cNvSpPr>
          <p:nvPr/>
        </p:nvSpPr>
        <p:spPr bwMode="auto">
          <a:xfrm flipV="1">
            <a:off x="6227763" y="2420938"/>
            <a:ext cx="649287"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7206" name="Picture 37" descr="#"/>
          <p:cNvPicPr>
            <a:picLocks noChangeAspect="1" noChangeArrowheads="1"/>
          </p:cNvPicPr>
          <p:nvPr/>
        </p:nvPicPr>
        <p:blipFill>
          <a:blip r:embed="rId9" cstate="print"/>
          <a:srcRect/>
          <a:stretch>
            <a:fillRect/>
          </a:stretch>
        </p:blipFill>
        <p:spPr bwMode="auto">
          <a:xfrm>
            <a:off x="7524750" y="2924175"/>
            <a:ext cx="714375" cy="857250"/>
          </a:xfrm>
          <a:prstGeom prst="rect">
            <a:avLst/>
          </a:prstGeom>
          <a:noFill/>
          <a:ln w="9525">
            <a:noFill/>
            <a:miter lim="800000"/>
            <a:headEnd/>
            <a:tailEnd/>
          </a:ln>
        </p:spPr>
      </p:pic>
      <p:sp>
        <p:nvSpPr>
          <p:cNvPr id="657446" name="Line 38"/>
          <p:cNvSpPr>
            <a:spLocks noChangeShapeType="1"/>
          </p:cNvSpPr>
          <p:nvPr/>
        </p:nvSpPr>
        <p:spPr bwMode="auto">
          <a:xfrm flipV="1">
            <a:off x="6732588" y="3284538"/>
            <a:ext cx="719137" cy="730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47" name="Text Box 39"/>
          <p:cNvSpPr txBox="1">
            <a:spLocks noChangeArrowheads="1"/>
          </p:cNvSpPr>
          <p:nvPr/>
        </p:nvSpPr>
        <p:spPr bwMode="auto">
          <a:xfrm>
            <a:off x="5241925" y="3284538"/>
            <a:ext cx="9128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1400">
                <a:latin typeface="Verdana" charset="0"/>
                <a:ea typeface="ＭＳ Ｐゴシック" charset="0"/>
                <a:cs typeface="Arial" charset="0"/>
              </a:rPr>
              <a:t>Internet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Rectangle 3"/>
          <p:cNvSpPr>
            <a:spLocks noGrp="1" noChangeArrowheads="1"/>
          </p:cNvSpPr>
          <p:nvPr>
            <p:ph type="title"/>
          </p:nvPr>
        </p:nvSpPr>
        <p:spPr/>
        <p:txBody>
          <a:bodyPr/>
          <a:lstStyle/>
          <a:p>
            <a:r>
              <a:rPr lang="en-US" smtClean="0"/>
              <a:t>Things Connecting to Things</a:t>
            </a:r>
          </a:p>
        </p:txBody>
      </p:sp>
      <p:sp>
        <p:nvSpPr>
          <p:cNvPr id="8194" name="Slide Number Placeholder 4"/>
          <p:cNvSpPr>
            <a:spLocks noGrp="1"/>
          </p:cNvSpPr>
          <p:nvPr>
            <p:ph type="sldNum" sz="quarter" idx="12"/>
          </p:nvPr>
        </p:nvSpPr>
        <p:spPr>
          <a:noFill/>
        </p:spPr>
        <p:txBody>
          <a:bodyPr/>
          <a:lstStyle/>
          <a:p>
            <a:fld id="{7042EFA6-88BE-4C0F-AEEE-81A695C901FE}" type="slidenum">
              <a:rPr lang="en-GB" smtClean="0">
                <a:ea typeface="MS PGothic" pitchFamily="34" charset="-128"/>
                <a:cs typeface="Arial" pitchFamily="34" charset="0"/>
              </a:rPr>
              <a:pPr/>
              <a:t>8</a:t>
            </a:fld>
            <a:endParaRPr lang="en-GB" smtClean="0">
              <a:ea typeface="MS PGothic" pitchFamily="34" charset="-128"/>
              <a:cs typeface="Arial" pitchFamily="34" charset="0"/>
            </a:endParaRPr>
          </a:p>
        </p:txBody>
      </p:sp>
      <p:pic>
        <p:nvPicPr>
          <p:cNvPr id="8195" name="Picture 2" descr="#"/>
          <p:cNvPicPr>
            <a:picLocks noChangeAspect="1" noChangeArrowheads="1"/>
          </p:cNvPicPr>
          <p:nvPr/>
        </p:nvPicPr>
        <p:blipFill>
          <a:blip r:embed="rId2" cstate="print"/>
          <a:srcRect/>
          <a:stretch>
            <a:fillRect/>
          </a:stretch>
        </p:blipFill>
        <p:spPr bwMode="auto">
          <a:xfrm>
            <a:off x="6227763" y="3433763"/>
            <a:ext cx="477837" cy="500062"/>
          </a:xfrm>
          <a:prstGeom prst="rect">
            <a:avLst/>
          </a:prstGeom>
          <a:noFill/>
          <a:ln w="9525">
            <a:noFill/>
            <a:miter lim="800000"/>
            <a:headEnd/>
            <a:tailEnd/>
          </a:ln>
        </p:spPr>
      </p:pic>
      <p:pic>
        <p:nvPicPr>
          <p:cNvPr id="8197" name="Picture 4" descr="connected-car"/>
          <p:cNvPicPr>
            <a:picLocks noChangeAspect="1" noChangeArrowheads="1"/>
          </p:cNvPicPr>
          <p:nvPr/>
        </p:nvPicPr>
        <p:blipFill>
          <a:blip r:embed="rId3" cstate="print"/>
          <a:srcRect/>
          <a:stretch>
            <a:fillRect/>
          </a:stretch>
        </p:blipFill>
        <p:spPr bwMode="auto">
          <a:xfrm>
            <a:off x="3563938" y="1052513"/>
            <a:ext cx="4314825" cy="1871662"/>
          </a:xfrm>
          <a:prstGeom prst="rect">
            <a:avLst/>
          </a:prstGeom>
          <a:noFill/>
          <a:ln w="9525">
            <a:noFill/>
            <a:miter lim="800000"/>
            <a:headEnd/>
            <a:tailEnd/>
          </a:ln>
        </p:spPr>
      </p:pic>
      <p:pic>
        <p:nvPicPr>
          <p:cNvPr id="8198" name="Picture 5" descr="rally-car by netalloy - "/>
          <p:cNvPicPr>
            <a:picLocks noChangeAspect="1" noChangeArrowheads="1"/>
          </p:cNvPicPr>
          <p:nvPr/>
        </p:nvPicPr>
        <p:blipFill>
          <a:blip r:embed="rId4" cstate="print"/>
          <a:srcRect/>
          <a:stretch>
            <a:fillRect/>
          </a:stretch>
        </p:blipFill>
        <p:spPr bwMode="auto">
          <a:xfrm>
            <a:off x="4932363" y="3644900"/>
            <a:ext cx="2381250" cy="1266825"/>
          </a:xfrm>
          <a:prstGeom prst="rect">
            <a:avLst/>
          </a:prstGeom>
          <a:noFill/>
          <a:ln w="9525">
            <a:noFill/>
            <a:miter lim="800000"/>
            <a:headEnd/>
            <a:tailEnd/>
          </a:ln>
        </p:spPr>
      </p:pic>
      <p:sp>
        <p:nvSpPr>
          <p:cNvPr id="658438" name="Arc 6"/>
          <p:cNvSpPr>
            <a:spLocks/>
          </p:cNvSpPr>
          <p:nvPr/>
        </p:nvSpPr>
        <p:spPr bwMode="auto">
          <a:xfrm>
            <a:off x="4572000" y="2349500"/>
            <a:ext cx="1728788" cy="1439863"/>
          </a:xfrm>
          <a:custGeom>
            <a:avLst/>
            <a:gdLst>
              <a:gd name="G0" fmla="+- 0 0 0"/>
              <a:gd name="G1" fmla="+- 21600 0 0"/>
              <a:gd name="G2" fmla="+- 21600 0 0"/>
              <a:gd name="T0" fmla="*/ 0 w 21453"/>
              <a:gd name="T1" fmla="*/ 0 h 21600"/>
              <a:gd name="T2" fmla="*/ 21453 w 21453"/>
              <a:gd name="T3" fmla="*/ 19081 h 21600"/>
              <a:gd name="T4" fmla="*/ 0 w 21453"/>
              <a:gd name="T5" fmla="*/ 21600 h 21600"/>
            </a:gdLst>
            <a:ahLst/>
            <a:cxnLst>
              <a:cxn ang="0">
                <a:pos x="T0" y="T1"/>
              </a:cxn>
              <a:cxn ang="0">
                <a:pos x="T2" y="T3"/>
              </a:cxn>
              <a:cxn ang="0">
                <a:pos x="T4" y="T5"/>
              </a:cxn>
            </a:cxnLst>
            <a:rect l="0" t="0" r="r" b="b"/>
            <a:pathLst>
              <a:path w="21453" h="21600" fill="none" extrusionOk="0">
                <a:moveTo>
                  <a:pt x="0" y="-1"/>
                </a:moveTo>
                <a:cubicBezTo>
                  <a:pt x="10954" y="-1"/>
                  <a:pt x="20175" y="8200"/>
                  <a:pt x="21452" y="19081"/>
                </a:cubicBezTo>
              </a:path>
              <a:path w="21453" h="21600" stroke="0" extrusionOk="0">
                <a:moveTo>
                  <a:pt x="0" y="-1"/>
                </a:moveTo>
                <a:cubicBezTo>
                  <a:pt x="10954" y="-1"/>
                  <a:pt x="20175" y="8200"/>
                  <a:pt x="21452" y="19081"/>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8200" name="Picture 7" descr="Police car by liftarn - A SAAB 900 police car from the Swedish Road Administration (V�gverket)."/>
          <p:cNvPicPr>
            <a:picLocks noChangeAspect="1" noChangeArrowheads="1"/>
          </p:cNvPicPr>
          <p:nvPr/>
        </p:nvPicPr>
        <p:blipFill>
          <a:blip r:embed="rId5" cstate="print"/>
          <a:srcRect/>
          <a:stretch>
            <a:fillRect/>
          </a:stretch>
        </p:blipFill>
        <p:spPr bwMode="auto">
          <a:xfrm>
            <a:off x="1258888" y="1700213"/>
            <a:ext cx="1296987" cy="1104900"/>
          </a:xfrm>
          <a:prstGeom prst="rect">
            <a:avLst/>
          </a:prstGeom>
          <a:noFill/>
          <a:ln w="9525">
            <a:noFill/>
            <a:miter lim="800000"/>
            <a:headEnd/>
            <a:tailEnd/>
          </a:ln>
        </p:spPr>
      </p:pic>
      <p:sp>
        <p:nvSpPr>
          <p:cNvPr id="658440" name="Arc 8"/>
          <p:cNvSpPr>
            <a:spLocks/>
          </p:cNvSpPr>
          <p:nvPr/>
        </p:nvSpPr>
        <p:spPr bwMode="auto">
          <a:xfrm rot="21450627" flipH="1">
            <a:off x="2411413" y="1989138"/>
            <a:ext cx="1368425" cy="1444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8202" name="Picture 9" descr="MC900332774[1]"/>
          <p:cNvPicPr>
            <a:picLocks noChangeAspect="1" noChangeArrowheads="1"/>
          </p:cNvPicPr>
          <p:nvPr/>
        </p:nvPicPr>
        <p:blipFill>
          <a:blip r:embed="rId6" cstate="print"/>
          <a:srcRect/>
          <a:stretch>
            <a:fillRect/>
          </a:stretch>
        </p:blipFill>
        <p:spPr bwMode="auto">
          <a:xfrm>
            <a:off x="898525" y="5300663"/>
            <a:ext cx="1081088" cy="1081087"/>
          </a:xfrm>
          <a:prstGeom prst="rect">
            <a:avLst/>
          </a:prstGeom>
          <a:noFill/>
          <a:ln w="9525">
            <a:noFill/>
            <a:miter lim="800000"/>
            <a:headEnd/>
            <a:tailEnd/>
          </a:ln>
        </p:spPr>
      </p:pic>
      <p:pic>
        <p:nvPicPr>
          <p:cNvPr id="8203" name="Picture 10" descr="MC900060378[1]"/>
          <p:cNvPicPr>
            <a:picLocks noChangeAspect="1" noChangeArrowheads="1"/>
          </p:cNvPicPr>
          <p:nvPr/>
        </p:nvPicPr>
        <p:blipFill>
          <a:blip r:embed="rId7" cstate="print"/>
          <a:srcRect/>
          <a:stretch>
            <a:fillRect/>
          </a:stretch>
        </p:blipFill>
        <p:spPr bwMode="auto">
          <a:xfrm>
            <a:off x="971550" y="3860800"/>
            <a:ext cx="1008063" cy="788988"/>
          </a:xfrm>
          <a:prstGeom prst="rect">
            <a:avLst/>
          </a:prstGeom>
          <a:noFill/>
          <a:ln w="9525">
            <a:noFill/>
            <a:miter lim="800000"/>
            <a:headEnd/>
            <a:tailEnd/>
          </a:ln>
        </p:spPr>
      </p:pic>
      <p:sp>
        <p:nvSpPr>
          <p:cNvPr id="658443" name="Arc 11"/>
          <p:cNvSpPr>
            <a:spLocks/>
          </p:cNvSpPr>
          <p:nvPr/>
        </p:nvSpPr>
        <p:spPr bwMode="auto">
          <a:xfrm flipV="1">
            <a:off x="1835150" y="2276475"/>
            <a:ext cx="2232025" cy="1873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8444" name="Arc 12"/>
          <p:cNvSpPr>
            <a:spLocks/>
          </p:cNvSpPr>
          <p:nvPr/>
        </p:nvSpPr>
        <p:spPr bwMode="auto">
          <a:xfrm rot="10800000" flipH="1">
            <a:off x="1979613" y="2420938"/>
            <a:ext cx="2447925" cy="3816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8445" name="Text Box 13"/>
          <p:cNvSpPr txBox="1">
            <a:spLocks noChangeArrowheads="1"/>
          </p:cNvSpPr>
          <p:nvPr/>
        </p:nvSpPr>
        <p:spPr bwMode="auto">
          <a:xfrm>
            <a:off x="4214813" y="5445125"/>
            <a:ext cx="3319462" cy="611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dirty="0">
                <a:latin typeface="Arial" charset="0"/>
                <a:ea typeface="ＭＳ Ｐゴシック" charset="0"/>
                <a:cs typeface="Arial" charset="0"/>
              </a:rPr>
              <a:t>- </a:t>
            </a:r>
            <a:r>
              <a:rPr lang="en-US" sz="1600" dirty="0">
                <a:latin typeface="Verdana" charset="0"/>
                <a:ea typeface="ＭＳ Ｐゴシック" charset="0"/>
                <a:cs typeface="Arial" charset="0"/>
              </a:rPr>
              <a:t>Complex and heterogeneous </a:t>
            </a:r>
          </a:p>
          <a:p>
            <a:pPr>
              <a:defRPr/>
            </a:pPr>
            <a:r>
              <a:rPr lang="en-US" sz="1600" dirty="0">
                <a:latin typeface="Verdana" charset="0"/>
                <a:ea typeface="ＭＳ Ｐゴシック" charset="0"/>
                <a:cs typeface="Arial" charset="0"/>
              </a:rPr>
              <a:t>resources and networks </a:t>
            </a:r>
          </a:p>
        </p:txBody>
      </p:sp>
      <p:sp>
        <p:nvSpPr>
          <p:cNvPr id="658446" name="Arc 14"/>
          <p:cNvSpPr>
            <a:spLocks/>
          </p:cNvSpPr>
          <p:nvPr/>
        </p:nvSpPr>
        <p:spPr bwMode="auto">
          <a:xfrm flipV="1">
            <a:off x="6443663" y="2349500"/>
            <a:ext cx="720725" cy="1295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GB" dirty="0" smtClean="0"/>
              <a:t>Wireless Sensor Networks (WSN)</a:t>
            </a:r>
          </a:p>
        </p:txBody>
      </p:sp>
      <p:sp>
        <p:nvSpPr>
          <p:cNvPr id="9218" name="Slide Number Placeholder 5"/>
          <p:cNvSpPr>
            <a:spLocks noGrp="1"/>
          </p:cNvSpPr>
          <p:nvPr>
            <p:ph type="sldNum" sz="quarter" idx="12"/>
          </p:nvPr>
        </p:nvSpPr>
        <p:spPr>
          <a:noFill/>
        </p:spPr>
        <p:txBody>
          <a:bodyPr/>
          <a:lstStyle/>
          <a:p>
            <a:fld id="{4E68B69F-983B-4B06-B8F1-B234E86727FD}" type="slidenum">
              <a:rPr lang="en-GB" smtClean="0">
                <a:ea typeface="MS PGothic" pitchFamily="34" charset="-128"/>
                <a:cs typeface="Arial" pitchFamily="34" charset="0"/>
              </a:rPr>
              <a:pPr/>
              <a:t>9</a:t>
            </a:fld>
            <a:endParaRPr lang="en-GB" smtClean="0">
              <a:ea typeface="MS PGothic" pitchFamily="34" charset="-128"/>
              <a:cs typeface="Arial" pitchFamily="34" charset="0"/>
            </a:endParaRPr>
          </a:p>
        </p:txBody>
      </p:sp>
      <p:pic>
        <p:nvPicPr>
          <p:cNvPr id="9220" name="Picture 3" descr="#"/>
          <p:cNvPicPr>
            <a:picLocks noChangeAspect="1" noChangeArrowheads="1"/>
          </p:cNvPicPr>
          <p:nvPr/>
        </p:nvPicPr>
        <p:blipFill>
          <a:blip r:embed="rId3" cstate="print"/>
          <a:srcRect/>
          <a:stretch>
            <a:fillRect/>
          </a:stretch>
        </p:blipFill>
        <p:spPr bwMode="auto">
          <a:xfrm>
            <a:off x="900113" y="3284538"/>
            <a:ext cx="409575" cy="576262"/>
          </a:xfrm>
          <a:prstGeom prst="rect">
            <a:avLst/>
          </a:prstGeom>
          <a:noFill/>
          <a:ln w="9525">
            <a:noFill/>
            <a:miter lim="800000"/>
            <a:headEnd/>
            <a:tailEnd/>
          </a:ln>
        </p:spPr>
      </p:pic>
      <p:pic>
        <p:nvPicPr>
          <p:cNvPr id="9221" name="Picture 4" descr="#"/>
          <p:cNvPicPr>
            <a:picLocks noChangeAspect="1" noChangeArrowheads="1"/>
          </p:cNvPicPr>
          <p:nvPr/>
        </p:nvPicPr>
        <p:blipFill>
          <a:blip r:embed="rId3" cstate="print"/>
          <a:srcRect/>
          <a:stretch>
            <a:fillRect/>
          </a:stretch>
        </p:blipFill>
        <p:spPr bwMode="auto">
          <a:xfrm>
            <a:off x="539750" y="2349500"/>
            <a:ext cx="409575" cy="576263"/>
          </a:xfrm>
          <a:prstGeom prst="rect">
            <a:avLst/>
          </a:prstGeom>
          <a:noFill/>
          <a:ln w="9525">
            <a:noFill/>
            <a:miter lim="800000"/>
            <a:headEnd/>
            <a:tailEnd/>
          </a:ln>
        </p:spPr>
      </p:pic>
      <p:pic>
        <p:nvPicPr>
          <p:cNvPr id="9222" name="Picture 5" descr="#"/>
          <p:cNvPicPr>
            <a:picLocks noChangeAspect="1" noChangeArrowheads="1"/>
          </p:cNvPicPr>
          <p:nvPr/>
        </p:nvPicPr>
        <p:blipFill>
          <a:blip r:embed="rId3" cstate="print"/>
          <a:srcRect/>
          <a:stretch>
            <a:fillRect/>
          </a:stretch>
        </p:blipFill>
        <p:spPr bwMode="auto">
          <a:xfrm>
            <a:off x="2003425" y="3500438"/>
            <a:ext cx="409575" cy="576262"/>
          </a:xfrm>
          <a:prstGeom prst="rect">
            <a:avLst/>
          </a:prstGeom>
          <a:noFill/>
          <a:ln w="9525">
            <a:noFill/>
            <a:miter lim="800000"/>
            <a:headEnd/>
            <a:tailEnd/>
          </a:ln>
        </p:spPr>
      </p:pic>
      <p:pic>
        <p:nvPicPr>
          <p:cNvPr id="9223" name="Picture 6" descr="#"/>
          <p:cNvPicPr>
            <a:picLocks noChangeAspect="1" noChangeArrowheads="1"/>
          </p:cNvPicPr>
          <p:nvPr/>
        </p:nvPicPr>
        <p:blipFill>
          <a:blip r:embed="rId3" cstate="print"/>
          <a:srcRect/>
          <a:stretch>
            <a:fillRect/>
          </a:stretch>
        </p:blipFill>
        <p:spPr bwMode="auto">
          <a:xfrm>
            <a:off x="3492500" y="3068638"/>
            <a:ext cx="409575" cy="576262"/>
          </a:xfrm>
          <a:prstGeom prst="rect">
            <a:avLst/>
          </a:prstGeom>
          <a:noFill/>
          <a:ln w="9525">
            <a:noFill/>
            <a:miter lim="800000"/>
            <a:headEnd/>
            <a:tailEnd/>
          </a:ln>
        </p:spPr>
      </p:pic>
      <p:pic>
        <p:nvPicPr>
          <p:cNvPr id="9224" name="Picture 7" descr="#"/>
          <p:cNvPicPr>
            <a:picLocks noChangeAspect="1" noChangeArrowheads="1"/>
          </p:cNvPicPr>
          <p:nvPr/>
        </p:nvPicPr>
        <p:blipFill>
          <a:blip r:embed="rId3" cstate="print"/>
          <a:srcRect/>
          <a:stretch>
            <a:fillRect/>
          </a:stretch>
        </p:blipFill>
        <p:spPr bwMode="auto">
          <a:xfrm>
            <a:off x="2124075" y="2492375"/>
            <a:ext cx="409575" cy="576263"/>
          </a:xfrm>
          <a:prstGeom prst="rect">
            <a:avLst/>
          </a:prstGeom>
          <a:noFill/>
          <a:ln w="9525">
            <a:noFill/>
            <a:miter lim="800000"/>
            <a:headEnd/>
            <a:tailEnd/>
          </a:ln>
        </p:spPr>
      </p:pic>
      <p:pic>
        <p:nvPicPr>
          <p:cNvPr id="9225" name="Picture 8" descr="#"/>
          <p:cNvPicPr>
            <a:picLocks noChangeAspect="1" noChangeArrowheads="1"/>
          </p:cNvPicPr>
          <p:nvPr/>
        </p:nvPicPr>
        <p:blipFill>
          <a:blip r:embed="rId4" cstate="print"/>
          <a:srcRect/>
          <a:stretch>
            <a:fillRect/>
          </a:stretch>
        </p:blipFill>
        <p:spPr bwMode="auto">
          <a:xfrm>
            <a:off x="1549400" y="4508500"/>
            <a:ext cx="576263" cy="377825"/>
          </a:xfrm>
          <a:prstGeom prst="rect">
            <a:avLst/>
          </a:prstGeom>
          <a:noFill/>
          <a:ln w="9525">
            <a:noFill/>
            <a:miter lim="800000"/>
            <a:headEnd/>
            <a:tailEnd/>
          </a:ln>
        </p:spPr>
      </p:pic>
      <p:pic>
        <p:nvPicPr>
          <p:cNvPr id="9226" name="Picture 9" descr="#"/>
          <p:cNvPicPr>
            <a:picLocks noChangeAspect="1" noChangeArrowheads="1"/>
          </p:cNvPicPr>
          <p:nvPr/>
        </p:nvPicPr>
        <p:blipFill>
          <a:blip r:embed="rId5" cstate="print"/>
          <a:srcRect/>
          <a:stretch>
            <a:fillRect/>
          </a:stretch>
        </p:blipFill>
        <p:spPr bwMode="auto">
          <a:xfrm>
            <a:off x="2268538" y="1989138"/>
            <a:ext cx="425450" cy="425450"/>
          </a:xfrm>
          <a:prstGeom prst="rect">
            <a:avLst/>
          </a:prstGeom>
          <a:noFill/>
          <a:ln w="9525">
            <a:noFill/>
            <a:miter lim="800000"/>
            <a:headEnd/>
            <a:tailEnd/>
          </a:ln>
        </p:spPr>
      </p:pic>
      <p:pic>
        <p:nvPicPr>
          <p:cNvPr id="9227" name="Picture 10" descr="#"/>
          <p:cNvPicPr>
            <a:picLocks noChangeAspect="1" noChangeArrowheads="1"/>
          </p:cNvPicPr>
          <p:nvPr/>
        </p:nvPicPr>
        <p:blipFill>
          <a:blip r:embed="rId6" cstate="print"/>
          <a:srcRect/>
          <a:stretch>
            <a:fillRect/>
          </a:stretch>
        </p:blipFill>
        <p:spPr bwMode="auto">
          <a:xfrm>
            <a:off x="2700338" y="1628775"/>
            <a:ext cx="447675" cy="576263"/>
          </a:xfrm>
          <a:prstGeom prst="rect">
            <a:avLst/>
          </a:prstGeom>
          <a:noFill/>
          <a:ln w="9525">
            <a:noFill/>
            <a:miter lim="800000"/>
            <a:headEnd/>
            <a:tailEnd/>
          </a:ln>
        </p:spPr>
      </p:pic>
      <p:sp>
        <p:nvSpPr>
          <p:cNvPr id="659467" name="Line 11"/>
          <p:cNvSpPr>
            <a:spLocks noChangeShapeType="1"/>
          </p:cNvSpPr>
          <p:nvPr/>
        </p:nvSpPr>
        <p:spPr bwMode="auto">
          <a:xfrm>
            <a:off x="827088" y="2781300"/>
            <a:ext cx="215900" cy="7191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68" name="Line 12"/>
          <p:cNvSpPr>
            <a:spLocks noChangeShapeType="1"/>
          </p:cNvSpPr>
          <p:nvPr/>
        </p:nvSpPr>
        <p:spPr bwMode="auto">
          <a:xfrm>
            <a:off x="1187450" y="3716338"/>
            <a:ext cx="865188" cy="1444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69" name="Oval 13"/>
          <p:cNvSpPr>
            <a:spLocks noChangeArrowheads="1"/>
          </p:cNvSpPr>
          <p:nvPr/>
        </p:nvSpPr>
        <p:spPr bwMode="auto">
          <a:xfrm>
            <a:off x="4789488" y="3232150"/>
            <a:ext cx="719137" cy="358775"/>
          </a:xfrm>
          <a:prstGeom prst="ellipse">
            <a:avLst/>
          </a:prstGeom>
          <a:solidFill>
            <a:srgbClr val="008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17961" dir="2700000" algn="ctr" rotWithShape="0">
                    <a:srgbClr val="008000">
                      <a:gamma/>
                      <a:shade val="60000"/>
                      <a:invGamma/>
                      <a:alpha val="50000"/>
                    </a:srgbClr>
                  </a:outerShdw>
                </a:effectLst>
              </a14:hiddenEffects>
            </a:ext>
          </a:extLst>
        </p:spPr>
        <p:txBody>
          <a:bodyPr wrap="none" anchor="ctr"/>
          <a:lstStyle/>
          <a:p>
            <a:pPr>
              <a:defRPr/>
            </a:pPr>
            <a:r>
              <a:rPr lang="en-GB" sz="1000">
                <a:latin typeface="Verdana" charset="0"/>
                <a:ea typeface="ＭＳ Ｐゴシック" charset="0"/>
                <a:cs typeface="Arial" charset="0"/>
              </a:rPr>
              <a:t>Sink</a:t>
            </a:r>
          </a:p>
          <a:p>
            <a:pPr>
              <a:defRPr/>
            </a:pPr>
            <a:r>
              <a:rPr lang="en-GB" sz="1000">
                <a:latin typeface="Verdana" charset="0"/>
                <a:ea typeface="ＭＳ Ｐゴシック" charset="0"/>
                <a:cs typeface="Arial" charset="0"/>
              </a:rPr>
              <a:t>node</a:t>
            </a:r>
          </a:p>
        </p:txBody>
      </p:sp>
      <p:sp>
        <p:nvSpPr>
          <p:cNvPr id="659470" name="Rectangle 14"/>
          <p:cNvSpPr>
            <a:spLocks noChangeArrowheads="1"/>
          </p:cNvSpPr>
          <p:nvPr/>
        </p:nvSpPr>
        <p:spPr bwMode="auto">
          <a:xfrm>
            <a:off x="6084888" y="3286125"/>
            <a:ext cx="647700" cy="287338"/>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r>
              <a:rPr lang="en-GB" sz="900">
                <a:latin typeface="Verdana" charset="0"/>
                <a:ea typeface="ＭＳ Ｐゴシック" charset="0"/>
                <a:cs typeface="Arial" charset="0"/>
              </a:rPr>
              <a:t>Gateway</a:t>
            </a:r>
          </a:p>
        </p:txBody>
      </p:sp>
      <p:pic>
        <p:nvPicPr>
          <p:cNvPr id="9232" name="Picture 15" descr="http://openclipart.org/image/800px/svg_to_png/14729/gabe_anguiano_Cloud.png"/>
          <p:cNvPicPr>
            <a:picLocks noChangeAspect="1" noChangeArrowheads="1"/>
          </p:cNvPicPr>
          <p:nvPr/>
        </p:nvPicPr>
        <p:blipFill>
          <a:blip r:embed="rId7" cstate="print"/>
          <a:srcRect/>
          <a:stretch>
            <a:fillRect/>
          </a:stretch>
        </p:blipFill>
        <p:spPr bwMode="auto">
          <a:xfrm>
            <a:off x="5005388" y="1557338"/>
            <a:ext cx="1727200" cy="1323975"/>
          </a:xfrm>
          <a:prstGeom prst="rect">
            <a:avLst/>
          </a:prstGeom>
          <a:noFill/>
          <a:ln w="9525">
            <a:noFill/>
            <a:miter lim="800000"/>
            <a:headEnd/>
            <a:tailEnd/>
          </a:ln>
        </p:spPr>
      </p:pic>
      <p:sp>
        <p:nvSpPr>
          <p:cNvPr id="659472" name="Line 16"/>
          <p:cNvSpPr>
            <a:spLocks noChangeShapeType="1"/>
          </p:cNvSpPr>
          <p:nvPr/>
        </p:nvSpPr>
        <p:spPr bwMode="auto">
          <a:xfrm>
            <a:off x="6300788" y="2852738"/>
            <a:ext cx="142875" cy="288925"/>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alpha val="50000"/>
              </a:schemeClr>
            </a:prstShdw>
          </a:effectLst>
          <a:extLst>
            <a:ext uri="{909E8E84-426E-40DD-AFC4-6F175D3DCCD1}">
              <a14:hiddenFill xmlns:a14="http://schemas.microsoft.com/office/drawing/2010/main" xmlns="">
                <a:noFill/>
              </a14:hiddenFill>
            </a:ext>
          </a:extLst>
        </p:spPr>
        <p:txBody>
          <a:bodyPr/>
          <a:lstStyle/>
          <a:p>
            <a:pPr>
              <a:defRPr/>
            </a:pPr>
            <a:endParaRPr lang="en-US">
              <a:latin typeface="Arial" charset="0"/>
              <a:ea typeface="ＭＳ Ｐゴシック" charset="0"/>
              <a:cs typeface="Arial" charset="0"/>
            </a:endParaRPr>
          </a:p>
        </p:txBody>
      </p:sp>
      <p:sp>
        <p:nvSpPr>
          <p:cNvPr id="659473" name="Line 17"/>
          <p:cNvSpPr>
            <a:spLocks noChangeShapeType="1"/>
          </p:cNvSpPr>
          <p:nvPr/>
        </p:nvSpPr>
        <p:spPr bwMode="auto">
          <a:xfrm>
            <a:off x="4067175" y="3429000"/>
            <a:ext cx="6492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4" name="Line 18"/>
          <p:cNvSpPr>
            <a:spLocks noChangeShapeType="1"/>
          </p:cNvSpPr>
          <p:nvPr/>
        </p:nvSpPr>
        <p:spPr bwMode="auto">
          <a:xfrm>
            <a:off x="5545138" y="3429000"/>
            <a:ext cx="50323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5" name="Line 19"/>
          <p:cNvSpPr>
            <a:spLocks noChangeShapeType="1"/>
          </p:cNvSpPr>
          <p:nvPr/>
        </p:nvSpPr>
        <p:spPr bwMode="auto">
          <a:xfrm>
            <a:off x="2484438" y="2924175"/>
            <a:ext cx="1079500" cy="4333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6" name="Line 20"/>
          <p:cNvSpPr>
            <a:spLocks noChangeShapeType="1"/>
          </p:cNvSpPr>
          <p:nvPr/>
        </p:nvSpPr>
        <p:spPr bwMode="auto">
          <a:xfrm flipV="1">
            <a:off x="1258888" y="2924175"/>
            <a:ext cx="865187" cy="5762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7" name="Line 21"/>
          <p:cNvSpPr>
            <a:spLocks noChangeShapeType="1"/>
          </p:cNvSpPr>
          <p:nvPr/>
        </p:nvSpPr>
        <p:spPr bwMode="auto">
          <a:xfrm flipH="1">
            <a:off x="2124075" y="3068638"/>
            <a:ext cx="144463"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8" name="Line 22"/>
          <p:cNvSpPr>
            <a:spLocks noChangeShapeType="1"/>
          </p:cNvSpPr>
          <p:nvPr/>
        </p:nvSpPr>
        <p:spPr bwMode="auto">
          <a:xfrm flipV="1">
            <a:off x="2411413" y="3500438"/>
            <a:ext cx="1008062"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9" name="Line 23"/>
          <p:cNvSpPr>
            <a:spLocks noChangeShapeType="1"/>
          </p:cNvSpPr>
          <p:nvPr/>
        </p:nvSpPr>
        <p:spPr bwMode="auto">
          <a:xfrm flipV="1">
            <a:off x="1908175" y="4005263"/>
            <a:ext cx="287338" cy="5762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9241" name="Picture 24" descr="#"/>
          <p:cNvPicPr>
            <a:picLocks noChangeAspect="1" noChangeArrowheads="1"/>
          </p:cNvPicPr>
          <p:nvPr/>
        </p:nvPicPr>
        <p:blipFill>
          <a:blip r:embed="rId4" cstate="print"/>
          <a:srcRect/>
          <a:stretch>
            <a:fillRect/>
          </a:stretch>
        </p:blipFill>
        <p:spPr bwMode="auto">
          <a:xfrm>
            <a:off x="2843213" y="4365625"/>
            <a:ext cx="576262" cy="377825"/>
          </a:xfrm>
          <a:prstGeom prst="rect">
            <a:avLst/>
          </a:prstGeom>
          <a:noFill/>
          <a:ln w="9525">
            <a:noFill/>
            <a:miter lim="800000"/>
            <a:headEnd/>
            <a:tailEnd/>
          </a:ln>
        </p:spPr>
      </p:pic>
      <p:sp>
        <p:nvSpPr>
          <p:cNvPr id="659481" name="Line 25"/>
          <p:cNvSpPr>
            <a:spLocks noChangeShapeType="1"/>
          </p:cNvSpPr>
          <p:nvPr/>
        </p:nvSpPr>
        <p:spPr bwMode="auto">
          <a:xfrm>
            <a:off x="2195513" y="4724400"/>
            <a:ext cx="7207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2" name="Line 26"/>
          <p:cNvSpPr>
            <a:spLocks noChangeShapeType="1"/>
          </p:cNvSpPr>
          <p:nvPr/>
        </p:nvSpPr>
        <p:spPr bwMode="auto">
          <a:xfrm flipV="1">
            <a:off x="3492500" y="3573463"/>
            <a:ext cx="1295400" cy="9350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3" name="Line 27"/>
          <p:cNvSpPr>
            <a:spLocks noChangeShapeType="1"/>
          </p:cNvSpPr>
          <p:nvPr/>
        </p:nvSpPr>
        <p:spPr bwMode="auto">
          <a:xfrm>
            <a:off x="3203575" y="2060575"/>
            <a:ext cx="360363"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4" name="Line 28"/>
          <p:cNvSpPr>
            <a:spLocks noChangeShapeType="1"/>
          </p:cNvSpPr>
          <p:nvPr/>
        </p:nvSpPr>
        <p:spPr bwMode="auto">
          <a:xfrm>
            <a:off x="2771775" y="2349500"/>
            <a:ext cx="792163" cy="714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5" name="Line 29"/>
          <p:cNvSpPr>
            <a:spLocks noChangeShapeType="1"/>
          </p:cNvSpPr>
          <p:nvPr/>
        </p:nvSpPr>
        <p:spPr bwMode="auto">
          <a:xfrm>
            <a:off x="4356100" y="2349500"/>
            <a:ext cx="6492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9247" name="Text Box 30"/>
          <p:cNvSpPr txBox="1">
            <a:spLocks noChangeArrowheads="1"/>
          </p:cNvSpPr>
          <p:nvPr/>
        </p:nvSpPr>
        <p:spPr bwMode="auto">
          <a:xfrm>
            <a:off x="5364163" y="2060575"/>
            <a:ext cx="1042987" cy="396875"/>
          </a:xfrm>
          <a:prstGeom prst="rect">
            <a:avLst/>
          </a:prstGeom>
          <a:noFill/>
          <a:ln w="9525">
            <a:noFill/>
            <a:miter lim="800000"/>
            <a:headEnd/>
            <a:tailEnd/>
          </a:ln>
          <a:effectLst>
            <a:prstShdw prst="shdw17" dist="17961" dir="2700000">
              <a:srgbClr val="999999">
                <a:alpha val="50000"/>
              </a:srgbClr>
            </a:prstShdw>
          </a:effectLst>
        </p:spPr>
        <p:txBody>
          <a:bodyPr wrap="none">
            <a:spAutoFit/>
          </a:bodyPr>
          <a:lstStyle/>
          <a:p>
            <a:r>
              <a:rPr lang="en-GB" sz="1000">
                <a:latin typeface="Verdana" pitchFamily="34" charset="0"/>
                <a:ea typeface="MS PGothic" pitchFamily="34" charset="-128"/>
              </a:rPr>
              <a:t>Core network</a:t>
            </a:r>
          </a:p>
          <a:p>
            <a:r>
              <a:rPr lang="en-GB" sz="1000">
                <a:latin typeface="Verdana" pitchFamily="34" charset="0"/>
                <a:ea typeface="MS PGothic" pitchFamily="34" charset="-128"/>
              </a:rPr>
              <a:t>e.g. Internet</a:t>
            </a:r>
          </a:p>
        </p:txBody>
      </p:sp>
      <p:sp>
        <p:nvSpPr>
          <p:cNvPr id="659487" name="Rectangle 31"/>
          <p:cNvSpPr>
            <a:spLocks noChangeArrowheads="1"/>
          </p:cNvSpPr>
          <p:nvPr/>
        </p:nvSpPr>
        <p:spPr bwMode="auto">
          <a:xfrm>
            <a:off x="3635375" y="2205038"/>
            <a:ext cx="647700" cy="287337"/>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r>
              <a:rPr lang="en-GB" sz="900">
                <a:latin typeface="Verdana" charset="0"/>
                <a:ea typeface="ＭＳ Ｐゴシック" charset="0"/>
                <a:cs typeface="Arial" charset="0"/>
              </a:rPr>
              <a:t>Gateway</a:t>
            </a:r>
          </a:p>
        </p:txBody>
      </p:sp>
      <p:sp>
        <p:nvSpPr>
          <p:cNvPr id="659488" name="Line 32"/>
          <p:cNvSpPr>
            <a:spLocks noChangeShapeType="1"/>
          </p:cNvSpPr>
          <p:nvPr/>
        </p:nvSpPr>
        <p:spPr bwMode="auto">
          <a:xfrm flipV="1">
            <a:off x="6804025" y="1916113"/>
            <a:ext cx="576263" cy="2174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9" name="Line 33"/>
          <p:cNvSpPr>
            <a:spLocks noChangeShapeType="1"/>
          </p:cNvSpPr>
          <p:nvPr/>
        </p:nvSpPr>
        <p:spPr bwMode="auto">
          <a:xfrm>
            <a:off x="6804025" y="2351088"/>
            <a:ext cx="576263" cy="1412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9251" name="Picture 34" descr="#"/>
          <p:cNvPicPr>
            <a:picLocks noChangeAspect="1" noChangeArrowheads="1"/>
          </p:cNvPicPr>
          <p:nvPr/>
        </p:nvPicPr>
        <p:blipFill>
          <a:blip r:embed="rId8" cstate="print"/>
          <a:srcRect/>
          <a:stretch>
            <a:fillRect/>
          </a:stretch>
        </p:blipFill>
        <p:spPr bwMode="auto">
          <a:xfrm>
            <a:off x="7451725" y="1412875"/>
            <a:ext cx="641350" cy="641350"/>
          </a:xfrm>
          <a:prstGeom prst="rect">
            <a:avLst/>
          </a:prstGeom>
          <a:noFill/>
          <a:ln w="9525">
            <a:noFill/>
            <a:miter lim="800000"/>
            <a:headEnd/>
            <a:tailEnd/>
          </a:ln>
        </p:spPr>
      </p:pic>
      <p:grpSp>
        <p:nvGrpSpPr>
          <p:cNvPr id="9252" name="Group 35"/>
          <p:cNvGrpSpPr>
            <a:grpSpLocks/>
          </p:cNvGrpSpPr>
          <p:nvPr/>
        </p:nvGrpSpPr>
        <p:grpSpPr bwMode="auto">
          <a:xfrm>
            <a:off x="7524750" y="2420938"/>
            <a:ext cx="752475" cy="936625"/>
            <a:chOff x="4422" y="2659"/>
            <a:chExt cx="565" cy="726"/>
          </a:xfrm>
        </p:grpSpPr>
        <p:pic>
          <p:nvPicPr>
            <p:cNvPr id="9256" name="Picture 36" descr="#"/>
            <p:cNvPicPr>
              <a:picLocks noChangeAspect="1" noChangeArrowheads="1"/>
            </p:cNvPicPr>
            <p:nvPr/>
          </p:nvPicPr>
          <p:blipFill>
            <a:blip r:embed="rId9" cstate="print"/>
            <a:srcRect/>
            <a:stretch>
              <a:fillRect/>
            </a:stretch>
          </p:blipFill>
          <p:spPr bwMode="auto">
            <a:xfrm>
              <a:off x="4422" y="2659"/>
              <a:ext cx="565" cy="726"/>
            </a:xfrm>
            <a:prstGeom prst="rect">
              <a:avLst/>
            </a:prstGeom>
            <a:noFill/>
            <a:ln w="9525">
              <a:noFill/>
              <a:miter lim="800000"/>
              <a:headEnd/>
              <a:tailEnd/>
            </a:ln>
          </p:spPr>
        </p:pic>
        <p:pic>
          <p:nvPicPr>
            <p:cNvPr id="9257" name="Picture 37" descr="#"/>
            <p:cNvPicPr>
              <a:picLocks noChangeAspect="1" noChangeArrowheads="1"/>
            </p:cNvPicPr>
            <p:nvPr/>
          </p:nvPicPr>
          <p:blipFill>
            <a:blip r:embed="rId10" cstate="print"/>
            <a:srcRect/>
            <a:stretch>
              <a:fillRect/>
            </a:stretch>
          </p:blipFill>
          <p:spPr bwMode="auto">
            <a:xfrm>
              <a:off x="4649" y="2795"/>
              <a:ext cx="217" cy="227"/>
            </a:xfrm>
            <a:prstGeom prst="rect">
              <a:avLst/>
            </a:prstGeom>
            <a:noFill/>
            <a:ln w="9525">
              <a:noFill/>
              <a:miter lim="800000"/>
              <a:headEnd/>
              <a:tailEnd/>
            </a:ln>
          </p:spPr>
        </p:pic>
      </p:grpSp>
      <p:sp>
        <p:nvSpPr>
          <p:cNvPr id="9253" name="Text Box 38"/>
          <p:cNvSpPr txBox="1">
            <a:spLocks noChangeArrowheads="1"/>
          </p:cNvSpPr>
          <p:nvPr/>
        </p:nvSpPr>
        <p:spPr bwMode="auto">
          <a:xfrm>
            <a:off x="8101013" y="1628775"/>
            <a:ext cx="760412" cy="244475"/>
          </a:xfrm>
          <a:prstGeom prst="rect">
            <a:avLst/>
          </a:prstGeom>
          <a:noFill/>
          <a:ln w="9525">
            <a:noFill/>
            <a:miter lim="800000"/>
            <a:headEnd/>
            <a:tailEnd/>
          </a:ln>
          <a:effectLst>
            <a:prstShdw prst="shdw17" dist="17961" dir="2700000">
              <a:srgbClr val="999999">
                <a:alpha val="50000"/>
              </a:srgbClr>
            </a:prstShdw>
          </a:effectLst>
        </p:spPr>
        <p:txBody>
          <a:bodyPr wrap="none">
            <a:spAutoFit/>
          </a:bodyPr>
          <a:lstStyle/>
          <a:p>
            <a:r>
              <a:rPr lang="en-GB" sz="1000">
                <a:latin typeface="Verdana" pitchFamily="34" charset="0"/>
                <a:ea typeface="MS PGothic" pitchFamily="34" charset="-128"/>
              </a:rPr>
              <a:t>End-user</a:t>
            </a:r>
          </a:p>
        </p:txBody>
      </p:sp>
      <p:sp>
        <p:nvSpPr>
          <p:cNvPr id="9254" name="Text Box 39"/>
          <p:cNvSpPr txBox="1">
            <a:spLocks noChangeArrowheads="1"/>
          </p:cNvSpPr>
          <p:nvPr/>
        </p:nvSpPr>
        <p:spPr bwMode="auto">
          <a:xfrm>
            <a:off x="7451725" y="3357563"/>
            <a:ext cx="1376363" cy="244475"/>
          </a:xfrm>
          <a:prstGeom prst="rect">
            <a:avLst/>
          </a:prstGeom>
          <a:noFill/>
          <a:ln w="9525">
            <a:noFill/>
            <a:miter lim="800000"/>
            <a:headEnd/>
            <a:tailEnd/>
          </a:ln>
          <a:effectLst>
            <a:prstShdw prst="shdw17" dist="17961" dir="2700000">
              <a:srgbClr val="999999">
                <a:alpha val="50000"/>
              </a:srgbClr>
            </a:prstShdw>
          </a:effectLst>
        </p:spPr>
        <p:txBody>
          <a:bodyPr wrap="none">
            <a:spAutoFit/>
          </a:bodyPr>
          <a:lstStyle/>
          <a:p>
            <a:r>
              <a:rPr lang="en-GB" sz="1000">
                <a:latin typeface="Verdana" pitchFamily="34" charset="0"/>
                <a:ea typeface="MS PGothic" pitchFamily="34" charset="-128"/>
              </a:rPr>
              <a:t>Computer services</a:t>
            </a:r>
          </a:p>
        </p:txBody>
      </p:sp>
      <p:sp>
        <p:nvSpPr>
          <p:cNvPr id="9255" name="Text Box 40"/>
          <p:cNvSpPr txBox="1">
            <a:spLocks noChangeArrowheads="1"/>
          </p:cNvSpPr>
          <p:nvPr/>
        </p:nvSpPr>
        <p:spPr bwMode="auto">
          <a:xfrm>
            <a:off x="250825" y="5229225"/>
            <a:ext cx="7513638" cy="611188"/>
          </a:xfrm>
          <a:prstGeom prst="rect">
            <a:avLst/>
          </a:prstGeom>
          <a:noFill/>
          <a:ln w="9525">
            <a:noFill/>
            <a:miter lim="800000"/>
            <a:headEnd/>
            <a:tailEnd/>
          </a:ln>
          <a:effectLst>
            <a:prstShdw prst="shdw17" dist="17961" dir="2700000">
              <a:srgbClr val="999999">
                <a:alpha val="50000"/>
              </a:srgbClr>
            </a:prstShdw>
          </a:effectLst>
        </p:spPr>
        <p:txBody>
          <a:bodyPr wrap="none">
            <a:spAutoFit/>
          </a:bodyPr>
          <a:lstStyle/>
          <a:p>
            <a:pPr>
              <a:buFontTx/>
              <a:buChar char="-"/>
            </a:pPr>
            <a:r>
              <a:rPr lang="en-GB" dirty="0">
                <a:ea typeface="MS PGothic" pitchFamily="34" charset="-128"/>
              </a:rPr>
              <a:t> </a:t>
            </a:r>
            <a:r>
              <a:rPr lang="en-GB" sz="1600" dirty="0">
                <a:ea typeface="MS PGothic" pitchFamily="34" charset="-128"/>
              </a:rPr>
              <a:t>The networks typically run Low Power Devices</a:t>
            </a:r>
          </a:p>
          <a:p>
            <a:pPr>
              <a:buFontTx/>
              <a:buChar char="-"/>
            </a:pPr>
            <a:r>
              <a:rPr lang="en-GB" sz="1600" dirty="0">
                <a:ea typeface="MS PGothic" pitchFamily="34" charset="-128"/>
              </a:rPr>
              <a:t> Consist of one or more sensors, could be different type of sensors (or actuators)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AB3C826A8BA445B29955E499880823" ma:contentTypeVersion="0" ma:contentTypeDescription="Create a new document." ma:contentTypeScope="" ma:versionID="54c10268060f3bd25b84d5656624b89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7EB68A-E49D-4F86-B6A9-CCC98F84082A}">
  <ds:schemaRefs>
    <ds:schemaRef ds:uri="http://schemas.microsoft.com/sharepoint/v3/contenttype/forms"/>
  </ds:schemaRefs>
</ds:datastoreItem>
</file>

<file path=customXml/itemProps2.xml><?xml version="1.0" encoding="utf-8"?>
<ds:datastoreItem xmlns:ds="http://schemas.openxmlformats.org/officeDocument/2006/customXml" ds:itemID="{9C3FCDC4-1EF9-4CEA-9580-AF3414D0E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019F2AC-ADD1-4343-87D4-A4FC9932547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Origin</Template>
  <TotalTime>3839</TotalTime>
  <Words>659</Words>
  <Application>Microsoft Office PowerPoint</Application>
  <PresentationFormat>On-screen Show (4:3)</PresentationFormat>
  <Paragraphs>123</Paragraphs>
  <Slides>24</Slides>
  <Notes>11</Notes>
  <HiddenSlides>0</HiddenSlides>
  <MMClips>0</MMClips>
  <ScaleCrop>false</ScaleCrop>
  <HeadingPairs>
    <vt:vector size="6" baseType="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26" baseType="lpstr">
      <vt:lpstr>Origin</vt:lpstr>
      <vt:lpstr>Lecture 7: Internet of Things </vt:lpstr>
      <vt:lpstr>Slide 2</vt:lpstr>
      <vt:lpstr>Lecture Aims</vt:lpstr>
      <vt:lpstr>Slide 4</vt:lpstr>
      <vt:lpstr>Sensor devices are becoming widely available</vt:lpstr>
      <vt:lpstr>More “Things” are being connected </vt:lpstr>
      <vt:lpstr>People Connecting to Things</vt:lpstr>
      <vt:lpstr>Things Connecting to Things</vt:lpstr>
      <vt:lpstr>Wireless Sensor Networks (WSN)</vt:lpstr>
      <vt:lpstr>How are the networks changing?</vt:lpstr>
      <vt:lpstr>Future Networks</vt:lpstr>
      <vt:lpstr>“Thing” connected to the internet</vt:lpstr>
      <vt:lpstr>What does Internet of Things (IoT) mean?</vt:lpstr>
      <vt:lpstr>Internet of Things Module</vt:lpstr>
      <vt:lpstr>Why should I learn about IoT? </vt:lpstr>
      <vt:lpstr>Opportunities</vt:lpstr>
      <vt:lpstr>Technology trend</vt:lpstr>
      <vt:lpstr>Market growth</vt:lpstr>
      <vt:lpstr>Smart product sales</vt:lpstr>
      <vt:lpstr>Internet Connected devices</vt:lpstr>
      <vt:lpstr>Global Data Generation</vt:lpstr>
      <vt:lpstr>Data Generation</vt:lpstr>
      <vt:lpstr>Reading Assignment!  </vt:lpstr>
      <vt:lpstr>Reference </vt:lpstr>
      <vt:lpstr>Custom Show 1</vt:lpstr>
    </vt:vector>
  </TitlesOfParts>
  <Company>CCSR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Applications and Web Services</dc:title>
  <dc:creator>Payam Barnaghi</dc:creator>
  <cp:lastModifiedBy>User</cp:lastModifiedBy>
  <cp:revision>99</cp:revision>
  <dcterms:created xsi:type="dcterms:W3CDTF">2010-09-14T20:51:09Z</dcterms:created>
  <dcterms:modified xsi:type="dcterms:W3CDTF">2016-10-04T18:29:20Z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0x01010009AB3C826A8BA445B29955E499880823</vt:lpwstr>
  </property>
</Properties>
</file>