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3.xml" ContentType="application/vnd.openxmlformats-officedocument.theme+xml"/>
  <Override PartName="/ppt/slideLayouts/slideLayout86.xml" ContentType="application/vnd.openxmlformats-officedocument.presentationml.slideLayout+xml"/>
  <Override PartName="/ppt/theme/theme1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theme/theme1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7.xml" ContentType="application/vnd.openxmlformats-officedocument.theme+xml"/>
  <Override PartName="/ppt/slideLayouts/slideLayout110.xml" ContentType="application/vnd.openxmlformats-officedocument.presentationml.slideLayout+xml"/>
  <Override PartName="/ppt/theme/theme1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9.xml" ContentType="application/vnd.openxmlformats-officedocument.theme+xml"/>
  <Override PartName="/ppt/slideLayouts/slideLayout122.xml" ContentType="application/vnd.openxmlformats-officedocument.presentationml.slideLayout+xml"/>
  <Override PartName="/ppt/theme/theme2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92" r:id="rId1"/>
    <p:sldMasterId id="2147484405" r:id="rId2"/>
    <p:sldMasterId id="2147484407" r:id="rId3"/>
    <p:sldMasterId id="2147484420" r:id="rId4"/>
    <p:sldMasterId id="2147484820" r:id="rId5"/>
    <p:sldMasterId id="2147484833" r:id="rId6"/>
    <p:sldMasterId id="2147484948" r:id="rId7"/>
    <p:sldMasterId id="2147484961" r:id="rId8"/>
    <p:sldMasterId id="2147484963" r:id="rId9"/>
    <p:sldMasterId id="2147484976" r:id="rId10"/>
    <p:sldMasterId id="2147485453" r:id="rId11"/>
    <p:sldMasterId id="2147485466" r:id="rId12"/>
    <p:sldMasterId id="2147485468" r:id="rId13"/>
    <p:sldMasterId id="2147485481" r:id="rId14"/>
    <p:sldMasterId id="2147485483" r:id="rId15"/>
    <p:sldMasterId id="2147485496" r:id="rId16"/>
    <p:sldMasterId id="2147485498" r:id="rId17"/>
    <p:sldMasterId id="2147485511" r:id="rId18"/>
    <p:sldMasterId id="2147485513" r:id="rId19"/>
    <p:sldMasterId id="2147485526" r:id="rId20"/>
    <p:sldMasterId id="2147485528" r:id="rId21"/>
  </p:sldMasterIdLst>
  <p:notesMasterIdLst>
    <p:notesMasterId r:id="rId57"/>
  </p:notesMasterIdLst>
  <p:handoutMasterIdLst>
    <p:handoutMasterId r:id="rId58"/>
  </p:handoutMasterIdLst>
  <p:sldIdLst>
    <p:sldId id="378" r:id="rId22"/>
    <p:sldId id="379" r:id="rId23"/>
    <p:sldId id="443" r:id="rId24"/>
    <p:sldId id="391" r:id="rId25"/>
    <p:sldId id="393" r:id="rId26"/>
    <p:sldId id="389" r:id="rId27"/>
    <p:sldId id="394" r:id="rId28"/>
    <p:sldId id="395" r:id="rId29"/>
    <p:sldId id="398" r:id="rId30"/>
    <p:sldId id="400" r:id="rId31"/>
    <p:sldId id="401" r:id="rId32"/>
    <p:sldId id="402" r:id="rId33"/>
    <p:sldId id="403" r:id="rId34"/>
    <p:sldId id="404" r:id="rId35"/>
    <p:sldId id="408" r:id="rId36"/>
    <p:sldId id="416" r:id="rId37"/>
    <p:sldId id="417" r:id="rId38"/>
    <p:sldId id="444" r:id="rId39"/>
    <p:sldId id="445" r:id="rId40"/>
    <p:sldId id="419" r:id="rId41"/>
    <p:sldId id="420" r:id="rId42"/>
    <p:sldId id="446" r:id="rId43"/>
    <p:sldId id="431" r:id="rId44"/>
    <p:sldId id="433" r:id="rId45"/>
    <p:sldId id="434" r:id="rId46"/>
    <p:sldId id="423" r:id="rId47"/>
    <p:sldId id="424" r:id="rId48"/>
    <p:sldId id="425" r:id="rId49"/>
    <p:sldId id="435" r:id="rId50"/>
    <p:sldId id="436" r:id="rId51"/>
    <p:sldId id="426" r:id="rId52"/>
    <p:sldId id="427" r:id="rId53"/>
    <p:sldId id="428" r:id="rId54"/>
    <p:sldId id="447" r:id="rId55"/>
    <p:sldId id="442" r:id="rId56"/>
  </p:sldIdLst>
  <p:sldSz cx="9144000" cy="6858000" type="screen4x3"/>
  <p:notesSz cx="6616700" cy="981075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0">
          <p15:clr>
            <a:srgbClr val="A4A3A4"/>
          </p15:clr>
        </p15:guide>
        <p15:guide id="2" pos="20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1"/>
    <p:restoredTop sz="94583"/>
  </p:normalViewPr>
  <p:slideViewPr>
    <p:cSldViewPr>
      <p:cViewPr varScale="1">
        <p:scale>
          <a:sx n="64" d="100"/>
          <a:sy n="64" d="100"/>
        </p:scale>
        <p:origin x="1440" y="72"/>
      </p:cViewPr>
      <p:guideLst>
        <p:guide orient="horz" pos="2160"/>
        <p:guide pos="2880"/>
      </p:guideLst>
    </p:cSldViewPr>
  </p:slideViewPr>
  <p:outlineViewPr>
    <p:cViewPr>
      <p:scale>
        <a:sx n="33" d="100"/>
        <a:sy n="33" d="100"/>
      </p:scale>
      <p:origin x="0" y="418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72" y="-102"/>
      </p:cViewPr>
      <p:guideLst>
        <p:guide orient="horz" pos="3090"/>
        <p:guide pos="208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2560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68169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5120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35049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5325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78336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5837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102520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6041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04489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6246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6751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6656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36518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6861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54038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7065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2765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7146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2969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5774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277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42423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481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71988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686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64976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44034" name="Rectangle 1027"/>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59651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4710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189641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4915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2520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034557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69892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46934809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629753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614079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348057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65143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596037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9746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06660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671009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9276129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63170456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357049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8792665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117142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026075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999730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556028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72428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3209441"/>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95386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42968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66512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00224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50122846"/>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22844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2CFA7B9-C13B-A54B-AB48-D4AADED4B63B}" type="datetime4">
              <a:rPr lang="en-US"/>
              <a:pPr>
                <a:defRPr/>
              </a:pPr>
              <a:t>November 12, 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C14AFA7E-91A9-9D43-9209-04D966F7981E}" type="slidenum">
              <a:rPr lang="en-US" altLang="en-US"/>
              <a:pPr>
                <a:defRPr/>
              </a:pPr>
              <a:t>‹#›</a:t>
            </a:fld>
            <a:endParaRPr lang="en-US" altLang="en-US"/>
          </a:p>
        </p:txBody>
      </p:sp>
    </p:spTree>
    <p:extLst>
      <p:ext uri="{BB962C8B-B14F-4D97-AF65-F5344CB8AC3E}">
        <p14:creationId xmlns:p14="http://schemas.microsoft.com/office/powerpoint/2010/main" val="990892921"/>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6BE9EE-9EC3-8D4C-8347-93EC2D60E888}" type="datetime4">
              <a:rPr lang="en-US"/>
              <a:pPr>
                <a:defRPr/>
              </a:pPr>
              <a:t>November 12,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FFEDC-9C52-6040-BD20-DE52ECF97519}" type="slidenum">
              <a:rPr lang="en-US" altLang="en-US"/>
              <a:pPr>
                <a:defRPr/>
              </a:pPr>
              <a:t>‹#›</a:t>
            </a:fld>
            <a:endParaRPr lang="en-US" altLang="en-US"/>
          </a:p>
        </p:txBody>
      </p:sp>
    </p:spTree>
    <p:extLst>
      <p:ext uri="{BB962C8B-B14F-4D97-AF65-F5344CB8AC3E}">
        <p14:creationId xmlns:p14="http://schemas.microsoft.com/office/powerpoint/2010/main" val="194734661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0E116E-4435-EE49-942B-9352FF678313}" type="datetime4">
              <a:rPr lang="en-US"/>
              <a:pPr>
                <a:defRPr/>
              </a:pPr>
              <a:t>November 12,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150F0B-A585-6C4B-99F7-42FA6137CA5E}" type="slidenum">
              <a:rPr lang="en-US" altLang="en-US"/>
              <a:pPr>
                <a:defRPr/>
              </a:pPr>
              <a:t>‹#›</a:t>
            </a:fld>
            <a:endParaRPr lang="en-US" altLang="en-US"/>
          </a:p>
        </p:txBody>
      </p:sp>
    </p:spTree>
    <p:extLst>
      <p:ext uri="{BB962C8B-B14F-4D97-AF65-F5344CB8AC3E}">
        <p14:creationId xmlns:p14="http://schemas.microsoft.com/office/powerpoint/2010/main" val="221558440"/>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DA3D47-A967-FD41-A61F-A9E92BF80BB6}" type="datetime4">
              <a:rPr lang="en-US"/>
              <a:pPr>
                <a:defRPr/>
              </a:pPr>
              <a:t>November 12,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21C5FF-0C90-B341-8E0B-821385327945}" type="slidenum">
              <a:rPr lang="en-US" altLang="en-US"/>
              <a:pPr>
                <a:defRPr/>
              </a:pPr>
              <a:t>‹#›</a:t>
            </a:fld>
            <a:endParaRPr lang="en-US" altLang="en-US"/>
          </a:p>
        </p:txBody>
      </p:sp>
    </p:spTree>
    <p:extLst>
      <p:ext uri="{BB962C8B-B14F-4D97-AF65-F5344CB8AC3E}">
        <p14:creationId xmlns:p14="http://schemas.microsoft.com/office/powerpoint/2010/main" val="270744729"/>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1561748-EAE9-4B45-B24E-AAC0E47EF746}" type="datetime4">
              <a:rPr lang="en-US"/>
              <a:pPr>
                <a:defRPr/>
              </a:pPr>
              <a:t>November 12, 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025297-A1D4-3A41-9888-7FCC0D0AC0E6}" type="slidenum">
              <a:rPr lang="en-US" altLang="en-US"/>
              <a:pPr>
                <a:defRPr/>
              </a:pPr>
              <a:t>‹#›</a:t>
            </a:fld>
            <a:endParaRPr lang="en-US" altLang="en-US"/>
          </a:p>
        </p:txBody>
      </p:sp>
    </p:spTree>
    <p:extLst>
      <p:ext uri="{BB962C8B-B14F-4D97-AF65-F5344CB8AC3E}">
        <p14:creationId xmlns:p14="http://schemas.microsoft.com/office/powerpoint/2010/main" val="106395803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5956956-6A71-F140-B4A1-F9997AE4D8E3}" type="datetime4">
              <a:rPr lang="en-US"/>
              <a:pPr>
                <a:defRPr/>
              </a:pPr>
              <a:t>November 12,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49E170-5855-644D-8409-4F7F70654EA0}" type="slidenum">
              <a:rPr lang="en-US" altLang="en-US"/>
              <a:pPr>
                <a:defRPr/>
              </a:pPr>
              <a:t>‹#›</a:t>
            </a:fld>
            <a:endParaRPr lang="en-US" altLang="en-US"/>
          </a:p>
        </p:txBody>
      </p:sp>
    </p:spTree>
    <p:extLst>
      <p:ext uri="{BB962C8B-B14F-4D97-AF65-F5344CB8AC3E}">
        <p14:creationId xmlns:p14="http://schemas.microsoft.com/office/powerpoint/2010/main" val="163310811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8A71D-B757-3946-BDFD-298506BD0E72}" type="datetime4">
              <a:rPr lang="en-US"/>
              <a:pPr>
                <a:defRPr/>
              </a:pPr>
              <a:t>November 12, 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7779DD-6A4C-534E-BBBA-C1B297750EAC}" type="slidenum">
              <a:rPr lang="en-US" altLang="en-US"/>
              <a:pPr>
                <a:defRPr/>
              </a:pPr>
              <a:t>‹#›</a:t>
            </a:fld>
            <a:endParaRPr lang="en-US" altLang="en-US"/>
          </a:p>
        </p:txBody>
      </p:sp>
    </p:spTree>
    <p:extLst>
      <p:ext uri="{BB962C8B-B14F-4D97-AF65-F5344CB8AC3E}">
        <p14:creationId xmlns:p14="http://schemas.microsoft.com/office/powerpoint/2010/main" val="21147380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45174067"/>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3255B2F0-6B42-D043-9BD7-56675EE20EF5}" type="datetime4">
              <a:rPr lang="en-US"/>
              <a:pPr>
                <a:defRPr/>
              </a:pPr>
              <a:t>November 12,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8536C0-9F63-364C-870D-60AE8CF70879}" type="slidenum">
              <a:rPr lang="en-US" altLang="en-US"/>
              <a:pPr>
                <a:defRPr/>
              </a:pPr>
              <a:t>‹#›</a:t>
            </a:fld>
            <a:endParaRPr lang="en-US" altLang="en-US"/>
          </a:p>
        </p:txBody>
      </p:sp>
    </p:spTree>
    <p:extLst>
      <p:ext uri="{BB962C8B-B14F-4D97-AF65-F5344CB8AC3E}">
        <p14:creationId xmlns:p14="http://schemas.microsoft.com/office/powerpoint/2010/main" val="2007905771"/>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2DFE3114-0A0F-B34B-A5C5-600CCBD59FC6}" type="datetime4">
              <a:rPr lang="en-US"/>
              <a:pPr>
                <a:defRPr/>
              </a:pPr>
              <a:t>November 12, 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BEA144EC-1F47-1148-975D-9AA045478F66}" type="slidenum">
              <a:rPr lang="en-US" altLang="en-US"/>
              <a:pPr>
                <a:defRPr/>
              </a:pPr>
              <a:t>‹#›</a:t>
            </a:fld>
            <a:endParaRPr lang="en-US" altLang="en-US"/>
          </a:p>
        </p:txBody>
      </p:sp>
    </p:spTree>
    <p:extLst>
      <p:ext uri="{BB962C8B-B14F-4D97-AF65-F5344CB8AC3E}">
        <p14:creationId xmlns:p14="http://schemas.microsoft.com/office/powerpoint/2010/main" val="1760243555"/>
      </p:ext>
    </p:extLst>
  </p:cSld>
  <p:clrMapOvr>
    <a:masterClrMapping/>
  </p:clrMapOvr>
  <p:hf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2384DD-BF95-B445-8B98-206C68FACA50}" type="datetime4">
              <a:rPr lang="en-US"/>
              <a:pPr>
                <a:defRPr/>
              </a:pPr>
              <a:t>November 12,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920D10-614A-9D49-AD4E-3D84CF3E7E00}" type="slidenum">
              <a:rPr lang="en-US" altLang="en-US"/>
              <a:pPr>
                <a:defRPr/>
              </a:pPr>
              <a:t>‹#›</a:t>
            </a:fld>
            <a:endParaRPr lang="en-US" altLang="en-US"/>
          </a:p>
        </p:txBody>
      </p:sp>
    </p:spTree>
    <p:extLst>
      <p:ext uri="{BB962C8B-B14F-4D97-AF65-F5344CB8AC3E}">
        <p14:creationId xmlns:p14="http://schemas.microsoft.com/office/powerpoint/2010/main" val="1469834481"/>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DC5C-F552-2143-BCE0-6C2821FDED62}" type="datetime4">
              <a:rPr lang="en-US"/>
              <a:pPr>
                <a:defRPr/>
              </a:pPr>
              <a:t>November 12,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58865B-F5B4-EB40-986F-08B0C6605FAD}" type="slidenum">
              <a:rPr lang="en-US" altLang="en-US"/>
              <a:pPr>
                <a:defRPr/>
              </a:pPr>
              <a:t>‹#›</a:t>
            </a:fld>
            <a:endParaRPr lang="en-US" altLang="en-US"/>
          </a:p>
        </p:txBody>
      </p:sp>
    </p:spTree>
    <p:extLst>
      <p:ext uri="{BB962C8B-B14F-4D97-AF65-F5344CB8AC3E}">
        <p14:creationId xmlns:p14="http://schemas.microsoft.com/office/powerpoint/2010/main" val="822890675"/>
      </p:ext>
    </p:extLst>
  </p:cSld>
  <p:clrMapOvr>
    <a:masterClrMapping/>
  </p:clrMapOvr>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11923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4687031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15139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19798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563402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572305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91330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61012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8981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9613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17949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52487235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81750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564780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1311762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337737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94844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45449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0521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137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689853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5751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59432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2545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572276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866437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295664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8480352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7760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159536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42689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75995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924187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80686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9917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0699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49728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51170230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47708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2987675"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defRPr/>
            </a:pPr>
            <a:r>
              <a:rPr lang="en-GB" altLang="en-US" sz="1200"/>
              <a:t>Pearson Education © 2014</a:t>
            </a:r>
          </a:p>
        </p:txBody>
      </p:sp>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4553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7025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703964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0621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0286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33632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66033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912650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5084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6217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5152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0403328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695642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12805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066131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2987675"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defRPr/>
            </a:pPr>
            <a:r>
              <a:rPr lang="en-GB" altLang="en-US" sz="1200"/>
              <a:t>Pearson Education © 2014</a:t>
            </a:r>
          </a:p>
        </p:txBody>
      </p:sp>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2004882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8409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553001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325827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392585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61612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35389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819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46578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0054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336336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40995970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77486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89881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4823336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61051543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9903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434404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03137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02153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717108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42680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11727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94717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322634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63151814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939358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170540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91850265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23927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2286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461239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399993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409506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154967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99336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94773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74779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8970072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563622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496985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61.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11.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4.png"/><Relationship Id="rId2" Type="http://schemas.openxmlformats.org/officeDocument/2006/relationships/slideLayout" Target="../slideLayouts/slideLayout63.xml"/><Relationship Id="rId16" Type="http://schemas.openxmlformats.org/officeDocument/2006/relationships/image" Target="../media/image3.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74.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3.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3.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9.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4.xml"/><Relationship Id="rId1" Type="http://schemas.openxmlformats.org/officeDocument/2006/relationships/slideLayout" Target="../slideLayouts/slideLayout86.xml"/><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0.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5.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98.xml"/><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4.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7.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9.pn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8.xml"/><Relationship Id="rId1" Type="http://schemas.openxmlformats.org/officeDocument/2006/relationships/slideLayout" Target="../slideLayouts/slideLayout110.xml"/><Relationship Id="rId4" Type="http://schemas.openxmlformats.org/officeDocument/2006/relationships/image" Target="../media/image6.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9.xml"/><Relationship Id="rId2" Type="http://schemas.openxmlformats.org/officeDocument/2006/relationships/slideLayout" Target="../slideLayouts/slideLayout112.xml"/><Relationship Id="rId16" Type="http://schemas.openxmlformats.org/officeDocument/2006/relationships/image" Target="../media/image4.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20.xml"/><Relationship Id="rId1" Type="http://schemas.openxmlformats.org/officeDocument/2006/relationships/slideLayout" Target="../slideLayouts/slideLayout122.xml"/><Relationship Id="rId4" Type="http://schemas.openxmlformats.org/officeDocument/2006/relationships/image" Target="../media/image6.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2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0.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3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8.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48.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9.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 descr="bottom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74" r:id="rId1"/>
    <p:sldLayoutId id="2147485683" r:id="rId2"/>
    <p:sldLayoutId id="2147485575" r:id="rId3"/>
    <p:sldLayoutId id="2147485576" r:id="rId4"/>
    <p:sldLayoutId id="2147485577" r:id="rId5"/>
    <p:sldLayoutId id="2147485578" r:id="rId6"/>
    <p:sldLayoutId id="2147485579" r:id="rId7"/>
    <p:sldLayoutId id="2147485580" r:id="rId8"/>
    <p:sldLayoutId id="2147485581" r:id="rId9"/>
    <p:sldLayoutId id="2147485684" r:id="rId10"/>
    <p:sldLayoutId id="2147485685" r:id="rId1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ＭＳ Ｐゴシック" charset="0"/>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741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741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23"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ＭＳ Ｐゴシック" charset="0"/>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6259"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96260" name="Picture 3" descr="bottomba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98" r:id="rId1"/>
    <p:sldLayoutId id="2147485699" r:id="rId2"/>
    <p:sldLayoutId id="2147485700" r:id="rId3"/>
    <p:sldLayoutId id="2147485701" r:id="rId4"/>
    <p:sldLayoutId id="2147485624" r:id="rId5"/>
    <p:sldLayoutId id="2147485625" r:id="rId6"/>
    <p:sldLayoutId id="2147485626" r:id="rId7"/>
    <p:sldLayoutId id="2147485627" r:id="rId8"/>
    <p:sldLayoutId id="2147485628" r:id="rId9"/>
    <p:sldLayoutId id="2147485702" r:id="rId10"/>
    <p:sldLayoutId id="2147485703" r:id="rId11"/>
    <p:sldLayoutId id="2147485704" r:id="rId12"/>
  </p:sldLayoutIdLst>
  <p:transition>
    <p:fade/>
  </p:transition>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6"/>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7"/>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7282"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7284"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29" r:id="rId1"/>
  </p:sldLayoutIdLst>
  <p:transition>
    <p:fade/>
  </p:transition>
  <p:hf hdr="0" dt="0"/>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830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630" r:id="rId1"/>
    <p:sldLayoutId id="2147485631" r:id="rId2"/>
    <p:sldLayoutId id="2147485632" r:id="rId3"/>
    <p:sldLayoutId id="2147485633" r:id="rId4"/>
    <p:sldLayoutId id="2147485634" r:id="rId5"/>
    <p:sldLayoutId id="2147485635" r:id="rId6"/>
    <p:sldLayoutId id="2147485636" r:id="rId7"/>
    <p:sldLayoutId id="2147485637" r:id="rId8"/>
    <p:sldLayoutId id="2147485638" r:id="rId9"/>
    <p:sldLayoutId id="2147485705" r:id="rId10"/>
    <p:sldLayoutId id="2147485706" r:id="rId11"/>
  </p:sldLayoutIdLst>
  <p:transition>
    <p:fade/>
  </p:transition>
  <p:hf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4"/>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5"/>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933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933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40" r:id="rId1"/>
  </p:sldLayoutIdLst>
  <p:transition>
    <p:fade/>
  </p:transition>
  <p:hf hdr="0" dt="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0355"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707" r:id="rId10"/>
    <p:sldLayoutId id="2147485708" r:id="rId11"/>
  </p:sldLayoutIdLst>
  <p:transition>
    <p:fade/>
  </p:transition>
  <p:hf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4"/>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5"/>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1378"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1380"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51" r:id="rId1"/>
  </p:sldLayoutIdLst>
  <p:transition>
    <p:fade/>
  </p:transition>
  <p:hf hdr="0" dt="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403"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52" r:id="rId1"/>
    <p:sldLayoutId id="2147485653" r:id="rId2"/>
    <p:sldLayoutId id="2147485654" r:id="rId3"/>
    <p:sldLayoutId id="2147485655" r:id="rId4"/>
    <p:sldLayoutId id="2147485656" r:id="rId5"/>
    <p:sldLayoutId id="2147485657" r:id="rId6"/>
    <p:sldLayoutId id="2147485658" r:id="rId7"/>
    <p:sldLayoutId id="2147485659" r:id="rId8"/>
    <p:sldLayoutId id="2147485660" r:id="rId9"/>
    <p:sldLayoutId id="2147485661" r:id="rId10"/>
    <p:sldLayoutId id="2147485662" r:id="rId11"/>
  </p:sldLayoutIdLst>
  <p:transition>
    <p:fade/>
  </p:transition>
  <p:hf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4"/>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5"/>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3426"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3428"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64" r:id="rId1"/>
  </p:sldLayoutIdLst>
  <p:transition>
    <p:fade/>
  </p:transition>
  <p:hf hdr="0" dt="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4451"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452" name="Picture 3" descr="bottom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65" r:id="rId1"/>
    <p:sldLayoutId id="2147485709" r:id="rId2"/>
    <p:sldLayoutId id="2147485666" r:id="rId3"/>
    <p:sldLayoutId id="2147485667" r:id="rId4"/>
    <p:sldLayoutId id="2147485668" r:id="rId5"/>
    <p:sldLayoutId id="2147485669" r:id="rId6"/>
    <p:sldLayoutId id="2147485670" r:id="rId7"/>
    <p:sldLayoutId id="2147485671" r:id="rId8"/>
    <p:sldLayoutId id="2147485672" r:id="rId9"/>
    <p:sldLayoutId id="2147485710" r:id="rId10"/>
    <p:sldLayoutId id="2147485711" r:id="rId11"/>
  </p:sldLayoutIdLst>
  <p:transition>
    <p:fade/>
  </p:transition>
  <p:hf hdr="0" dt="0"/>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6"/>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098"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4100"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582"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ＭＳ Ｐゴシック" charset="0"/>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5474"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547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73" r:id="rId1"/>
  </p:sldLayoutIdLst>
  <p:transition>
    <p:fade/>
  </p:transition>
  <p:hf hdr="0" dt="0"/>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6499"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latin typeface="Times New Roman" pitchFamily="18" charset="0"/>
                <a:ea typeface="MS PGothic" pitchFamily="34" charset="-128"/>
              </a:defRPr>
            </a:lvl1pPr>
          </a:lstStyle>
          <a:p>
            <a:pPr>
              <a:defRPr/>
            </a:pPr>
            <a:fld id="{0AB7D1D3-BD68-3A4B-A723-95394B98FC94}" type="datetime4">
              <a:rPr lang="en-US"/>
              <a:pPr>
                <a:defRPr/>
              </a:pPr>
              <a:t>November 12, 2018</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tx2"/>
                </a:solidFill>
              </a:defRPr>
            </a:lvl1pPr>
          </a:lstStyle>
          <a:p>
            <a:pPr>
              <a:defRPr/>
            </a:pPr>
            <a:fld id="{B479F0B6-5E7C-ED48-B8BA-84AD48AF7125}" type="slidenum">
              <a:rPr lang="en-US" altLang="en-US"/>
              <a:pPr>
                <a:defRPr/>
              </a:pPr>
              <a:t>‹#›</a:t>
            </a:fld>
            <a:endParaRPr lang="en-US" alt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5713" r:id="rId1"/>
    <p:sldLayoutId id="2147485674" r:id="rId2"/>
    <p:sldLayoutId id="2147485675" r:id="rId3"/>
    <p:sldLayoutId id="2147485676" r:id="rId4"/>
    <p:sldLayoutId id="2147485677" r:id="rId5"/>
    <p:sldLayoutId id="2147485678" r:id="rId6"/>
    <p:sldLayoutId id="2147485679" r:id="rId7"/>
    <p:sldLayoutId id="2147485680" r:id="rId8"/>
    <p:sldLayoutId id="2147485714" r:id="rId9"/>
    <p:sldLayoutId id="2147485681" r:id="rId10"/>
    <p:sldLayoutId id="2147485682" r:id="rId11"/>
    <p:sldLayoutId id="2147485715" r:id="rId12"/>
  </p:sldLayoutIdLst>
  <p:transition>
    <p:fade/>
  </p:transition>
  <p:hf hdr="0" dt="0"/>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charset="0"/>
        </a:defRPr>
      </a:lvl2pPr>
      <a:lvl3pPr algn="l" rtl="0" fontAlgn="base">
        <a:spcBef>
          <a:spcPct val="0"/>
        </a:spcBef>
        <a:spcAft>
          <a:spcPct val="0"/>
        </a:spcAft>
        <a:defRPr sz="3600">
          <a:solidFill>
            <a:schemeClr val="tx2"/>
          </a:solidFill>
          <a:latin typeface="Arial Black" charset="0"/>
        </a:defRPr>
      </a:lvl3pPr>
      <a:lvl4pPr algn="l" rtl="0" fontAlgn="base">
        <a:spcBef>
          <a:spcPct val="0"/>
        </a:spcBef>
        <a:spcAft>
          <a:spcPct val="0"/>
        </a:spcAft>
        <a:defRPr sz="3600">
          <a:solidFill>
            <a:schemeClr val="tx2"/>
          </a:solidFill>
          <a:latin typeface="Arial Black" charset="0"/>
        </a:defRPr>
      </a:lvl4pPr>
      <a:lvl5pPr algn="l" rtl="0" fontAlgn="base">
        <a:spcBef>
          <a:spcPct val="0"/>
        </a:spcBef>
        <a:spcAft>
          <a:spcPct val="0"/>
        </a:spcAft>
        <a:defRPr sz="3600">
          <a:solidFill>
            <a:schemeClr val="tx2"/>
          </a:solidFill>
          <a:latin typeface="Arial Black" charset="0"/>
        </a:defRPr>
      </a:lvl5pPr>
      <a:lvl6pPr marL="457200" algn="l" rtl="0" eaLnBrk="1" fontAlgn="base" hangingPunct="1">
        <a:spcBef>
          <a:spcPct val="0"/>
        </a:spcBef>
        <a:spcAft>
          <a:spcPct val="0"/>
        </a:spcAft>
        <a:defRPr sz="3600">
          <a:solidFill>
            <a:schemeClr val="tx2"/>
          </a:solidFill>
          <a:latin typeface="Arial Black" charset="0"/>
        </a:defRPr>
      </a:lvl6pPr>
      <a:lvl7pPr marL="914400" algn="l" rtl="0" eaLnBrk="1" fontAlgn="base" hangingPunct="1">
        <a:spcBef>
          <a:spcPct val="0"/>
        </a:spcBef>
        <a:spcAft>
          <a:spcPct val="0"/>
        </a:spcAft>
        <a:defRPr sz="3600">
          <a:solidFill>
            <a:schemeClr val="tx2"/>
          </a:solidFill>
          <a:latin typeface="Arial Black" charset="0"/>
        </a:defRPr>
      </a:lvl7pPr>
      <a:lvl8pPr marL="1371600" algn="l" rtl="0" eaLnBrk="1" fontAlgn="base" hangingPunct="1">
        <a:spcBef>
          <a:spcPct val="0"/>
        </a:spcBef>
        <a:spcAft>
          <a:spcPct val="0"/>
        </a:spcAft>
        <a:defRPr sz="3600">
          <a:solidFill>
            <a:schemeClr val="tx2"/>
          </a:solidFill>
          <a:latin typeface="Arial Black" charset="0"/>
        </a:defRPr>
      </a:lvl8pPr>
      <a:lvl9pPr marL="1828800" algn="l" rtl="0" eaLnBrk="1" fontAlgn="base" hangingPunct="1">
        <a:spcBef>
          <a:spcPct val="0"/>
        </a:spcBef>
        <a:spcAft>
          <a:spcPct val="0"/>
        </a:spcAft>
        <a:defRPr sz="3600">
          <a:solidFill>
            <a:schemeClr val="tx2"/>
          </a:solidFill>
          <a:latin typeface="Arial Black" charset="0"/>
        </a:defRPr>
      </a:lvl9pPr>
    </p:titleStyle>
    <p:bodyStyle>
      <a:lvl1pPr algn="l" rtl="0" fontAlgn="base">
        <a:spcBef>
          <a:spcPct val="20000"/>
        </a:spcBef>
        <a:spcAft>
          <a:spcPts val="600"/>
        </a:spcAft>
        <a:buFont typeface="Arial"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687" r:id="rId10"/>
    <p:sldLayoutId id="2147485688" r:id="rId1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4"/>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5"/>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6148"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593"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7171"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594" r:id="rId1"/>
    <p:sldLayoutId id="2147485595" r:id="rId2"/>
    <p:sldLayoutId id="2147485596" r:id="rId3"/>
    <p:sldLayoutId id="2147485597" r:id="rId4"/>
    <p:sldLayoutId id="2147485598" r:id="rId5"/>
    <p:sldLayoutId id="2147485599" r:id="rId6"/>
    <p:sldLayoutId id="2147485600" r:id="rId7"/>
    <p:sldLayoutId id="2147485601" r:id="rId8"/>
    <p:sldLayoutId id="2147485602" r:id="rId9"/>
    <p:sldLayoutId id="2147485689" r:id="rId10"/>
    <p:sldLayoutId id="2147485690" r:id="rId1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4"/>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5"/>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819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04"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219"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 id="2147485610" r:id="rId6"/>
    <p:sldLayoutId id="2147485611" r:id="rId7"/>
    <p:sldLayoutId id="2147485612" r:id="rId8"/>
    <p:sldLayoutId id="2147485613" r:id="rId9"/>
    <p:sldLayoutId id="2147485614" r:id="rId10"/>
    <p:sldLayoutId id="2147485615" r:id="rId1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3"/>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0242"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44"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1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126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68" name="Picture 3" descr="bottomba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18" r:id="rId5"/>
    <p:sldLayoutId id="2147485619" r:id="rId6"/>
    <p:sldLayoutId id="2147485620" r:id="rId7"/>
    <p:sldLayoutId id="2147485621" r:id="rId8"/>
    <p:sldLayoutId id="2147485622" r:id="rId9"/>
    <p:sldLayoutId id="2147485695" r:id="rId10"/>
    <p:sldLayoutId id="2147485696" r:id="rId11"/>
    <p:sldLayoutId id="2147485697" r:id="rId12"/>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ＭＳ Ｐゴシック" charset="0"/>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Line 2"/>
          <p:cNvSpPr>
            <a:spLocks noChangeShapeType="1"/>
          </p:cNvSpPr>
          <p:nvPr/>
        </p:nvSpPr>
        <p:spPr bwMode="auto">
          <a:xfrm>
            <a:off x="26988" y="3429000"/>
            <a:ext cx="7974012"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 name="Rectangle 3"/>
          <p:cNvSpPr>
            <a:spLocks noGrp="1" noChangeArrowheads="1"/>
          </p:cNvSpPr>
          <p:nvPr>
            <p:ph type="ctrTitle"/>
          </p:nvPr>
        </p:nvSpPr>
        <p:spPr>
          <a:xfrm>
            <a:off x="457200" y="228600"/>
            <a:ext cx="8291513" cy="4572000"/>
          </a:xfrm>
          <a:extLst>
            <a:ext uri="{91240B29-F687-4f45-9708-019B960494DF}"/>
          </a:extLst>
        </p:spPr>
        <p:txBody>
          <a:bodyPr lIns="90488" tIns="44450" rIns="90488" bIns="44450"/>
          <a:lstStyle/>
          <a:p>
            <a:pPr>
              <a:defRPr/>
            </a:pPr>
            <a:r>
              <a:rPr lang="en-GB" b="1" dirty="0">
                <a:ea typeface="+mn-ea"/>
              </a:rPr>
              <a:t>Chapter 14</a:t>
            </a:r>
          </a:p>
        </p:txBody>
      </p:sp>
      <p:sp>
        <p:nvSpPr>
          <p:cNvPr id="4100" name="Rectangle 4"/>
          <p:cNvSpPr>
            <a:spLocks noGrp="1" noChangeArrowheads="1"/>
          </p:cNvSpPr>
          <p:nvPr>
            <p:ph type="subTitle"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defRPr/>
            </a:pPr>
            <a:r>
              <a:rPr lang="en-GB" altLang="en-US" b="1">
                <a:ea typeface="ＭＳ Ｐゴシック" charset="-128"/>
              </a:rPr>
              <a:t>Normalization</a:t>
            </a:r>
          </a:p>
          <a:p>
            <a:pPr>
              <a:spcBef>
                <a:spcPct val="0"/>
              </a:spcBef>
              <a:defRPr/>
            </a:pPr>
            <a:endParaRPr lang="en-GB" altLang="en-US" b="1">
              <a:ea typeface="ＭＳ Ｐゴシック" charset="-128"/>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b="8884"/>
          <a:stretch>
            <a:fillRect/>
          </a:stretch>
        </p:blipFill>
        <p:spPr bwMode="auto">
          <a:xfrm>
            <a:off x="5580063" y="3716338"/>
            <a:ext cx="294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152400"/>
            <a:ext cx="7354888" cy="1371600"/>
          </a:xfrm>
        </p:spPr>
        <p:txBody>
          <a:bodyPr/>
          <a:lstStyle/>
          <a:p>
            <a:pPr>
              <a:defRPr/>
            </a:pPr>
            <a:r>
              <a:rPr lang="en-GB" b="1" dirty="0">
                <a:ea typeface="+mn-ea"/>
              </a:rPr>
              <a:t>Example Full Functional Dependency</a:t>
            </a:r>
          </a:p>
        </p:txBody>
      </p:sp>
      <p:sp>
        <p:nvSpPr>
          <p:cNvPr id="63492" name="Rectangle 3"/>
          <p:cNvSpPr>
            <a:spLocks noGrp="1" noChangeArrowheads="1"/>
          </p:cNvSpPr>
          <p:nvPr>
            <p:ph idx="1"/>
          </p:nvPr>
        </p:nvSpPr>
        <p:spPr>
          <a:xfrm>
            <a:off x="381000" y="1843088"/>
            <a:ext cx="8583613" cy="5473700"/>
          </a:xfrm>
        </p:spPr>
        <p:txBody>
          <a:bodyPr/>
          <a:lstStyle/>
          <a:p>
            <a:pPr marL="342900" indent="-342900">
              <a:buClr>
                <a:schemeClr val="tx2"/>
              </a:buClr>
              <a:buFont typeface="Arial" charset="0"/>
              <a:buChar char="•"/>
            </a:pPr>
            <a:r>
              <a:rPr lang="en-US" altLang="en-US"/>
              <a:t>Exists in the Staff relation.</a:t>
            </a:r>
          </a:p>
          <a:p>
            <a:pPr marL="342900" indent="-342900">
              <a:buClr>
                <a:schemeClr val="tx2"/>
              </a:buClr>
            </a:pPr>
            <a:r>
              <a:rPr lang="en-US" altLang="en-US"/>
              <a:t>	staffNo, sName </a:t>
            </a:r>
            <a:r>
              <a:rPr lang="en-US" altLang="en-US">
                <a:ea typeface="Times New Roman" charset="0"/>
                <a:cs typeface="Times New Roman" charset="0"/>
              </a:rPr>
              <a:t>→</a:t>
            </a:r>
            <a:r>
              <a:rPr lang="en-US" altLang="en-US"/>
              <a:t> branchNo</a:t>
            </a:r>
          </a:p>
          <a:p>
            <a:pPr marL="342900" indent="-342900">
              <a:buClr>
                <a:schemeClr val="tx2"/>
              </a:buClr>
              <a:buFontTx/>
              <a:buChar char="•"/>
            </a:pPr>
            <a:endParaRPr lang="en-US" altLang="en-US"/>
          </a:p>
          <a:p>
            <a:pPr marL="342900" indent="-342900">
              <a:buClr>
                <a:schemeClr val="tx2"/>
              </a:buClr>
              <a:buFont typeface="Arial" charset="0"/>
              <a:buChar char="•"/>
            </a:pPr>
            <a:r>
              <a:rPr lang="en-US" altLang="en-US"/>
              <a:t>True - </a:t>
            </a:r>
            <a:r>
              <a:rPr lang="en-US" altLang="en-US" b="0"/>
              <a:t>each value of (staffNo, sName) is associated with a </a:t>
            </a:r>
            <a:r>
              <a:rPr lang="en-US" altLang="en-US" i="1"/>
              <a:t>single</a:t>
            </a:r>
            <a:r>
              <a:rPr lang="en-US" altLang="en-US" b="0"/>
              <a:t> value of branchNo. </a:t>
            </a:r>
          </a:p>
          <a:p>
            <a:pPr marL="342900" indent="-342900">
              <a:buClr>
                <a:schemeClr val="tx2"/>
              </a:buClr>
              <a:buFontTx/>
              <a:buChar char="•"/>
            </a:pPr>
            <a:endParaRPr lang="en-US" altLang="en-US"/>
          </a:p>
          <a:p>
            <a:pPr marL="342900" indent="-342900">
              <a:buClr>
                <a:schemeClr val="tx2"/>
              </a:buClr>
              <a:buFont typeface="Arial" charset="0"/>
              <a:buChar char="•"/>
            </a:pPr>
            <a:r>
              <a:rPr lang="en-US" altLang="en-US"/>
              <a:t>However</a:t>
            </a:r>
            <a:r>
              <a:rPr lang="en-US" altLang="en-US" b="0"/>
              <a:t>, branchNo is also functionally dependent on a subset of (staffNo, sName), namely staffNo. Example above is </a:t>
            </a:r>
            <a:r>
              <a:rPr lang="en-US" altLang="en-US"/>
              <a:t>a </a:t>
            </a:r>
            <a:r>
              <a:rPr lang="en-US" altLang="en-US" i="1"/>
              <a:t>partial dependency. </a:t>
            </a:r>
          </a:p>
        </p:txBody>
      </p:sp>
      <p:sp>
        <p:nvSpPr>
          <p:cNvPr id="38915"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3A90FF5-3C43-A847-8502-A5E073802F30}" type="slidenum">
              <a:rPr lang="en-GB" altLang="en-US" sz="2400">
                <a:latin typeface="Times New Roman" charset="0"/>
              </a:rPr>
              <a:pPr>
                <a:spcBef>
                  <a:spcPct val="0"/>
                </a:spcBef>
                <a:spcAft>
                  <a:spcPct val="0"/>
                </a:spcAft>
                <a:buFontTx/>
                <a:buNone/>
              </a:pPr>
              <a:t>10</a:t>
            </a:fld>
            <a:endParaRPr lang="en-GB" altLang="en-US" sz="2400">
              <a:latin typeface="Times New Roman" charset="0"/>
            </a:endParaRPr>
          </a:p>
        </p:txBody>
      </p:sp>
      <p:sp>
        <p:nvSpPr>
          <p:cNvPr id="38916"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152400"/>
            <a:ext cx="7283450" cy="1371600"/>
          </a:xfrm>
        </p:spPr>
        <p:txBody>
          <a:bodyPr>
            <a:normAutofit fontScale="90000"/>
          </a:bodyPr>
          <a:lstStyle/>
          <a:p>
            <a:pPr>
              <a:defRPr/>
            </a:pPr>
            <a:r>
              <a:rPr lang="en-GB" b="1">
                <a:ea typeface="+mn-ea"/>
              </a:rPr>
              <a:t>Characteristics of Functional Dependencies</a:t>
            </a:r>
          </a:p>
        </p:txBody>
      </p:sp>
      <p:sp>
        <p:nvSpPr>
          <p:cNvPr id="44035" name="Rectangle 3"/>
          <p:cNvSpPr>
            <a:spLocks noGrp="1" noChangeArrowheads="1"/>
          </p:cNvSpPr>
          <p:nvPr>
            <p:ph idx="1"/>
          </p:nvPr>
        </p:nvSpPr>
        <p:spPr>
          <a:xfrm>
            <a:off x="395288" y="1628775"/>
            <a:ext cx="8382000" cy="4246563"/>
          </a:xfrm>
        </p:spPr>
        <p:txBody>
          <a:bodyPr/>
          <a:lstStyle/>
          <a:p>
            <a:pPr>
              <a:defRPr/>
            </a:pPr>
            <a:r>
              <a:rPr lang="en-US" altLang="en-US" dirty="0">
                <a:ea typeface="ＭＳ Ｐゴシック" charset="-128"/>
              </a:rPr>
              <a:t>Main characteristics of functional dependencies used in normalization:</a:t>
            </a:r>
          </a:p>
          <a:p>
            <a:pPr lvl="1">
              <a:defRPr/>
            </a:pPr>
            <a:r>
              <a:rPr lang="en-US" altLang="en-US" dirty="0">
                <a:ea typeface="ＭＳ Ｐゴシック" charset="-128"/>
              </a:rPr>
              <a:t>There is a </a:t>
            </a:r>
            <a:r>
              <a:rPr lang="en-US" altLang="en-US" i="1" dirty="0">
                <a:ea typeface="ＭＳ Ｐゴシック" charset="-128"/>
              </a:rPr>
              <a:t>one-to-one</a:t>
            </a:r>
            <a:r>
              <a:rPr lang="en-US" altLang="en-US" dirty="0">
                <a:ea typeface="ＭＳ Ｐゴシック" charset="-128"/>
              </a:rPr>
              <a:t> relationship between the attribute(s) on the left-hand side (determinant) and those on the right-hand side of a functional dependency. </a:t>
            </a:r>
          </a:p>
          <a:p>
            <a:pPr marL="274637" lvl="1" indent="0">
              <a:buFont typeface="Arial" charset="0"/>
              <a:buNone/>
              <a:defRPr/>
            </a:pPr>
            <a:endParaRPr lang="en-US" altLang="en-US" sz="1200" dirty="0">
              <a:ea typeface="ＭＳ Ｐゴシック" charset="-128"/>
            </a:endParaRPr>
          </a:p>
          <a:p>
            <a:pPr lvl="1">
              <a:defRPr/>
            </a:pPr>
            <a:r>
              <a:rPr lang="en-US" altLang="en-US" dirty="0">
                <a:ea typeface="ＭＳ Ｐゴシック" charset="-128"/>
              </a:rPr>
              <a:t>Holds for </a:t>
            </a:r>
            <a:r>
              <a:rPr lang="en-US" altLang="en-US" i="1" dirty="0">
                <a:ea typeface="ＭＳ Ｐゴシック" charset="-128"/>
              </a:rPr>
              <a:t>all</a:t>
            </a:r>
            <a:r>
              <a:rPr lang="en-US" altLang="en-US" dirty="0">
                <a:ea typeface="ＭＳ Ｐゴシック" charset="-128"/>
              </a:rPr>
              <a:t> time.</a:t>
            </a:r>
          </a:p>
          <a:p>
            <a:pPr marL="274637" lvl="1" indent="0">
              <a:buFont typeface="Arial" charset="0"/>
              <a:buNone/>
              <a:defRPr/>
            </a:pPr>
            <a:endParaRPr lang="en-US" altLang="en-US" sz="1200" dirty="0">
              <a:ea typeface="ＭＳ Ｐゴシック" charset="-128"/>
            </a:endParaRPr>
          </a:p>
          <a:p>
            <a:pPr lvl="1">
              <a:defRPr/>
            </a:pPr>
            <a:r>
              <a:rPr lang="en-US" altLang="en-US" dirty="0">
                <a:ea typeface="ＭＳ Ｐゴシック" charset="-128"/>
              </a:rPr>
              <a:t>The determinant has the </a:t>
            </a:r>
            <a:r>
              <a:rPr lang="en-US" altLang="en-US" i="1" dirty="0">
                <a:ea typeface="ＭＳ Ｐゴシック" charset="-128"/>
              </a:rPr>
              <a:t>minimal</a:t>
            </a:r>
            <a:r>
              <a:rPr lang="en-US" altLang="en-US" dirty="0">
                <a:ea typeface="ＭＳ Ｐゴシック" charset="-128"/>
              </a:rPr>
              <a:t> number of attributes necessary to maintain the dependency with the attribute(s) on the right hand-side. </a:t>
            </a:r>
          </a:p>
          <a:p>
            <a:pPr lvl="1">
              <a:defRPr/>
            </a:pPr>
            <a:endParaRPr lang="en-US" altLang="en-US" dirty="0">
              <a:ea typeface="ＭＳ Ｐゴシック" charset="-128"/>
            </a:endParaRPr>
          </a:p>
          <a:p>
            <a:pPr lvl="1">
              <a:defRPr/>
            </a:pPr>
            <a:r>
              <a:rPr lang="en-US" altLang="en-US" dirty="0">
                <a:ea typeface="ＭＳ Ｐゴシック" charset="-128"/>
              </a:rPr>
              <a:t>All attributes that are not part of the primary key should be functionally dependent on the key.</a:t>
            </a:r>
            <a:endParaRPr lang="en-GB" altLang="en-US" dirty="0">
              <a:ea typeface="ＭＳ Ｐゴシック" charset="-128"/>
            </a:endParaRPr>
          </a:p>
        </p:txBody>
      </p:sp>
      <p:sp>
        <p:nvSpPr>
          <p:cNvPr id="39939"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0C497BA-74D0-C947-83F1-6FEF7D890928}" type="slidenum">
              <a:rPr lang="en-GB" altLang="en-US" sz="2400">
                <a:latin typeface="Times New Roman" charset="0"/>
              </a:rPr>
              <a:pPr>
                <a:spcBef>
                  <a:spcPct val="0"/>
                </a:spcBef>
                <a:spcAft>
                  <a:spcPct val="0"/>
                </a:spcAft>
                <a:buFontTx/>
                <a:buNone/>
              </a:pPr>
              <a:t>11</a:t>
            </a:fld>
            <a:endParaRPr lang="en-GB" altLang="en-US" sz="2400">
              <a:latin typeface="Times New Roman" charset="0"/>
            </a:endParaRPr>
          </a:p>
        </p:txBody>
      </p:sp>
      <p:sp>
        <p:nvSpPr>
          <p:cNvPr id="39940"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42888"/>
            <a:ext cx="7931150" cy="1371601"/>
          </a:xfrm>
        </p:spPr>
        <p:txBody>
          <a:bodyPr/>
          <a:lstStyle/>
          <a:p>
            <a:pPr>
              <a:defRPr/>
            </a:pPr>
            <a:r>
              <a:rPr lang="en-GB" b="1">
                <a:ea typeface="+mn-ea"/>
              </a:rPr>
              <a:t>Transitive Dependencies</a:t>
            </a:r>
          </a:p>
        </p:txBody>
      </p:sp>
      <p:sp>
        <p:nvSpPr>
          <p:cNvPr id="40962" name="Rectangle 3"/>
          <p:cNvSpPr>
            <a:spLocks noGrp="1" noChangeArrowheads="1"/>
          </p:cNvSpPr>
          <p:nvPr>
            <p:ph idx="1"/>
          </p:nvPr>
        </p:nvSpPr>
        <p:spPr/>
        <p:txBody>
          <a:bodyPr/>
          <a:lstStyle/>
          <a:p>
            <a:r>
              <a:rPr lang="en-US" altLang="en-US">
                <a:ea typeface="ＭＳ Ｐゴシック" charset="-128"/>
              </a:rPr>
              <a:t>Important to recognize a transitive dependency because its existence in a relation can potentially cause update anomalies.</a:t>
            </a:r>
          </a:p>
          <a:p>
            <a:endParaRPr lang="en-US" altLang="en-US">
              <a:ea typeface="ＭＳ Ｐゴシック" charset="-128"/>
            </a:endParaRPr>
          </a:p>
          <a:p>
            <a:r>
              <a:rPr lang="en-US" altLang="en-US">
                <a:ea typeface="ＭＳ Ｐゴシック" charset="-128"/>
              </a:rPr>
              <a:t>Transitive dependency </a:t>
            </a:r>
            <a:r>
              <a:rPr lang="en-US" altLang="en-US" b="0">
                <a:ea typeface="ＭＳ Ｐゴシック" charset="-128"/>
              </a:rPr>
              <a:t>describes a condition where A, B, and C are attributes of a relation such that </a:t>
            </a:r>
            <a:r>
              <a:rPr lang="en-US" altLang="en-US" i="1">
                <a:ea typeface="ＭＳ Ｐゴシック" charset="-128"/>
              </a:rPr>
              <a:t>if A → B and B → C, then C is transitively dependent on A via B </a:t>
            </a:r>
            <a:r>
              <a:rPr lang="en-US" altLang="en-US" b="0">
                <a:ea typeface="ＭＳ Ｐゴシック" charset="-128"/>
              </a:rPr>
              <a:t>(provided that A is not functionally dependent on B or C). </a:t>
            </a:r>
          </a:p>
          <a:p>
            <a:pPr>
              <a:buFont typeface="Monotype Sorts" charset="2"/>
              <a:buNone/>
            </a:pPr>
            <a:endParaRPr lang="en-US" altLang="en-US">
              <a:ea typeface="ＭＳ Ｐゴシック" charset="-128"/>
            </a:endParaRPr>
          </a:p>
        </p:txBody>
      </p:sp>
      <p:sp>
        <p:nvSpPr>
          <p:cNvPr id="40963"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16BF9B78-2DE1-6049-9F44-B642FAA2546F}" type="slidenum">
              <a:rPr lang="en-GB" altLang="en-US" sz="2400">
                <a:latin typeface="Times New Roman" charset="0"/>
              </a:rPr>
              <a:pPr>
                <a:spcBef>
                  <a:spcPct val="0"/>
                </a:spcBef>
                <a:spcAft>
                  <a:spcPct val="0"/>
                </a:spcAft>
                <a:buFontTx/>
                <a:buNone/>
              </a:pPr>
              <a:t>12</a:t>
            </a:fld>
            <a:endParaRPr lang="en-GB" altLang="en-US" sz="2400">
              <a:latin typeface="Times New Roman" charset="0"/>
            </a:endParaRPr>
          </a:p>
        </p:txBody>
      </p:sp>
      <p:sp>
        <p:nvSpPr>
          <p:cNvPr id="4096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GB" b="1">
                <a:ea typeface="+mn-ea"/>
              </a:rPr>
              <a:t>Example Transitive Dependency</a:t>
            </a:r>
          </a:p>
        </p:txBody>
      </p:sp>
      <p:sp>
        <p:nvSpPr>
          <p:cNvPr id="41986" name="Rectangle 3"/>
          <p:cNvSpPr>
            <a:spLocks noGrp="1" noChangeArrowheads="1"/>
          </p:cNvSpPr>
          <p:nvPr>
            <p:ph idx="1"/>
          </p:nvPr>
        </p:nvSpPr>
        <p:spPr/>
        <p:txBody>
          <a:bodyPr/>
          <a:lstStyle/>
          <a:p>
            <a:r>
              <a:rPr lang="en-US" altLang="en-US">
                <a:ea typeface="ＭＳ Ｐゴシック" charset="-128"/>
              </a:rPr>
              <a:t>Consider functional dependencies in the StaffBranch relation (see Slide 5).</a:t>
            </a:r>
          </a:p>
          <a:p>
            <a:endParaRPr lang="en-US" altLang="en-US">
              <a:ea typeface="ＭＳ Ｐゴシック" charset="-128"/>
            </a:endParaRPr>
          </a:p>
          <a:p>
            <a:pPr>
              <a:buFont typeface="Monotype Sorts" charset="2"/>
              <a:buNone/>
            </a:pPr>
            <a:r>
              <a:rPr lang="en-US" altLang="en-US">
                <a:ea typeface="ＭＳ Ｐゴシック" charset="-128"/>
              </a:rPr>
              <a:t>	 </a:t>
            </a:r>
            <a:r>
              <a:rPr lang="en-US" altLang="en-US" b="0">
                <a:ea typeface="ＭＳ Ｐゴシック" charset="-128"/>
              </a:rPr>
              <a:t>staffNo </a:t>
            </a:r>
            <a:r>
              <a:rPr lang="en-US" altLang="en-US">
                <a:ea typeface="ＭＳ Ｐゴシック" charset="-128"/>
              </a:rPr>
              <a:t>→ </a:t>
            </a:r>
            <a:r>
              <a:rPr lang="en-US" altLang="en-US" b="0">
                <a:ea typeface="ＭＳ Ｐゴシック" charset="-128"/>
              </a:rPr>
              <a:t>sName, position, salary, branchNo, bAddress</a:t>
            </a:r>
          </a:p>
          <a:p>
            <a:pPr>
              <a:buFont typeface="Monotype Sorts" charset="2"/>
              <a:buNone/>
            </a:pPr>
            <a:r>
              <a:rPr lang="en-US" altLang="en-US">
                <a:ea typeface="ＭＳ Ｐゴシック" charset="-128"/>
              </a:rPr>
              <a:t>	 </a:t>
            </a:r>
            <a:r>
              <a:rPr lang="en-US" altLang="en-US" b="0">
                <a:ea typeface="ＭＳ Ｐゴシック" charset="-128"/>
              </a:rPr>
              <a:t>branchNo</a:t>
            </a:r>
            <a:r>
              <a:rPr lang="en-US" altLang="en-US">
                <a:ea typeface="ＭＳ Ｐゴシック" charset="-128"/>
              </a:rPr>
              <a:t> → </a:t>
            </a:r>
            <a:r>
              <a:rPr lang="en-US" altLang="en-US" b="0">
                <a:ea typeface="ＭＳ Ｐゴシック" charset="-128"/>
              </a:rPr>
              <a:t>bAddress</a:t>
            </a:r>
          </a:p>
          <a:p>
            <a:pPr>
              <a:buFont typeface="Monotype Sorts" charset="2"/>
              <a:buNone/>
            </a:pPr>
            <a:endParaRPr lang="en-US" altLang="en-US">
              <a:ea typeface="ＭＳ Ｐゴシック" charset="-128"/>
            </a:endParaRPr>
          </a:p>
          <a:p>
            <a:r>
              <a:rPr lang="en-US" altLang="en-US">
                <a:ea typeface="ＭＳ Ｐゴシック" charset="-128"/>
              </a:rPr>
              <a:t>Transitive dependency</a:t>
            </a:r>
            <a:r>
              <a:rPr lang="en-US" altLang="en-US" b="0">
                <a:ea typeface="ＭＳ Ｐゴシック" charset="-128"/>
              </a:rPr>
              <a:t>, branchNo → bAddress exists on staffNo via branchNo. </a:t>
            </a:r>
          </a:p>
          <a:p>
            <a:endParaRPr lang="en-US" altLang="en-US">
              <a:ea typeface="ＭＳ Ｐゴシック" charset="-128"/>
            </a:endParaRPr>
          </a:p>
        </p:txBody>
      </p:sp>
      <p:sp>
        <p:nvSpPr>
          <p:cNvPr id="41987"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B12C8C7-31C2-B748-BE7F-C1D97F9D8F37}" type="slidenum">
              <a:rPr lang="en-GB" altLang="en-US" sz="2400">
                <a:latin typeface="Times New Roman" charset="0"/>
              </a:rPr>
              <a:pPr>
                <a:spcBef>
                  <a:spcPct val="0"/>
                </a:spcBef>
                <a:spcAft>
                  <a:spcPct val="0"/>
                </a:spcAft>
                <a:buFontTx/>
                <a:buNone/>
              </a:pPr>
              <a:t>13</a:t>
            </a:fld>
            <a:endParaRPr lang="en-GB" altLang="en-US" sz="2400">
              <a:latin typeface="Times New Roman" charset="0"/>
            </a:endParaRPr>
          </a:p>
        </p:txBody>
      </p:sp>
      <p:sp>
        <p:nvSpPr>
          <p:cNvPr id="41988"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18488" cy="1371600"/>
          </a:xfrm>
          <a:extLst>
            <a:ext uri="{91240B29-F687-4f45-9708-019B960494DF}"/>
          </a:extLst>
        </p:spPr>
        <p:txBody>
          <a:bodyPr lIns="90488" tIns="44450" rIns="90488" bIns="44450"/>
          <a:lstStyle/>
          <a:p>
            <a:pPr>
              <a:defRPr/>
            </a:pPr>
            <a:r>
              <a:rPr lang="en-GB" b="1">
                <a:ea typeface="+mn-ea"/>
              </a:rPr>
              <a:t>The Process of Normalization</a:t>
            </a:r>
          </a:p>
        </p:txBody>
      </p:sp>
      <p:sp>
        <p:nvSpPr>
          <p:cNvPr id="43010" name="Rectangle 3"/>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dirty="0">
                <a:ea typeface="ＭＳ Ｐゴシック" charset="-128"/>
              </a:rPr>
              <a:t>Formal technique for analysing a relation based on its primary key and the functional dependencies between the attributes of that relation.</a:t>
            </a:r>
          </a:p>
          <a:p>
            <a:r>
              <a:rPr lang="en-US" dirty="0">
                <a:ea typeface="ＭＳ Ｐゴシック" charset="-128"/>
              </a:rPr>
              <a:t>The technique involves a series of rules that can be used to test individual relations so that a database can be normalized</a:t>
            </a:r>
          </a:p>
          <a:p>
            <a:r>
              <a:rPr lang="en-US" dirty="0">
                <a:ea typeface="ＭＳ Ｐゴシック" charset="-128"/>
              </a:rPr>
              <a:t>to any degree. </a:t>
            </a:r>
          </a:p>
          <a:p>
            <a:r>
              <a:rPr lang="en-US" dirty="0">
                <a:ea typeface="ＭＳ Ｐゴシック" charset="-128"/>
              </a:rPr>
              <a:t>When a requirement is not met, the relation violating the requirement must be decomposed into relations that individually meet the requirements of normalization.</a:t>
            </a:r>
            <a:endParaRPr lang="en-GB" altLang="en-US" dirty="0">
              <a:ea typeface="ＭＳ Ｐゴシック" charset="-128"/>
            </a:endParaRPr>
          </a:p>
          <a:p>
            <a:r>
              <a:rPr lang="en-GB" altLang="en-US" dirty="0">
                <a:ea typeface="ＭＳ Ｐゴシック" charset="-128"/>
              </a:rPr>
              <a:t>Often executed as a series of steps.  Each step corresponds to a specific normal form..</a:t>
            </a:r>
          </a:p>
        </p:txBody>
      </p:sp>
      <p:sp>
        <p:nvSpPr>
          <p:cNvPr id="43011"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6B4CE27-FD72-3246-8B38-559D3480AD39}" type="slidenum">
              <a:rPr lang="en-GB" altLang="en-US" sz="2400">
                <a:latin typeface="Times New Roman" charset="0"/>
              </a:rPr>
              <a:pPr>
                <a:spcBef>
                  <a:spcPct val="0"/>
                </a:spcBef>
                <a:spcAft>
                  <a:spcPct val="0"/>
                </a:spcAft>
                <a:buFontTx/>
                <a:buNone/>
              </a:pPr>
              <a:t>14</a:t>
            </a:fld>
            <a:endParaRPr lang="en-GB" altLang="en-US" sz="2400">
              <a:latin typeface="Times New Roman" charset="0"/>
            </a:endParaRPr>
          </a:p>
        </p:txBody>
      </p:sp>
      <p:sp>
        <p:nvSpPr>
          <p:cNvPr id="43012"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401638"/>
            <a:ext cx="8218488" cy="795337"/>
          </a:xfrm>
        </p:spPr>
        <p:txBody>
          <a:bodyPr/>
          <a:lstStyle/>
          <a:p>
            <a:pPr>
              <a:defRPr/>
            </a:pPr>
            <a:r>
              <a:rPr b="1">
                <a:ea typeface="+mn-ea"/>
              </a:rPr>
              <a:t>Example </a:t>
            </a:r>
            <a:endParaRPr b="1" dirty="0">
              <a:ea typeface="+mn-ea"/>
            </a:endParaRPr>
          </a:p>
        </p:txBody>
      </p:sp>
      <p:sp>
        <p:nvSpPr>
          <p:cNvPr id="45058" name="Rectangle 3"/>
          <p:cNvSpPr>
            <a:spLocks noGrp="1" noChangeArrowheads="1"/>
          </p:cNvSpPr>
          <p:nvPr>
            <p:ph idx="1"/>
          </p:nvPr>
        </p:nvSpPr>
        <p:spPr>
          <a:xfrm>
            <a:off x="395288" y="1557338"/>
            <a:ext cx="8382000" cy="4298950"/>
          </a:xfrm>
        </p:spPr>
        <p:txBody>
          <a:bodyPr/>
          <a:lstStyle/>
          <a:p>
            <a:r>
              <a:rPr lang="en-US" altLang="en-US">
                <a:ea typeface="ＭＳ Ｐゴシック" charset="-128"/>
              </a:rPr>
              <a:t>Examine semantics of attributes in StaffBranch relation. Assume that position held and branch determine a member of staff’s salary. With sufficient information available, identify the functional dependencies for the StaffBranch relation as:</a:t>
            </a:r>
          </a:p>
          <a:p>
            <a:endParaRPr lang="en-US" altLang="en-US">
              <a:ea typeface="ＭＳ Ｐゴシック" charset="-128"/>
            </a:endParaRPr>
          </a:p>
          <a:p>
            <a:pPr>
              <a:buFont typeface="Monotype Sorts" charset="2"/>
              <a:buNone/>
            </a:pPr>
            <a:r>
              <a:rPr lang="en-US" altLang="en-US">
                <a:ea typeface="ＭＳ Ｐゴシック" charset="-128"/>
              </a:rPr>
              <a:t>	</a:t>
            </a:r>
            <a:r>
              <a:rPr lang="en-US" altLang="en-US" b="0">
                <a:ea typeface="ＭＳ Ｐゴシック" charset="-128"/>
              </a:rPr>
              <a:t>staffNo → sName, position, salary, branchNo, bAddress</a:t>
            </a:r>
          </a:p>
          <a:p>
            <a:pPr>
              <a:buFont typeface="Monotype Sorts" charset="2"/>
              <a:buNone/>
            </a:pPr>
            <a:r>
              <a:rPr lang="en-US" altLang="en-US" b="0">
                <a:ea typeface="ＭＳ Ｐゴシック" charset="-128"/>
              </a:rPr>
              <a:t>	branchNo → bAddress</a:t>
            </a:r>
          </a:p>
          <a:p>
            <a:pPr>
              <a:buFont typeface="Monotype Sorts" charset="2"/>
              <a:buNone/>
            </a:pPr>
            <a:r>
              <a:rPr lang="en-US" altLang="en-US" b="0">
                <a:ea typeface="ＭＳ Ｐゴシック" charset="-128"/>
              </a:rPr>
              <a:t>	bAddress → branchNo</a:t>
            </a:r>
          </a:p>
          <a:p>
            <a:pPr>
              <a:buFont typeface="Monotype Sorts" charset="2"/>
              <a:buNone/>
            </a:pPr>
            <a:r>
              <a:rPr lang="en-US" altLang="en-US" b="0">
                <a:ea typeface="ＭＳ Ｐゴシック" charset="-128"/>
              </a:rPr>
              <a:t>	branchNo, position → salary</a:t>
            </a:r>
          </a:p>
          <a:p>
            <a:pPr>
              <a:buFont typeface="Monotype Sorts" charset="2"/>
              <a:buNone/>
            </a:pPr>
            <a:r>
              <a:rPr lang="en-US" altLang="en-US" b="0">
                <a:ea typeface="ＭＳ Ｐゴシック" charset="-128"/>
              </a:rPr>
              <a:t>	bAddress, position → salary</a:t>
            </a:r>
          </a:p>
        </p:txBody>
      </p:sp>
      <p:sp>
        <p:nvSpPr>
          <p:cNvPr id="45059"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38FEA1D-5D32-824C-8620-EDAD250F34BE}" type="slidenum">
              <a:rPr lang="en-GB" altLang="en-US" sz="2400">
                <a:latin typeface="Times New Roman" charset="0"/>
              </a:rPr>
              <a:pPr>
                <a:spcBef>
                  <a:spcPct val="0"/>
                </a:spcBef>
                <a:spcAft>
                  <a:spcPct val="0"/>
                </a:spcAft>
                <a:buFontTx/>
                <a:buNone/>
              </a:pPr>
              <a:t>15</a:t>
            </a:fld>
            <a:endParaRPr lang="en-GB" altLang="en-US" sz="2400">
              <a:latin typeface="Times New Roman" charset="0"/>
            </a:endParaRPr>
          </a:p>
        </p:txBody>
      </p:sp>
      <p:sp>
        <p:nvSpPr>
          <p:cNvPr id="45060"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7138988" cy="1371600"/>
          </a:xfrm>
          <a:extLst>
            <a:ext uri="{91240B29-F687-4f45-9708-019B960494DF}"/>
          </a:extLst>
        </p:spPr>
        <p:txBody>
          <a:bodyPr lIns="90488" tIns="44450" rIns="90488" bIns="44450"/>
          <a:lstStyle/>
          <a:p>
            <a:pPr>
              <a:defRPr/>
            </a:pPr>
            <a:r>
              <a:rPr lang="en-GB" b="1">
                <a:ea typeface="+mn-ea"/>
              </a:rPr>
              <a:t>The Process of Normalization</a:t>
            </a:r>
          </a:p>
        </p:txBody>
      </p:sp>
      <p:sp>
        <p:nvSpPr>
          <p:cNvPr id="55299" name="Rectangle 3"/>
          <p:cNvSpPr>
            <a:spLocks noGrp="1" noChangeArrowheads="1"/>
          </p:cNvSpPr>
          <p:nvPr>
            <p:ph idx="1"/>
          </p:nvPr>
        </p:nvSpPr>
        <p:spPr>
          <a:xfrm>
            <a:off x="381000" y="1539875"/>
            <a:ext cx="8382000" cy="541813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lnSpc>
                <a:spcPct val="130000"/>
              </a:lnSpc>
              <a:buClr>
                <a:schemeClr val="tx2"/>
              </a:buClr>
              <a:buFont typeface="Arial" charset="0"/>
              <a:buChar char="•"/>
              <a:defRPr/>
            </a:pPr>
            <a:r>
              <a:rPr lang="en-US" altLang="en-US" dirty="0">
                <a:ea typeface="ＭＳ Ｐゴシック" charset="-128"/>
              </a:rPr>
              <a:t>Normalization </a:t>
            </a:r>
            <a:r>
              <a:rPr lang="en-US" altLang="en-US" b="0" dirty="0">
                <a:ea typeface="ＭＳ Ｐゴシック" charset="-128"/>
              </a:rPr>
              <a:t>is a bottom-up approach to database design that begins by examining the relationships between attributes. It is performed as a serious of tests on a relation to determine whether it satisfies or violates the requirements of a given normal form.</a:t>
            </a:r>
          </a:p>
          <a:p>
            <a:pPr marL="171450" indent="-171450" algn="just">
              <a:lnSpc>
                <a:spcPct val="130000"/>
              </a:lnSpc>
              <a:buClr>
                <a:schemeClr val="tx2"/>
              </a:buClr>
              <a:buFont typeface="Arial" charset="0"/>
              <a:buChar char="•"/>
              <a:defRPr/>
            </a:pPr>
            <a:endParaRPr lang="en-US" altLang="en-US" sz="1200" dirty="0">
              <a:ea typeface="ＭＳ Ｐゴシック" charset="-128"/>
            </a:endParaRPr>
          </a:p>
          <a:p>
            <a:pPr marL="342900" indent="-342900">
              <a:lnSpc>
                <a:spcPct val="130000"/>
              </a:lnSpc>
              <a:buClr>
                <a:schemeClr val="tx2"/>
              </a:buClr>
              <a:buFont typeface="Arial" charset="0"/>
              <a:buChar char="•"/>
              <a:defRPr/>
            </a:pPr>
            <a:r>
              <a:rPr lang="en-US" altLang="en-US" dirty="0">
                <a:ea typeface="ＭＳ Ｐゴシック" charset="-128"/>
              </a:rPr>
              <a:t>Purpose: </a:t>
            </a:r>
            <a:r>
              <a:rPr lang="en-US" altLang="en-US" b="0" dirty="0">
                <a:ea typeface="ＭＳ Ｐゴシック" charset="-128"/>
              </a:rPr>
              <a:t>Guarantees no redundancy due to FDs</a:t>
            </a:r>
          </a:p>
          <a:p>
            <a:pPr marL="342900" indent="-342900" algn="just">
              <a:lnSpc>
                <a:spcPct val="130000"/>
              </a:lnSpc>
              <a:buClr>
                <a:schemeClr val="tx2"/>
              </a:buClr>
              <a:buFont typeface="Arial" charset="0"/>
              <a:buChar char="•"/>
              <a:defRPr/>
            </a:pPr>
            <a:r>
              <a:rPr lang="en-US" altLang="en-US" dirty="0">
                <a:ea typeface="ＭＳ Ｐゴシック" charset="-128"/>
              </a:rPr>
              <a:t>Normal Forms:</a:t>
            </a:r>
          </a:p>
          <a:p>
            <a:pPr lvl="1" algn="just">
              <a:lnSpc>
                <a:spcPct val="130000"/>
              </a:lnSpc>
              <a:defRPr/>
            </a:pPr>
            <a:r>
              <a:rPr lang="en-US" altLang="en-US" sz="1800" dirty="0">
                <a:ea typeface="ＭＳ Ｐゴシック" charset="-128"/>
              </a:rPr>
              <a:t>First Normal Form (1NF)</a:t>
            </a:r>
          </a:p>
          <a:p>
            <a:pPr lvl="1" algn="just">
              <a:lnSpc>
                <a:spcPct val="130000"/>
              </a:lnSpc>
              <a:defRPr/>
            </a:pPr>
            <a:r>
              <a:rPr lang="en-US" altLang="en-US" sz="1600" dirty="0">
                <a:ea typeface="ＭＳ Ｐゴシック" charset="-128"/>
              </a:rPr>
              <a:t>Second Normal Form (2NF)</a:t>
            </a:r>
          </a:p>
          <a:p>
            <a:pPr lvl="1" algn="just">
              <a:lnSpc>
                <a:spcPct val="130000"/>
              </a:lnSpc>
              <a:defRPr/>
            </a:pPr>
            <a:r>
              <a:rPr lang="en-US" altLang="en-US" sz="1600" dirty="0">
                <a:ea typeface="ＭＳ Ｐゴシック" charset="-128"/>
              </a:rPr>
              <a:t>Third Normal Form (3NF)</a:t>
            </a:r>
            <a:endParaRPr lang="en-GB" altLang="en-US" sz="1600" b="1" dirty="0">
              <a:ea typeface="ＭＳ Ｐゴシック" charset="-128"/>
            </a:endParaRPr>
          </a:p>
          <a:p>
            <a:pPr>
              <a:defRPr/>
            </a:pPr>
            <a:endParaRPr lang="en-GB" altLang="en-US" dirty="0">
              <a:ea typeface="ＭＳ Ｐゴシック" charset="-128"/>
            </a:endParaRPr>
          </a:p>
        </p:txBody>
      </p:sp>
      <p:sp>
        <p:nvSpPr>
          <p:cNvPr id="46083"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C084F41-33FA-614C-A663-A9E1B90C3A39}" type="slidenum">
              <a:rPr lang="en-GB" altLang="en-US" sz="2400">
                <a:latin typeface="Times New Roman" charset="0"/>
              </a:rPr>
              <a:pPr>
                <a:spcBef>
                  <a:spcPct val="0"/>
                </a:spcBef>
                <a:spcAft>
                  <a:spcPct val="0"/>
                </a:spcAft>
                <a:buFontTx/>
                <a:buNone/>
              </a:pPr>
              <a:t>16</a:t>
            </a:fld>
            <a:endParaRPr lang="en-GB" altLang="en-US" sz="2400">
              <a:latin typeface="Times New Roman" charset="0"/>
            </a:endParaRPr>
          </a:p>
        </p:txBody>
      </p:sp>
      <p:sp>
        <p:nvSpPr>
          <p:cNvPr id="4608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extLst>
            <a:ext uri="{91240B29-F687-4f45-9708-019B960494DF}"/>
          </a:extLst>
        </p:spPr>
        <p:txBody>
          <a:bodyPr lIns="90488" tIns="44450" rIns="90488" bIns="44450"/>
          <a:lstStyle/>
          <a:p>
            <a:pPr>
              <a:defRPr/>
            </a:pPr>
            <a:r>
              <a:rPr lang="en-GB" b="1">
                <a:ea typeface="+mn-ea"/>
              </a:rPr>
              <a:t>The Process of Normalization</a:t>
            </a:r>
          </a:p>
        </p:txBody>
      </p:sp>
      <p:pic>
        <p:nvPicPr>
          <p:cNvPr id="48130" name="Picture 8" descr="C13NF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657475"/>
            <a:ext cx="7620000" cy="25638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1"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D7E5FA1-9BF7-3348-B1E6-CC7BC4F7F0C2}" type="slidenum">
              <a:rPr lang="en-GB" altLang="en-US" sz="2400">
                <a:latin typeface="Times New Roman" charset="0"/>
              </a:rPr>
              <a:pPr>
                <a:spcBef>
                  <a:spcPct val="0"/>
                </a:spcBef>
                <a:spcAft>
                  <a:spcPct val="0"/>
                </a:spcAft>
                <a:buFontTx/>
                <a:buNone/>
              </a:pPr>
              <a:t>17</a:t>
            </a:fld>
            <a:endParaRPr lang="en-GB" altLang="en-US" sz="2400">
              <a:latin typeface="Times New Roman" charset="0"/>
            </a:endParaRPr>
          </a:p>
        </p:txBody>
      </p:sp>
      <p:sp>
        <p:nvSpPr>
          <p:cNvPr id="48132"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C7C33B-4E69-4963-826B-45B961D9E426}"/>
              </a:ext>
            </a:extLst>
          </p:cNvPr>
          <p:cNvSpPr>
            <a:spLocks noGrp="1"/>
          </p:cNvSpPr>
          <p:nvPr>
            <p:ph type="title"/>
          </p:nvPr>
        </p:nvSpPr>
        <p:spPr/>
        <p:txBody>
          <a:bodyPr/>
          <a:lstStyle/>
          <a:p>
            <a:r>
              <a:rPr lang="en-US" dirty="0"/>
              <a:t>Process of normalization</a:t>
            </a:r>
            <a:endParaRPr lang="ar-SA" dirty="0"/>
          </a:p>
        </p:txBody>
      </p:sp>
      <p:sp>
        <p:nvSpPr>
          <p:cNvPr id="3" name="عنصر نائب للمحتوى 2">
            <a:extLst>
              <a:ext uri="{FF2B5EF4-FFF2-40B4-BE49-F238E27FC236}">
                <a16:creationId xmlns:a16="http://schemas.microsoft.com/office/drawing/2014/main" id="{A28334B4-1136-4185-BC4C-1EACCA6811EA}"/>
              </a:ext>
            </a:extLst>
          </p:cNvPr>
          <p:cNvSpPr>
            <a:spLocks noGrp="1"/>
          </p:cNvSpPr>
          <p:nvPr>
            <p:ph idx="1"/>
          </p:nvPr>
        </p:nvSpPr>
        <p:spPr>
          <a:xfrm>
            <a:off x="480392" y="1791741"/>
            <a:ext cx="7620000" cy="4373563"/>
          </a:xfrm>
        </p:spPr>
        <p:txBody>
          <a:bodyPr/>
          <a:lstStyle/>
          <a:p>
            <a:r>
              <a:rPr lang="en-US" sz="2800" dirty="0">
                <a:latin typeface="Times New Roman" panose="02020603050405020304" pitchFamily="18" charset="0"/>
                <a:cs typeface="Times New Roman" panose="02020603050405020304" pitchFamily="18" charset="0"/>
              </a:rPr>
              <a:t>In the following sections describe the process of normalization in detail. Figure 13.8 page 402  provides an overview of the process and highlights the main actions taken in each step of the process. </a:t>
            </a:r>
          </a:p>
          <a:p>
            <a:r>
              <a:rPr lang="en-US" sz="2800" dirty="0">
                <a:latin typeface="Times New Roman" panose="02020603050405020304" pitchFamily="18" charset="0"/>
                <a:cs typeface="Times New Roman" panose="02020603050405020304" pitchFamily="18" charset="0"/>
              </a:rPr>
              <a:t>The number of the section that covers each step of the process is also shown in that figure.</a:t>
            </a:r>
            <a:endParaRPr lang="ar-SA" sz="2800" dirty="0">
              <a:latin typeface="Times New Roman" panose="02020603050405020304" pitchFamily="18" charset="0"/>
              <a:cs typeface="Times New Roman" panose="02020603050405020304" pitchFamily="18" charset="0"/>
            </a:endParaRPr>
          </a:p>
        </p:txBody>
      </p:sp>
      <p:sp>
        <p:nvSpPr>
          <p:cNvPr id="4" name="عنصر نائب للتذييل 3">
            <a:extLst>
              <a:ext uri="{FF2B5EF4-FFF2-40B4-BE49-F238E27FC236}">
                <a16:creationId xmlns:a16="http://schemas.microsoft.com/office/drawing/2014/main" id="{B29E25F3-5C59-475E-AAB1-4FC974155A53}"/>
              </a:ext>
            </a:extLst>
          </p:cNvPr>
          <p:cNvSpPr>
            <a:spLocks noGrp="1"/>
          </p:cNvSpPr>
          <p:nvPr>
            <p:ph type="ftr" sz="quarter" idx="11"/>
          </p:nvPr>
        </p:nvSpPr>
        <p:spPr/>
        <p:txBody>
          <a:bodyPr/>
          <a:lstStyle/>
          <a:p>
            <a:pPr>
              <a:defRPr/>
            </a:pPr>
            <a:endParaRPr lang="en-US"/>
          </a:p>
        </p:txBody>
      </p:sp>
      <p:sp>
        <p:nvSpPr>
          <p:cNvPr id="5" name="عنصر نائب لرقم الشريحة 4">
            <a:extLst>
              <a:ext uri="{FF2B5EF4-FFF2-40B4-BE49-F238E27FC236}">
                <a16:creationId xmlns:a16="http://schemas.microsoft.com/office/drawing/2014/main" id="{0F9E41C9-1A6E-49D0-85FB-5C89A1946299}"/>
              </a:ext>
            </a:extLst>
          </p:cNvPr>
          <p:cNvSpPr>
            <a:spLocks noGrp="1"/>
          </p:cNvSpPr>
          <p:nvPr>
            <p:ph type="sldNum" sz="quarter" idx="12"/>
          </p:nvPr>
        </p:nvSpPr>
        <p:spPr/>
        <p:txBody>
          <a:bodyPr/>
          <a:lstStyle/>
          <a:p>
            <a:pPr>
              <a:defRPr/>
            </a:pPr>
            <a:fld id="{DEAFFEDC-9C52-6040-BD20-DE52ECF97519}" type="slidenum">
              <a:rPr lang="en-US" altLang="en-US" smtClean="0"/>
              <a:pPr>
                <a:defRPr/>
              </a:pPr>
              <a:t>18</a:t>
            </a:fld>
            <a:endParaRPr lang="en-US" altLang="en-US"/>
          </a:p>
        </p:txBody>
      </p:sp>
    </p:spTree>
    <p:extLst>
      <p:ext uri="{BB962C8B-B14F-4D97-AF65-F5344CB8AC3E}">
        <p14:creationId xmlns:p14="http://schemas.microsoft.com/office/powerpoint/2010/main" val="1370984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C7C33B-4E69-4963-826B-45B961D9E426}"/>
              </a:ext>
            </a:extLst>
          </p:cNvPr>
          <p:cNvSpPr>
            <a:spLocks noGrp="1"/>
          </p:cNvSpPr>
          <p:nvPr>
            <p:ph type="title"/>
          </p:nvPr>
        </p:nvSpPr>
        <p:spPr/>
        <p:txBody>
          <a:bodyPr/>
          <a:lstStyle/>
          <a:p>
            <a:r>
              <a:rPr lang="en-US" dirty="0"/>
              <a:t>Process of normalization</a:t>
            </a:r>
            <a:endParaRPr lang="ar-SA" dirty="0"/>
          </a:p>
        </p:txBody>
      </p:sp>
      <p:sp>
        <p:nvSpPr>
          <p:cNvPr id="3" name="عنصر نائب للمحتوى 2">
            <a:extLst>
              <a:ext uri="{FF2B5EF4-FFF2-40B4-BE49-F238E27FC236}">
                <a16:creationId xmlns:a16="http://schemas.microsoft.com/office/drawing/2014/main" id="{A28334B4-1136-4185-BC4C-1EACCA6811EA}"/>
              </a:ext>
            </a:extLst>
          </p:cNvPr>
          <p:cNvSpPr>
            <a:spLocks noGrp="1"/>
          </p:cNvSpPr>
          <p:nvPr>
            <p:ph idx="1"/>
          </p:nvPr>
        </p:nvSpPr>
        <p:spPr>
          <a:xfrm>
            <a:off x="480392" y="1791741"/>
            <a:ext cx="7620000" cy="4373563"/>
          </a:xfrm>
        </p:spPr>
        <p:txBody>
          <a:bodyPr/>
          <a:lstStyle/>
          <a:p>
            <a:pPr marL="342900" indent="-342900">
              <a:buFont typeface="Arial" panose="020B0604020202020204" pitchFamily="34" charset="0"/>
              <a:buChar char="•"/>
            </a:pPr>
            <a:r>
              <a:rPr lang="en-US" dirty="0">
                <a:ea typeface="ＭＳ Ｐゴシック" charset="-128"/>
              </a:rPr>
              <a:t>With the exception of 1NF, all normal forms are based on functional dependencies among the attributes of a relation.</a:t>
            </a:r>
          </a:p>
          <a:p>
            <a:pPr marL="342900" indent="-342900">
              <a:buFont typeface="Arial" panose="020B0604020202020204" pitchFamily="34" charset="0"/>
              <a:buChar char="•"/>
            </a:pPr>
            <a:r>
              <a:rPr lang="en-US" dirty="0">
                <a:ea typeface="ＭＳ Ｐゴシック" charset="-128"/>
              </a:rPr>
              <a:t>For the relational data model, it is important to recognize that it is only First Normal Form (1NF) that is critical in creating relations; all subsequent normal forms are optional.</a:t>
            </a:r>
          </a:p>
          <a:p>
            <a:pPr marL="342900" indent="-342900">
              <a:buFont typeface="Arial" panose="020B0604020202020204" pitchFamily="34" charset="0"/>
              <a:buChar char="•"/>
            </a:pPr>
            <a:r>
              <a:rPr lang="en-US" dirty="0">
                <a:ea typeface="ＭＳ Ｐゴシック" charset="-128"/>
              </a:rPr>
              <a:t>to avoid the update anomalies discussed before, it is generally  recommended that we proceed to at least Third Normal Form (3NF).</a:t>
            </a:r>
            <a:endParaRPr lang="ar-SA" dirty="0">
              <a:ea typeface="ＭＳ Ｐゴシック" charset="-128"/>
            </a:endParaRPr>
          </a:p>
        </p:txBody>
      </p:sp>
      <p:sp>
        <p:nvSpPr>
          <p:cNvPr id="4" name="عنصر نائب للتذييل 3">
            <a:extLst>
              <a:ext uri="{FF2B5EF4-FFF2-40B4-BE49-F238E27FC236}">
                <a16:creationId xmlns:a16="http://schemas.microsoft.com/office/drawing/2014/main" id="{B29E25F3-5C59-475E-AAB1-4FC974155A53}"/>
              </a:ext>
            </a:extLst>
          </p:cNvPr>
          <p:cNvSpPr>
            <a:spLocks noGrp="1"/>
          </p:cNvSpPr>
          <p:nvPr>
            <p:ph type="ftr" sz="quarter" idx="11"/>
          </p:nvPr>
        </p:nvSpPr>
        <p:spPr/>
        <p:txBody>
          <a:bodyPr/>
          <a:lstStyle/>
          <a:p>
            <a:pPr>
              <a:defRPr/>
            </a:pPr>
            <a:endParaRPr lang="en-US"/>
          </a:p>
        </p:txBody>
      </p:sp>
      <p:sp>
        <p:nvSpPr>
          <p:cNvPr id="5" name="عنصر نائب لرقم الشريحة 4">
            <a:extLst>
              <a:ext uri="{FF2B5EF4-FFF2-40B4-BE49-F238E27FC236}">
                <a16:creationId xmlns:a16="http://schemas.microsoft.com/office/drawing/2014/main" id="{0F9E41C9-1A6E-49D0-85FB-5C89A1946299}"/>
              </a:ext>
            </a:extLst>
          </p:cNvPr>
          <p:cNvSpPr>
            <a:spLocks noGrp="1"/>
          </p:cNvSpPr>
          <p:nvPr>
            <p:ph type="sldNum" sz="quarter" idx="12"/>
          </p:nvPr>
        </p:nvSpPr>
        <p:spPr/>
        <p:txBody>
          <a:bodyPr/>
          <a:lstStyle/>
          <a:p>
            <a:pPr>
              <a:defRPr/>
            </a:pPr>
            <a:fld id="{DEAFFEDC-9C52-6040-BD20-DE52ECF97519}" type="slidenum">
              <a:rPr lang="en-US" altLang="en-US" smtClean="0"/>
              <a:pPr>
                <a:defRPr/>
              </a:pPr>
              <a:t>19</a:t>
            </a:fld>
            <a:endParaRPr lang="en-US" altLang="en-US"/>
          </a:p>
        </p:txBody>
      </p:sp>
    </p:spTree>
    <p:extLst>
      <p:ext uri="{BB962C8B-B14F-4D97-AF65-F5344CB8AC3E}">
        <p14:creationId xmlns:p14="http://schemas.microsoft.com/office/powerpoint/2010/main" val="27295263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71450"/>
            <a:ext cx="7210425" cy="1371600"/>
          </a:xfrm>
          <a:extLst>
            <a:ext uri="{91240B29-F687-4f45-9708-019B960494DF}"/>
          </a:extLst>
        </p:spPr>
        <p:txBody>
          <a:bodyPr lIns="90488" tIns="44450" rIns="90488" bIns="44450"/>
          <a:lstStyle/>
          <a:p>
            <a:pPr>
              <a:defRPr/>
            </a:pPr>
            <a:r>
              <a:rPr lang="en-GB" b="1">
                <a:ea typeface="+mn-ea"/>
              </a:rPr>
              <a:t>Chapter 14 - Objectives</a:t>
            </a:r>
          </a:p>
        </p:txBody>
      </p:sp>
      <p:sp>
        <p:nvSpPr>
          <p:cNvPr id="22531" name="Rectangle 3"/>
          <p:cNvSpPr>
            <a:spLocks noGrp="1" noChangeArrowheads="1"/>
          </p:cNvSpPr>
          <p:nvPr>
            <p:ph idx="1"/>
          </p:nvPr>
        </p:nvSpPr>
        <p:spPr>
          <a:xfrm>
            <a:off x="381000" y="1412875"/>
            <a:ext cx="8382000" cy="536733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buClr>
                <a:schemeClr val="tx2"/>
              </a:buClr>
              <a:buFont typeface="Arial" charset="0"/>
              <a:buChar char="•"/>
              <a:defRPr/>
            </a:pPr>
            <a:r>
              <a:rPr lang="en-US" altLang="en-US" dirty="0">
                <a:ea typeface="ＭＳ Ｐゴシック" charset="-128"/>
              </a:rPr>
              <a:t>The potential problems associated with redundant data in base relations.</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The concept of functional dependency, which describes the relationship between attributes.</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How to undertake the process of normalization.</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How to identify the most commonly used normal forms, namely First Normal Form (1NF), Second Normal Form (2NF), and Third Normal Form (3NF).</a:t>
            </a:r>
          </a:p>
          <a:p>
            <a:pPr>
              <a:defRPr/>
            </a:pPr>
            <a:endParaRPr lang="en-US" altLang="en-US" dirty="0">
              <a:ea typeface="ＭＳ Ｐゴシック" charset="-128"/>
            </a:endParaRPr>
          </a:p>
        </p:txBody>
      </p:sp>
      <p:sp>
        <p:nvSpPr>
          <p:cNvPr id="26627"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4B2A7835-6E51-6047-A9A4-1765B84418D3}" type="slidenum">
              <a:rPr lang="en-GB" altLang="en-US" sz="2400">
                <a:latin typeface="Times New Roman" charset="0"/>
              </a:rPr>
              <a:pPr>
                <a:spcBef>
                  <a:spcPct val="0"/>
                </a:spcBef>
                <a:spcAft>
                  <a:spcPct val="0"/>
                </a:spcAft>
                <a:buFontTx/>
                <a:buNone/>
              </a:pPr>
              <a:t>2</a:t>
            </a:fld>
            <a:endParaRPr lang="en-GB" altLang="en-US" sz="2400">
              <a:latin typeface="Times New Roman" charset="0"/>
            </a:endParaRPr>
          </a:p>
        </p:txBody>
      </p:sp>
      <p:sp>
        <p:nvSpPr>
          <p:cNvPr id="26628"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6994525" cy="1371600"/>
          </a:xfrm>
          <a:extLst>
            <a:ext uri="{91240B29-F687-4f45-9708-019B960494DF}"/>
          </a:extLst>
        </p:spPr>
        <p:txBody>
          <a:bodyPr lIns="90488" tIns="44450" rIns="90488" bIns="44450"/>
          <a:lstStyle/>
          <a:p>
            <a:pPr>
              <a:defRPr/>
            </a:pPr>
            <a:r>
              <a:rPr lang="en-GB" b="1" dirty="0" err="1">
                <a:ea typeface="+mn-ea"/>
              </a:rPr>
              <a:t>Unnormalized</a:t>
            </a:r>
            <a:r>
              <a:rPr lang="en-GB" b="1" dirty="0">
                <a:ea typeface="+mn-ea"/>
              </a:rPr>
              <a:t> Form (UNF)</a:t>
            </a:r>
          </a:p>
        </p:txBody>
      </p:sp>
      <p:sp>
        <p:nvSpPr>
          <p:cNvPr id="59395" name="Rectangle 3"/>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buClr>
                <a:schemeClr val="tx2"/>
              </a:buClr>
              <a:buFont typeface="Arial" charset="0"/>
              <a:buChar char="•"/>
              <a:defRPr/>
            </a:pPr>
            <a:r>
              <a:rPr lang="en-GB" altLang="en-US" dirty="0">
                <a:ea typeface="ＭＳ Ｐゴシック" charset="-128"/>
              </a:rPr>
              <a:t>A table that contains </a:t>
            </a:r>
            <a:r>
              <a:rPr lang="en-GB" altLang="en-US" i="1" dirty="0">
                <a:ea typeface="ＭＳ Ｐゴシック" charset="-128"/>
              </a:rPr>
              <a:t>one or more repeating groups.</a:t>
            </a:r>
          </a:p>
          <a:p>
            <a:pPr>
              <a:defRPr/>
            </a:pPr>
            <a:endParaRPr lang="en-GB" altLang="en-US" dirty="0">
              <a:ea typeface="ＭＳ Ｐゴシック" charset="-128"/>
            </a:endParaRPr>
          </a:p>
          <a:p>
            <a:pPr marL="342900" indent="-342900">
              <a:buClr>
                <a:schemeClr val="tx2"/>
              </a:buClr>
              <a:buFont typeface="Arial" charset="0"/>
              <a:buChar char="•"/>
              <a:defRPr/>
            </a:pPr>
            <a:r>
              <a:rPr lang="en-GB" altLang="en-US" dirty="0">
                <a:ea typeface="ＭＳ Ｐゴシック" charset="-128"/>
              </a:rPr>
              <a:t>To create an </a:t>
            </a:r>
            <a:r>
              <a:rPr lang="en-GB" altLang="en-US" dirty="0" err="1">
                <a:ea typeface="ＭＳ Ｐゴシック" charset="-128"/>
              </a:rPr>
              <a:t>unnormalized</a:t>
            </a:r>
            <a:r>
              <a:rPr lang="en-GB" altLang="en-US" dirty="0">
                <a:ea typeface="ＭＳ Ｐゴシック" charset="-128"/>
              </a:rPr>
              <a:t> table </a:t>
            </a:r>
          </a:p>
          <a:p>
            <a:pPr lvl="2">
              <a:defRPr/>
            </a:pPr>
            <a:r>
              <a:rPr lang="en-GB" altLang="en-US" dirty="0">
                <a:ea typeface="ＭＳ Ｐゴシック" charset="-128"/>
              </a:rPr>
              <a:t>Transform the data from the information source (e.g. form) into table format with columns and rows.</a:t>
            </a:r>
          </a:p>
        </p:txBody>
      </p:sp>
      <p:sp>
        <p:nvSpPr>
          <p:cNvPr id="50179"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97ED9BD0-7C47-AD43-9025-8EDD6E5E84E3}" type="slidenum">
              <a:rPr lang="en-GB" altLang="en-US" sz="2400">
                <a:latin typeface="Times New Roman" charset="0"/>
              </a:rPr>
              <a:pPr>
                <a:spcBef>
                  <a:spcPct val="0"/>
                </a:spcBef>
                <a:spcAft>
                  <a:spcPct val="0"/>
                </a:spcAft>
                <a:buFontTx/>
                <a:buNone/>
              </a:pPr>
              <a:t>20</a:t>
            </a:fld>
            <a:endParaRPr lang="en-GB" altLang="en-US" sz="2400">
              <a:latin typeface="Times New Roman" charset="0"/>
            </a:endParaRPr>
          </a:p>
        </p:txBody>
      </p:sp>
      <p:sp>
        <p:nvSpPr>
          <p:cNvPr id="50180" name="Rectangle 5"/>
          <p:cNvSpPr>
            <a:spLocks noChangeArrowheads="1"/>
          </p:cNvSpPr>
          <p:nvPr/>
        </p:nvSpPr>
        <p:spPr bwMode="auto">
          <a:xfrm>
            <a:off x="2436813" y="4643438"/>
            <a:ext cx="3429000" cy="1614487"/>
          </a:xfrm>
          <a:prstGeom prst="rect">
            <a:avLst/>
          </a:prstGeom>
          <a:solidFill>
            <a:schemeClr val="bg1"/>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endParaRPr lang="en-US" altLang="en-US" sz="2400" b="0">
              <a:latin typeface="Calibri" charset="0"/>
            </a:endParaRPr>
          </a:p>
        </p:txBody>
      </p:sp>
      <p:sp>
        <p:nvSpPr>
          <p:cNvPr id="6" name="Rectangle 6"/>
          <p:cNvSpPr>
            <a:spLocks noChangeArrowheads="1"/>
          </p:cNvSpPr>
          <p:nvPr/>
        </p:nvSpPr>
        <p:spPr bwMode="auto">
          <a:xfrm>
            <a:off x="2438400" y="4248150"/>
            <a:ext cx="3429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p>
            <a:pPr>
              <a:defRPr/>
            </a:pPr>
            <a:endParaRPr lang="en-US">
              <a:latin typeface="Calibri"/>
              <a:ea typeface="ＭＳ Ｐゴシック" charset="0"/>
              <a:cs typeface="Calibri"/>
            </a:endParaRPr>
          </a:p>
        </p:txBody>
      </p:sp>
      <p:sp>
        <p:nvSpPr>
          <p:cNvPr id="50182" name="Text Box 7"/>
          <p:cNvSpPr txBox="1">
            <a:spLocks noChangeArrowheads="1"/>
          </p:cNvSpPr>
          <p:nvPr/>
        </p:nvSpPr>
        <p:spPr bwMode="auto">
          <a:xfrm>
            <a:off x="2438400" y="4262438"/>
            <a:ext cx="923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ClientNo</a:t>
            </a:r>
          </a:p>
        </p:txBody>
      </p:sp>
      <p:sp>
        <p:nvSpPr>
          <p:cNvPr id="50183" name="Text Box 8"/>
          <p:cNvSpPr txBox="1">
            <a:spLocks noChangeArrowheads="1"/>
          </p:cNvSpPr>
          <p:nvPr/>
        </p:nvSpPr>
        <p:spPr bwMode="auto">
          <a:xfrm>
            <a:off x="2590800" y="4672013"/>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CR76</a:t>
            </a:r>
          </a:p>
        </p:txBody>
      </p:sp>
      <p:sp>
        <p:nvSpPr>
          <p:cNvPr id="50184" name="Line 9"/>
          <p:cNvSpPr>
            <a:spLocks noChangeShapeType="1"/>
          </p:cNvSpPr>
          <p:nvPr/>
        </p:nvSpPr>
        <p:spPr bwMode="auto">
          <a:xfrm>
            <a:off x="3351213" y="4276725"/>
            <a:ext cx="1587"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5" name="Text Box 10"/>
          <p:cNvSpPr txBox="1">
            <a:spLocks noChangeArrowheads="1"/>
          </p:cNvSpPr>
          <p:nvPr/>
        </p:nvSpPr>
        <p:spPr bwMode="auto">
          <a:xfrm>
            <a:off x="4648200" y="4276725"/>
            <a:ext cx="1044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PrgramNo</a:t>
            </a:r>
          </a:p>
        </p:txBody>
      </p:sp>
      <p:sp>
        <p:nvSpPr>
          <p:cNvPr id="50186" name="Text Box 11"/>
          <p:cNvSpPr txBox="1">
            <a:spLocks noChangeArrowheads="1"/>
          </p:cNvSpPr>
          <p:nvPr/>
        </p:nvSpPr>
        <p:spPr bwMode="auto">
          <a:xfrm>
            <a:off x="4895850" y="4686300"/>
            <a:ext cx="523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PG4</a:t>
            </a:r>
          </a:p>
        </p:txBody>
      </p:sp>
      <p:sp>
        <p:nvSpPr>
          <p:cNvPr id="50187" name="Text Box 12"/>
          <p:cNvSpPr txBox="1">
            <a:spLocks noChangeArrowheads="1"/>
          </p:cNvSpPr>
          <p:nvPr/>
        </p:nvSpPr>
        <p:spPr bwMode="auto">
          <a:xfrm>
            <a:off x="3579813" y="4248150"/>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Name</a:t>
            </a:r>
          </a:p>
        </p:txBody>
      </p:sp>
      <p:sp>
        <p:nvSpPr>
          <p:cNvPr id="50188" name="Text Box 13"/>
          <p:cNvSpPr txBox="1">
            <a:spLocks noChangeArrowheads="1"/>
          </p:cNvSpPr>
          <p:nvPr/>
        </p:nvSpPr>
        <p:spPr bwMode="auto">
          <a:xfrm>
            <a:off x="3460750" y="4657725"/>
            <a:ext cx="922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John Key</a:t>
            </a:r>
          </a:p>
        </p:txBody>
      </p:sp>
      <p:sp>
        <p:nvSpPr>
          <p:cNvPr id="50189" name="Line 14"/>
          <p:cNvSpPr>
            <a:spLocks noChangeShapeType="1"/>
          </p:cNvSpPr>
          <p:nvPr/>
        </p:nvSpPr>
        <p:spPr bwMode="auto">
          <a:xfrm>
            <a:off x="4646613" y="4276725"/>
            <a:ext cx="1587"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0" name="Text Box 15"/>
          <p:cNvSpPr txBox="1">
            <a:spLocks noChangeArrowheads="1"/>
          </p:cNvSpPr>
          <p:nvPr/>
        </p:nvSpPr>
        <p:spPr bwMode="auto">
          <a:xfrm>
            <a:off x="2362200" y="3895725"/>
            <a:ext cx="1947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CLIENT_PROGRAM</a:t>
            </a:r>
          </a:p>
        </p:txBody>
      </p:sp>
      <p:sp>
        <p:nvSpPr>
          <p:cNvPr id="50191" name="Text Box 16"/>
          <p:cNvSpPr txBox="1">
            <a:spLocks noChangeArrowheads="1"/>
          </p:cNvSpPr>
          <p:nvPr/>
        </p:nvSpPr>
        <p:spPr bwMode="auto">
          <a:xfrm>
            <a:off x="4876800" y="4962525"/>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PG16</a:t>
            </a:r>
          </a:p>
        </p:txBody>
      </p:sp>
      <p:sp>
        <p:nvSpPr>
          <p:cNvPr id="50192" name="Text Box 17"/>
          <p:cNvSpPr txBox="1">
            <a:spLocks noChangeArrowheads="1"/>
          </p:cNvSpPr>
          <p:nvPr/>
        </p:nvSpPr>
        <p:spPr bwMode="auto">
          <a:xfrm>
            <a:off x="4876800" y="5267325"/>
            <a:ext cx="523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PG4</a:t>
            </a:r>
          </a:p>
        </p:txBody>
      </p:sp>
      <p:sp>
        <p:nvSpPr>
          <p:cNvPr id="50193" name="Text Box 18"/>
          <p:cNvSpPr txBox="1">
            <a:spLocks noChangeArrowheads="1"/>
          </p:cNvSpPr>
          <p:nvPr/>
        </p:nvSpPr>
        <p:spPr bwMode="auto">
          <a:xfrm>
            <a:off x="4895850" y="5540375"/>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PG36</a:t>
            </a:r>
          </a:p>
        </p:txBody>
      </p:sp>
      <p:sp>
        <p:nvSpPr>
          <p:cNvPr id="50194" name="Text Box 19"/>
          <p:cNvSpPr txBox="1">
            <a:spLocks noChangeArrowheads="1"/>
          </p:cNvSpPr>
          <p:nvPr/>
        </p:nvSpPr>
        <p:spPr bwMode="auto">
          <a:xfrm>
            <a:off x="4876800" y="5845175"/>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PG16</a:t>
            </a:r>
          </a:p>
        </p:txBody>
      </p:sp>
      <p:sp>
        <p:nvSpPr>
          <p:cNvPr id="50195" name="Text Box 20"/>
          <p:cNvSpPr txBox="1">
            <a:spLocks noChangeArrowheads="1"/>
          </p:cNvSpPr>
          <p:nvPr/>
        </p:nvSpPr>
        <p:spPr bwMode="auto">
          <a:xfrm>
            <a:off x="2590800" y="5235575"/>
            <a:ext cx="61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0196" name="Text Box 21"/>
          <p:cNvSpPr txBox="1">
            <a:spLocks noChangeArrowheads="1"/>
          </p:cNvSpPr>
          <p:nvPr/>
        </p:nvSpPr>
        <p:spPr bwMode="auto">
          <a:xfrm>
            <a:off x="3344863" y="5221288"/>
            <a:ext cx="1304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Aline Stewart</a:t>
            </a:r>
          </a:p>
        </p:txBody>
      </p:sp>
      <p:sp>
        <p:nvSpPr>
          <p:cNvPr id="2" name="Rounded Rectangle 1"/>
          <p:cNvSpPr/>
          <p:nvPr/>
        </p:nvSpPr>
        <p:spPr>
          <a:xfrm>
            <a:off x="4876800" y="4787900"/>
            <a:ext cx="1371600" cy="43338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4856163" y="5367338"/>
            <a:ext cx="1371600" cy="79851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Arrow Connector 3"/>
          <p:cNvCxnSpPr>
            <a:stCxn id="2" idx="3"/>
          </p:cNvCxnSpPr>
          <p:nvPr/>
        </p:nvCxnSpPr>
        <p:spPr>
          <a:xfrm>
            <a:off x="6248400" y="5005388"/>
            <a:ext cx="771525"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4" idx="3"/>
          </p:cNvCxnSpPr>
          <p:nvPr/>
        </p:nvCxnSpPr>
        <p:spPr>
          <a:xfrm flipV="1">
            <a:off x="6227763" y="5475288"/>
            <a:ext cx="792162" cy="290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201" name="TextBox 25"/>
          <p:cNvSpPr txBox="1">
            <a:spLocks noChangeArrowheads="1"/>
          </p:cNvSpPr>
          <p:nvPr/>
        </p:nvSpPr>
        <p:spPr bwMode="auto">
          <a:xfrm>
            <a:off x="7239000" y="5024438"/>
            <a:ext cx="1220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600">
                <a:latin typeface="Arial" charset="0"/>
              </a:rPr>
              <a:t>Repeating group</a:t>
            </a:r>
          </a:p>
        </p:txBody>
      </p:sp>
      <p:sp>
        <p:nvSpPr>
          <p:cNvPr id="50202" name="Rectangle 29"/>
          <p:cNvSpPr>
            <a:spLocks noChangeArrowheads="1"/>
          </p:cNvSpPr>
          <p:nvPr/>
        </p:nvSpPr>
        <p:spPr bwMode="auto">
          <a:xfrm>
            <a:off x="2484438" y="6280150"/>
            <a:ext cx="2709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2400" b="0">
                <a:latin typeface="Calibri" charset="0"/>
              </a:rPr>
              <a:t> Unnormalized table</a:t>
            </a:r>
          </a:p>
        </p:txBody>
      </p:sp>
      <p:cxnSp>
        <p:nvCxnSpPr>
          <p:cNvPr id="31" name="Straight Connector 30"/>
          <p:cNvCxnSpPr/>
          <p:nvPr/>
        </p:nvCxnSpPr>
        <p:spPr>
          <a:xfrm flipH="1">
            <a:off x="2436813" y="5300663"/>
            <a:ext cx="34290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extLst>
            <a:ext uri="{91240B29-F687-4f45-9708-019B960494DF}"/>
          </a:extLst>
        </p:spPr>
        <p:txBody>
          <a:bodyPr lIns="90488" tIns="44450" rIns="90488" bIns="44450"/>
          <a:lstStyle/>
          <a:p>
            <a:pPr>
              <a:defRPr/>
            </a:pPr>
            <a:r>
              <a:rPr lang="en-GB" b="1">
                <a:ea typeface="+mn-ea"/>
              </a:rPr>
              <a:t>First Normal Form (1NF)</a:t>
            </a:r>
          </a:p>
        </p:txBody>
      </p:sp>
      <p:sp>
        <p:nvSpPr>
          <p:cNvPr id="52226" name="Rectangle 3"/>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buClr>
                <a:schemeClr val="tx2"/>
              </a:buClr>
              <a:buFont typeface="Arial" charset="0"/>
              <a:buChar char="•"/>
            </a:pPr>
            <a:r>
              <a:rPr lang="en-GB" altLang="en-US" dirty="0">
                <a:ea typeface="ＭＳ Ｐゴシック" charset="-128"/>
              </a:rPr>
              <a:t>A relation in which the intersection of each row and column contains </a:t>
            </a:r>
            <a:r>
              <a:rPr lang="en-GB" altLang="en-US" i="1" u="sng" dirty="0">
                <a:ea typeface="ＭＳ Ｐゴシック" charset="-128"/>
              </a:rPr>
              <a:t>one and only one value.</a:t>
            </a:r>
          </a:p>
          <a:p>
            <a:pPr marL="342900" indent="-342900">
              <a:buFont typeface="Arial" panose="020B0604020202020204" pitchFamily="34" charset="0"/>
              <a:buChar char="•"/>
            </a:pPr>
            <a:r>
              <a:rPr lang="en-US" dirty="0">
                <a:ea typeface="ＭＳ Ｐゴシック" charset="-128"/>
              </a:rPr>
              <a:t>A repeating group is an attribute, or group of attributes, within a table that occurs with multiple values for a single occurrence of the nominated key attribute(s) for that table.</a:t>
            </a:r>
            <a:endParaRPr lang="en-GB" altLang="en-US" dirty="0">
              <a:ea typeface="ＭＳ Ｐゴシック" charset="-128"/>
            </a:endParaRPr>
          </a:p>
        </p:txBody>
      </p:sp>
      <p:sp>
        <p:nvSpPr>
          <p:cNvPr id="52227"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F36E89D-EC1F-F348-87C9-488FF643747C}" type="slidenum">
              <a:rPr lang="en-GB" altLang="en-US" sz="2400">
                <a:latin typeface="Times New Roman" charset="0"/>
              </a:rPr>
              <a:pPr>
                <a:spcBef>
                  <a:spcPct val="0"/>
                </a:spcBef>
                <a:spcAft>
                  <a:spcPct val="0"/>
                </a:spcAft>
                <a:buFontTx/>
                <a:buNone/>
              </a:pPr>
              <a:t>21</a:t>
            </a:fld>
            <a:endParaRPr lang="en-GB" altLang="en-US" sz="2400">
              <a:latin typeface="Times New Roman" charset="0"/>
            </a:endParaRPr>
          </a:p>
        </p:txBody>
      </p:sp>
      <p:sp>
        <p:nvSpPr>
          <p:cNvPr id="52245" name="Rectangle 1"/>
          <p:cNvSpPr>
            <a:spLocks noChangeArrowheads="1"/>
          </p:cNvSpPr>
          <p:nvPr/>
        </p:nvSpPr>
        <p:spPr bwMode="auto">
          <a:xfrm>
            <a:off x="2484438" y="5991374"/>
            <a:ext cx="270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2400" b="0">
                <a:latin typeface="Calibri" charset="0"/>
              </a:rPr>
              <a:t> Unnormalized table</a:t>
            </a:r>
          </a:p>
        </p:txBody>
      </p:sp>
      <p:sp>
        <p:nvSpPr>
          <p:cNvPr id="52247" name="TextBox 2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graphicFrame>
        <p:nvGraphicFramePr>
          <p:cNvPr id="4" name="جدول 3">
            <a:extLst>
              <a:ext uri="{FF2B5EF4-FFF2-40B4-BE49-F238E27FC236}">
                <a16:creationId xmlns:a16="http://schemas.microsoft.com/office/drawing/2014/main" id="{1B3CF33A-2812-407E-9EF1-517E85180092}"/>
              </a:ext>
            </a:extLst>
          </p:cNvPr>
          <p:cNvGraphicFramePr>
            <a:graphicFrameLocks noGrp="1"/>
          </p:cNvGraphicFramePr>
          <p:nvPr>
            <p:extLst>
              <p:ext uri="{D42A27DB-BD31-4B8C-83A1-F6EECF244321}">
                <p14:modId xmlns:p14="http://schemas.microsoft.com/office/powerpoint/2010/main" val="4207339812"/>
              </p:ext>
            </p:extLst>
          </p:nvPr>
        </p:nvGraphicFramePr>
        <p:xfrm>
          <a:off x="1384092" y="3717032"/>
          <a:ext cx="6096000" cy="2296160"/>
        </p:xfrm>
        <a:graphic>
          <a:graphicData uri="http://schemas.openxmlformats.org/drawingml/2006/table">
            <a:tbl>
              <a:tblPr rtl="1" firstRow="1" bandRow="1">
                <a:tableStyleId>{7DF18680-E054-41AD-8BC1-D1AEF772440D}</a:tableStyleId>
              </a:tblPr>
              <a:tblGrid>
                <a:gridCol w="2032000">
                  <a:extLst>
                    <a:ext uri="{9D8B030D-6E8A-4147-A177-3AD203B41FA5}">
                      <a16:colId xmlns:a16="http://schemas.microsoft.com/office/drawing/2014/main" val="949828501"/>
                    </a:ext>
                  </a:extLst>
                </a:gridCol>
                <a:gridCol w="2032000">
                  <a:extLst>
                    <a:ext uri="{9D8B030D-6E8A-4147-A177-3AD203B41FA5}">
                      <a16:colId xmlns:a16="http://schemas.microsoft.com/office/drawing/2014/main" val="2763639431"/>
                    </a:ext>
                  </a:extLst>
                </a:gridCol>
                <a:gridCol w="2032000">
                  <a:extLst>
                    <a:ext uri="{9D8B030D-6E8A-4147-A177-3AD203B41FA5}">
                      <a16:colId xmlns:a16="http://schemas.microsoft.com/office/drawing/2014/main" val="2175520211"/>
                    </a:ext>
                  </a:extLst>
                </a:gridCol>
              </a:tblGrid>
              <a:tr h="370840">
                <a:tc>
                  <a:txBody>
                    <a:bodyPr/>
                    <a:lstStyle/>
                    <a:p>
                      <a:pPr rtl="1"/>
                      <a:r>
                        <a:rPr lang="en-US" dirty="0" err="1"/>
                        <a:t>programNo</a:t>
                      </a:r>
                      <a:endParaRPr lang="ar-SA" dirty="0"/>
                    </a:p>
                  </a:txBody>
                  <a:tcPr/>
                </a:tc>
                <a:tc>
                  <a:txBody>
                    <a:bodyPr/>
                    <a:lstStyle/>
                    <a:p>
                      <a:pPr rtl="1"/>
                      <a:r>
                        <a:rPr lang="en-US" dirty="0"/>
                        <a:t>name</a:t>
                      </a:r>
                      <a:endParaRPr lang="ar-SA" dirty="0"/>
                    </a:p>
                  </a:txBody>
                  <a:tcPr/>
                </a:tc>
                <a:tc>
                  <a:txBody>
                    <a:bodyPr/>
                    <a:lstStyle/>
                    <a:p>
                      <a:pPr rtl="1"/>
                      <a:r>
                        <a:rPr lang="en-US" dirty="0" err="1"/>
                        <a:t>clientNo</a:t>
                      </a:r>
                      <a:endParaRPr lang="ar-SA" dirty="0"/>
                    </a:p>
                  </a:txBody>
                  <a:tcPr/>
                </a:tc>
                <a:extLst>
                  <a:ext uri="{0D108BD9-81ED-4DB2-BD59-A6C34878D82A}">
                    <a16:rowId xmlns:a16="http://schemas.microsoft.com/office/drawing/2014/main" val="2989317980"/>
                  </a:ext>
                </a:extLst>
              </a:tr>
              <a:tr h="370840">
                <a:tc>
                  <a:txBody>
                    <a:bodyPr/>
                    <a:lstStyle/>
                    <a:p>
                      <a:pPr rtl="1"/>
                      <a:r>
                        <a:rPr lang="en-US" dirty="0"/>
                        <a:t>PG4</a:t>
                      </a:r>
                    </a:p>
                    <a:p>
                      <a:pPr rtl="1"/>
                      <a:r>
                        <a:rPr lang="en-US" dirty="0"/>
                        <a:t>PG6</a:t>
                      </a:r>
                      <a:endParaRPr lang="ar-SA"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800" dirty="0"/>
                        <a:t>John Key</a:t>
                      </a:r>
                    </a:p>
                    <a:p>
                      <a:pPr rtl="1"/>
                      <a:endParaRPr lang="ar-SA" dirty="0"/>
                    </a:p>
                  </a:txBody>
                  <a:tcPr/>
                </a:tc>
                <a:tc>
                  <a:txBody>
                    <a:bodyPr/>
                    <a:lstStyle/>
                    <a:p>
                      <a:pPr rtl="1"/>
                      <a:r>
                        <a:rPr lang="en-US" altLang="en-US" sz="1800" dirty="0"/>
                        <a:t>CR76</a:t>
                      </a:r>
                      <a:endParaRPr lang="ar-SA" dirty="0"/>
                    </a:p>
                  </a:txBody>
                  <a:tcPr/>
                </a:tc>
                <a:extLst>
                  <a:ext uri="{0D108BD9-81ED-4DB2-BD59-A6C34878D82A}">
                    <a16:rowId xmlns:a16="http://schemas.microsoft.com/office/drawing/2014/main" val="1402852731"/>
                  </a:ext>
                </a:extLst>
              </a:tr>
              <a:tr h="370840">
                <a:tc>
                  <a:txBody>
                    <a:bodyPr/>
                    <a:lstStyle/>
                    <a:p>
                      <a:pPr rtl="1"/>
                      <a:r>
                        <a:rPr lang="en-US" dirty="0"/>
                        <a:t>PG4</a:t>
                      </a:r>
                    </a:p>
                    <a:p>
                      <a:pPr rtl="1"/>
                      <a:r>
                        <a:rPr lang="en-US" dirty="0"/>
                        <a:t>PG16</a:t>
                      </a:r>
                    </a:p>
                    <a:p>
                      <a:pPr rtl="1"/>
                      <a:r>
                        <a:rPr lang="en-US" dirty="0"/>
                        <a:t>PG36</a:t>
                      </a:r>
                      <a:endParaRPr lang="ar-SA"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800" dirty="0"/>
                        <a:t>Aline Stewart</a:t>
                      </a:r>
                    </a:p>
                    <a:p>
                      <a:pPr rtl="1"/>
                      <a:endParaRPr lang="ar-SA"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altLang="en-US" sz="1800" dirty="0"/>
                        <a:t>CR56</a:t>
                      </a:r>
                    </a:p>
                    <a:p>
                      <a:pPr rtl="1"/>
                      <a:endParaRPr lang="ar-SA" dirty="0"/>
                    </a:p>
                  </a:txBody>
                  <a:tcPr/>
                </a:tc>
                <a:extLst>
                  <a:ext uri="{0D108BD9-81ED-4DB2-BD59-A6C34878D82A}">
                    <a16:rowId xmlns:a16="http://schemas.microsoft.com/office/drawing/2014/main" val="2194280514"/>
                  </a:ext>
                </a:extLst>
              </a:tr>
              <a:tr h="370840">
                <a:tc>
                  <a:txBody>
                    <a:bodyPr/>
                    <a:lstStyle/>
                    <a:p>
                      <a:pPr rtl="1"/>
                      <a:endParaRPr lang="ar-SA"/>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3145702941"/>
                  </a:ext>
                </a:extLst>
              </a:tr>
            </a:tbl>
          </a:graphicData>
        </a:graphic>
      </p:graphicFrame>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84FC30-E974-4871-9921-D1163725A29F}"/>
              </a:ext>
            </a:extLst>
          </p:cNvPr>
          <p:cNvSpPr>
            <a:spLocks noGrp="1"/>
          </p:cNvSpPr>
          <p:nvPr>
            <p:ph type="title"/>
          </p:nvPr>
        </p:nvSpPr>
        <p:spPr>
          <a:xfrm>
            <a:off x="457200" y="-174848"/>
            <a:ext cx="5791200" cy="1371600"/>
          </a:xfrm>
        </p:spPr>
        <p:txBody>
          <a:bodyPr/>
          <a:lstStyle/>
          <a:p>
            <a:r>
              <a:rPr lang="en-GB" altLang="en-US" b="1" dirty="0">
                <a:ea typeface="ＭＳ Ｐゴシック" charset="-128"/>
              </a:rPr>
              <a:t>UNF to 1NF</a:t>
            </a:r>
            <a:endParaRPr lang="ar-SA" dirty="0"/>
          </a:p>
        </p:txBody>
      </p:sp>
      <p:sp>
        <p:nvSpPr>
          <p:cNvPr id="3" name="عنصر نائب للمحتوى 2">
            <a:extLst>
              <a:ext uri="{FF2B5EF4-FFF2-40B4-BE49-F238E27FC236}">
                <a16:creationId xmlns:a16="http://schemas.microsoft.com/office/drawing/2014/main" id="{842F65E2-AD30-4673-91BA-30662F870AF7}"/>
              </a:ext>
            </a:extLst>
          </p:cNvPr>
          <p:cNvSpPr>
            <a:spLocks noGrp="1"/>
          </p:cNvSpPr>
          <p:nvPr>
            <p:ph idx="1"/>
          </p:nvPr>
        </p:nvSpPr>
        <p:spPr>
          <a:xfrm>
            <a:off x="457200" y="1268760"/>
            <a:ext cx="7620000" cy="4373563"/>
          </a:xfrm>
        </p:spPr>
        <p:txBody>
          <a:bodyPr/>
          <a:lstStyle/>
          <a:p>
            <a:r>
              <a:rPr lang="en-US" dirty="0">
                <a:cs typeface="Arial" charset="0"/>
              </a:rPr>
              <a:t>There are three common approaches to removing repeating groups from unnormalized tables:</a:t>
            </a:r>
          </a:p>
          <a:p>
            <a:pPr marL="342900" indent="-342900">
              <a:buFont typeface="Arial" panose="020B0604020202020204" pitchFamily="34" charset="0"/>
              <a:buChar char="•"/>
            </a:pPr>
            <a:r>
              <a:rPr lang="en-US" dirty="0">
                <a:cs typeface="Arial" charset="0"/>
              </a:rPr>
              <a:t>By entering appropriate data in the empty columns of rows containing the repeating data. (fill in the blanks by duplicating the nonrepeating data, where required.) This approach is commonly referred to as ‘flattening’ the table.</a:t>
            </a:r>
          </a:p>
          <a:p>
            <a:pPr marL="342900" indent="-342900">
              <a:buFont typeface="Arial" panose="020B0604020202020204" pitchFamily="34" charset="0"/>
              <a:buChar char="•"/>
            </a:pPr>
            <a:r>
              <a:rPr lang="en-US" altLang="en-US" dirty="0">
                <a:cs typeface="Arial" charset="0"/>
              </a:rPr>
              <a:t>If the maximum number of values is known for the attribute, replace repeated attribute with a number of atomic attributes.</a:t>
            </a:r>
            <a:endParaRPr lang="en-US" dirty="0">
              <a:cs typeface="Arial" charset="0"/>
            </a:endParaRPr>
          </a:p>
          <a:p>
            <a:pPr marL="342900" indent="-342900">
              <a:buFont typeface="Arial" panose="020B0604020202020204" pitchFamily="34" charset="0"/>
              <a:buChar char="•"/>
            </a:pPr>
            <a:r>
              <a:rPr lang="en-US" dirty="0">
                <a:cs typeface="Arial" charset="0"/>
              </a:rPr>
              <a:t>By placing the repeating data, along with a copy of the original key attribute(s), in a separate relation.</a:t>
            </a:r>
          </a:p>
          <a:p>
            <a:r>
              <a:rPr lang="en-US" dirty="0">
                <a:cs typeface="Arial" charset="0"/>
              </a:rPr>
              <a:t>For all approaches, the resulting tables are now referred to as 1NF relations containing atomic (or single) values at the intersection of each row and column</a:t>
            </a:r>
            <a:endParaRPr lang="ar-SA" dirty="0">
              <a:cs typeface="Arial" charset="0"/>
            </a:endParaRPr>
          </a:p>
        </p:txBody>
      </p:sp>
      <p:sp>
        <p:nvSpPr>
          <p:cNvPr id="4" name="عنصر نائب للتذييل 3">
            <a:extLst>
              <a:ext uri="{FF2B5EF4-FFF2-40B4-BE49-F238E27FC236}">
                <a16:creationId xmlns:a16="http://schemas.microsoft.com/office/drawing/2014/main" id="{749C6C32-3A69-4D8E-A53E-8E5015308A88}"/>
              </a:ext>
            </a:extLst>
          </p:cNvPr>
          <p:cNvSpPr>
            <a:spLocks noGrp="1"/>
          </p:cNvSpPr>
          <p:nvPr>
            <p:ph type="ftr" sz="quarter" idx="11"/>
          </p:nvPr>
        </p:nvSpPr>
        <p:spPr/>
        <p:txBody>
          <a:bodyPr/>
          <a:lstStyle/>
          <a:p>
            <a:pPr>
              <a:defRPr/>
            </a:pPr>
            <a:endParaRPr lang="en-US"/>
          </a:p>
        </p:txBody>
      </p:sp>
      <p:sp>
        <p:nvSpPr>
          <p:cNvPr id="5" name="عنصر نائب لرقم الشريحة 4">
            <a:extLst>
              <a:ext uri="{FF2B5EF4-FFF2-40B4-BE49-F238E27FC236}">
                <a16:creationId xmlns:a16="http://schemas.microsoft.com/office/drawing/2014/main" id="{75AAE173-27FE-49CE-ABCE-F285D874E280}"/>
              </a:ext>
            </a:extLst>
          </p:cNvPr>
          <p:cNvSpPr>
            <a:spLocks noGrp="1"/>
          </p:cNvSpPr>
          <p:nvPr>
            <p:ph type="sldNum" sz="quarter" idx="12"/>
          </p:nvPr>
        </p:nvSpPr>
        <p:spPr/>
        <p:txBody>
          <a:bodyPr/>
          <a:lstStyle/>
          <a:p>
            <a:pPr>
              <a:defRPr/>
            </a:pPr>
            <a:fld id="{DEAFFEDC-9C52-6040-BD20-DE52ECF97519}" type="slidenum">
              <a:rPr lang="en-US" altLang="en-US" smtClean="0"/>
              <a:pPr>
                <a:defRPr/>
              </a:pPr>
              <a:t>22</a:t>
            </a:fld>
            <a:endParaRPr lang="en-US" altLang="en-US"/>
          </a:p>
        </p:txBody>
      </p:sp>
    </p:spTree>
    <p:extLst>
      <p:ext uri="{BB962C8B-B14F-4D97-AF65-F5344CB8AC3E}">
        <p14:creationId xmlns:p14="http://schemas.microsoft.com/office/powerpoint/2010/main" val="34300530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title"/>
          </p:nvPr>
        </p:nvSpPr>
        <p:spPr>
          <a:xfrm>
            <a:off x="838200" y="188913"/>
            <a:ext cx="7772400" cy="676275"/>
          </a:xfrm>
        </p:spPr>
        <p:txBody>
          <a:bodyPr numCol="1" anchorCtr="0" compatLnSpc="1">
            <a:prstTxWarp prst="textNoShape">
              <a:avLst/>
            </a:prstTxWarp>
          </a:bodyPr>
          <a:lstStyle/>
          <a:p>
            <a:pPr>
              <a:defRPr/>
            </a:pPr>
            <a:r>
              <a:rPr lang="en-GB" altLang="en-US" b="1" dirty="0">
                <a:ea typeface="ＭＳ Ｐゴシック" charset="-128"/>
              </a:rPr>
              <a:t>UNF to 1NF – Approach 1</a:t>
            </a:r>
            <a:endParaRPr altLang="en-US" dirty="0">
              <a:solidFill>
                <a:srgbClr val="000099"/>
              </a:solidFill>
              <a:ea typeface="ＭＳ Ｐゴシック" charset="-128"/>
            </a:endParaRPr>
          </a:p>
        </p:txBody>
      </p:sp>
      <p:sp>
        <p:nvSpPr>
          <p:cNvPr id="54274" name="Slide Number Placeholder 5"/>
          <p:cNvSpPr>
            <a:spLocks noGrp="1"/>
          </p:cNvSpPr>
          <p:nvPr>
            <p:ph type="sldNum" sz="quarter" idx="12"/>
          </p:nvPr>
        </p:nvSpPr>
        <p:spPr bwMode="auto">
          <a:xfrm>
            <a:off x="72390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3C5EB755-57DB-B247-914A-EB92DAB2DDBC}" type="slidenum">
              <a:rPr lang="en-US" altLang="en-US" sz="1400">
                <a:latin typeface="Times New Roman" charset="0"/>
              </a:rPr>
              <a:pPr>
                <a:spcBef>
                  <a:spcPct val="0"/>
                </a:spcBef>
                <a:spcAft>
                  <a:spcPct val="0"/>
                </a:spcAft>
                <a:buFontTx/>
                <a:buNone/>
              </a:pPr>
              <a:t>23</a:t>
            </a:fld>
            <a:endParaRPr lang="en-US" altLang="en-US" sz="1400">
              <a:latin typeface="Times New Roman" charset="0"/>
            </a:endParaRPr>
          </a:p>
        </p:txBody>
      </p:sp>
      <p:sp>
        <p:nvSpPr>
          <p:cNvPr id="54275" name="Text Box 2"/>
          <p:cNvSpPr txBox="1">
            <a:spLocks noChangeArrowheads="1"/>
          </p:cNvSpPr>
          <p:nvPr/>
        </p:nvSpPr>
        <p:spPr bwMode="auto">
          <a:xfrm>
            <a:off x="1889125" y="-533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2400" b="0">
              <a:latin typeface="Times New Roman" charset="0"/>
            </a:endParaRPr>
          </a:p>
        </p:txBody>
      </p:sp>
      <p:sp>
        <p:nvSpPr>
          <p:cNvPr id="65540" name="Text Box 4"/>
          <p:cNvSpPr txBox="1">
            <a:spLocks noChangeArrowheads="1"/>
          </p:cNvSpPr>
          <p:nvPr/>
        </p:nvSpPr>
        <p:spPr bwMode="auto">
          <a:xfrm>
            <a:off x="152400" y="1125538"/>
            <a:ext cx="86106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Clr>
                <a:schemeClr val="tx2"/>
              </a:buClr>
              <a:buFont typeface="Arial" charset="0"/>
              <a:buChar char="•"/>
            </a:pPr>
            <a:r>
              <a:rPr lang="en-US" altLang="en-US" dirty="0">
                <a:ea typeface="Arial" charset="0"/>
                <a:cs typeface="Arial" charset="0"/>
              </a:rPr>
              <a:t>Expand the key so that there will be a separate tuple in the original relation for each repeated attribute(s).</a:t>
            </a:r>
          </a:p>
          <a:p>
            <a:pPr>
              <a:lnSpc>
                <a:spcPct val="130000"/>
              </a:lnSpc>
              <a:spcBef>
                <a:spcPct val="0"/>
              </a:spcBef>
              <a:spcAft>
                <a:spcPct val="0"/>
              </a:spcAft>
              <a:buClr>
                <a:schemeClr val="tx2"/>
              </a:buClr>
              <a:buFontTx/>
              <a:buNone/>
            </a:pPr>
            <a:endParaRPr lang="en-US" altLang="en-US" sz="1100" dirty="0">
              <a:ea typeface="Arial" charset="0"/>
              <a:cs typeface="Arial" charset="0"/>
            </a:endParaRPr>
          </a:p>
          <a:p>
            <a:pPr>
              <a:spcBef>
                <a:spcPct val="0"/>
              </a:spcBef>
              <a:spcAft>
                <a:spcPct val="0"/>
              </a:spcAft>
              <a:buClr>
                <a:schemeClr val="tx2"/>
              </a:buClr>
              <a:buFont typeface="Arial" charset="0"/>
              <a:buChar char="•"/>
            </a:pPr>
            <a:r>
              <a:rPr lang="en-US" altLang="en-US" dirty="0">
                <a:ea typeface="Arial" charset="0"/>
                <a:cs typeface="Arial" charset="0"/>
              </a:rPr>
              <a:t>Primary key becomes the combination of primary key and redundant value</a:t>
            </a: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r>
              <a:rPr lang="en-US" altLang="en-US" sz="1800" b="0" dirty="0">
                <a:latin typeface="Calibri" charset="0"/>
              </a:rPr>
              <a:t>                                                    			1NF relation</a:t>
            </a:r>
          </a:p>
          <a:p>
            <a:pPr>
              <a:lnSpc>
                <a:spcPct val="130000"/>
              </a:lnSpc>
              <a:spcBef>
                <a:spcPct val="0"/>
              </a:spcBef>
              <a:spcAft>
                <a:spcPct val="0"/>
              </a:spcAft>
              <a:buFontTx/>
              <a:buNone/>
            </a:pPr>
            <a:endParaRPr lang="en-US" altLang="en-US" sz="1800" dirty="0">
              <a:latin typeface="Calibri" charset="0"/>
            </a:endParaRPr>
          </a:p>
          <a:p>
            <a:pPr>
              <a:lnSpc>
                <a:spcPct val="130000"/>
              </a:lnSpc>
              <a:spcBef>
                <a:spcPct val="0"/>
              </a:spcBef>
              <a:spcAft>
                <a:spcPct val="0"/>
              </a:spcAft>
              <a:buClr>
                <a:schemeClr val="tx2"/>
              </a:buClr>
              <a:buFont typeface="Arial" charset="0"/>
              <a:buChar char="•"/>
            </a:pPr>
            <a:r>
              <a:rPr lang="en-US" altLang="en-US" sz="1800" dirty="0">
                <a:ea typeface="Arial" charset="0"/>
                <a:cs typeface="Arial" charset="0"/>
              </a:rPr>
              <a:t>Disadvantage:</a:t>
            </a:r>
            <a:r>
              <a:rPr lang="en-US" altLang="en-US" sz="1800" b="0" dirty="0">
                <a:ea typeface="Arial" charset="0"/>
                <a:cs typeface="Arial" charset="0"/>
              </a:rPr>
              <a:t> introduce redundancy in the relation</a:t>
            </a:r>
          </a:p>
          <a:p>
            <a:pPr>
              <a:lnSpc>
                <a:spcPct val="130000"/>
              </a:lnSpc>
              <a:spcBef>
                <a:spcPct val="0"/>
              </a:spcBef>
              <a:spcAft>
                <a:spcPct val="0"/>
              </a:spcAft>
              <a:buFontTx/>
              <a:buNone/>
            </a:pPr>
            <a:endParaRPr lang="en-US" altLang="en-US" sz="1800" b="0" dirty="0">
              <a:latin typeface="Calibri" charset="0"/>
            </a:endParaRPr>
          </a:p>
        </p:txBody>
      </p:sp>
      <p:sp>
        <p:nvSpPr>
          <p:cNvPr id="54277" name="Rectangle 5"/>
          <p:cNvSpPr>
            <a:spLocks noChangeArrowheads="1"/>
          </p:cNvSpPr>
          <p:nvPr/>
        </p:nvSpPr>
        <p:spPr bwMode="auto">
          <a:xfrm>
            <a:off x="3494088" y="3759200"/>
            <a:ext cx="3429000" cy="1614488"/>
          </a:xfrm>
          <a:prstGeom prst="rect">
            <a:avLst/>
          </a:prstGeom>
          <a:solidFill>
            <a:schemeClr val="bg1"/>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endParaRPr lang="en-US" altLang="en-US" sz="2400" b="0">
              <a:latin typeface="Calibri" charset="0"/>
            </a:endParaRPr>
          </a:p>
        </p:txBody>
      </p:sp>
      <p:sp>
        <p:nvSpPr>
          <p:cNvPr id="65542" name="Rectangle 6"/>
          <p:cNvSpPr>
            <a:spLocks noChangeArrowheads="1"/>
          </p:cNvSpPr>
          <p:nvPr/>
        </p:nvSpPr>
        <p:spPr bwMode="auto">
          <a:xfrm>
            <a:off x="3495675" y="3363913"/>
            <a:ext cx="3429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54279" name="Text Box 7"/>
          <p:cNvSpPr txBox="1">
            <a:spLocks noChangeArrowheads="1"/>
          </p:cNvSpPr>
          <p:nvPr/>
        </p:nvSpPr>
        <p:spPr bwMode="auto">
          <a:xfrm>
            <a:off x="3495675" y="3378200"/>
            <a:ext cx="923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ClientNo</a:t>
            </a:r>
            <a:endParaRPr lang="en-US" altLang="en-US" sz="1600">
              <a:solidFill>
                <a:schemeClr val="bg1"/>
              </a:solidFill>
              <a:latin typeface="Calibri" charset="0"/>
            </a:endParaRPr>
          </a:p>
        </p:txBody>
      </p:sp>
      <p:sp>
        <p:nvSpPr>
          <p:cNvPr id="54280" name="Text Box 8"/>
          <p:cNvSpPr txBox="1">
            <a:spLocks noChangeArrowheads="1"/>
          </p:cNvSpPr>
          <p:nvPr/>
        </p:nvSpPr>
        <p:spPr bwMode="auto">
          <a:xfrm>
            <a:off x="3648075" y="3787775"/>
            <a:ext cx="61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dirty="0">
                <a:latin typeface="Calibri" charset="0"/>
              </a:rPr>
              <a:t>CR76</a:t>
            </a:r>
          </a:p>
        </p:txBody>
      </p:sp>
      <p:sp>
        <p:nvSpPr>
          <p:cNvPr id="54281" name="Line 9"/>
          <p:cNvSpPr>
            <a:spLocks noChangeShapeType="1"/>
          </p:cNvSpPr>
          <p:nvPr/>
        </p:nvSpPr>
        <p:spPr bwMode="auto">
          <a:xfrm>
            <a:off x="4408488" y="3392488"/>
            <a:ext cx="1587"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2" name="Text Box 10"/>
          <p:cNvSpPr txBox="1">
            <a:spLocks noChangeArrowheads="1"/>
          </p:cNvSpPr>
          <p:nvPr/>
        </p:nvSpPr>
        <p:spPr bwMode="auto">
          <a:xfrm>
            <a:off x="5705475" y="3392488"/>
            <a:ext cx="11776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dirty="0" err="1">
                <a:solidFill>
                  <a:schemeClr val="bg1"/>
                </a:solidFill>
                <a:latin typeface="Calibri" charset="0"/>
              </a:rPr>
              <a:t>propertyNo</a:t>
            </a:r>
            <a:endParaRPr lang="en-US" altLang="en-US" sz="1600" dirty="0">
              <a:solidFill>
                <a:schemeClr val="bg1"/>
              </a:solidFill>
              <a:latin typeface="Calibri" charset="0"/>
            </a:endParaRPr>
          </a:p>
        </p:txBody>
      </p:sp>
      <p:sp>
        <p:nvSpPr>
          <p:cNvPr id="54283" name="Text Box 11"/>
          <p:cNvSpPr txBox="1">
            <a:spLocks noChangeArrowheads="1"/>
          </p:cNvSpPr>
          <p:nvPr/>
        </p:nvSpPr>
        <p:spPr bwMode="auto">
          <a:xfrm>
            <a:off x="5953125" y="3802063"/>
            <a:ext cx="523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dirty="0">
                <a:latin typeface="Calibri" charset="0"/>
              </a:rPr>
              <a:t>PG4</a:t>
            </a:r>
          </a:p>
        </p:txBody>
      </p:sp>
      <p:sp>
        <p:nvSpPr>
          <p:cNvPr id="54284" name="Text Box 12"/>
          <p:cNvSpPr txBox="1">
            <a:spLocks noChangeArrowheads="1"/>
          </p:cNvSpPr>
          <p:nvPr/>
        </p:nvSpPr>
        <p:spPr bwMode="auto">
          <a:xfrm>
            <a:off x="4637088" y="33639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Name</a:t>
            </a:r>
          </a:p>
        </p:txBody>
      </p:sp>
      <p:sp>
        <p:nvSpPr>
          <p:cNvPr id="54285" name="Text Box 13"/>
          <p:cNvSpPr txBox="1">
            <a:spLocks noChangeArrowheads="1"/>
          </p:cNvSpPr>
          <p:nvPr/>
        </p:nvSpPr>
        <p:spPr bwMode="auto">
          <a:xfrm>
            <a:off x="4518025" y="3773488"/>
            <a:ext cx="922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John Key</a:t>
            </a:r>
          </a:p>
        </p:txBody>
      </p:sp>
      <p:sp>
        <p:nvSpPr>
          <p:cNvPr id="54286" name="Line 14"/>
          <p:cNvSpPr>
            <a:spLocks noChangeShapeType="1"/>
          </p:cNvSpPr>
          <p:nvPr/>
        </p:nvSpPr>
        <p:spPr bwMode="auto">
          <a:xfrm>
            <a:off x="5703888" y="3392488"/>
            <a:ext cx="1587"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7" name="Text Box 15"/>
          <p:cNvSpPr txBox="1">
            <a:spLocks noChangeArrowheads="1"/>
          </p:cNvSpPr>
          <p:nvPr/>
        </p:nvSpPr>
        <p:spPr bwMode="auto">
          <a:xfrm>
            <a:off x="3419475" y="3011488"/>
            <a:ext cx="194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CLIENT_PROGRAM</a:t>
            </a:r>
          </a:p>
        </p:txBody>
      </p:sp>
      <p:sp>
        <p:nvSpPr>
          <p:cNvPr id="54288" name="Text Box 16"/>
          <p:cNvSpPr txBox="1">
            <a:spLocks noChangeArrowheads="1"/>
          </p:cNvSpPr>
          <p:nvPr/>
        </p:nvSpPr>
        <p:spPr bwMode="auto">
          <a:xfrm>
            <a:off x="5934075" y="4078288"/>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PG16</a:t>
            </a:r>
          </a:p>
        </p:txBody>
      </p:sp>
      <p:sp>
        <p:nvSpPr>
          <p:cNvPr id="54289" name="Text Box 17"/>
          <p:cNvSpPr txBox="1">
            <a:spLocks noChangeArrowheads="1"/>
          </p:cNvSpPr>
          <p:nvPr/>
        </p:nvSpPr>
        <p:spPr bwMode="auto">
          <a:xfrm>
            <a:off x="5934075" y="4383088"/>
            <a:ext cx="523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PG4</a:t>
            </a:r>
          </a:p>
        </p:txBody>
      </p:sp>
      <p:sp>
        <p:nvSpPr>
          <p:cNvPr id="54290" name="Text Box 18"/>
          <p:cNvSpPr txBox="1">
            <a:spLocks noChangeArrowheads="1"/>
          </p:cNvSpPr>
          <p:nvPr/>
        </p:nvSpPr>
        <p:spPr bwMode="auto">
          <a:xfrm>
            <a:off x="5953125" y="4656138"/>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PG36</a:t>
            </a:r>
          </a:p>
        </p:txBody>
      </p:sp>
      <p:sp>
        <p:nvSpPr>
          <p:cNvPr id="54291" name="Text Box 19"/>
          <p:cNvSpPr txBox="1">
            <a:spLocks noChangeArrowheads="1"/>
          </p:cNvSpPr>
          <p:nvPr/>
        </p:nvSpPr>
        <p:spPr bwMode="auto">
          <a:xfrm>
            <a:off x="5934075" y="4960938"/>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PG16</a:t>
            </a:r>
          </a:p>
        </p:txBody>
      </p:sp>
      <p:sp>
        <p:nvSpPr>
          <p:cNvPr id="54292" name="Text Box 20"/>
          <p:cNvSpPr txBox="1">
            <a:spLocks noChangeArrowheads="1"/>
          </p:cNvSpPr>
          <p:nvPr/>
        </p:nvSpPr>
        <p:spPr bwMode="auto">
          <a:xfrm>
            <a:off x="3648075" y="4351338"/>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4293" name="Text Box 21"/>
          <p:cNvSpPr txBox="1">
            <a:spLocks noChangeArrowheads="1"/>
          </p:cNvSpPr>
          <p:nvPr/>
        </p:nvSpPr>
        <p:spPr bwMode="auto">
          <a:xfrm>
            <a:off x="4402138" y="4337050"/>
            <a:ext cx="1304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Aline Stewart</a:t>
            </a:r>
          </a:p>
        </p:txBody>
      </p:sp>
      <p:sp>
        <p:nvSpPr>
          <p:cNvPr id="54294" name="Text Box 22"/>
          <p:cNvSpPr txBox="1">
            <a:spLocks noChangeArrowheads="1"/>
          </p:cNvSpPr>
          <p:nvPr/>
        </p:nvSpPr>
        <p:spPr bwMode="auto">
          <a:xfrm>
            <a:off x="3648075" y="4046538"/>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CR76</a:t>
            </a:r>
          </a:p>
        </p:txBody>
      </p:sp>
      <p:sp>
        <p:nvSpPr>
          <p:cNvPr id="54295" name="Text Box 23"/>
          <p:cNvSpPr txBox="1">
            <a:spLocks noChangeArrowheads="1"/>
          </p:cNvSpPr>
          <p:nvPr/>
        </p:nvSpPr>
        <p:spPr bwMode="auto">
          <a:xfrm>
            <a:off x="4518025" y="4032250"/>
            <a:ext cx="922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John Key</a:t>
            </a:r>
          </a:p>
        </p:txBody>
      </p:sp>
      <p:sp>
        <p:nvSpPr>
          <p:cNvPr id="54296" name="Text Box 24"/>
          <p:cNvSpPr txBox="1">
            <a:spLocks noChangeArrowheads="1"/>
          </p:cNvSpPr>
          <p:nvPr/>
        </p:nvSpPr>
        <p:spPr bwMode="auto">
          <a:xfrm>
            <a:off x="3648075" y="4656138"/>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4297" name="Text Box 25"/>
          <p:cNvSpPr txBox="1">
            <a:spLocks noChangeArrowheads="1"/>
          </p:cNvSpPr>
          <p:nvPr/>
        </p:nvSpPr>
        <p:spPr bwMode="auto">
          <a:xfrm>
            <a:off x="4402138" y="4641850"/>
            <a:ext cx="1304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Aline Stewart</a:t>
            </a:r>
          </a:p>
        </p:txBody>
      </p:sp>
      <p:sp>
        <p:nvSpPr>
          <p:cNvPr id="54298" name="Text Box 26"/>
          <p:cNvSpPr txBox="1">
            <a:spLocks noChangeArrowheads="1"/>
          </p:cNvSpPr>
          <p:nvPr/>
        </p:nvSpPr>
        <p:spPr bwMode="auto">
          <a:xfrm>
            <a:off x="3648075" y="4930775"/>
            <a:ext cx="61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4299" name="Text Box 27"/>
          <p:cNvSpPr txBox="1">
            <a:spLocks noChangeArrowheads="1"/>
          </p:cNvSpPr>
          <p:nvPr/>
        </p:nvSpPr>
        <p:spPr bwMode="auto">
          <a:xfrm>
            <a:off x="4402138" y="4916488"/>
            <a:ext cx="1304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Aline Stewart</a:t>
            </a:r>
          </a:p>
        </p:txBody>
      </p:sp>
      <p:sp>
        <p:nvSpPr>
          <p:cNvPr id="54300" name="TextBox 28"/>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a:spLocks noGrp="1" noChangeArrowheads="1"/>
          </p:cNvSpPr>
          <p:nvPr>
            <p:ph type="title"/>
          </p:nvPr>
        </p:nvSpPr>
        <p:spPr>
          <a:xfrm>
            <a:off x="838200" y="188913"/>
            <a:ext cx="7772400" cy="676275"/>
          </a:xfrm>
        </p:spPr>
        <p:txBody>
          <a:bodyPr numCol="1" anchorCtr="0" compatLnSpc="1">
            <a:prstTxWarp prst="textNoShape">
              <a:avLst/>
            </a:prstTxWarp>
          </a:bodyPr>
          <a:lstStyle/>
          <a:p>
            <a:pPr>
              <a:defRPr/>
            </a:pPr>
            <a:r>
              <a:rPr lang="en-GB" altLang="en-US" b="1">
                <a:ea typeface="ＭＳ Ｐゴシック" charset="-128"/>
              </a:rPr>
              <a:t>UNF to 1NF – Approach 2</a:t>
            </a:r>
            <a:endParaRPr altLang="en-US">
              <a:solidFill>
                <a:srgbClr val="000099"/>
              </a:solidFill>
              <a:ea typeface="ＭＳ Ｐゴシック" charset="-128"/>
            </a:endParaRPr>
          </a:p>
        </p:txBody>
      </p:sp>
      <p:sp>
        <p:nvSpPr>
          <p:cNvPr id="55298" name="Slide Number Placeholder 5"/>
          <p:cNvSpPr>
            <a:spLocks noGrp="1"/>
          </p:cNvSpPr>
          <p:nvPr>
            <p:ph type="sldNum" sz="quarter" idx="12"/>
          </p:nvPr>
        </p:nvSpPr>
        <p:spPr bwMode="auto">
          <a:xfrm>
            <a:off x="72390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40EF525-A0E6-3F4B-BC73-D9075B53C381}" type="slidenum">
              <a:rPr lang="en-US" altLang="en-US" sz="1400">
                <a:latin typeface="Times New Roman" charset="0"/>
              </a:rPr>
              <a:pPr>
                <a:spcBef>
                  <a:spcPct val="0"/>
                </a:spcBef>
                <a:spcAft>
                  <a:spcPct val="0"/>
                </a:spcAft>
                <a:buFontTx/>
                <a:buNone/>
              </a:pPr>
              <a:t>24</a:t>
            </a:fld>
            <a:endParaRPr lang="en-US" altLang="en-US" sz="1400">
              <a:latin typeface="Times New Roman" charset="0"/>
            </a:endParaRPr>
          </a:p>
        </p:txBody>
      </p:sp>
      <p:sp>
        <p:nvSpPr>
          <p:cNvPr id="55299" name="Text Box 2"/>
          <p:cNvSpPr txBox="1">
            <a:spLocks noChangeArrowheads="1"/>
          </p:cNvSpPr>
          <p:nvPr/>
        </p:nvSpPr>
        <p:spPr bwMode="auto">
          <a:xfrm>
            <a:off x="1279525" y="269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2400" b="0">
              <a:latin typeface="Times New Roman" charset="0"/>
            </a:endParaRPr>
          </a:p>
        </p:txBody>
      </p:sp>
      <p:sp>
        <p:nvSpPr>
          <p:cNvPr id="66563" name="Text Box 4"/>
          <p:cNvSpPr txBox="1">
            <a:spLocks noChangeArrowheads="1"/>
          </p:cNvSpPr>
          <p:nvPr/>
        </p:nvSpPr>
        <p:spPr bwMode="auto">
          <a:xfrm>
            <a:off x="152400" y="1236663"/>
            <a:ext cx="8610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Clr>
                <a:schemeClr val="tx2"/>
              </a:buClr>
              <a:buFont typeface="Arial" charset="0"/>
              <a:buChar char="•"/>
            </a:pPr>
            <a:r>
              <a:rPr lang="en-US" altLang="en-US" dirty="0">
                <a:ea typeface="Arial" charset="0"/>
                <a:cs typeface="Arial" charset="0"/>
              </a:rPr>
              <a:t>If the maximum number of values is known for the attribute, replace repeated attribute (</a:t>
            </a:r>
            <a:r>
              <a:rPr lang="en-US" altLang="en-US" dirty="0" err="1">
                <a:ea typeface="Arial" charset="0"/>
                <a:cs typeface="Arial" charset="0"/>
              </a:rPr>
              <a:t>ProgramNo</a:t>
            </a:r>
            <a:r>
              <a:rPr lang="en-US" altLang="en-US" dirty="0">
                <a:ea typeface="Arial" charset="0"/>
                <a:cs typeface="Arial" charset="0"/>
              </a:rPr>
              <a:t>) with a number of atomic attributes (ProgramNo1, ProgramNo2, ProgramNo3)</a:t>
            </a: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r>
              <a:rPr lang="en-US" altLang="en-US" sz="1800" b="0" dirty="0">
                <a:latin typeface="Calibri" charset="0"/>
              </a:rPr>
              <a:t>			           1NF relation</a:t>
            </a:r>
          </a:p>
          <a:p>
            <a:pPr>
              <a:lnSpc>
                <a:spcPct val="130000"/>
              </a:lnSpc>
              <a:spcBef>
                <a:spcPct val="0"/>
              </a:spcBef>
              <a:spcAft>
                <a:spcPct val="0"/>
              </a:spcAft>
              <a:buFontTx/>
              <a:buNone/>
            </a:pPr>
            <a:endParaRPr lang="en-US" altLang="en-US" sz="1800" b="0" dirty="0">
              <a:latin typeface="Calibri" charset="0"/>
            </a:endParaRPr>
          </a:p>
          <a:p>
            <a:pPr>
              <a:lnSpc>
                <a:spcPct val="130000"/>
              </a:lnSpc>
              <a:spcBef>
                <a:spcPct val="0"/>
              </a:spcBef>
              <a:spcAft>
                <a:spcPct val="0"/>
              </a:spcAft>
              <a:buFontTx/>
              <a:buNone/>
            </a:pPr>
            <a:endParaRPr lang="en-US" altLang="en-US" sz="1800" dirty="0">
              <a:ea typeface="Arial" charset="0"/>
              <a:cs typeface="Arial" charset="0"/>
            </a:endParaRPr>
          </a:p>
          <a:p>
            <a:pPr>
              <a:lnSpc>
                <a:spcPct val="130000"/>
              </a:lnSpc>
              <a:spcBef>
                <a:spcPct val="0"/>
              </a:spcBef>
              <a:spcAft>
                <a:spcPct val="0"/>
              </a:spcAft>
              <a:buClr>
                <a:schemeClr val="tx2"/>
              </a:buClr>
              <a:buFont typeface="Arial" charset="0"/>
              <a:buChar char="•"/>
            </a:pPr>
            <a:r>
              <a:rPr lang="en-US" altLang="en-US" sz="1800" dirty="0">
                <a:ea typeface="Arial" charset="0"/>
                <a:cs typeface="Arial" charset="0"/>
              </a:rPr>
              <a:t>Disadvantage:</a:t>
            </a:r>
            <a:r>
              <a:rPr lang="en-US" altLang="en-US" sz="1800" b="0" dirty="0">
                <a:ea typeface="Arial" charset="0"/>
                <a:cs typeface="Arial" charset="0"/>
              </a:rPr>
              <a:t> introduce NULL values in the relation</a:t>
            </a:r>
          </a:p>
          <a:p>
            <a:pPr>
              <a:lnSpc>
                <a:spcPct val="130000"/>
              </a:lnSpc>
              <a:spcBef>
                <a:spcPct val="0"/>
              </a:spcBef>
              <a:spcAft>
                <a:spcPct val="0"/>
              </a:spcAft>
              <a:buFontTx/>
              <a:buNone/>
            </a:pPr>
            <a:endParaRPr lang="en-US" altLang="en-US" sz="1800" b="0" dirty="0">
              <a:latin typeface="Calibri" charset="0"/>
            </a:endParaRPr>
          </a:p>
        </p:txBody>
      </p:sp>
      <p:sp>
        <p:nvSpPr>
          <p:cNvPr id="194565" name="Rectangle 5"/>
          <p:cNvSpPr>
            <a:spLocks noChangeArrowheads="1"/>
          </p:cNvSpPr>
          <p:nvPr/>
        </p:nvSpPr>
        <p:spPr bwMode="auto">
          <a:xfrm>
            <a:off x="762000" y="76200"/>
            <a:ext cx="7772400" cy="1143000"/>
          </a:xfrm>
          <a:prstGeom prst="rect">
            <a:avLst/>
          </a:prstGeom>
          <a:noFill/>
          <a:ln w="9525">
            <a:noFill/>
            <a:miter lim="800000"/>
            <a:headEnd/>
            <a:tailEnd/>
          </a:ln>
          <a:effectLst/>
        </p:spPr>
        <p:txBody>
          <a:bodyPr anchor="ctr"/>
          <a:lstStyle/>
          <a:p>
            <a:pPr algn="ctr">
              <a:defRPr/>
            </a:pPr>
            <a:endParaRPr lang="en-US" sz="4400" dirty="0">
              <a:solidFill>
                <a:srgbClr val="000099"/>
              </a:solidFill>
              <a:ea typeface="+mn-ea"/>
            </a:endParaRPr>
          </a:p>
        </p:txBody>
      </p:sp>
      <p:sp>
        <p:nvSpPr>
          <p:cNvPr id="55302" name="Rectangle 7"/>
          <p:cNvSpPr>
            <a:spLocks noChangeArrowheads="1"/>
          </p:cNvSpPr>
          <p:nvPr/>
        </p:nvSpPr>
        <p:spPr bwMode="auto">
          <a:xfrm>
            <a:off x="1598613" y="3719513"/>
            <a:ext cx="5868987" cy="852487"/>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endParaRPr lang="en-US" altLang="en-US" sz="2400" b="0">
              <a:latin typeface="Calibri" charset="0"/>
            </a:endParaRPr>
          </a:p>
        </p:txBody>
      </p:sp>
      <p:sp>
        <p:nvSpPr>
          <p:cNvPr id="12296" name="Rectangle 8"/>
          <p:cNvSpPr>
            <a:spLocks noChangeArrowheads="1"/>
          </p:cNvSpPr>
          <p:nvPr/>
        </p:nvSpPr>
        <p:spPr bwMode="auto">
          <a:xfrm>
            <a:off x="1600200" y="3324225"/>
            <a:ext cx="5868988" cy="381000"/>
          </a:xfrm>
          <a:prstGeom prst="rect">
            <a:avLst/>
          </a:prstGeom>
          <a:solidFill>
            <a:schemeClr val="tx2">
              <a:lumMod val="60000"/>
              <a:lumOff val="40000"/>
            </a:schemeClr>
          </a:solidFill>
          <a:ln w="9525">
            <a:solidFill>
              <a:schemeClr val="tx1"/>
            </a:solidFill>
            <a:miter lim="800000"/>
            <a:headEnd/>
            <a:tailEnd/>
          </a:ln>
        </p:spPr>
        <p:txBody>
          <a:bodyPr wrap="none" anchor="ctr"/>
          <a:lstStyle/>
          <a:p>
            <a:pPr>
              <a:defRPr/>
            </a:pPr>
            <a:endParaRPr lang="en-US">
              <a:latin typeface="Calibri"/>
              <a:ea typeface="ＭＳ Ｐゴシック" charset="0"/>
              <a:cs typeface="Calibri"/>
            </a:endParaRPr>
          </a:p>
        </p:txBody>
      </p:sp>
      <p:sp>
        <p:nvSpPr>
          <p:cNvPr id="55304" name="Text Box 9"/>
          <p:cNvSpPr txBox="1">
            <a:spLocks noChangeArrowheads="1"/>
          </p:cNvSpPr>
          <p:nvPr/>
        </p:nvSpPr>
        <p:spPr bwMode="auto">
          <a:xfrm>
            <a:off x="1600200" y="3338513"/>
            <a:ext cx="923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ClientNo</a:t>
            </a:r>
            <a:endParaRPr lang="en-US" altLang="en-US" sz="1600">
              <a:solidFill>
                <a:schemeClr val="bg1"/>
              </a:solidFill>
              <a:latin typeface="Calibri" charset="0"/>
            </a:endParaRPr>
          </a:p>
        </p:txBody>
      </p:sp>
      <p:sp>
        <p:nvSpPr>
          <p:cNvPr id="55305" name="Text Box 10"/>
          <p:cNvSpPr txBox="1">
            <a:spLocks noChangeArrowheads="1"/>
          </p:cNvSpPr>
          <p:nvPr/>
        </p:nvSpPr>
        <p:spPr bwMode="auto">
          <a:xfrm>
            <a:off x="1752600" y="3748088"/>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CR76</a:t>
            </a:r>
          </a:p>
        </p:txBody>
      </p:sp>
      <p:sp>
        <p:nvSpPr>
          <p:cNvPr id="55306" name="Line 11"/>
          <p:cNvSpPr>
            <a:spLocks noChangeShapeType="1"/>
          </p:cNvSpPr>
          <p:nvPr/>
        </p:nvSpPr>
        <p:spPr bwMode="auto">
          <a:xfrm>
            <a:off x="2513013" y="3352800"/>
            <a:ext cx="1587"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7" name="Text Box 12"/>
          <p:cNvSpPr txBox="1">
            <a:spLocks noChangeArrowheads="1"/>
          </p:cNvSpPr>
          <p:nvPr/>
        </p:nvSpPr>
        <p:spPr bwMode="auto">
          <a:xfrm>
            <a:off x="3733800" y="3352800"/>
            <a:ext cx="12802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dirty="0">
                <a:solidFill>
                  <a:schemeClr val="bg1"/>
                </a:solidFill>
                <a:latin typeface="Calibri" charset="0"/>
              </a:rPr>
              <a:t>PropertyNo1</a:t>
            </a:r>
          </a:p>
        </p:txBody>
      </p:sp>
      <p:sp>
        <p:nvSpPr>
          <p:cNvPr id="55308" name="Text Box 13"/>
          <p:cNvSpPr txBox="1">
            <a:spLocks noChangeArrowheads="1"/>
          </p:cNvSpPr>
          <p:nvPr/>
        </p:nvSpPr>
        <p:spPr bwMode="auto">
          <a:xfrm>
            <a:off x="4057650" y="3762375"/>
            <a:ext cx="523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PG4</a:t>
            </a:r>
          </a:p>
        </p:txBody>
      </p:sp>
      <p:sp>
        <p:nvSpPr>
          <p:cNvPr id="55309" name="Text Box 14"/>
          <p:cNvSpPr txBox="1">
            <a:spLocks noChangeArrowheads="1"/>
          </p:cNvSpPr>
          <p:nvPr/>
        </p:nvSpPr>
        <p:spPr bwMode="auto">
          <a:xfrm>
            <a:off x="2741613" y="332422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Name</a:t>
            </a:r>
          </a:p>
        </p:txBody>
      </p:sp>
      <p:sp>
        <p:nvSpPr>
          <p:cNvPr id="55310" name="Text Box 15"/>
          <p:cNvSpPr txBox="1">
            <a:spLocks noChangeArrowheads="1"/>
          </p:cNvSpPr>
          <p:nvPr/>
        </p:nvSpPr>
        <p:spPr bwMode="auto">
          <a:xfrm>
            <a:off x="2622550" y="3733800"/>
            <a:ext cx="922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John Key</a:t>
            </a:r>
          </a:p>
        </p:txBody>
      </p:sp>
      <p:sp>
        <p:nvSpPr>
          <p:cNvPr id="55311" name="Line 16"/>
          <p:cNvSpPr>
            <a:spLocks noChangeShapeType="1"/>
          </p:cNvSpPr>
          <p:nvPr/>
        </p:nvSpPr>
        <p:spPr bwMode="auto">
          <a:xfrm>
            <a:off x="3808413" y="3352800"/>
            <a:ext cx="1587"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2" name="Text Box 17"/>
          <p:cNvSpPr txBox="1">
            <a:spLocks noChangeArrowheads="1"/>
          </p:cNvSpPr>
          <p:nvPr/>
        </p:nvSpPr>
        <p:spPr bwMode="auto">
          <a:xfrm>
            <a:off x="1524000" y="2971800"/>
            <a:ext cx="1771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dirty="0" err="1">
                <a:latin typeface="Calibri" charset="0"/>
              </a:rPr>
              <a:t>CLIENT_property</a:t>
            </a:r>
            <a:endParaRPr lang="en-US" altLang="en-US" sz="1800" b="0" dirty="0">
              <a:latin typeface="Calibri" charset="0"/>
            </a:endParaRPr>
          </a:p>
        </p:txBody>
      </p:sp>
      <p:sp>
        <p:nvSpPr>
          <p:cNvPr id="55313" name="Text Box 18"/>
          <p:cNvSpPr txBox="1">
            <a:spLocks noChangeArrowheads="1"/>
          </p:cNvSpPr>
          <p:nvPr/>
        </p:nvSpPr>
        <p:spPr bwMode="auto">
          <a:xfrm>
            <a:off x="5257800" y="3733800"/>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PG16</a:t>
            </a:r>
          </a:p>
        </p:txBody>
      </p:sp>
      <p:sp>
        <p:nvSpPr>
          <p:cNvPr id="55314" name="Text Box 19"/>
          <p:cNvSpPr txBox="1">
            <a:spLocks noChangeArrowheads="1"/>
          </p:cNvSpPr>
          <p:nvPr/>
        </p:nvSpPr>
        <p:spPr bwMode="auto">
          <a:xfrm>
            <a:off x="4038600" y="4083050"/>
            <a:ext cx="523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PG4</a:t>
            </a:r>
          </a:p>
        </p:txBody>
      </p:sp>
      <p:sp>
        <p:nvSpPr>
          <p:cNvPr id="55315" name="Text Box 20"/>
          <p:cNvSpPr txBox="1">
            <a:spLocks noChangeArrowheads="1"/>
          </p:cNvSpPr>
          <p:nvPr/>
        </p:nvSpPr>
        <p:spPr bwMode="auto">
          <a:xfrm>
            <a:off x="5257800" y="4038600"/>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PG36</a:t>
            </a:r>
          </a:p>
        </p:txBody>
      </p:sp>
      <p:sp>
        <p:nvSpPr>
          <p:cNvPr id="55316" name="Text Box 22"/>
          <p:cNvSpPr txBox="1">
            <a:spLocks noChangeArrowheads="1"/>
          </p:cNvSpPr>
          <p:nvPr/>
        </p:nvSpPr>
        <p:spPr bwMode="auto">
          <a:xfrm>
            <a:off x="1752600" y="4051300"/>
            <a:ext cx="61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5317" name="Text Box 23"/>
          <p:cNvSpPr txBox="1">
            <a:spLocks noChangeArrowheads="1"/>
          </p:cNvSpPr>
          <p:nvPr/>
        </p:nvSpPr>
        <p:spPr bwMode="auto">
          <a:xfrm>
            <a:off x="2506663" y="4037013"/>
            <a:ext cx="1304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Aline Stewart</a:t>
            </a:r>
          </a:p>
        </p:txBody>
      </p:sp>
      <p:sp>
        <p:nvSpPr>
          <p:cNvPr id="55318" name="Line 30"/>
          <p:cNvSpPr>
            <a:spLocks noChangeShapeType="1"/>
          </p:cNvSpPr>
          <p:nvPr/>
        </p:nvSpPr>
        <p:spPr bwMode="auto">
          <a:xfrm>
            <a:off x="5027613" y="3352800"/>
            <a:ext cx="1587"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9" name="Line 31"/>
          <p:cNvSpPr>
            <a:spLocks noChangeShapeType="1"/>
          </p:cNvSpPr>
          <p:nvPr/>
        </p:nvSpPr>
        <p:spPr bwMode="auto">
          <a:xfrm>
            <a:off x="6246813" y="3352800"/>
            <a:ext cx="1587"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0" name="Text Box 32"/>
          <p:cNvSpPr txBox="1">
            <a:spLocks noChangeArrowheads="1"/>
          </p:cNvSpPr>
          <p:nvPr/>
        </p:nvSpPr>
        <p:spPr bwMode="auto">
          <a:xfrm>
            <a:off x="5011738" y="3352800"/>
            <a:ext cx="12818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dirty="0">
                <a:solidFill>
                  <a:schemeClr val="bg1"/>
                </a:solidFill>
                <a:latin typeface="Calibri" charset="0"/>
              </a:rPr>
              <a:t>propertyNo2</a:t>
            </a:r>
          </a:p>
        </p:txBody>
      </p:sp>
      <p:sp>
        <p:nvSpPr>
          <p:cNvPr id="55321" name="Text Box 33"/>
          <p:cNvSpPr txBox="1">
            <a:spLocks noChangeArrowheads="1"/>
          </p:cNvSpPr>
          <p:nvPr/>
        </p:nvSpPr>
        <p:spPr bwMode="auto">
          <a:xfrm>
            <a:off x="6230938" y="3352800"/>
            <a:ext cx="12818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dirty="0">
                <a:solidFill>
                  <a:schemeClr val="bg1"/>
                </a:solidFill>
                <a:latin typeface="Calibri" charset="0"/>
              </a:rPr>
              <a:t>propertyNo3</a:t>
            </a:r>
          </a:p>
        </p:txBody>
      </p:sp>
      <p:sp>
        <p:nvSpPr>
          <p:cNvPr id="55322" name="Text Box 34"/>
          <p:cNvSpPr txBox="1">
            <a:spLocks noChangeArrowheads="1"/>
          </p:cNvSpPr>
          <p:nvPr/>
        </p:nvSpPr>
        <p:spPr bwMode="auto">
          <a:xfrm>
            <a:off x="6553200" y="3733800"/>
            <a:ext cx="620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NULL</a:t>
            </a:r>
          </a:p>
        </p:txBody>
      </p:sp>
      <p:sp>
        <p:nvSpPr>
          <p:cNvPr id="55323" name="Text Box 35"/>
          <p:cNvSpPr txBox="1">
            <a:spLocks noChangeArrowheads="1"/>
          </p:cNvSpPr>
          <p:nvPr/>
        </p:nvSpPr>
        <p:spPr bwMode="auto">
          <a:xfrm>
            <a:off x="6535738" y="4038600"/>
            <a:ext cx="62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PG16</a:t>
            </a:r>
          </a:p>
        </p:txBody>
      </p:sp>
      <p:sp>
        <p:nvSpPr>
          <p:cNvPr id="55324" name="TextBox 28"/>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
          <p:cNvSpPr>
            <a:spLocks noGrp="1" noChangeArrowheads="1"/>
          </p:cNvSpPr>
          <p:nvPr>
            <p:ph type="title"/>
          </p:nvPr>
        </p:nvSpPr>
        <p:spPr>
          <a:xfrm>
            <a:off x="838200" y="158750"/>
            <a:ext cx="7772400" cy="677863"/>
          </a:xfrm>
        </p:spPr>
        <p:txBody>
          <a:bodyPr numCol="1" anchorCtr="0" compatLnSpc="1">
            <a:prstTxWarp prst="textNoShape">
              <a:avLst/>
            </a:prstTxWarp>
          </a:bodyPr>
          <a:lstStyle/>
          <a:p>
            <a:pPr>
              <a:defRPr/>
            </a:pPr>
            <a:r>
              <a:rPr lang="en-GB" altLang="en-US" b="1">
                <a:ea typeface="ＭＳ Ｐゴシック" charset="-128"/>
              </a:rPr>
              <a:t>UNF to 1NF – Approach 3</a:t>
            </a:r>
            <a:endParaRPr altLang="en-US">
              <a:solidFill>
                <a:srgbClr val="000099"/>
              </a:solidFill>
              <a:ea typeface="ＭＳ Ｐゴシック" charset="-128"/>
            </a:endParaRPr>
          </a:p>
        </p:txBody>
      </p:sp>
      <p:sp>
        <p:nvSpPr>
          <p:cNvPr id="56322" name="Slide Number Placeholder 5"/>
          <p:cNvSpPr>
            <a:spLocks noGrp="1"/>
          </p:cNvSpPr>
          <p:nvPr>
            <p:ph type="sldNum" sz="quarter" idx="12"/>
          </p:nvPr>
        </p:nvSpPr>
        <p:spPr bwMode="auto">
          <a:xfrm>
            <a:off x="72390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00F65FA2-1295-9D47-9011-4250EBAF6659}" type="slidenum">
              <a:rPr lang="en-US" altLang="en-US" sz="1400">
                <a:latin typeface="Calibri" charset="0"/>
              </a:rPr>
              <a:pPr>
                <a:spcBef>
                  <a:spcPct val="0"/>
                </a:spcBef>
                <a:spcAft>
                  <a:spcPct val="0"/>
                </a:spcAft>
                <a:buFontTx/>
                <a:buNone/>
              </a:pPr>
              <a:t>25</a:t>
            </a:fld>
            <a:endParaRPr lang="en-US" altLang="en-US" sz="1400">
              <a:latin typeface="Calibri" charset="0"/>
            </a:endParaRPr>
          </a:p>
        </p:txBody>
      </p:sp>
      <p:sp>
        <p:nvSpPr>
          <p:cNvPr id="56323" name="Text Box 2"/>
          <p:cNvSpPr txBox="1">
            <a:spLocks noChangeArrowheads="1"/>
          </p:cNvSpPr>
          <p:nvPr/>
        </p:nvSpPr>
        <p:spPr bwMode="auto">
          <a:xfrm>
            <a:off x="1889125" y="193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2400" b="0">
              <a:latin typeface="Calibri" charset="0"/>
            </a:endParaRPr>
          </a:p>
        </p:txBody>
      </p:sp>
      <p:sp>
        <p:nvSpPr>
          <p:cNvPr id="67587" name="Text Box 4"/>
          <p:cNvSpPr txBox="1">
            <a:spLocks noChangeArrowheads="1"/>
          </p:cNvSpPr>
          <p:nvPr/>
        </p:nvSpPr>
        <p:spPr bwMode="auto">
          <a:xfrm>
            <a:off x="152400" y="1268413"/>
            <a:ext cx="8610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Clr>
                <a:schemeClr val="tx2"/>
              </a:buClr>
              <a:buFont typeface="Arial" charset="0"/>
              <a:buChar char="•"/>
            </a:pPr>
            <a:r>
              <a:rPr lang="en-US" altLang="en-US">
                <a:ea typeface="Arial" charset="0"/>
                <a:cs typeface="Arial" charset="0"/>
              </a:rPr>
              <a:t>Remove the attribute that violates the 1NF and place it in a separate relation.</a:t>
            </a:r>
          </a:p>
          <a:p>
            <a:pPr>
              <a:spcBef>
                <a:spcPct val="0"/>
              </a:spcBef>
              <a:spcAft>
                <a:spcPct val="0"/>
              </a:spcAft>
              <a:buClr>
                <a:schemeClr val="tx2"/>
              </a:buClr>
              <a:buFontTx/>
              <a:buNone/>
            </a:pPr>
            <a:endParaRPr lang="en-US" altLang="en-US" sz="1200">
              <a:ea typeface="Arial" charset="0"/>
              <a:cs typeface="Arial" charset="0"/>
            </a:endParaRPr>
          </a:p>
          <a:p>
            <a:pPr>
              <a:spcBef>
                <a:spcPct val="0"/>
              </a:spcBef>
              <a:spcAft>
                <a:spcPct val="0"/>
              </a:spcAft>
              <a:buClr>
                <a:schemeClr val="tx2"/>
              </a:buClr>
              <a:buFont typeface="Arial" charset="0"/>
              <a:buChar char="•"/>
            </a:pPr>
            <a:r>
              <a:rPr lang="en-US" altLang="en-US">
                <a:ea typeface="Arial" charset="0"/>
                <a:cs typeface="Arial" charset="0"/>
              </a:rPr>
              <a:t>Primary key of the new relation becomes the combination of primary key and redundant value</a:t>
            </a:r>
          </a:p>
          <a:p>
            <a:pPr>
              <a:spcBef>
                <a:spcPct val="0"/>
              </a:spcBef>
              <a:spcAft>
                <a:spcPct val="0"/>
              </a:spcAft>
              <a:buClr>
                <a:schemeClr val="tx2"/>
              </a:buClr>
              <a:buFontTx/>
              <a:buNone/>
            </a:pPr>
            <a:endParaRPr lang="en-US" altLang="en-US">
              <a:ea typeface="Arial" charset="0"/>
              <a:cs typeface="Arial" charset="0"/>
            </a:endParaRPr>
          </a:p>
          <a:p>
            <a:pPr>
              <a:spcBef>
                <a:spcPct val="0"/>
              </a:spcBef>
              <a:spcAft>
                <a:spcPct val="0"/>
              </a:spcAft>
              <a:buClr>
                <a:schemeClr val="tx2"/>
              </a:buClr>
              <a:buFont typeface="Arial" charset="0"/>
              <a:buChar char="•"/>
            </a:pPr>
            <a:endParaRPr lang="en-US" altLang="en-US">
              <a:ea typeface="Arial" charset="0"/>
              <a:cs typeface="Arial" charset="0"/>
            </a:endParaRPr>
          </a:p>
        </p:txBody>
      </p:sp>
      <p:sp>
        <p:nvSpPr>
          <p:cNvPr id="56325" name="Rectangle 5"/>
          <p:cNvSpPr>
            <a:spLocks noChangeArrowheads="1"/>
          </p:cNvSpPr>
          <p:nvPr/>
        </p:nvSpPr>
        <p:spPr bwMode="auto">
          <a:xfrm>
            <a:off x="1141413" y="4098925"/>
            <a:ext cx="2363787" cy="852488"/>
          </a:xfrm>
          <a:prstGeom prst="rect">
            <a:avLst/>
          </a:prstGeom>
          <a:solidFill>
            <a:srgbClr val="FFFFFF"/>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endParaRPr lang="en-US" altLang="en-US" sz="2400" b="0">
              <a:latin typeface="Calibri" charset="0"/>
            </a:endParaRPr>
          </a:p>
        </p:txBody>
      </p:sp>
      <p:sp>
        <p:nvSpPr>
          <p:cNvPr id="67589" name="Rectangle 6"/>
          <p:cNvSpPr>
            <a:spLocks noChangeArrowheads="1"/>
          </p:cNvSpPr>
          <p:nvPr/>
        </p:nvSpPr>
        <p:spPr bwMode="auto">
          <a:xfrm>
            <a:off x="1143000" y="3703638"/>
            <a:ext cx="2363788"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56327" name="Text Box 7"/>
          <p:cNvSpPr txBox="1">
            <a:spLocks noChangeArrowheads="1"/>
          </p:cNvSpPr>
          <p:nvPr/>
        </p:nvSpPr>
        <p:spPr bwMode="auto">
          <a:xfrm>
            <a:off x="1143000" y="3717925"/>
            <a:ext cx="923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ClientNo</a:t>
            </a:r>
            <a:endParaRPr lang="en-US" altLang="en-US" sz="1600">
              <a:solidFill>
                <a:schemeClr val="bg1"/>
              </a:solidFill>
              <a:latin typeface="Calibri" charset="0"/>
            </a:endParaRPr>
          </a:p>
        </p:txBody>
      </p:sp>
      <p:sp>
        <p:nvSpPr>
          <p:cNvPr id="56328" name="Text Box 8"/>
          <p:cNvSpPr txBox="1">
            <a:spLocks noChangeArrowheads="1"/>
          </p:cNvSpPr>
          <p:nvPr/>
        </p:nvSpPr>
        <p:spPr bwMode="auto">
          <a:xfrm>
            <a:off x="1295400" y="4127500"/>
            <a:ext cx="61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CR76</a:t>
            </a:r>
          </a:p>
        </p:txBody>
      </p:sp>
      <p:sp>
        <p:nvSpPr>
          <p:cNvPr id="56329" name="Line 9"/>
          <p:cNvSpPr>
            <a:spLocks noChangeShapeType="1"/>
          </p:cNvSpPr>
          <p:nvPr/>
        </p:nvSpPr>
        <p:spPr bwMode="auto">
          <a:xfrm>
            <a:off x="2057400" y="3732213"/>
            <a:ext cx="1588"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0" name="Text Box 12"/>
          <p:cNvSpPr txBox="1">
            <a:spLocks noChangeArrowheads="1"/>
          </p:cNvSpPr>
          <p:nvPr/>
        </p:nvSpPr>
        <p:spPr bwMode="auto">
          <a:xfrm>
            <a:off x="2284413" y="3703638"/>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Name</a:t>
            </a:r>
          </a:p>
        </p:txBody>
      </p:sp>
      <p:sp>
        <p:nvSpPr>
          <p:cNvPr id="56331" name="Text Box 13"/>
          <p:cNvSpPr txBox="1">
            <a:spLocks noChangeArrowheads="1"/>
          </p:cNvSpPr>
          <p:nvPr/>
        </p:nvSpPr>
        <p:spPr bwMode="auto">
          <a:xfrm>
            <a:off x="2165350" y="4113213"/>
            <a:ext cx="922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John Key</a:t>
            </a:r>
          </a:p>
        </p:txBody>
      </p:sp>
      <p:sp>
        <p:nvSpPr>
          <p:cNvPr id="56332" name="Text Box 15"/>
          <p:cNvSpPr txBox="1">
            <a:spLocks noChangeArrowheads="1"/>
          </p:cNvSpPr>
          <p:nvPr/>
        </p:nvSpPr>
        <p:spPr bwMode="auto">
          <a:xfrm>
            <a:off x="1066800" y="33512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CLIENT</a:t>
            </a:r>
          </a:p>
        </p:txBody>
      </p:sp>
      <p:sp>
        <p:nvSpPr>
          <p:cNvPr id="56333" name="Text Box 20"/>
          <p:cNvSpPr txBox="1">
            <a:spLocks noChangeArrowheads="1"/>
          </p:cNvSpPr>
          <p:nvPr/>
        </p:nvSpPr>
        <p:spPr bwMode="auto">
          <a:xfrm>
            <a:off x="1295400" y="4462463"/>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6334" name="Text Box 21"/>
          <p:cNvSpPr txBox="1">
            <a:spLocks noChangeArrowheads="1"/>
          </p:cNvSpPr>
          <p:nvPr/>
        </p:nvSpPr>
        <p:spPr bwMode="auto">
          <a:xfrm>
            <a:off x="2049463" y="4448175"/>
            <a:ext cx="1304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Aline Stewart</a:t>
            </a:r>
          </a:p>
        </p:txBody>
      </p:sp>
      <p:sp>
        <p:nvSpPr>
          <p:cNvPr id="56335" name="Rectangle 28"/>
          <p:cNvSpPr>
            <a:spLocks noChangeArrowheads="1"/>
          </p:cNvSpPr>
          <p:nvPr/>
        </p:nvSpPr>
        <p:spPr bwMode="auto">
          <a:xfrm>
            <a:off x="4951413" y="4022725"/>
            <a:ext cx="2211387" cy="1614488"/>
          </a:xfrm>
          <a:prstGeom prst="rect">
            <a:avLst/>
          </a:prstGeom>
          <a:solidFill>
            <a:schemeClr val="bg1"/>
          </a:solidFill>
          <a:ln w="9525">
            <a:solidFill>
              <a:schemeClr val="tx1"/>
            </a:solidFill>
            <a:miter lim="800000"/>
            <a:headEnd/>
            <a:tailEnd/>
          </a:ln>
        </p:spPr>
        <p:txBody>
          <a:bodyPr wrap="none" anchor="ct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spcBef>
                <a:spcPct val="0"/>
              </a:spcBef>
              <a:spcAft>
                <a:spcPct val="0"/>
              </a:spcAft>
              <a:buFontTx/>
              <a:buNone/>
            </a:pPr>
            <a:endParaRPr lang="en-US" altLang="en-US" sz="2400" b="0">
              <a:latin typeface="Calibri" charset="0"/>
            </a:endParaRPr>
          </a:p>
        </p:txBody>
      </p:sp>
      <p:sp>
        <p:nvSpPr>
          <p:cNvPr id="67599" name="Rectangle 29"/>
          <p:cNvSpPr>
            <a:spLocks noChangeArrowheads="1"/>
          </p:cNvSpPr>
          <p:nvPr/>
        </p:nvSpPr>
        <p:spPr bwMode="auto">
          <a:xfrm>
            <a:off x="4953000" y="3627438"/>
            <a:ext cx="2211388"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56337" name="Text Box 30"/>
          <p:cNvSpPr txBox="1">
            <a:spLocks noChangeArrowheads="1"/>
          </p:cNvSpPr>
          <p:nvPr/>
        </p:nvSpPr>
        <p:spPr bwMode="auto">
          <a:xfrm>
            <a:off x="4953000" y="3641725"/>
            <a:ext cx="923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ClientNo</a:t>
            </a:r>
            <a:endParaRPr lang="en-US" altLang="en-US" sz="1600">
              <a:solidFill>
                <a:schemeClr val="bg1"/>
              </a:solidFill>
              <a:latin typeface="Calibri" charset="0"/>
            </a:endParaRPr>
          </a:p>
        </p:txBody>
      </p:sp>
      <p:sp>
        <p:nvSpPr>
          <p:cNvPr id="56338" name="Text Box 31"/>
          <p:cNvSpPr txBox="1">
            <a:spLocks noChangeArrowheads="1"/>
          </p:cNvSpPr>
          <p:nvPr/>
        </p:nvSpPr>
        <p:spPr bwMode="auto">
          <a:xfrm>
            <a:off x="5105400" y="4051300"/>
            <a:ext cx="61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CR76</a:t>
            </a:r>
          </a:p>
        </p:txBody>
      </p:sp>
      <p:sp>
        <p:nvSpPr>
          <p:cNvPr id="56339" name="Line 32"/>
          <p:cNvSpPr>
            <a:spLocks noChangeShapeType="1"/>
          </p:cNvSpPr>
          <p:nvPr/>
        </p:nvSpPr>
        <p:spPr bwMode="auto">
          <a:xfrm>
            <a:off x="5865813" y="3656013"/>
            <a:ext cx="1587"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0" name="Text Box 33"/>
          <p:cNvSpPr txBox="1">
            <a:spLocks noChangeArrowheads="1"/>
          </p:cNvSpPr>
          <p:nvPr/>
        </p:nvSpPr>
        <p:spPr bwMode="auto">
          <a:xfrm>
            <a:off x="5867400" y="3656013"/>
            <a:ext cx="11776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dirty="0" err="1">
                <a:solidFill>
                  <a:schemeClr val="bg1"/>
                </a:solidFill>
                <a:latin typeface="Calibri" charset="0"/>
              </a:rPr>
              <a:t>propertyNo</a:t>
            </a:r>
            <a:endParaRPr lang="en-US" altLang="en-US" sz="1600" dirty="0">
              <a:solidFill>
                <a:schemeClr val="bg1"/>
              </a:solidFill>
              <a:latin typeface="Calibri" charset="0"/>
            </a:endParaRPr>
          </a:p>
        </p:txBody>
      </p:sp>
      <p:sp>
        <p:nvSpPr>
          <p:cNvPr id="56341" name="Text Box 34"/>
          <p:cNvSpPr txBox="1">
            <a:spLocks noChangeArrowheads="1"/>
          </p:cNvSpPr>
          <p:nvPr/>
        </p:nvSpPr>
        <p:spPr bwMode="auto">
          <a:xfrm>
            <a:off x="6115050" y="4065588"/>
            <a:ext cx="523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PG4</a:t>
            </a:r>
          </a:p>
        </p:txBody>
      </p:sp>
      <p:sp>
        <p:nvSpPr>
          <p:cNvPr id="56342" name="Text Box 38"/>
          <p:cNvSpPr txBox="1">
            <a:spLocks noChangeArrowheads="1"/>
          </p:cNvSpPr>
          <p:nvPr/>
        </p:nvSpPr>
        <p:spPr bwMode="auto">
          <a:xfrm>
            <a:off x="4876800" y="3275013"/>
            <a:ext cx="1179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PROGRAM</a:t>
            </a:r>
          </a:p>
        </p:txBody>
      </p:sp>
      <p:sp>
        <p:nvSpPr>
          <p:cNvPr id="56343" name="Text Box 39"/>
          <p:cNvSpPr txBox="1">
            <a:spLocks noChangeArrowheads="1"/>
          </p:cNvSpPr>
          <p:nvPr/>
        </p:nvSpPr>
        <p:spPr bwMode="auto">
          <a:xfrm>
            <a:off x="6096000" y="4341813"/>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PG16</a:t>
            </a:r>
          </a:p>
        </p:txBody>
      </p:sp>
      <p:sp>
        <p:nvSpPr>
          <p:cNvPr id="56344" name="Text Box 40"/>
          <p:cNvSpPr txBox="1">
            <a:spLocks noChangeArrowheads="1"/>
          </p:cNvSpPr>
          <p:nvPr/>
        </p:nvSpPr>
        <p:spPr bwMode="auto">
          <a:xfrm>
            <a:off x="6096000" y="4646613"/>
            <a:ext cx="523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PG4</a:t>
            </a:r>
          </a:p>
        </p:txBody>
      </p:sp>
      <p:sp>
        <p:nvSpPr>
          <p:cNvPr id="56345" name="Text Box 41"/>
          <p:cNvSpPr txBox="1">
            <a:spLocks noChangeArrowheads="1"/>
          </p:cNvSpPr>
          <p:nvPr/>
        </p:nvSpPr>
        <p:spPr bwMode="auto">
          <a:xfrm>
            <a:off x="6115050" y="4919663"/>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PG36</a:t>
            </a:r>
          </a:p>
        </p:txBody>
      </p:sp>
      <p:sp>
        <p:nvSpPr>
          <p:cNvPr id="56346" name="Text Box 42"/>
          <p:cNvSpPr txBox="1">
            <a:spLocks noChangeArrowheads="1"/>
          </p:cNvSpPr>
          <p:nvPr/>
        </p:nvSpPr>
        <p:spPr bwMode="auto">
          <a:xfrm>
            <a:off x="6096000" y="5224463"/>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PG16</a:t>
            </a:r>
          </a:p>
        </p:txBody>
      </p:sp>
      <p:sp>
        <p:nvSpPr>
          <p:cNvPr id="56347" name="Text Box 43"/>
          <p:cNvSpPr txBox="1">
            <a:spLocks noChangeArrowheads="1"/>
          </p:cNvSpPr>
          <p:nvPr/>
        </p:nvSpPr>
        <p:spPr bwMode="auto">
          <a:xfrm>
            <a:off x="5105400" y="4614863"/>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6348" name="Text Box 45"/>
          <p:cNvSpPr txBox="1">
            <a:spLocks noChangeArrowheads="1"/>
          </p:cNvSpPr>
          <p:nvPr/>
        </p:nvSpPr>
        <p:spPr bwMode="auto">
          <a:xfrm>
            <a:off x="5105400" y="4310063"/>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CR76</a:t>
            </a:r>
          </a:p>
        </p:txBody>
      </p:sp>
      <p:sp>
        <p:nvSpPr>
          <p:cNvPr id="56349" name="Text Box 47"/>
          <p:cNvSpPr txBox="1">
            <a:spLocks noChangeArrowheads="1"/>
          </p:cNvSpPr>
          <p:nvPr/>
        </p:nvSpPr>
        <p:spPr bwMode="auto">
          <a:xfrm>
            <a:off x="5105400" y="4919663"/>
            <a:ext cx="612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6350" name="Text Box 49"/>
          <p:cNvSpPr txBox="1">
            <a:spLocks noChangeArrowheads="1"/>
          </p:cNvSpPr>
          <p:nvPr/>
        </p:nvSpPr>
        <p:spPr bwMode="auto">
          <a:xfrm>
            <a:off x="5105400" y="5194300"/>
            <a:ext cx="61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b="0">
                <a:latin typeface="Calibri" charset="0"/>
              </a:rPr>
              <a:t>CR56</a:t>
            </a:r>
          </a:p>
        </p:txBody>
      </p:sp>
      <p:sp>
        <p:nvSpPr>
          <p:cNvPr id="56351" name="Text Box 51"/>
          <p:cNvSpPr txBox="1">
            <a:spLocks noChangeArrowheads="1"/>
          </p:cNvSpPr>
          <p:nvPr/>
        </p:nvSpPr>
        <p:spPr bwMode="auto">
          <a:xfrm>
            <a:off x="1600200" y="4965700"/>
            <a:ext cx="133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1NF relation</a:t>
            </a:r>
          </a:p>
        </p:txBody>
      </p:sp>
      <p:sp>
        <p:nvSpPr>
          <p:cNvPr id="56352" name="Text Box 52"/>
          <p:cNvSpPr txBox="1">
            <a:spLocks noChangeArrowheads="1"/>
          </p:cNvSpPr>
          <p:nvPr/>
        </p:nvSpPr>
        <p:spPr bwMode="auto">
          <a:xfrm>
            <a:off x="5276850" y="5651500"/>
            <a:ext cx="133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1NF relation</a:t>
            </a:r>
          </a:p>
        </p:txBody>
      </p:sp>
      <p:sp>
        <p:nvSpPr>
          <p:cNvPr id="56353" name="TextBox 33"/>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6202363" cy="1371600"/>
          </a:xfrm>
          <a:extLst>
            <a:ext uri="{91240B29-F687-4f45-9708-019B960494DF}"/>
          </a:extLst>
        </p:spPr>
        <p:txBody>
          <a:bodyPr lIns="90488" tIns="44450" rIns="90488" bIns="44450"/>
          <a:lstStyle/>
          <a:p>
            <a:pPr>
              <a:defRPr/>
            </a:pPr>
            <a:r>
              <a:rPr lang="en-GB" b="1">
                <a:ea typeface="+mn-ea"/>
              </a:rPr>
              <a:t>Second Normal Form (2NF)</a:t>
            </a:r>
          </a:p>
        </p:txBody>
      </p:sp>
      <p:sp>
        <p:nvSpPr>
          <p:cNvPr id="68611" name="Rectangle 3"/>
          <p:cNvSpPr>
            <a:spLocks noGrp="1" noChangeArrowheads="1"/>
          </p:cNvSpPr>
          <p:nvPr>
            <p:ph idx="1"/>
          </p:nvPr>
        </p:nvSpPr>
        <p:spPr>
          <a:xfrm>
            <a:off x="457200" y="1863725"/>
            <a:ext cx="7620000" cy="43735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buFont typeface="Arial" panose="020B0604020202020204" pitchFamily="34" charset="0"/>
              <a:buChar char="•"/>
            </a:pPr>
            <a:r>
              <a:rPr lang="en-GB" altLang="en-US" dirty="0">
                <a:ea typeface="ＭＳ Ｐゴシック" charset="-128"/>
              </a:rPr>
              <a:t>Based on the concept of </a:t>
            </a:r>
            <a:r>
              <a:rPr lang="en-GB" altLang="en-US" i="1" dirty="0">
                <a:ea typeface="ＭＳ Ｐゴシック" charset="-128"/>
              </a:rPr>
              <a:t>full functional dependency</a:t>
            </a:r>
            <a:r>
              <a:rPr lang="en-GB" altLang="en-US" dirty="0">
                <a:ea typeface="ＭＳ Ｐゴシック" charset="-128"/>
              </a:rPr>
              <a:t>.</a:t>
            </a:r>
          </a:p>
          <a:p>
            <a:pPr marL="342900" indent="-342900">
              <a:buFont typeface="Arial" panose="020B0604020202020204" pitchFamily="34" charset="0"/>
              <a:buChar char="•"/>
            </a:pPr>
            <a:r>
              <a:rPr lang="en-US" dirty="0">
                <a:ea typeface="ＭＳ Ｐゴシック" charset="-128"/>
              </a:rPr>
              <a:t>Second Normal Form applies to relations with composite</a:t>
            </a:r>
          </a:p>
          <a:p>
            <a:pPr marL="342900" indent="-342900">
              <a:buFont typeface="Arial" panose="020B0604020202020204" pitchFamily="34" charset="0"/>
              <a:buChar char="•"/>
            </a:pPr>
            <a:r>
              <a:rPr lang="en-US" dirty="0">
                <a:ea typeface="ＭＳ Ｐゴシック" charset="-128"/>
              </a:rPr>
              <a:t>keys, that is, relations with a primary key composed of two or more attributes. </a:t>
            </a:r>
          </a:p>
          <a:p>
            <a:pPr marL="342900" indent="-342900">
              <a:buFont typeface="Arial" panose="020B0604020202020204" pitchFamily="34" charset="0"/>
              <a:buChar char="•"/>
            </a:pPr>
            <a:r>
              <a:rPr lang="en-US" dirty="0">
                <a:ea typeface="ＭＳ Ｐゴシック" charset="-128"/>
              </a:rPr>
              <a:t>A relation with a single-attribute primary key is automatically in at least 2NF. </a:t>
            </a:r>
          </a:p>
          <a:p>
            <a:pPr marL="342900" indent="-342900">
              <a:buFont typeface="Arial" panose="020B0604020202020204" pitchFamily="34" charset="0"/>
              <a:buChar char="•"/>
            </a:pPr>
            <a:r>
              <a:rPr lang="en-US" dirty="0">
                <a:ea typeface="ＭＳ Ｐゴシック" charset="-128"/>
              </a:rPr>
              <a:t>A relation that is not in 2NF may suffer from the update anomalies</a:t>
            </a:r>
            <a:endParaRPr lang="ar-SA" altLang="en-US" dirty="0">
              <a:ea typeface="ＭＳ Ｐゴシック" charset="-128"/>
            </a:endParaRPr>
          </a:p>
          <a:p>
            <a:pPr marL="342900" indent="-342900">
              <a:buClr>
                <a:schemeClr val="tx2"/>
              </a:buClr>
              <a:buFont typeface="Arial" charset="0"/>
              <a:buChar char="•"/>
              <a:defRPr/>
            </a:pPr>
            <a:r>
              <a:rPr lang="en-GB" altLang="en-US" dirty="0">
                <a:ea typeface="ＭＳ Ｐゴシック" charset="-128"/>
              </a:rPr>
              <a:t>Full functional dependency indicates that if:</a:t>
            </a:r>
          </a:p>
          <a:p>
            <a:pPr lvl="2">
              <a:defRPr/>
            </a:pPr>
            <a:r>
              <a:rPr lang="en-GB" altLang="en-US" dirty="0">
                <a:ea typeface="ＭＳ Ｐゴシック" charset="-128"/>
              </a:rPr>
              <a:t>A and B are attributes of a relation, </a:t>
            </a:r>
          </a:p>
          <a:p>
            <a:pPr lvl="2">
              <a:defRPr/>
            </a:pPr>
            <a:r>
              <a:rPr lang="en-GB" altLang="en-US" dirty="0">
                <a:ea typeface="ＭＳ Ｐゴシック" charset="-128"/>
              </a:rPr>
              <a:t>B is fully dependent on A if B is functionally dependent on A but not on any proper subset of A.</a:t>
            </a:r>
          </a:p>
        </p:txBody>
      </p:sp>
      <p:sp>
        <p:nvSpPr>
          <p:cNvPr id="57347"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DFB62D7-4447-B443-8C6F-230709361A6D}" type="slidenum">
              <a:rPr lang="en-GB" altLang="en-US" sz="2400">
                <a:latin typeface="Times New Roman" charset="0"/>
              </a:rPr>
              <a:pPr>
                <a:spcBef>
                  <a:spcPct val="0"/>
                </a:spcBef>
                <a:spcAft>
                  <a:spcPct val="0"/>
                </a:spcAft>
                <a:buFontTx/>
                <a:buNone/>
              </a:pPr>
              <a:t>26</a:t>
            </a:fld>
            <a:endParaRPr lang="en-GB" altLang="en-US" sz="2400">
              <a:latin typeface="Times New Roman" charset="0"/>
            </a:endParaRPr>
          </a:p>
        </p:txBody>
      </p:sp>
      <p:sp>
        <p:nvSpPr>
          <p:cNvPr id="57348"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230188"/>
            <a:ext cx="8382000" cy="766762"/>
          </a:xfrm>
          <a:extLst>
            <a:ext uri="{91240B29-F687-4f45-9708-019B960494DF}"/>
          </a:extLst>
        </p:spPr>
        <p:txBody>
          <a:bodyPr lIns="90488" tIns="44450" rIns="90488" bIns="44450"/>
          <a:lstStyle/>
          <a:p>
            <a:pPr>
              <a:defRPr/>
            </a:pPr>
            <a:r>
              <a:rPr lang="en-GB" b="1">
                <a:ea typeface="+mn-ea"/>
                <a:cs typeface="Calibri"/>
              </a:rPr>
              <a:t>Second Normal Form (2NF)</a:t>
            </a:r>
          </a:p>
        </p:txBody>
      </p:sp>
      <p:sp>
        <p:nvSpPr>
          <p:cNvPr id="59394" name="Rectangle 3"/>
          <p:cNvSpPr>
            <a:spLocks noGrp="1" noChangeArrowheads="1"/>
          </p:cNvSpPr>
          <p:nvPr>
            <p:ph idx="1"/>
          </p:nvPr>
        </p:nvSpPr>
        <p:spPr>
          <a:xfrm>
            <a:off x="381000" y="1412875"/>
            <a:ext cx="8382000" cy="14271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a:ea typeface="ＭＳ Ｐゴシック" charset="-128"/>
              </a:rPr>
              <a:t>A relation that is in 1NF and every non-primary-key attribute is fully functionally dependent on the primary key.</a:t>
            </a:r>
          </a:p>
        </p:txBody>
      </p:sp>
      <p:sp>
        <p:nvSpPr>
          <p:cNvPr id="59395"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B226D5B-55F2-5943-9A02-355633C3FEB5}" type="slidenum">
              <a:rPr lang="en-GB" altLang="en-US" sz="2400">
                <a:latin typeface="Calibri" charset="0"/>
              </a:rPr>
              <a:pPr>
                <a:spcBef>
                  <a:spcPct val="0"/>
                </a:spcBef>
                <a:spcAft>
                  <a:spcPct val="0"/>
                </a:spcAft>
                <a:buFontTx/>
                <a:buNone/>
              </a:pPr>
              <a:t>27</a:t>
            </a:fld>
            <a:endParaRPr lang="en-GB" altLang="en-US" sz="2400">
              <a:latin typeface="Calibri" charset="0"/>
            </a:endParaRPr>
          </a:p>
        </p:txBody>
      </p:sp>
      <p:sp>
        <p:nvSpPr>
          <p:cNvPr id="5" name="Rectangle 6"/>
          <p:cNvSpPr>
            <a:spLocks noChangeArrowheads="1"/>
          </p:cNvSpPr>
          <p:nvPr/>
        </p:nvSpPr>
        <p:spPr bwMode="auto">
          <a:xfrm>
            <a:off x="304800" y="3565525"/>
            <a:ext cx="8382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p>
            <a:pPr>
              <a:defRPr/>
            </a:pPr>
            <a:endParaRPr lang="en-US">
              <a:latin typeface="Calibri"/>
              <a:ea typeface="ＭＳ Ｐゴシック" charset="0"/>
              <a:cs typeface="Calibri"/>
            </a:endParaRPr>
          </a:p>
        </p:txBody>
      </p:sp>
      <p:sp>
        <p:nvSpPr>
          <p:cNvPr id="6" name="Text Box 7"/>
          <p:cNvSpPr txBox="1">
            <a:spLocks noChangeArrowheads="1"/>
          </p:cNvSpPr>
          <p:nvPr/>
        </p:nvSpPr>
        <p:spPr bwMode="auto">
          <a:xfrm>
            <a:off x="334963" y="3579813"/>
            <a:ext cx="923925" cy="338137"/>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u="sng">
                <a:solidFill>
                  <a:schemeClr val="bg1"/>
                </a:solidFill>
                <a:latin typeface="Calibri"/>
                <a:cs typeface="Calibri"/>
              </a:rPr>
              <a:t>ClientNo</a:t>
            </a:r>
            <a:endParaRPr lang="en-US" sz="1600" b="1" dirty="0">
              <a:solidFill>
                <a:schemeClr val="bg1"/>
              </a:solidFill>
              <a:latin typeface="Calibri"/>
              <a:cs typeface="Calibri"/>
            </a:endParaRPr>
          </a:p>
        </p:txBody>
      </p:sp>
      <p:sp>
        <p:nvSpPr>
          <p:cNvPr id="8" name="Text Box 10"/>
          <p:cNvSpPr txBox="1">
            <a:spLocks noChangeArrowheads="1"/>
          </p:cNvSpPr>
          <p:nvPr/>
        </p:nvSpPr>
        <p:spPr bwMode="auto">
          <a:xfrm>
            <a:off x="2362200" y="3594100"/>
            <a:ext cx="782638" cy="336550"/>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cName</a:t>
            </a:r>
            <a:endParaRPr lang="en-US" sz="1600" b="1" dirty="0">
              <a:solidFill>
                <a:schemeClr val="bg1"/>
              </a:solidFill>
              <a:latin typeface="Calibri"/>
              <a:cs typeface="Calibri"/>
            </a:endParaRPr>
          </a:p>
        </p:txBody>
      </p:sp>
      <p:sp>
        <p:nvSpPr>
          <p:cNvPr id="9" name="Text Box 12"/>
          <p:cNvSpPr txBox="1">
            <a:spLocks noChangeArrowheads="1"/>
          </p:cNvSpPr>
          <p:nvPr/>
        </p:nvSpPr>
        <p:spPr bwMode="auto">
          <a:xfrm>
            <a:off x="1227138" y="3597275"/>
            <a:ext cx="1177630" cy="338554"/>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u="sng" dirty="0" err="1">
                <a:solidFill>
                  <a:schemeClr val="bg1"/>
                </a:solidFill>
                <a:latin typeface="Calibri"/>
                <a:cs typeface="Calibri"/>
              </a:rPr>
              <a:t>propertyNo</a:t>
            </a:r>
            <a:endParaRPr lang="en-US" sz="1600" b="1" dirty="0">
              <a:solidFill>
                <a:schemeClr val="bg1"/>
              </a:solidFill>
              <a:latin typeface="Calibri"/>
              <a:cs typeface="Calibri"/>
            </a:endParaRPr>
          </a:p>
        </p:txBody>
      </p:sp>
      <p:sp>
        <p:nvSpPr>
          <p:cNvPr id="59400" name="Text Box 15"/>
          <p:cNvSpPr txBox="1">
            <a:spLocks noChangeArrowheads="1"/>
          </p:cNvSpPr>
          <p:nvPr/>
        </p:nvSpPr>
        <p:spPr bwMode="auto">
          <a:xfrm>
            <a:off x="304800" y="3213100"/>
            <a:ext cx="168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CLIENT_RENTAL</a:t>
            </a:r>
          </a:p>
        </p:txBody>
      </p:sp>
      <p:sp>
        <p:nvSpPr>
          <p:cNvPr id="59401" name="Line 22"/>
          <p:cNvSpPr>
            <a:spLocks noChangeShapeType="1"/>
          </p:cNvSpPr>
          <p:nvPr/>
        </p:nvSpPr>
        <p:spPr bwMode="auto">
          <a:xfrm>
            <a:off x="3046413" y="35941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23"/>
          <p:cNvSpPr txBox="1">
            <a:spLocks noChangeArrowheads="1"/>
          </p:cNvSpPr>
          <p:nvPr/>
        </p:nvSpPr>
        <p:spPr bwMode="auto">
          <a:xfrm>
            <a:off x="3041650" y="3594100"/>
            <a:ext cx="895350" cy="336550"/>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a:solidFill>
                  <a:schemeClr val="bg1"/>
                </a:solidFill>
                <a:latin typeface="Calibri"/>
                <a:cs typeface="Calibri"/>
              </a:rPr>
              <a:t>Address</a:t>
            </a:r>
          </a:p>
        </p:txBody>
      </p:sp>
      <p:sp>
        <p:nvSpPr>
          <p:cNvPr id="70669" name="Line 24"/>
          <p:cNvSpPr>
            <a:spLocks noChangeShapeType="1"/>
          </p:cNvSpPr>
          <p:nvPr/>
        </p:nvSpPr>
        <p:spPr bwMode="auto">
          <a:xfrm>
            <a:off x="3960813" y="3594100"/>
            <a:ext cx="1587" cy="304800"/>
          </a:xfrm>
          <a:prstGeom prst="line">
            <a:avLst/>
          </a:prstGeom>
          <a:ln>
            <a:solidFill>
              <a:schemeClr val="tx1"/>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ln>
                <a:solidFill>
                  <a:schemeClr val="tx1"/>
                </a:solidFill>
              </a:ln>
            </a:endParaRPr>
          </a:p>
        </p:txBody>
      </p:sp>
      <p:sp>
        <p:nvSpPr>
          <p:cNvPr id="15" name="Text Box 25"/>
          <p:cNvSpPr txBox="1">
            <a:spLocks noChangeArrowheads="1"/>
          </p:cNvSpPr>
          <p:nvPr/>
        </p:nvSpPr>
        <p:spPr bwMode="auto">
          <a:xfrm>
            <a:off x="3962400" y="3594100"/>
            <a:ext cx="985838" cy="338138"/>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ProgStart</a:t>
            </a:r>
            <a:endParaRPr lang="en-US" sz="1600" b="1" dirty="0">
              <a:solidFill>
                <a:schemeClr val="bg1"/>
              </a:solidFill>
              <a:latin typeface="Calibri"/>
              <a:cs typeface="Calibri"/>
            </a:endParaRPr>
          </a:p>
        </p:txBody>
      </p:sp>
      <p:sp>
        <p:nvSpPr>
          <p:cNvPr id="59405" name="Line 26"/>
          <p:cNvSpPr>
            <a:spLocks noChangeShapeType="1"/>
          </p:cNvSpPr>
          <p:nvPr/>
        </p:nvSpPr>
        <p:spPr bwMode="auto">
          <a:xfrm>
            <a:off x="5021263" y="35941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27"/>
          <p:cNvSpPr txBox="1">
            <a:spLocks noChangeArrowheads="1"/>
          </p:cNvSpPr>
          <p:nvPr/>
        </p:nvSpPr>
        <p:spPr bwMode="auto">
          <a:xfrm>
            <a:off x="5016500" y="3594100"/>
            <a:ext cx="1069975" cy="338138"/>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ProgFinish</a:t>
            </a:r>
            <a:endParaRPr lang="en-US" sz="1600" b="1" dirty="0">
              <a:solidFill>
                <a:schemeClr val="bg1"/>
              </a:solidFill>
              <a:latin typeface="Calibri"/>
              <a:cs typeface="Calibri"/>
            </a:endParaRPr>
          </a:p>
        </p:txBody>
      </p:sp>
      <p:sp>
        <p:nvSpPr>
          <p:cNvPr id="59407" name="Line 28"/>
          <p:cNvSpPr>
            <a:spLocks noChangeShapeType="1"/>
          </p:cNvSpPr>
          <p:nvPr/>
        </p:nvSpPr>
        <p:spPr bwMode="auto">
          <a:xfrm>
            <a:off x="6170613" y="35941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29"/>
          <p:cNvSpPr txBox="1">
            <a:spLocks noChangeArrowheads="1"/>
          </p:cNvSpPr>
          <p:nvPr/>
        </p:nvSpPr>
        <p:spPr bwMode="auto">
          <a:xfrm>
            <a:off x="6170613" y="3594100"/>
            <a:ext cx="554037" cy="338138"/>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a:solidFill>
                  <a:schemeClr val="bg1"/>
                </a:solidFill>
                <a:latin typeface="Calibri"/>
                <a:cs typeface="Calibri"/>
              </a:rPr>
              <a:t>Cost</a:t>
            </a:r>
          </a:p>
        </p:txBody>
      </p:sp>
      <p:sp>
        <p:nvSpPr>
          <p:cNvPr id="21" name="Text Box 31"/>
          <p:cNvSpPr txBox="1">
            <a:spLocks noChangeArrowheads="1"/>
          </p:cNvSpPr>
          <p:nvPr/>
        </p:nvSpPr>
        <p:spPr bwMode="auto">
          <a:xfrm>
            <a:off x="6742113" y="3594100"/>
            <a:ext cx="1030287" cy="336550"/>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OwnerNo</a:t>
            </a:r>
            <a:endParaRPr lang="en-US" sz="1600" b="1" dirty="0">
              <a:solidFill>
                <a:schemeClr val="bg1"/>
              </a:solidFill>
              <a:latin typeface="Calibri"/>
              <a:cs typeface="Calibri"/>
            </a:endParaRPr>
          </a:p>
        </p:txBody>
      </p:sp>
      <p:sp>
        <p:nvSpPr>
          <p:cNvPr id="59410" name="Line 32"/>
          <p:cNvSpPr>
            <a:spLocks noChangeShapeType="1"/>
          </p:cNvSpPr>
          <p:nvPr/>
        </p:nvSpPr>
        <p:spPr bwMode="auto">
          <a:xfrm>
            <a:off x="7770813" y="35941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33"/>
          <p:cNvSpPr txBox="1">
            <a:spLocks noChangeArrowheads="1"/>
          </p:cNvSpPr>
          <p:nvPr/>
        </p:nvSpPr>
        <p:spPr bwMode="auto">
          <a:xfrm>
            <a:off x="7732713" y="3594100"/>
            <a:ext cx="850900" cy="336550"/>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OName</a:t>
            </a:r>
            <a:endParaRPr lang="en-US" sz="1600" b="1" dirty="0">
              <a:solidFill>
                <a:schemeClr val="bg1"/>
              </a:solidFill>
              <a:latin typeface="Calibri"/>
              <a:cs typeface="Calibri"/>
            </a:endParaRPr>
          </a:p>
        </p:txBody>
      </p:sp>
      <p:sp>
        <p:nvSpPr>
          <p:cNvPr id="59412" name="Rectangle 1"/>
          <p:cNvSpPr>
            <a:spLocks noChangeArrowheads="1"/>
          </p:cNvSpPr>
          <p:nvPr/>
        </p:nvSpPr>
        <p:spPr bwMode="auto">
          <a:xfrm>
            <a:off x="3344863" y="4035425"/>
            <a:ext cx="1724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lnSpc>
                <a:spcPct val="130000"/>
              </a:lnSpc>
              <a:spcBef>
                <a:spcPct val="0"/>
              </a:spcBef>
              <a:spcAft>
                <a:spcPct val="0"/>
              </a:spcAft>
              <a:buFontTx/>
              <a:buNone/>
            </a:pPr>
            <a:r>
              <a:rPr lang="en-US" altLang="en-US" sz="2400" b="0">
                <a:latin typeface="Calibri" charset="0"/>
              </a:rPr>
              <a:t>1NF relation</a:t>
            </a:r>
          </a:p>
        </p:txBody>
      </p:sp>
      <p:cxnSp>
        <p:nvCxnSpPr>
          <p:cNvPr id="3" name="Straight Connector 2"/>
          <p:cNvCxnSpPr/>
          <p:nvPr/>
        </p:nvCxnSpPr>
        <p:spPr>
          <a:xfrm>
            <a:off x="1227138" y="357981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339975" y="357346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3059113" y="357346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924300" y="357346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932363" y="357346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6084888" y="357346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732588" y="357346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740650" y="3573463"/>
            <a:ext cx="0" cy="366712"/>
          </a:xfrm>
          <a:prstGeom prst="line">
            <a:avLst/>
          </a:prstGeom>
        </p:spPr>
        <p:style>
          <a:lnRef idx="1">
            <a:schemeClr val="dk1"/>
          </a:lnRef>
          <a:fillRef idx="0">
            <a:schemeClr val="dk1"/>
          </a:fillRef>
          <a:effectRef idx="0">
            <a:schemeClr val="dk1"/>
          </a:effectRef>
          <a:fontRef idx="minor">
            <a:schemeClr val="tx1"/>
          </a:fontRef>
        </p:style>
      </p:cxnSp>
      <p:sp>
        <p:nvSpPr>
          <p:cNvPr id="59421" name="TextBox 35"/>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6988"/>
            <a:ext cx="5791200" cy="1371601"/>
          </a:xfrm>
          <a:extLst>
            <a:ext uri="{91240B29-F687-4f45-9708-019B960494DF}"/>
          </a:extLst>
        </p:spPr>
        <p:txBody>
          <a:bodyPr lIns="90488" tIns="44450" rIns="90488" bIns="44450"/>
          <a:lstStyle/>
          <a:p>
            <a:pPr>
              <a:defRPr/>
            </a:pPr>
            <a:r>
              <a:rPr lang="en-GB" b="1">
                <a:ea typeface="+mn-ea"/>
              </a:rPr>
              <a:t>1NF to 2NF</a:t>
            </a:r>
          </a:p>
        </p:txBody>
      </p:sp>
      <p:sp>
        <p:nvSpPr>
          <p:cNvPr id="61442" name="Rectangle 3"/>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buClr>
                <a:schemeClr val="tx2"/>
              </a:buClr>
              <a:buFont typeface="Arial" charset="0"/>
              <a:buChar char="•"/>
            </a:pPr>
            <a:r>
              <a:rPr lang="en-GB" altLang="en-US">
                <a:ea typeface="ＭＳ Ｐゴシック" charset="-128"/>
              </a:rPr>
              <a:t>Identify the primary key for the 1NF relation.</a:t>
            </a:r>
          </a:p>
          <a:p>
            <a:pPr marL="342900" indent="-342900">
              <a:buClr>
                <a:schemeClr val="tx2"/>
              </a:buClr>
              <a:buFont typeface="Arial" charset="0"/>
              <a:buChar char="•"/>
            </a:pPr>
            <a:endParaRPr lang="en-GB" altLang="en-US">
              <a:ea typeface="ＭＳ Ｐゴシック" charset="-128"/>
            </a:endParaRPr>
          </a:p>
          <a:p>
            <a:pPr marL="342900" indent="-342900">
              <a:buClr>
                <a:schemeClr val="tx2"/>
              </a:buClr>
              <a:buFont typeface="Arial" charset="0"/>
              <a:buChar char="•"/>
            </a:pPr>
            <a:r>
              <a:rPr lang="en-GB" altLang="en-US">
                <a:ea typeface="ＭＳ Ｐゴシック" charset="-128"/>
              </a:rPr>
              <a:t>Identify the functional dependencies in the relation.</a:t>
            </a:r>
          </a:p>
          <a:p>
            <a:pPr marL="342900" indent="-342900">
              <a:buClr>
                <a:schemeClr val="tx2"/>
              </a:buClr>
              <a:buFont typeface="Arial" charset="0"/>
              <a:buChar char="•"/>
            </a:pPr>
            <a:endParaRPr lang="en-GB" altLang="en-US">
              <a:ea typeface="ＭＳ Ｐゴシック" charset="-128"/>
            </a:endParaRPr>
          </a:p>
          <a:p>
            <a:pPr marL="342900" indent="-342900">
              <a:buClr>
                <a:schemeClr val="tx2"/>
              </a:buClr>
              <a:buFont typeface="Arial" charset="0"/>
              <a:buChar char="•"/>
            </a:pPr>
            <a:r>
              <a:rPr lang="en-GB" altLang="en-US">
                <a:ea typeface="ＭＳ Ｐゴシック" charset="-128"/>
              </a:rPr>
              <a:t>If partial dependencies exist on the primary key remove them by placing then in a new relation along with a copy of their determinant.</a:t>
            </a:r>
          </a:p>
        </p:txBody>
      </p:sp>
      <p:sp>
        <p:nvSpPr>
          <p:cNvPr id="61443"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763F193A-F858-5143-ADE7-5877E918A737}" type="slidenum">
              <a:rPr lang="en-GB" altLang="en-US" sz="2400">
                <a:latin typeface="Times New Roman" charset="0"/>
              </a:rPr>
              <a:pPr>
                <a:spcBef>
                  <a:spcPct val="0"/>
                </a:spcBef>
                <a:spcAft>
                  <a:spcPct val="0"/>
                </a:spcAft>
                <a:buFontTx/>
                <a:buNone/>
              </a:pPr>
              <a:t>28</a:t>
            </a:fld>
            <a:endParaRPr lang="en-GB" altLang="en-US" sz="2400">
              <a:latin typeface="Times New Roman" charset="0"/>
            </a:endParaRPr>
          </a:p>
        </p:txBody>
      </p:sp>
      <p:sp>
        <p:nvSpPr>
          <p:cNvPr id="6144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2"/>
          <p:cNvSpPr>
            <a:spLocks noGrp="1" noChangeArrowheads="1"/>
          </p:cNvSpPr>
          <p:nvPr>
            <p:ph type="title"/>
          </p:nvPr>
        </p:nvSpPr>
        <p:spPr>
          <a:xfrm>
            <a:off x="457200" y="-100013"/>
            <a:ext cx="5791200" cy="1371601"/>
          </a:xfrm>
          <a:extLst>
            <a:ext uri="{91240B29-F687-4f45-9708-019B960494DF}"/>
          </a:extLst>
        </p:spPr>
        <p:txBody>
          <a:bodyPr lIns="90488" tIns="44450" rIns="90488" bIns="44450"/>
          <a:lstStyle/>
          <a:p>
            <a:pPr>
              <a:defRPr/>
            </a:pPr>
            <a:r>
              <a:rPr lang="en-GB" b="1">
                <a:ea typeface="+mn-ea"/>
              </a:rPr>
              <a:t>1NF to 2NF</a:t>
            </a:r>
          </a:p>
        </p:txBody>
      </p:sp>
      <p:sp>
        <p:nvSpPr>
          <p:cNvPr id="63490" name="Slide Number Placeholder 5"/>
          <p:cNvSpPr>
            <a:spLocks noGrp="1"/>
          </p:cNvSpPr>
          <p:nvPr>
            <p:ph type="sldNum" sz="quarter" idx="12"/>
          </p:nvPr>
        </p:nvSpPr>
        <p:spPr bwMode="auto">
          <a:xfrm>
            <a:off x="72390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C2F5A4F0-6367-6843-B4AD-BF963445846A}" type="slidenum">
              <a:rPr lang="en-US" altLang="en-US" sz="1400">
                <a:latin typeface="Calibri" charset="0"/>
              </a:rPr>
              <a:pPr>
                <a:spcBef>
                  <a:spcPct val="0"/>
                </a:spcBef>
                <a:spcAft>
                  <a:spcPct val="0"/>
                </a:spcAft>
                <a:buFontTx/>
                <a:buNone/>
              </a:pPr>
              <a:t>29</a:t>
            </a:fld>
            <a:endParaRPr lang="en-US" altLang="en-US" sz="1400">
              <a:latin typeface="Calibri" charset="0"/>
            </a:endParaRPr>
          </a:p>
        </p:txBody>
      </p:sp>
      <p:sp>
        <p:nvSpPr>
          <p:cNvPr id="63491" name="Text Box 2"/>
          <p:cNvSpPr txBox="1">
            <a:spLocks noChangeArrowheads="1"/>
          </p:cNvSpPr>
          <p:nvPr/>
        </p:nvSpPr>
        <p:spPr bwMode="auto">
          <a:xfrm>
            <a:off x="1660525" y="244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endParaRPr lang="en-US" altLang="en-US" sz="2400" b="0">
              <a:latin typeface="Calibri" charset="0"/>
            </a:endParaRPr>
          </a:p>
        </p:txBody>
      </p:sp>
      <p:grpSp>
        <p:nvGrpSpPr>
          <p:cNvPr id="63492" name="Group 22"/>
          <p:cNvGrpSpPr>
            <a:grpSpLocks/>
          </p:cNvGrpSpPr>
          <p:nvPr/>
        </p:nvGrpSpPr>
        <p:grpSpPr bwMode="auto">
          <a:xfrm>
            <a:off x="762000" y="2413000"/>
            <a:ext cx="1981200" cy="152400"/>
            <a:chOff x="480" y="1536"/>
            <a:chExt cx="1248" cy="96"/>
          </a:xfrm>
        </p:grpSpPr>
        <p:sp>
          <p:nvSpPr>
            <p:cNvPr id="63537" name="Line 23"/>
            <p:cNvSpPr>
              <a:spLocks noChangeShapeType="1"/>
            </p:cNvSpPr>
            <p:nvPr/>
          </p:nvSpPr>
          <p:spPr bwMode="auto">
            <a:xfrm>
              <a:off x="480" y="1632"/>
              <a:ext cx="1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8" name="Line 24"/>
            <p:cNvSpPr>
              <a:spLocks noChangeShapeType="1"/>
            </p:cNvSpPr>
            <p:nvPr/>
          </p:nvSpPr>
          <p:spPr bwMode="auto">
            <a:xfrm flipV="1">
              <a:off x="480" y="15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3493" name="Line 25"/>
          <p:cNvSpPr>
            <a:spLocks noChangeShapeType="1"/>
          </p:cNvSpPr>
          <p:nvPr/>
        </p:nvSpPr>
        <p:spPr bwMode="auto">
          <a:xfrm flipV="1">
            <a:off x="2743200" y="2336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3494" name="Group 26"/>
          <p:cNvGrpSpPr>
            <a:grpSpLocks/>
          </p:cNvGrpSpPr>
          <p:nvPr/>
        </p:nvGrpSpPr>
        <p:grpSpPr bwMode="auto">
          <a:xfrm>
            <a:off x="1828800" y="2717800"/>
            <a:ext cx="6324600" cy="152400"/>
            <a:chOff x="480" y="1536"/>
            <a:chExt cx="1248" cy="96"/>
          </a:xfrm>
        </p:grpSpPr>
        <p:sp>
          <p:nvSpPr>
            <p:cNvPr id="63535" name="Line 27"/>
            <p:cNvSpPr>
              <a:spLocks noChangeShapeType="1"/>
            </p:cNvSpPr>
            <p:nvPr/>
          </p:nvSpPr>
          <p:spPr bwMode="auto">
            <a:xfrm>
              <a:off x="480" y="1632"/>
              <a:ext cx="1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6" name="Line 28"/>
            <p:cNvSpPr>
              <a:spLocks noChangeShapeType="1"/>
            </p:cNvSpPr>
            <p:nvPr/>
          </p:nvSpPr>
          <p:spPr bwMode="auto">
            <a:xfrm flipV="1">
              <a:off x="480" y="15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3495" name="Line 29"/>
          <p:cNvSpPr>
            <a:spLocks noChangeShapeType="1"/>
          </p:cNvSpPr>
          <p:nvPr/>
        </p:nvSpPr>
        <p:spPr bwMode="auto">
          <a:xfrm flipV="1">
            <a:off x="3505200" y="264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30"/>
          <p:cNvSpPr>
            <a:spLocks noChangeShapeType="1"/>
          </p:cNvSpPr>
          <p:nvPr/>
        </p:nvSpPr>
        <p:spPr bwMode="auto">
          <a:xfrm flipV="1">
            <a:off x="7239000" y="264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7" name="Line 31"/>
          <p:cNvSpPr>
            <a:spLocks noChangeShapeType="1"/>
          </p:cNvSpPr>
          <p:nvPr/>
        </p:nvSpPr>
        <p:spPr bwMode="auto">
          <a:xfrm flipV="1">
            <a:off x="6477000" y="264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8" name="Line 32"/>
          <p:cNvSpPr>
            <a:spLocks noChangeShapeType="1"/>
          </p:cNvSpPr>
          <p:nvPr/>
        </p:nvSpPr>
        <p:spPr bwMode="auto">
          <a:xfrm flipV="1">
            <a:off x="8153400" y="264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33"/>
          <p:cNvSpPr>
            <a:spLocks noChangeShapeType="1"/>
          </p:cNvSpPr>
          <p:nvPr/>
        </p:nvSpPr>
        <p:spPr bwMode="auto">
          <a:xfrm>
            <a:off x="7239000" y="3200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34"/>
          <p:cNvSpPr>
            <a:spLocks noChangeShapeType="1"/>
          </p:cNvSpPr>
          <p:nvPr/>
        </p:nvSpPr>
        <p:spPr bwMode="auto">
          <a:xfrm flipV="1">
            <a:off x="7239000" y="3048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Line 35"/>
          <p:cNvSpPr>
            <a:spLocks noChangeShapeType="1"/>
          </p:cNvSpPr>
          <p:nvPr/>
        </p:nvSpPr>
        <p:spPr bwMode="auto">
          <a:xfrm flipV="1">
            <a:off x="8153400" y="3048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3502" name="Group 36"/>
          <p:cNvGrpSpPr>
            <a:grpSpLocks/>
          </p:cNvGrpSpPr>
          <p:nvPr/>
        </p:nvGrpSpPr>
        <p:grpSpPr bwMode="auto">
          <a:xfrm>
            <a:off x="762000" y="2971800"/>
            <a:ext cx="4876800" cy="228600"/>
            <a:chOff x="480" y="2256"/>
            <a:chExt cx="3072" cy="144"/>
          </a:xfrm>
        </p:grpSpPr>
        <p:grpSp>
          <p:nvGrpSpPr>
            <p:cNvPr id="63530" name="Group 37"/>
            <p:cNvGrpSpPr>
              <a:grpSpLocks/>
            </p:cNvGrpSpPr>
            <p:nvPr/>
          </p:nvGrpSpPr>
          <p:grpSpPr bwMode="auto">
            <a:xfrm>
              <a:off x="480" y="2304"/>
              <a:ext cx="3072" cy="96"/>
              <a:chOff x="480" y="1536"/>
              <a:chExt cx="1248" cy="96"/>
            </a:xfrm>
          </p:grpSpPr>
          <p:sp>
            <p:nvSpPr>
              <p:cNvPr id="63533" name="Line 38"/>
              <p:cNvSpPr>
                <a:spLocks noChangeShapeType="1"/>
              </p:cNvSpPr>
              <p:nvPr/>
            </p:nvSpPr>
            <p:spPr bwMode="auto">
              <a:xfrm>
                <a:off x="480" y="1632"/>
                <a:ext cx="12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4" name="Line 39"/>
              <p:cNvSpPr>
                <a:spLocks noChangeShapeType="1"/>
              </p:cNvSpPr>
              <p:nvPr/>
            </p:nvSpPr>
            <p:spPr bwMode="auto">
              <a:xfrm flipV="1">
                <a:off x="480" y="153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3531" name="Line 40"/>
            <p:cNvSpPr>
              <a:spLocks noChangeShapeType="1"/>
            </p:cNvSpPr>
            <p:nvPr/>
          </p:nvSpPr>
          <p:spPr bwMode="auto">
            <a:xfrm flipV="1">
              <a:off x="1152" y="23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32" name="Line 41"/>
            <p:cNvSpPr>
              <a:spLocks noChangeShapeType="1"/>
            </p:cNvSpPr>
            <p:nvPr/>
          </p:nvSpPr>
          <p:spPr bwMode="auto">
            <a:xfrm flipV="1">
              <a:off x="2832" y="225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3503" name="Line 42"/>
          <p:cNvSpPr>
            <a:spLocks noChangeShapeType="1"/>
          </p:cNvSpPr>
          <p:nvPr/>
        </p:nvSpPr>
        <p:spPr bwMode="auto">
          <a:xfrm flipV="1">
            <a:off x="5638800" y="2971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04" name="Text Box 60"/>
          <p:cNvSpPr txBox="1">
            <a:spLocks noChangeArrowheads="1"/>
          </p:cNvSpPr>
          <p:nvPr/>
        </p:nvSpPr>
        <p:spPr bwMode="auto">
          <a:xfrm>
            <a:off x="228600" y="4295775"/>
            <a:ext cx="85121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dirty="0">
                <a:latin typeface="Calibri" charset="0"/>
              </a:rPr>
              <a:t>(</a:t>
            </a:r>
            <a:r>
              <a:rPr lang="en-US" altLang="en-US" sz="1800" dirty="0" err="1">
                <a:latin typeface="Calibri" charset="0"/>
              </a:rPr>
              <a:t>ClientNo</a:t>
            </a:r>
            <a:r>
              <a:rPr lang="en-US" altLang="en-US" sz="1800" dirty="0">
                <a:latin typeface="Calibri" charset="0"/>
              </a:rPr>
              <a:t>, </a:t>
            </a:r>
            <a:r>
              <a:rPr lang="en-US" altLang="en-US" sz="1800" dirty="0" err="1">
                <a:latin typeface="Calibri" charset="0"/>
              </a:rPr>
              <a:t>propertyNo</a:t>
            </a:r>
            <a:r>
              <a:rPr lang="en-US" altLang="en-US" sz="1800" dirty="0">
                <a:latin typeface="Calibri" charset="0"/>
              </a:rPr>
              <a:t>)   PK</a:t>
            </a:r>
          </a:p>
          <a:p>
            <a:pPr>
              <a:spcBef>
                <a:spcPct val="0"/>
              </a:spcBef>
              <a:spcAft>
                <a:spcPct val="0"/>
              </a:spcAft>
              <a:buFontTx/>
              <a:buNone/>
            </a:pPr>
            <a:endParaRPr lang="en-US" altLang="en-US" sz="1800" dirty="0">
              <a:latin typeface="Calibri" charset="0"/>
            </a:endParaRPr>
          </a:p>
          <a:p>
            <a:pPr>
              <a:spcBef>
                <a:spcPct val="0"/>
              </a:spcBef>
              <a:spcAft>
                <a:spcPct val="0"/>
              </a:spcAft>
              <a:buFontTx/>
              <a:buNone/>
            </a:pPr>
            <a:r>
              <a:rPr lang="en-US" altLang="en-US" sz="1800" b="0" dirty="0" err="1">
                <a:latin typeface="Calibri" charset="0"/>
              </a:rPr>
              <a:t>ClientNo</a:t>
            </a:r>
            <a:r>
              <a:rPr lang="en-US" altLang="en-US" sz="1800" b="0" dirty="0">
                <a:latin typeface="Calibri" charset="0"/>
              </a:rPr>
              <a:t>, </a:t>
            </a:r>
            <a:r>
              <a:rPr lang="en-US" altLang="en-US" sz="1800" b="0" dirty="0" err="1">
                <a:latin typeface="Calibri" charset="0"/>
              </a:rPr>
              <a:t>ProgramNo</a:t>
            </a:r>
            <a:r>
              <a:rPr lang="en-US" altLang="en-US" sz="1800" b="0" dirty="0">
                <a:latin typeface="Calibri" charset="0"/>
              </a:rPr>
              <a:t>    </a:t>
            </a:r>
            <a:r>
              <a:rPr lang="en-US" altLang="en-US" sz="1800" b="0" dirty="0">
                <a:latin typeface="Calibri" charset="0"/>
                <a:sym typeface="Wingdings" charset="2"/>
              </a:rPr>
              <a:t></a:t>
            </a:r>
            <a:r>
              <a:rPr lang="en-US" altLang="en-US" sz="1800" b="0" dirty="0">
                <a:latin typeface="Calibri" charset="0"/>
              </a:rPr>
              <a:t>    </a:t>
            </a:r>
            <a:r>
              <a:rPr lang="en-US" altLang="en-US" sz="1800" b="0" dirty="0" err="1">
                <a:latin typeface="Calibri" charset="0"/>
              </a:rPr>
              <a:t>ProgStart</a:t>
            </a:r>
            <a:r>
              <a:rPr lang="en-US" altLang="en-US" sz="1800" b="0" dirty="0">
                <a:latin typeface="Calibri" charset="0"/>
              </a:rPr>
              <a:t>, </a:t>
            </a:r>
            <a:r>
              <a:rPr lang="en-US" altLang="en-US" sz="1800" b="0" dirty="0" err="1">
                <a:latin typeface="Calibri" charset="0"/>
              </a:rPr>
              <a:t>ProgFinish</a:t>
            </a:r>
            <a:r>
              <a:rPr lang="en-US" altLang="en-US" sz="1800" b="0" dirty="0">
                <a:latin typeface="Calibri" charset="0"/>
              </a:rPr>
              <a:t>  	               </a:t>
            </a:r>
            <a:r>
              <a:rPr lang="en-US" altLang="en-US" sz="1800" dirty="0">
                <a:latin typeface="Calibri" charset="0"/>
              </a:rPr>
              <a:t>  Full Dependency</a:t>
            </a:r>
          </a:p>
          <a:p>
            <a:pPr>
              <a:spcBef>
                <a:spcPct val="0"/>
              </a:spcBef>
              <a:spcAft>
                <a:spcPct val="0"/>
              </a:spcAft>
              <a:buFontTx/>
              <a:buNone/>
            </a:pPr>
            <a:r>
              <a:rPr lang="en-US" altLang="en-US" sz="1800" b="0" dirty="0" err="1">
                <a:latin typeface="Calibri" charset="0"/>
              </a:rPr>
              <a:t>ClientNo</a:t>
            </a:r>
            <a:r>
              <a:rPr lang="en-US" altLang="en-US" sz="1800" b="0" dirty="0">
                <a:latin typeface="Calibri" charset="0"/>
              </a:rPr>
              <a:t>  </a:t>
            </a:r>
            <a:r>
              <a:rPr lang="en-US" altLang="en-US" sz="1800" b="0" dirty="0">
                <a:latin typeface="Calibri" charset="0"/>
                <a:sym typeface="Wingdings" charset="2"/>
              </a:rPr>
              <a:t></a:t>
            </a:r>
            <a:r>
              <a:rPr lang="en-US" altLang="en-US" sz="1800" b="0" dirty="0">
                <a:latin typeface="Calibri" charset="0"/>
              </a:rPr>
              <a:t>   </a:t>
            </a:r>
            <a:r>
              <a:rPr lang="en-US" altLang="en-US" sz="1800" b="0" dirty="0" err="1">
                <a:latin typeface="Calibri" charset="0"/>
              </a:rPr>
              <a:t>CName</a:t>
            </a:r>
            <a:r>
              <a:rPr lang="en-US" altLang="en-US" sz="1800" b="0" dirty="0">
                <a:latin typeface="Calibri" charset="0"/>
              </a:rPr>
              <a:t>					</a:t>
            </a:r>
            <a:r>
              <a:rPr lang="en-US" altLang="en-US" sz="1800" dirty="0">
                <a:latin typeface="Calibri" charset="0"/>
              </a:rPr>
              <a:t>Partial Dependency</a:t>
            </a:r>
          </a:p>
          <a:p>
            <a:pPr>
              <a:spcBef>
                <a:spcPct val="0"/>
              </a:spcBef>
              <a:spcAft>
                <a:spcPct val="0"/>
              </a:spcAft>
              <a:buFontTx/>
              <a:buNone/>
            </a:pPr>
            <a:r>
              <a:rPr lang="en-US" altLang="en-US" sz="1800" b="0" dirty="0" err="1">
                <a:latin typeface="Calibri" charset="0"/>
              </a:rPr>
              <a:t>propertyNo</a:t>
            </a:r>
            <a:r>
              <a:rPr lang="en-US" altLang="en-US" sz="1800" b="0" dirty="0">
                <a:latin typeface="Calibri" charset="0"/>
              </a:rPr>
              <a:t>     </a:t>
            </a:r>
            <a:r>
              <a:rPr lang="en-US" altLang="en-US" sz="1800" b="0" dirty="0">
                <a:latin typeface="Calibri" charset="0"/>
                <a:sym typeface="Wingdings" charset="2"/>
              </a:rPr>
              <a:t></a:t>
            </a:r>
            <a:r>
              <a:rPr lang="en-US" altLang="en-US" sz="1800" b="0" dirty="0">
                <a:latin typeface="Calibri" charset="0"/>
              </a:rPr>
              <a:t>  </a:t>
            </a:r>
            <a:r>
              <a:rPr lang="en-US" altLang="en-US" sz="1800" b="0" dirty="0" err="1">
                <a:latin typeface="Calibri" charset="0"/>
              </a:rPr>
              <a:t>Paddress</a:t>
            </a:r>
            <a:r>
              <a:rPr lang="en-US" altLang="en-US" sz="1800" b="0" dirty="0">
                <a:latin typeface="Calibri" charset="0"/>
              </a:rPr>
              <a:t>, Cost, </a:t>
            </a:r>
            <a:r>
              <a:rPr lang="en-US" altLang="en-US" sz="1800" b="0" dirty="0" err="1">
                <a:latin typeface="Calibri" charset="0"/>
              </a:rPr>
              <a:t>OwnerNo</a:t>
            </a:r>
            <a:r>
              <a:rPr lang="en-US" altLang="en-US" sz="1800" b="0" dirty="0">
                <a:latin typeface="Calibri" charset="0"/>
              </a:rPr>
              <a:t>, </a:t>
            </a:r>
            <a:r>
              <a:rPr lang="en-US" altLang="en-US" sz="1800" b="0" dirty="0" err="1">
                <a:latin typeface="Calibri" charset="0"/>
              </a:rPr>
              <a:t>Oname</a:t>
            </a:r>
            <a:r>
              <a:rPr lang="en-US" altLang="en-US" sz="1800" b="0" dirty="0">
                <a:latin typeface="Calibri" charset="0"/>
              </a:rPr>
              <a:t>             	</a:t>
            </a:r>
            <a:r>
              <a:rPr lang="en-US" altLang="en-US" sz="1800" dirty="0">
                <a:latin typeface="Calibri" charset="0"/>
              </a:rPr>
              <a:t>Partial Dependency</a:t>
            </a:r>
          </a:p>
          <a:p>
            <a:pPr>
              <a:spcBef>
                <a:spcPct val="0"/>
              </a:spcBef>
              <a:spcAft>
                <a:spcPct val="0"/>
              </a:spcAft>
              <a:buFontTx/>
              <a:buNone/>
            </a:pPr>
            <a:endParaRPr lang="en-US" altLang="en-US" sz="1800" b="0" dirty="0">
              <a:latin typeface="Calibri" charset="0"/>
            </a:endParaRPr>
          </a:p>
        </p:txBody>
      </p:sp>
      <p:sp>
        <p:nvSpPr>
          <p:cNvPr id="88" name="Rectangle 6"/>
          <p:cNvSpPr>
            <a:spLocks noChangeArrowheads="1"/>
          </p:cNvSpPr>
          <p:nvPr/>
        </p:nvSpPr>
        <p:spPr bwMode="auto">
          <a:xfrm>
            <a:off x="366713" y="1909763"/>
            <a:ext cx="8382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p>
            <a:pPr>
              <a:defRPr/>
            </a:pPr>
            <a:endParaRPr lang="en-US">
              <a:latin typeface="Calibri"/>
              <a:ea typeface="ＭＳ Ｐゴシック" charset="0"/>
              <a:cs typeface="Calibri"/>
            </a:endParaRPr>
          </a:p>
        </p:txBody>
      </p:sp>
      <p:sp>
        <p:nvSpPr>
          <p:cNvPr id="89" name="Text Box 7"/>
          <p:cNvSpPr txBox="1">
            <a:spLocks noChangeArrowheads="1"/>
          </p:cNvSpPr>
          <p:nvPr/>
        </p:nvSpPr>
        <p:spPr bwMode="auto">
          <a:xfrm>
            <a:off x="396875" y="1924050"/>
            <a:ext cx="923925" cy="338138"/>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u="sng">
                <a:solidFill>
                  <a:schemeClr val="bg1"/>
                </a:solidFill>
                <a:latin typeface="Calibri"/>
                <a:cs typeface="Calibri"/>
              </a:rPr>
              <a:t>ClientNo</a:t>
            </a:r>
            <a:endParaRPr lang="en-US" sz="1600" b="1" dirty="0">
              <a:solidFill>
                <a:schemeClr val="bg1"/>
              </a:solidFill>
              <a:latin typeface="Calibri"/>
              <a:cs typeface="Calibri"/>
            </a:endParaRPr>
          </a:p>
        </p:txBody>
      </p:sp>
      <p:sp>
        <p:nvSpPr>
          <p:cNvPr id="90" name="Text Box 10"/>
          <p:cNvSpPr txBox="1">
            <a:spLocks noChangeArrowheads="1"/>
          </p:cNvSpPr>
          <p:nvPr/>
        </p:nvSpPr>
        <p:spPr bwMode="auto">
          <a:xfrm>
            <a:off x="2424113" y="1938338"/>
            <a:ext cx="782637" cy="336550"/>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cName</a:t>
            </a:r>
            <a:endParaRPr lang="en-US" sz="1600" b="1" dirty="0">
              <a:solidFill>
                <a:schemeClr val="bg1"/>
              </a:solidFill>
              <a:latin typeface="Calibri"/>
              <a:cs typeface="Calibri"/>
            </a:endParaRPr>
          </a:p>
        </p:txBody>
      </p:sp>
      <p:sp>
        <p:nvSpPr>
          <p:cNvPr id="91" name="Text Box 12"/>
          <p:cNvSpPr txBox="1">
            <a:spLocks noChangeArrowheads="1"/>
          </p:cNvSpPr>
          <p:nvPr/>
        </p:nvSpPr>
        <p:spPr bwMode="auto">
          <a:xfrm>
            <a:off x="1289050" y="1939925"/>
            <a:ext cx="1177630" cy="338554"/>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u="sng" dirty="0" err="1">
                <a:solidFill>
                  <a:schemeClr val="bg1"/>
                </a:solidFill>
                <a:latin typeface="Calibri"/>
                <a:cs typeface="Calibri"/>
              </a:rPr>
              <a:t>propertyNo</a:t>
            </a:r>
            <a:endParaRPr lang="en-US" sz="1600" b="1" dirty="0">
              <a:solidFill>
                <a:schemeClr val="bg1"/>
              </a:solidFill>
              <a:latin typeface="Calibri"/>
              <a:cs typeface="Calibri"/>
            </a:endParaRPr>
          </a:p>
        </p:txBody>
      </p:sp>
      <p:sp>
        <p:nvSpPr>
          <p:cNvPr id="63509" name="Text Box 15"/>
          <p:cNvSpPr txBox="1">
            <a:spLocks noChangeArrowheads="1"/>
          </p:cNvSpPr>
          <p:nvPr/>
        </p:nvSpPr>
        <p:spPr bwMode="auto">
          <a:xfrm>
            <a:off x="366713" y="1557338"/>
            <a:ext cx="168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dirty="0">
                <a:latin typeface="Calibri" charset="0"/>
              </a:rPr>
              <a:t>CLIENT_RENTAL</a:t>
            </a:r>
          </a:p>
        </p:txBody>
      </p:sp>
      <p:sp>
        <p:nvSpPr>
          <p:cNvPr id="63510" name="Line 22"/>
          <p:cNvSpPr>
            <a:spLocks noChangeShapeType="1"/>
          </p:cNvSpPr>
          <p:nvPr/>
        </p:nvSpPr>
        <p:spPr bwMode="auto">
          <a:xfrm>
            <a:off x="3108325" y="1938338"/>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Text Box 23"/>
          <p:cNvSpPr txBox="1">
            <a:spLocks noChangeArrowheads="1"/>
          </p:cNvSpPr>
          <p:nvPr/>
        </p:nvSpPr>
        <p:spPr bwMode="auto">
          <a:xfrm>
            <a:off x="3103563" y="1938338"/>
            <a:ext cx="895350" cy="336550"/>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a:solidFill>
                  <a:schemeClr val="bg1"/>
                </a:solidFill>
                <a:latin typeface="Calibri"/>
                <a:cs typeface="Calibri"/>
              </a:rPr>
              <a:t>Address</a:t>
            </a:r>
          </a:p>
        </p:txBody>
      </p:sp>
      <p:sp>
        <p:nvSpPr>
          <p:cNvPr id="95" name="Line 24"/>
          <p:cNvSpPr>
            <a:spLocks noChangeShapeType="1"/>
          </p:cNvSpPr>
          <p:nvPr/>
        </p:nvSpPr>
        <p:spPr bwMode="auto">
          <a:xfrm>
            <a:off x="4022725" y="1938338"/>
            <a:ext cx="1588" cy="304800"/>
          </a:xfrm>
          <a:prstGeom prst="line">
            <a:avLst/>
          </a:prstGeom>
          <a:ln>
            <a:solidFill>
              <a:schemeClr val="tx1"/>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ln>
                <a:solidFill>
                  <a:schemeClr val="tx1"/>
                </a:solidFill>
              </a:ln>
            </a:endParaRPr>
          </a:p>
        </p:txBody>
      </p:sp>
      <p:sp>
        <p:nvSpPr>
          <p:cNvPr id="96" name="Text Box 25"/>
          <p:cNvSpPr txBox="1">
            <a:spLocks noChangeArrowheads="1"/>
          </p:cNvSpPr>
          <p:nvPr/>
        </p:nvSpPr>
        <p:spPr bwMode="auto">
          <a:xfrm>
            <a:off x="4024313" y="1938338"/>
            <a:ext cx="984250" cy="338137"/>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ProgStart</a:t>
            </a:r>
            <a:endParaRPr lang="en-US" sz="1600" b="1" dirty="0">
              <a:solidFill>
                <a:schemeClr val="bg1"/>
              </a:solidFill>
              <a:latin typeface="Calibri"/>
              <a:cs typeface="Calibri"/>
            </a:endParaRPr>
          </a:p>
        </p:txBody>
      </p:sp>
      <p:sp>
        <p:nvSpPr>
          <p:cNvPr id="63514" name="Line 26"/>
          <p:cNvSpPr>
            <a:spLocks noChangeShapeType="1"/>
          </p:cNvSpPr>
          <p:nvPr/>
        </p:nvSpPr>
        <p:spPr bwMode="auto">
          <a:xfrm>
            <a:off x="5083175" y="1938338"/>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Text Box 27"/>
          <p:cNvSpPr txBox="1">
            <a:spLocks noChangeArrowheads="1"/>
          </p:cNvSpPr>
          <p:nvPr/>
        </p:nvSpPr>
        <p:spPr bwMode="auto">
          <a:xfrm>
            <a:off x="5078413" y="1938338"/>
            <a:ext cx="1069975" cy="338137"/>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ProgFinish</a:t>
            </a:r>
            <a:endParaRPr lang="en-US" sz="1600" b="1" dirty="0">
              <a:solidFill>
                <a:schemeClr val="bg1"/>
              </a:solidFill>
              <a:latin typeface="Calibri"/>
              <a:cs typeface="Calibri"/>
            </a:endParaRPr>
          </a:p>
        </p:txBody>
      </p:sp>
      <p:sp>
        <p:nvSpPr>
          <p:cNvPr id="63516" name="Line 28"/>
          <p:cNvSpPr>
            <a:spLocks noChangeShapeType="1"/>
          </p:cNvSpPr>
          <p:nvPr/>
        </p:nvSpPr>
        <p:spPr bwMode="auto">
          <a:xfrm>
            <a:off x="6232525" y="1938338"/>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Text Box 29"/>
          <p:cNvSpPr txBox="1">
            <a:spLocks noChangeArrowheads="1"/>
          </p:cNvSpPr>
          <p:nvPr/>
        </p:nvSpPr>
        <p:spPr bwMode="auto">
          <a:xfrm>
            <a:off x="6232525" y="1938338"/>
            <a:ext cx="554038" cy="338137"/>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a:solidFill>
                  <a:schemeClr val="bg1"/>
                </a:solidFill>
                <a:latin typeface="Calibri"/>
                <a:cs typeface="Calibri"/>
              </a:rPr>
              <a:t>Cost</a:t>
            </a:r>
          </a:p>
        </p:txBody>
      </p:sp>
      <p:sp>
        <p:nvSpPr>
          <p:cNvPr id="101" name="Text Box 31"/>
          <p:cNvSpPr txBox="1">
            <a:spLocks noChangeArrowheads="1"/>
          </p:cNvSpPr>
          <p:nvPr/>
        </p:nvSpPr>
        <p:spPr bwMode="auto">
          <a:xfrm>
            <a:off x="6804025" y="1938338"/>
            <a:ext cx="1030288" cy="336550"/>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OwnerNo</a:t>
            </a:r>
            <a:endParaRPr lang="en-US" sz="1600" b="1" dirty="0">
              <a:solidFill>
                <a:schemeClr val="bg1"/>
              </a:solidFill>
              <a:latin typeface="Calibri"/>
              <a:cs typeface="Calibri"/>
            </a:endParaRPr>
          </a:p>
        </p:txBody>
      </p:sp>
      <p:sp>
        <p:nvSpPr>
          <p:cNvPr id="63519" name="Line 32"/>
          <p:cNvSpPr>
            <a:spLocks noChangeShapeType="1"/>
          </p:cNvSpPr>
          <p:nvPr/>
        </p:nvSpPr>
        <p:spPr bwMode="auto">
          <a:xfrm>
            <a:off x="7832725" y="1938338"/>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Text Box 33"/>
          <p:cNvSpPr txBox="1">
            <a:spLocks noChangeArrowheads="1"/>
          </p:cNvSpPr>
          <p:nvPr/>
        </p:nvSpPr>
        <p:spPr bwMode="auto">
          <a:xfrm>
            <a:off x="7794625" y="1938338"/>
            <a:ext cx="850900" cy="336550"/>
          </a:xfrm>
          <a:prstGeom prst="rect">
            <a:avLst/>
          </a:prstGeom>
          <a:solidFill>
            <a:schemeClr val="tx2">
              <a:lumMod val="60000"/>
              <a:lumOff val="40000"/>
            </a:schemeClr>
          </a:solidFill>
          <a:ln>
            <a:noFill/>
          </a:ln>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1" dirty="0" err="1">
                <a:solidFill>
                  <a:schemeClr val="bg1"/>
                </a:solidFill>
                <a:latin typeface="Calibri"/>
                <a:cs typeface="Calibri"/>
              </a:rPr>
              <a:t>OName</a:t>
            </a:r>
            <a:endParaRPr lang="en-US" sz="1600" b="1" dirty="0">
              <a:solidFill>
                <a:schemeClr val="bg1"/>
              </a:solidFill>
              <a:latin typeface="Calibri"/>
              <a:cs typeface="Calibri"/>
            </a:endParaRPr>
          </a:p>
        </p:txBody>
      </p:sp>
      <p:cxnSp>
        <p:nvCxnSpPr>
          <p:cNvPr id="104" name="Straight Connector 103"/>
          <p:cNvCxnSpPr/>
          <p:nvPr/>
        </p:nvCxnSpPr>
        <p:spPr>
          <a:xfrm>
            <a:off x="1289050" y="1924050"/>
            <a:ext cx="0" cy="366713"/>
          </a:xfrm>
          <a:prstGeom prst="line">
            <a:avLst/>
          </a:prstGeom>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2401888" y="191611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a:off x="3121025" y="191611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3986213" y="191611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p:cNvCxnSpPr/>
          <p:nvPr/>
        </p:nvCxnSpPr>
        <p:spPr>
          <a:xfrm>
            <a:off x="4994275" y="191611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a:off x="6145213" y="191611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6794500" y="1916113"/>
            <a:ext cx="0" cy="366712"/>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7802563" y="1916113"/>
            <a:ext cx="0" cy="366712"/>
          </a:xfrm>
          <a:prstGeom prst="line">
            <a:avLst/>
          </a:prstGeom>
        </p:spPr>
        <p:style>
          <a:lnRef idx="1">
            <a:schemeClr val="dk1"/>
          </a:lnRef>
          <a:fillRef idx="0">
            <a:schemeClr val="dk1"/>
          </a:fillRef>
          <a:effectRef idx="0">
            <a:schemeClr val="dk1"/>
          </a:effectRef>
          <a:fontRef idx="minor">
            <a:schemeClr val="tx1"/>
          </a:fontRef>
        </p:style>
      </p:cxnSp>
      <p:sp>
        <p:nvSpPr>
          <p:cNvPr id="63529" name="TextBox 111"/>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96D6039-C169-4A13-833C-147B4863EF09}"/>
              </a:ext>
            </a:extLst>
          </p:cNvPr>
          <p:cNvSpPr>
            <a:spLocks noGrp="1"/>
          </p:cNvSpPr>
          <p:nvPr>
            <p:ph type="title"/>
          </p:nvPr>
        </p:nvSpPr>
        <p:spPr/>
        <p:txBody>
          <a:bodyPr/>
          <a:lstStyle/>
          <a:p>
            <a:r>
              <a:rPr lang="en-US" dirty="0"/>
              <a:t>normalization</a:t>
            </a:r>
            <a:endParaRPr lang="ar-SA" dirty="0"/>
          </a:p>
        </p:txBody>
      </p:sp>
      <p:sp>
        <p:nvSpPr>
          <p:cNvPr id="3" name="عنصر نائب للمحتوى 2">
            <a:extLst>
              <a:ext uri="{FF2B5EF4-FFF2-40B4-BE49-F238E27FC236}">
                <a16:creationId xmlns:a16="http://schemas.microsoft.com/office/drawing/2014/main" id="{40A0290B-59EA-4BEA-9746-AA23FD39F612}"/>
              </a:ext>
            </a:extLst>
          </p:cNvPr>
          <p:cNvSpPr>
            <a:spLocks noGrp="1"/>
          </p:cNvSpPr>
          <p:nvPr>
            <p:ph idx="1"/>
          </p:nvPr>
        </p:nvSpPr>
        <p:spPr/>
        <p:txBody>
          <a:bodyPr/>
          <a:lstStyle/>
          <a:p>
            <a:r>
              <a:rPr lang="en-US" dirty="0"/>
              <a:t>Normalization is a bottom up approach to database design that begins by examining the relationships between attributes.</a:t>
            </a:r>
          </a:p>
          <a:p>
            <a:r>
              <a:rPr lang="en-US" dirty="0"/>
              <a:t>Normalization is often performed as a series  of test on a relation to determine whether it satisfy or violates the requirements of a given normal form .</a:t>
            </a:r>
          </a:p>
          <a:p>
            <a:r>
              <a:rPr lang="en-US" dirty="0"/>
              <a:t>The process of normalization is a formal method that identifies relations base on their primary  or candidate keys and the functional dependencies among their attributes.</a:t>
            </a:r>
          </a:p>
          <a:p>
            <a:endParaRPr lang="ar-SA" dirty="0"/>
          </a:p>
        </p:txBody>
      </p:sp>
      <p:sp>
        <p:nvSpPr>
          <p:cNvPr id="4" name="عنصر نائب للتذييل 3">
            <a:extLst>
              <a:ext uri="{FF2B5EF4-FFF2-40B4-BE49-F238E27FC236}">
                <a16:creationId xmlns:a16="http://schemas.microsoft.com/office/drawing/2014/main" id="{82FFA582-EA02-4290-A383-1D60FE24CA3C}"/>
              </a:ext>
            </a:extLst>
          </p:cNvPr>
          <p:cNvSpPr>
            <a:spLocks noGrp="1"/>
          </p:cNvSpPr>
          <p:nvPr>
            <p:ph type="ftr" sz="quarter" idx="11"/>
          </p:nvPr>
        </p:nvSpPr>
        <p:spPr/>
        <p:txBody>
          <a:bodyPr/>
          <a:lstStyle/>
          <a:p>
            <a:pPr>
              <a:defRPr/>
            </a:pPr>
            <a:endParaRPr lang="en-US"/>
          </a:p>
        </p:txBody>
      </p:sp>
      <p:sp>
        <p:nvSpPr>
          <p:cNvPr id="5" name="عنصر نائب لرقم الشريحة 4">
            <a:extLst>
              <a:ext uri="{FF2B5EF4-FFF2-40B4-BE49-F238E27FC236}">
                <a16:creationId xmlns:a16="http://schemas.microsoft.com/office/drawing/2014/main" id="{9B2FCED7-0860-42A1-87FE-DE03DE413388}"/>
              </a:ext>
            </a:extLst>
          </p:cNvPr>
          <p:cNvSpPr>
            <a:spLocks noGrp="1"/>
          </p:cNvSpPr>
          <p:nvPr>
            <p:ph type="sldNum" sz="quarter" idx="12"/>
          </p:nvPr>
        </p:nvSpPr>
        <p:spPr/>
        <p:txBody>
          <a:bodyPr/>
          <a:lstStyle/>
          <a:p>
            <a:pPr>
              <a:defRPr/>
            </a:pPr>
            <a:fld id="{DEAFFEDC-9C52-6040-BD20-DE52ECF97519}" type="slidenum">
              <a:rPr lang="en-US" altLang="en-US" smtClean="0"/>
              <a:pPr>
                <a:defRPr/>
              </a:pPr>
              <a:t>3</a:t>
            </a:fld>
            <a:endParaRPr lang="en-US" altLang="en-US"/>
          </a:p>
        </p:txBody>
      </p:sp>
    </p:spTree>
    <p:extLst>
      <p:ext uri="{BB962C8B-B14F-4D97-AF65-F5344CB8AC3E}">
        <p14:creationId xmlns:p14="http://schemas.microsoft.com/office/powerpoint/2010/main" val="240697777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a:xfrm>
            <a:off x="381000" y="230188"/>
            <a:ext cx="8382000" cy="766762"/>
          </a:xfrm>
          <a:extLst>
            <a:ext uri="{91240B29-F687-4f45-9708-019B960494DF}"/>
          </a:extLst>
        </p:spPr>
        <p:txBody>
          <a:bodyPr lIns="90488" tIns="44450" rIns="90488" bIns="44450"/>
          <a:lstStyle/>
          <a:p>
            <a:pPr>
              <a:defRPr/>
            </a:pPr>
            <a:r>
              <a:rPr lang="en-GB" b="1">
                <a:ea typeface="+mn-ea"/>
                <a:cs typeface="Calibri"/>
              </a:rPr>
              <a:t>1NF to 2NF</a:t>
            </a:r>
          </a:p>
        </p:txBody>
      </p:sp>
      <p:sp>
        <p:nvSpPr>
          <p:cNvPr id="64514" name="Slide Number Placeholder 5"/>
          <p:cNvSpPr>
            <a:spLocks noGrp="1"/>
          </p:cNvSpPr>
          <p:nvPr>
            <p:ph type="sldNum" sz="quarter" idx="12"/>
          </p:nvPr>
        </p:nvSpPr>
        <p:spPr bwMode="auto">
          <a:xfrm>
            <a:off x="72390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638398B-7886-C748-B6F4-427868B41F30}" type="slidenum">
              <a:rPr lang="en-US" altLang="en-US" sz="1400">
                <a:latin typeface="Calibri" charset="0"/>
              </a:rPr>
              <a:pPr>
                <a:spcBef>
                  <a:spcPct val="0"/>
                </a:spcBef>
                <a:spcAft>
                  <a:spcPct val="0"/>
                </a:spcAft>
                <a:buFontTx/>
                <a:buNone/>
              </a:pPr>
              <a:t>30</a:t>
            </a:fld>
            <a:endParaRPr lang="en-US" altLang="en-US" sz="1400">
              <a:latin typeface="Calibri" charset="0"/>
            </a:endParaRPr>
          </a:p>
        </p:txBody>
      </p:sp>
      <p:sp>
        <p:nvSpPr>
          <p:cNvPr id="75778" name="Text Box 4"/>
          <p:cNvSpPr txBox="1">
            <a:spLocks noChangeArrowheads="1"/>
          </p:cNvSpPr>
          <p:nvPr/>
        </p:nvSpPr>
        <p:spPr bwMode="auto">
          <a:xfrm>
            <a:off x="152400" y="1125538"/>
            <a:ext cx="86106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342900" indent="-342900">
              <a:buClr>
                <a:schemeClr val="tx2"/>
              </a:buClr>
              <a:buFont typeface="Arial" charset="0"/>
              <a:buChar char="•"/>
              <a:defRPr/>
            </a:pPr>
            <a:r>
              <a:rPr lang="en-US" altLang="en-US" sz="2000" b="1" dirty="0">
                <a:latin typeface="Arial" charset="0"/>
                <a:ea typeface="Arial" charset="0"/>
                <a:cs typeface="Arial" charset="0"/>
              </a:rPr>
              <a:t>Remove partial dependencies by placing the functionally dependent attributes in a new relation along with a copy of their determinants</a:t>
            </a:r>
          </a:p>
          <a:p>
            <a:pPr>
              <a:lnSpc>
                <a:spcPct val="130000"/>
              </a:lnSpc>
              <a:defRPr/>
            </a:pPr>
            <a:endParaRPr lang="en-US" altLang="en-US" sz="1800" dirty="0">
              <a:latin typeface="Calibri" charset="0"/>
            </a:endParaRPr>
          </a:p>
          <a:p>
            <a:pPr>
              <a:lnSpc>
                <a:spcPct val="130000"/>
              </a:lnSpc>
              <a:defRPr/>
            </a:pPr>
            <a:endParaRPr lang="en-US" altLang="en-US" sz="1800" dirty="0">
              <a:latin typeface="Calibri" charset="0"/>
            </a:endParaRPr>
          </a:p>
          <a:p>
            <a:pPr>
              <a:lnSpc>
                <a:spcPct val="130000"/>
              </a:lnSpc>
              <a:defRPr/>
            </a:pPr>
            <a:endParaRPr lang="en-US" altLang="en-US" sz="1800" dirty="0">
              <a:latin typeface="Calibri" charset="0"/>
            </a:endParaRPr>
          </a:p>
          <a:p>
            <a:pPr>
              <a:lnSpc>
                <a:spcPct val="130000"/>
              </a:lnSpc>
              <a:defRPr/>
            </a:pPr>
            <a:endParaRPr lang="en-US" altLang="en-US" sz="1800" dirty="0">
              <a:latin typeface="Calibri" charset="0"/>
            </a:endParaRPr>
          </a:p>
          <a:p>
            <a:pPr>
              <a:lnSpc>
                <a:spcPct val="130000"/>
              </a:lnSpc>
              <a:defRPr/>
            </a:pPr>
            <a:r>
              <a:rPr lang="en-US" altLang="en-US" sz="1800" dirty="0">
                <a:latin typeface="Calibri" charset="0"/>
              </a:rPr>
              <a:t>                         2NF relation                                     2NF relation</a:t>
            </a:r>
          </a:p>
          <a:p>
            <a:pPr>
              <a:lnSpc>
                <a:spcPct val="130000"/>
              </a:lnSpc>
              <a:defRPr/>
            </a:pPr>
            <a:endParaRPr lang="en-US" altLang="en-US" sz="1800" dirty="0">
              <a:latin typeface="Calibri" charset="0"/>
            </a:endParaRPr>
          </a:p>
          <a:p>
            <a:pPr>
              <a:lnSpc>
                <a:spcPct val="130000"/>
              </a:lnSpc>
              <a:defRPr/>
            </a:pPr>
            <a:endParaRPr lang="en-US" altLang="en-US" sz="1800" dirty="0">
              <a:latin typeface="Calibri" charset="0"/>
            </a:endParaRPr>
          </a:p>
          <a:p>
            <a:pPr>
              <a:lnSpc>
                <a:spcPct val="130000"/>
              </a:lnSpc>
              <a:defRPr/>
            </a:pPr>
            <a:endParaRPr lang="en-US" altLang="en-US" sz="1800" dirty="0">
              <a:latin typeface="Calibri" charset="0"/>
            </a:endParaRPr>
          </a:p>
          <a:p>
            <a:pPr algn="ctr">
              <a:lnSpc>
                <a:spcPct val="130000"/>
              </a:lnSpc>
              <a:defRPr/>
            </a:pPr>
            <a:r>
              <a:rPr lang="en-US" altLang="en-US" sz="1800" dirty="0">
                <a:latin typeface="Calibri" charset="0"/>
              </a:rPr>
              <a:t>2NF relation</a:t>
            </a:r>
          </a:p>
        </p:txBody>
      </p:sp>
      <p:sp>
        <p:nvSpPr>
          <p:cNvPr id="75779" name="Rectangle 29"/>
          <p:cNvSpPr>
            <a:spLocks noChangeArrowheads="1"/>
          </p:cNvSpPr>
          <p:nvPr/>
        </p:nvSpPr>
        <p:spPr bwMode="auto">
          <a:xfrm>
            <a:off x="1447800" y="3019425"/>
            <a:ext cx="1905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64517" name="Text Box 30"/>
          <p:cNvSpPr txBox="1">
            <a:spLocks noChangeArrowheads="1"/>
          </p:cNvSpPr>
          <p:nvPr/>
        </p:nvSpPr>
        <p:spPr bwMode="auto">
          <a:xfrm>
            <a:off x="1447800" y="3033713"/>
            <a:ext cx="923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ClientNo</a:t>
            </a:r>
            <a:endParaRPr lang="en-US" altLang="en-US" sz="1600">
              <a:solidFill>
                <a:schemeClr val="bg1"/>
              </a:solidFill>
              <a:latin typeface="Calibri" charset="0"/>
            </a:endParaRPr>
          </a:p>
        </p:txBody>
      </p:sp>
      <p:sp>
        <p:nvSpPr>
          <p:cNvPr id="64518" name="Line 31"/>
          <p:cNvSpPr>
            <a:spLocks noChangeShapeType="1"/>
          </p:cNvSpPr>
          <p:nvPr/>
        </p:nvSpPr>
        <p:spPr bwMode="auto">
          <a:xfrm>
            <a:off x="2436813" y="30480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32"/>
          <p:cNvSpPr txBox="1">
            <a:spLocks noChangeArrowheads="1"/>
          </p:cNvSpPr>
          <p:nvPr/>
        </p:nvSpPr>
        <p:spPr bwMode="auto">
          <a:xfrm>
            <a:off x="2438400" y="3048000"/>
            <a:ext cx="782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cName</a:t>
            </a:r>
          </a:p>
        </p:txBody>
      </p:sp>
      <p:sp>
        <p:nvSpPr>
          <p:cNvPr id="64520" name="Text Box 35"/>
          <p:cNvSpPr txBox="1">
            <a:spLocks noChangeArrowheads="1"/>
          </p:cNvSpPr>
          <p:nvPr/>
        </p:nvSpPr>
        <p:spPr bwMode="auto">
          <a:xfrm>
            <a:off x="1447800" y="2667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CLIENT</a:t>
            </a:r>
          </a:p>
        </p:txBody>
      </p:sp>
      <p:sp>
        <p:nvSpPr>
          <p:cNvPr id="75784" name="Rectangle 48"/>
          <p:cNvSpPr>
            <a:spLocks noChangeArrowheads="1"/>
          </p:cNvSpPr>
          <p:nvPr/>
        </p:nvSpPr>
        <p:spPr bwMode="auto">
          <a:xfrm>
            <a:off x="4038600" y="2971800"/>
            <a:ext cx="42672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64522" name="Text Box 51"/>
          <p:cNvSpPr txBox="1">
            <a:spLocks noChangeArrowheads="1"/>
          </p:cNvSpPr>
          <p:nvPr/>
        </p:nvSpPr>
        <p:spPr bwMode="auto">
          <a:xfrm>
            <a:off x="4038600" y="3000375"/>
            <a:ext cx="923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ClientNo</a:t>
            </a:r>
            <a:endParaRPr lang="en-US" altLang="en-US" sz="1600">
              <a:solidFill>
                <a:schemeClr val="bg1"/>
              </a:solidFill>
              <a:latin typeface="Calibri" charset="0"/>
            </a:endParaRPr>
          </a:p>
        </p:txBody>
      </p:sp>
      <p:sp>
        <p:nvSpPr>
          <p:cNvPr id="64523" name="Line 55"/>
          <p:cNvSpPr>
            <a:spLocks noChangeShapeType="1"/>
          </p:cNvSpPr>
          <p:nvPr/>
        </p:nvSpPr>
        <p:spPr bwMode="auto">
          <a:xfrm>
            <a:off x="4951413" y="3000375"/>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4" name="Text Box 56"/>
          <p:cNvSpPr txBox="1">
            <a:spLocks noChangeArrowheads="1"/>
          </p:cNvSpPr>
          <p:nvPr/>
        </p:nvSpPr>
        <p:spPr bwMode="auto">
          <a:xfrm>
            <a:off x="4953000" y="3000375"/>
            <a:ext cx="11776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dirty="0" err="1">
                <a:solidFill>
                  <a:schemeClr val="bg1"/>
                </a:solidFill>
                <a:latin typeface="Calibri" charset="0"/>
              </a:rPr>
              <a:t>propertyNo</a:t>
            </a:r>
            <a:endParaRPr lang="en-US" altLang="en-US" sz="1600" dirty="0">
              <a:solidFill>
                <a:schemeClr val="bg1"/>
              </a:solidFill>
              <a:latin typeface="Calibri" charset="0"/>
            </a:endParaRPr>
          </a:p>
        </p:txBody>
      </p:sp>
      <p:sp>
        <p:nvSpPr>
          <p:cNvPr id="64525" name="Line 57"/>
          <p:cNvSpPr>
            <a:spLocks noChangeShapeType="1"/>
          </p:cNvSpPr>
          <p:nvPr/>
        </p:nvSpPr>
        <p:spPr bwMode="auto">
          <a:xfrm>
            <a:off x="6094413" y="3000375"/>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6" name="Text Box 58"/>
          <p:cNvSpPr txBox="1">
            <a:spLocks noChangeArrowheads="1"/>
          </p:cNvSpPr>
          <p:nvPr/>
        </p:nvSpPr>
        <p:spPr bwMode="auto">
          <a:xfrm>
            <a:off x="6107113" y="3000375"/>
            <a:ext cx="985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ProgStart</a:t>
            </a:r>
          </a:p>
        </p:txBody>
      </p:sp>
      <p:sp>
        <p:nvSpPr>
          <p:cNvPr id="64527" name="Line 59"/>
          <p:cNvSpPr>
            <a:spLocks noChangeShapeType="1"/>
          </p:cNvSpPr>
          <p:nvPr/>
        </p:nvSpPr>
        <p:spPr bwMode="auto">
          <a:xfrm>
            <a:off x="7161213" y="3000375"/>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8" name="Text Box 60"/>
          <p:cNvSpPr txBox="1">
            <a:spLocks noChangeArrowheads="1"/>
          </p:cNvSpPr>
          <p:nvPr/>
        </p:nvSpPr>
        <p:spPr bwMode="auto">
          <a:xfrm>
            <a:off x="7161213" y="3000375"/>
            <a:ext cx="1069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ProgFinish</a:t>
            </a:r>
          </a:p>
        </p:txBody>
      </p:sp>
      <p:sp>
        <p:nvSpPr>
          <p:cNvPr id="64529" name="Text Box 67"/>
          <p:cNvSpPr txBox="1">
            <a:spLocks noChangeArrowheads="1"/>
          </p:cNvSpPr>
          <p:nvPr/>
        </p:nvSpPr>
        <p:spPr bwMode="auto">
          <a:xfrm>
            <a:off x="3956050" y="266700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RENTAL</a:t>
            </a:r>
          </a:p>
        </p:txBody>
      </p:sp>
      <p:sp>
        <p:nvSpPr>
          <p:cNvPr id="75793" name="Rectangle 69"/>
          <p:cNvSpPr>
            <a:spLocks noChangeArrowheads="1"/>
          </p:cNvSpPr>
          <p:nvPr/>
        </p:nvSpPr>
        <p:spPr bwMode="auto">
          <a:xfrm>
            <a:off x="2057400" y="4467225"/>
            <a:ext cx="4953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64531" name="Text Box 73"/>
          <p:cNvSpPr txBox="1">
            <a:spLocks noChangeArrowheads="1"/>
          </p:cNvSpPr>
          <p:nvPr/>
        </p:nvSpPr>
        <p:spPr bwMode="auto">
          <a:xfrm>
            <a:off x="2217738" y="4464050"/>
            <a:ext cx="1155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ProgramNo</a:t>
            </a:r>
            <a:endParaRPr lang="en-US" altLang="en-US" sz="1600">
              <a:solidFill>
                <a:schemeClr val="bg1"/>
              </a:solidFill>
              <a:latin typeface="Calibri" charset="0"/>
            </a:endParaRPr>
          </a:p>
        </p:txBody>
      </p:sp>
      <p:sp>
        <p:nvSpPr>
          <p:cNvPr id="64532" name="Text Box 75"/>
          <p:cNvSpPr txBox="1">
            <a:spLocks noChangeArrowheads="1"/>
          </p:cNvSpPr>
          <p:nvPr/>
        </p:nvSpPr>
        <p:spPr bwMode="auto">
          <a:xfrm>
            <a:off x="1981200" y="4114800"/>
            <a:ext cx="1859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dirty="0" err="1">
                <a:latin typeface="Calibri" charset="0"/>
              </a:rPr>
              <a:t>property_OWNER</a:t>
            </a:r>
            <a:endParaRPr lang="en-US" altLang="en-US" sz="1800" b="0" dirty="0">
              <a:latin typeface="Calibri" charset="0"/>
            </a:endParaRPr>
          </a:p>
        </p:txBody>
      </p:sp>
      <p:sp>
        <p:nvSpPr>
          <p:cNvPr id="64533" name="Text Box 77"/>
          <p:cNvSpPr txBox="1">
            <a:spLocks noChangeArrowheads="1"/>
          </p:cNvSpPr>
          <p:nvPr/>
        </p:nvSpPr>
        <p:spPr bwMode="auto">
          <a:xfrm>
            <a:off x="3419475" y="4495800"/>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pAddress</a:t>
            </a:r>
          </a:p>
        </p:txBody>
      </p:sp>
      <p:sp>
        <p:nvSpPr>
          <p:cNvPr id="64534" name="Line 80"/>
          <p:cNvSpPr>
            <a:spLocks noChangeShapeType="1"/>
          </p:cNvSpPr>
          <p:nvPr/>
        </p:nvSpPr>
        <p:spPr bwMode="auto">
          <a:xfrm>
            <a:off x="4419600" y="4495800"/>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5" name="Text Box 83"/>
          <p:cNvSpPr txBox="1">
            <a:spLocks noChangeArrowheads="1"/>
          </p:cNvSpPr>
          <p:nvPr/>
        </p:nvSpPr>
        <p:spPr bwMode="auto">
          <a:xfrm>
            <a:off x="4494213" y="4495800"/>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Cost</a:t>
            </a:r>
          </a:p>
        </p:txBody>
      </p:sp>
      <p:sp>
        <p:nvSpPr>
          <p:cNvPr id="64536" name="Line 84"/>
          <p:cNvSpPr>
            <a:spLocks noChangeShapeType="1"/>
          </p:cNvSpPr>
          <p:nvPr/>
        </p:nvSpPr>
        <p:spPr bwMode="auto">
          <a:xfrm>
            <a:off x="5029200" y="4495800"/>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7" name="Text Box 85"/>
          <p:cNvSpPr txBox="1">
            <a:spLocks noChangeArrowheads="1"/>
          </p:cNvSpPr>
          <p:nvPr/>
        </p:nvSpPr>
        <p:spPr bwMode="auto">
          <a:xfrm>
            <a:off x="5065713" y="4495800"/>
            <a:ext cx="1030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OwnerNo</a:t>
            </a:r>
          </a:p>
        </p:txBody>
      </p:sp>
      <p:sp>
        <p:nvSpPr>
          <p:cNvPr id="64538" name="Line 86"/>
          <p:cNvSpPr>
            <a:spLocks noChangeShapeType="1"/>
          </p:cNvSpPr>
          <p:nvPr/>
        </p:nvSpPr>
        <p:spPr bwMode="auto">
          <a:xfrm>
            <a:off x="6094413" y="44958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9" name="Text Box 87"/>
          <p:cNvSpPr txBox="1">
            <a:spLocks noChangeArrowheads="1"/>
          </p:cNvSpPr>
          <p:nvPr/>
        </p:nvSpPr>
        <p:spPr bwMode="auto">
          <a:xfrm>
            <a:off x="6083300" y="4495800"/>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OName</a:t>
            </a:r>
          </a:p>
        </p:txBody>
      </p:sp>
      <p:sp>
        <p:nvSpPr>
          <p:cNvPr id="64540" name="Line 84"/>
          <p:cNvSpPr>
            <a:spLocks noChangeShapeType="1"/>
          </p:cNvSpPr>
          <p:nvPr/>
        </p:nvSpPr>
        <p:spPr bwMode="auto">
          <a:xfrm>
            <a:off x="3346450" y="4508500"/>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1" name="TextBox 55"/>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extLst>
            <a:ext uri="{91240B29-F687-4f45-9708-019B960494DF}"/>
          </a:extLst>
        </p:spPr>
        <p:txBody>
          <a:bodyPr lIns="90488" tIns="44450" rIns="90488" bIns="44450"/>
          <a:lstStyle/>
          <a:p>
            <a:pPr>
              <a:defRPr/>
            </a:pPr>
            <a:r>
              <a:rPr lang="en-GB" b="1">
                <a:ea typeface="+mn-ea"/>
              </a:rPr>
              <a:t>Third Normal Form (3NF)</a:t>
            </a:r>
          </a:p>
        </p:txBody>
      </p:sp>
      <p:sp>
        <p:nvSpPr>
          <p:cNvPr id="65538" name="Rectangle 3"/>
          <p:cNvSpPr>
            <a:spLocks noGrp="1" noChangeArrowheads="1"/>
          </p:cNvSpPr>
          <p:nvPr>
            <p:ph idx="1"/>
          </p:nvPr>
        </p:nvSpPr>
        <p:spPr>
          <a:xfrm>
            <a:off x="685800" y="1676400"/>
            <a:ext cx="822960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buClr>
                <a:schemeClr val="tx2"/>
              </a:buClr>
              <a:buFont typeface="Arial" charset="0"/>
              <a:buChar char="•"/>
            </a:pPr>
            <a:r>
              <a:rPr lang="en-GB" altLang="en-US">
                <a:ea typeface="ＭＳ Ｐゴシック" charset="-128"/>
              </a:rPr>
              <a:t>Based on the concept of </a:t>
            </a:r>
            <a:r>
              <a:rPr lang="en-GB" altLang="en-US" i="1">
                <a:ea typeface="ＭＳ Ｐゴシック" charset="-128"/>
              </a:rPr>
              <a:t>transitive dependency.</a:t>
            </a:r>
          </a:p>
          <a:p>
            <a:pPr marL="342900" indent="-342900">
              <a:buClr>
                <a:schemeClr val="tx2"/>
              </a:buClr>
              <a:buFont typeface="Arial" charset="0"/>
              <a:buChar char="•"/>
            </a:pPr>
            <a:endParaRPr lang="en-GB" altLang="en-US">
              <a:ea typeface="ＭＳ Ｐゴシック" charset="-128"/>
            </a:endParaRPr>
          </a:p>
          <a:p>
            <a:pPr marL="342900" indent="-342900">
              <a:buClr>
                <a:schemeClr val="tx2"/>
              </a:buClr>
              <a:buFont typeface="Arial" charset="0"/>
              <a:buChar char="•"/>
            </a:pPr>
            <a:r>
              <a:rPr lang="en-GB" altLang="en-US">
                <a:ea typeface="ＭＳ Ｐゴシック" charset="-128"/>
              </a:rPr>
              <a:t>Transitive Dependency is a condition where </a:t>
            </a:r>
          </a:p>
          <a:p>
            <a:pPr lvl="2"/>
            <a:r>
              <a:rPr lang="en-GB" altLang="en-US">
                <a:ea typeface="ＭＳ Ｐゴシック" charset="-128"/>
              </a:rPr>
              <a:t>A, B and C are attributes of a relation such that if </a:t>
            </a:r>
            <a:r>
              <a:rPr lang="en-GB" altLang="en-US" b="1">
                <a:ea typeface="ＭＳ Ｐゴシック" charset="-128"/>
              </a:rPr>
              <a:t>A </a:t>
            </a:r>
            <a:r>
              <a:rPr lang="en-GB" altLang="en-US" b="1">
                <a:ea typeface="ＭＳ Ｐゴシック" charset="-128"/>
                <a:sym typeface="Symbol" charset="2"/>
              </a:rPr>
              <a:t></a:t>
            </a:r>
            <a:r>
              <a:rPr lang="en-GB" altLang="en-US" b="1">
                <a:ea typeface="ＭＳ Ｐゴシック" charset="-128"/>
              </a:rPr>
              <a:t> B </a:t>
            </a:r>
            <a:r>
              <a:rPr lang="en-GB" altLang="en-US">
                <a:ea typeface="ＭＳ Ｐゴシック" charset="-128"/>
              </a:rPr>
              <a:t>and </a:t>
            </a:r>
            <a:r>
              <a:rPr lang="en-GB" altLang="en-US" b="1">
                <a:ea typeface="ＭＳ Ｐゴシック" charset="-128"/>
              </a:rPr>
              <a:t>B </a:t>
            </a:r>
            <a:r>
              <a:rPr lang="en-GB" altLang="en-US" b="1">
                <a:ea typeface="ＭＳ Ｐゴシック" charset="-128"/>
                <a:sym typeface="Symbol" charset="2"/>
              </a:rPr>
              <a:t></a:t>
            </a:r>
            <a:r>
              <a:rPr lang="en-GB" altLang="en-US" b="1">
                <a:ea typeface="ＭＳ Ｐゴシック" charset="-128"/>
              </a:rPr>
              <a:t> C</a:t>
            </a:r>
            <a:r>
              <a:rPr lang="en-GB" altLang="en-US">
                <a:ea typeface="ＭＳ Ｐゴシック" charset="-128"/>
              </a:rPr>
              <a:t>, </a:t>
            </a:r>
          </a:p>
          <a:p>
            <a:pPr lvl="2"/>
            <a:r>
              <a:rPr lang="en-GB" altLang="en-US">
                <a:ea typeface="ＭＳ Ｐゴシック" charset="-128"/>
              </a:rPr>
              <a:t>then </a:t>
            </a:r>
            <a:r>
              <a:rPr lang="en-GB" altLang="en-US" b="1">
                <a:ea typeface="ＭＳ Ｐゴシック" charset="-128"/>
              </a:rPr>
              <a:t>C is transitively dependent on A through B.  </a:t>
            </a:r>
            <a:r>
              <a:rPr lang="en-GB" altLang="en-US">
                <a:ea typeface="ＭＳ Ｐゴシック" charset="-128"/>
              </a:rPr>
              <a:t>(Provided that A is not functionally dependent on B or C).</a:t>
            </a:r>
          </a:p>
        </p:txBody>
      </p:sp>
      <p:sp>
        <p:nvSpPr>
          <p:cNvPr id="65539"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75164FCB-8376-E345-B7D5-75D39646E4A2}" type="slidenum">
              <a:rPr lang="en-GB" altLang="en-US" sz="2400">
                <a:latin typeface="Times New Roman" charset="0"/>
              </a:rPr>
              <a:pPr>
                <a:spcBef>
                  <a:spcPct val="0"/>
                </a:spcBef>
                <a:spcAft>
                  <a:spcPct val="0"/>
                </a:spcAft>
                <a:buFontTx/>
                <a:buNone/>
              </a:pPr>
              <a:t>31</a:t>
            </a:fld>
            <a:endParaRPr lang="en-GB" altLang="en-US" sz="2400">
              <a:latin typeface="Times New Roman" charset="0"/>
            </a:endParaRPr>
          </a:p>
        </p:txBody>
      </p:sp>
      <p:sp>
        <p:nvSpPr>
          <p:cNvPr id="65540"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230188"/>
            <a:ext cx="8382000" cy="766762"/>
          </a:xfrm>
          <a:extLst>
            <a:ext uri="{91240B29-F687-4f45-9708-019B960494DF}"/>
          </a:extLst>
        </p:spPr>
        <p:txBody>
          <a:bodyPr lIns="90488" tIns="44450" rIns="90488" bIns="44450"/>
          <a:lstStyle/>
          <a:p>
            <a:pPr>
              <a:defRPr/>
            </a:pPr>
            <a:r>
              <a:rPr lang="en-GB" b="1">
                <a:ea typeface="+mn-ea"/>
                <a:cs typeface="Calibri"/>
              </a:rPr>
              <a:t>Third Normal Form (3NF)</a:t>
            </a:r>
          </a:p>
        </p:txBody>
      </p:sp>
      <p:sp>
        <p:nvSpPr>
          <p:cNvPr id="67586" name="Rectangle 3"/>
          <p:cNvSpPr>
            <a:spLocks noGrp="1" noChangeArrowheads="1"/>
          </p:cNvSpPr>
          <p:nvPr>
            <p:ph idx="1"/>
          </p:nvPr>
        </p:nvSpPr>
        <p:spPr>
          <a:xfrm>
            <a:off x="381000" y="1412875"/>
            <a:ext cx="8382000" cy="14271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a:ea typeface="ＭＳ Ｐゴシック" charset="-128"/>
              </a:rPr>
              <a:t>A relation that is in 1NF and 2NF and in which no non-primary-key attribute is transitively dependent on the primary key.</a:t>
            </a:r>
          </a:p>
        </p:txBody>
      </p:sp>
      <p:sp>
        <p:nvSpPr>
          <p:cNvPr id="67587"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791C4E19-3E1C-DC49-A094-481FB998D756}" type="slidenum">
              <a:rPr lang="en-GB" altLang="en-US" sz="2400">
                <a:latin typeface="Calibri" charset="0"/>
              </a:rPr>
              <a:pPr>
                <a:spcBef>
                  <a:spcPct val="0"/>
                </a:spcBef>
                <a:spcAft>
                  <a:spcPct val="0"/>
                </a:spcAft>
                <a:buFontTx/>
                <a:buNone/>
              </a:pPr>
              <a:t>32</a:t>
            </a:fld>
            <a:endParaRPr lang="en-GB" altLang="en-US" sz="2400">
              <a:latin typeface="Calibri" charset="0"/>
            </a:endParaRPr>
          </a:p>
        </p:txBody>
      </p:sp>
      <p:sp>
        <p:nvSpPr>
          <p:cNvPr id="67588" name="Line 30"/>
          <p:cNvSpPr>
            <a:spLocks noChangeShapeType="1"/>
          </p:cNvSpPr>
          <p:nvPr/>
        </p:nvSpPr>
        <p:spPr bwMode="auto">
          <a:xfrm>
            <a:off x="5562600" y="5661025"/>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89" name="Line 31"/>
          <p:cNvSpPr>
            <a:spLocks noChangeShapeType="1"/>
          </p:cNvSpPr>
          <p:nvPr/>
        </p:nvSpPr>
        <p:spPr bwMode="auto">
          <a:xfrm flipV="1">
            <a:off x="5562600" y="550862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0" name="Line 32"/>
          <p:cNvSpPr>
            <a:spLocks noChangeShapeType="1"/>
          </p:cNvSpPr>
          <p:nvPr/>
        </p:nvSpPr>
        <p:spPr bwMode="auto">
          <a:xfrm flipV="1">
            <a:off x="6477000" y="550862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1" name="Rectangle 1"/>
          <p:cNvSpPr>
            <a:spLocks noChangeArrowheads="1"/>
          </p:cNvSpPr>
          <p:nvPr/>
        </p:nvSpPr>
        <p:spPr bwMode="auto">
          <a:xfrm>
            <a:off x="1403350" y="3933825"/>
            <a:ext cx="612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ea typeface="Arial" charset="0"/>
                <a:cs typeface="Arial" charset="0"/>
              </a:rPr>
              <a:t> 3NF relation                   	3NF relation</a:t>
            </a:r>
          </a:p>
        </p:txBody>
      </p:sp>
      <p:sp>
        <p:nvSpPr>
          <p:cNvPr id="78882" name="Rectangle 2"/>
          <p:cNvSpPr>
            <a:spLocks noChangeArrowheads="1"/>
          </p:cNvSpPr>
          <p:nvPr/>
        </p:nvSpPr>
        <p:spPr bwMode="auto">
          <a:xfrm>
            <a:off x="3557588" y="5445125"/>
            <a:ext cx="14414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lgn="ctr">
              <a:lnSpc>
                <a:spcPct val="130000"/>
              </a:lnSpc>
              <a:spcBef>
                <a:spcPct val="0"/>
              </a:spcBef>
              <a:spcAft>
                <a:spcPct val="0"/>
              </a:spcAft>
              <a:buFontTx/>
              <a:buNone/>
            </a:pPr>
            <a:r>
              <a:rPr lang="en-US" altLang="en-US" sz="1800" b="0">
                <a:ea typeface="Arial" charset="0"/>
                <a:cs typeface="Arial" charset="0"/>
              </a:rPr>
              <a:t>2NF relation</a:t>
            </a:r>
          </a:p>
        </p:txBody>
      </p:sp>
      <p:sp>
        <p:nvSpPr>
          <p:cNvPr id="36" name="Rectangle 29"/>
          <p:cNvSpPr>
            <a:spLocks noChangeArrowheads="1"/>
          </p:cNvSpPr>
          <p:nvPr/>
        </p:nvSpPr>
        <p:spPr bwMode="auto">
          <a:xfrm>
            <a:off x="1447800" y="3552825"/>
            <a:ext cx="1905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67594" name="Text Box 30"/>
          <p:cNvSpPr txBox="1">
            <a:spLocks noChangeArrowheads="1"/>
          </p:cNvSpPr>
          <p:nvPr/>
        </p:nvSpPr>
        <p:spPr bwMode="auto">
          <a:xfrm>
            <a:off x="1447800" y="3567113"/>
            <a:ext cx="923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ClientNo</a:t>
            </a:r>
            <a:endParaRPr lang="en-US" altLang="en-US" sz="1600">
              <a:solidFill>
                <a:schemeClr val="bg1"/>
              </a:solidFill>
              <a:latin typeface="Calibri" charset="0"/>
            </a:endParaRPr>
          </a:p>
        </p:txBody>
      </p:sp>
      <p:sp>
        <p:nvSpPr>
          <p:cNvPr id="67595" name="Line 31"/>
          <p:cNvSpPr>
            <a:spLocks noChangeShapeType="1"/>
          </p:cNvSpPr>
          <p:nvPr/>
        </p:nvSpPr>
        <p:spPr bwMode="auto">
          <a:xfrm>
            <a:off x="2436813" y="35814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6" name="Text Box 32"/>
          <p:cNvSpPr txBox="1">
            <a:spLocks noChangeArrowheads="1"/>
          </p:cNvSpPr>
          <p:nvPr/>
        </p:nvSpPr>
        <p:spPr bwMode="auto">
          <a:xfrm>
            <a:off x="2438400" y="3581400"/>
            <a:ext cx="782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cName</a:t>
            </a:r>
          </a:p>
        </p:txBody>
      </p:sp>
      <p:sp>
        <p:nvSpPr>
          <p:cNvPr id="67597" name="Text Box 35"/>
          <p:cNvSpPr txBox="1">
            <a:spLocks noChangeArrowheads="1"/>
          </p:cNvSpPr>
          <p:nvPr/>
        </p:nvSpPr>
        <p:spPr bwMode="auto">
          <a:xfrm>
            <a:off x="1447800" y="3200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CLIENT</a:t>
            </a:r>
          </a:p>
        </p:txBody>
      </p:sp>
      <p:sp>
        <p:nvSpPr>
          <p:cNvPr id="41" name="Rectangle 48"/>
          <p:cNvSpPr>
            <a:spLocks noChangeArrowheads="1"/>
          </p:cNvSpPr>
          <p:nvPr/>
        </p:nvSpPr>
        <p:spPr bwMode="auto">
          <a:xfrm>
            <a:off x="4038600" y="3505200"/>
            <a:ext cx="42672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67599" name="Text Box 51"/>
          <p:cNvSpPr txBox="1">
            <a:spLocks noChangeArrowheads="1"/>
          </p:cNvSpPr>
          <p:nvPr/>
        </p:nvSpPr>
        <p:spPr bwMode="auto">
          <a:xfrm>
            <a:off x="4038600" y="3533775"/>
            <a:ext cx="923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ClientNo</a:t>
            </a:r>
            <a:endParaRPr lang="en-US" altLang="en-US" sz="1600">
              <a:solidFill>
                <a:schemeClr val="bg1"/>
              </a:solidFill>
              <a:latin typeface="Calibri" charset="0"/>
            </a:endParaRPr>
          </a:p>
        </p:txBody>
      </p:sp>
      <p:sp>
        <p:nvSpPr>
          <p:cNvPr id="67600" name="Line 55"/>
          <p:cNvSpPr>
            <a:spLocks noChangeShapeType="1"/>
          </p:cNvSpPr>
          <p:nvPr/>
        </p:nvSpPr>
        <p:spPr bwMode="auto">
          <a:xfrm>
            <a:off x="4951413" y="3533775"/>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1" name="Text Box 56"/>
          <p:cNvSpPr txBox="1">
            <a:spLocks noChangeArrowheads="1"/>
          </p:cNvSpPr>
          <p:nvPr/>
        </p:nvSpPr>
        <p:spPr bwMode="auto">
          <a:xfrm>
            <a:off x="4953000" y="3533775"/>
            <a:ext cx="11776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dirty="0" err="1">
                <a:solidFill>
                  <a:schemeClr val="bg1"/>
                </a:solidFill>
                <a:latin typeface="Calibri" charset="0"/>
              </a:rPr>
              <a:t>propertyNo</a:t>
            </a:r>
            <a:endParaRPr lang="en-US" altLang="en-US" sz="1600" dirty="0">
              <a:solidFill>
                <a:schemeClr val="bg1"/>
              </a:solidFill>
              <a:latin typeface="Calibri" charset="0"/>
            </a:endParaRPr>
          </a:p>
        </p:txBody>
      </p:sp>
      <p:sp>
        <p:nvSpPr>
          <p:cNvPr id="67602" name="Line 57"/>
          <p:cNvSpPr>
            <a:spLocks noChangeShapeType="1"/>
          </p:cNvSpPr>
          <p:nvPr/>
        </p:nvSpPr>
        <p:spPr bwMode="auto">
          <a:xfrm>
            <a:off x="6094413" y="3533775"/>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3" name="Text Box 58"/>
          <p:cNvSpPr txBox="1">
            <a:spLocks noChangeArrowheads="1"/>
          </p:cNvSpPr>
          <p:nvPr/>
        </p:nvSpPr>
        <p:spPr bwMode="auto">
          <a:xfrm>
            <a:off x="6107113" y="3533775"/>
            <a:ext cx="985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ProgStart</a:t>
            </a:r>
          </a:p>
        </p:txBody>
      </p:sp>
      <p:sp>
        <p:nvSpPr>
          <p:cNvPr id="67604" name="Line 59"/>
          <p:cNvSpPr>
            <a:spLocks noChangeShapeType="1"/>
          </p:cNvSpPr>
          <p:nvPr/>
        </p:nvSpPr>
        <p:spPr bwMode="auto">
          <a:xfrm>
            <a:off x="7161213" y="3533775"/>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5" name="Text Box 60"/>
          <p:cNvSpPr txBox="1">
            <a:spLocks noChangeArrowheads="1"/>
          </p:cNvSpPr>
          <p:nvPr/>
        </p:nvSpPr>
        <p:spPr bwMode="auto">
          <a:xfrm>
            <a:off x="7161213" y="3533775"/>
            <a:ext cx="1069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ProgFinish</a:t>
            </a:r>
          </a:p>
        </p:txBody>
      </p:sp>
      <p:sp>
        <p:nvSpPr>
          <p:cNvPr id="67606" name="Text Box 67"/>
          <p:cNvSpPr txBox="1">
            <a:spLocks noChangeArrowheads="1"/>
          </p:cNvSpPr>
          <p:nvPr/>
        </p:nvSpPr>
        <p:spPr bwMode="auto">
          <a:xfrm>
            <a:off x="3956050" y="320040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RENTAL</a:t>
            </a:r>
          </a:p>
        </p:txBody>
      </p:sp>
      <p:sp>
        <p:nvSpPr>
          <p:cNvPr id="50" name="Rectangle 69"/>
          <p:cNvSpPr>
            <a:spLocks noChangeArrowheads="1"/>
          </p:cNvSpPr>
          <p:nvPr/>
        </p:nvSpPr>
        <p:spPr bwMode="auto">
          <a:xfrm>
            <a:off x="2139950" y="5064125"/>
            <a:ext cx="4953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67608" name="Text Box 73"/>
          <p:cNvSpPr txBox="1">
            <a:spLocks noChangeArrowheads="1"/>
          </p:cNvSpPr>
          <p:nvPr/>
        </p:nvSpPr>
        <p:spPr bwMode="auto">
          <a:xfrm>
            <a:off x="2300288" y="5060950"/>
            <a:ext cx="11776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dirty="0" err="1">
                <a:solidFill>
                  <a:schemeClr val="bg1"/>
                </a:solidFill>
                <a:latin typeface="Calibri" charset="0"/>
              </a:rPr>
              <a:t>propertyNo</a:t>
            </a:r>
            <a:endParaRPr lang="en-US" altLang="en-US" sz="1600" dirty="0">
              <a:solidFill>
                <a:schemeClr val="bg1"/>
              </a:solidFill>
              <a:latin typeface="Calibri" charset="0"/>
            </a:endParaRPr>
          </a:p>
        </p:txBody>
      </p:sp>
      <p:sp>
        <p:nvSpPr>
          <p:cNvPr id="67609" name="Text Box 75"/>
          <p:cNvSpPr txBox="1">
            <a:spLocks noChangeArrowheads="1"/>
          </p:cNvSpPr>
          <p:nvPr/>
        </p:nvSpPr>
        <p:spPr bwMode="auto">
          <a:xfrm>
            <a:off x="2063750" y="4711700"/>
            <a:ext cx="1859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dirty="0" err="1">
                <a:latin typeface="Calibri" charset="0"/>
              </a:rPr>
              <a:t>property_OWNER</a:t>
            </a:r>
            <a:endParaRPr lang="en-US" altLang="en-US" sz="1800" b="0" dirty="0">
              <a:latin typeface="Calibri" charset="0"/>
            </a:endParaRPr>
          </a:p>
        </p:txBody>
      </p:sp>
      <p:sp>
        <p:nvSpPr>
          <p:cNvPr id="67610" name="Text Box 77"/>
          <p:cNvSpPr txBox="1">
            <a:spLocks noChangeArrowheads="1"/>
          </p:cNvSpPr>
          <p:nvPr/>
        </p:nvSpPr>
        <p:spPr bwMode="auto">
          <a:xfrm>
            <a:off x="3502025" y="5092700"/>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pAddress</a:t>
            </a:r>
          </a:p>
        </p:txBody>
      </p:sp>
      <p:sp>
        <p:nvSpPr>
          <p:cNvPr id="67611" name="Line 80"/>
          <p:cNvSpPr>
            <a:spLocks noChangeShapeType="1"/>
          </p:cNvSpPr>
          <p:nvPr/>
        </p:nvSpPr>
        <p:spPr bwMode="auto">
          <a:xfrm>
            <a:off x="4502150" y="5092700"/>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Text Box 83"/>
          <p:cNvSpPr txBox="1">
            <a:spLocks noChangeArrowheads="1"/>
          </p:cNvSpPr>
          <p:nvPr/>
        </p:nvSpPr>
        <p:spPr bwMode="auto">
          <a:xfrm>
            <a:off x="4576763" y="5092700"/>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Cost</a:t>
            </a:r>
          </a:p>
        </p:txBody>
      </p:sp>
      <p:sp>
        <p:nvSpPr>
          <p:cNvPr id="67613" name="Line 84"/>
          <p:cNvSpPr>
            <a:spLocks noChangeShapeType="1"/>
          </p:cNvSpPr>
          <p:nvPr/>
        </p:nvSpPr>
        <p:spPr bwMode="auto">
          <a:xfrm>
            <a:off x="5111750" y="5092700"/>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4" name="Text Box 85"/>
          <p:cNvSpPr txBox="1">
            <a:spLocks noChangeArrowheads="1"/>
          </p:cNvSpPr>
          <p:nvPr/>
        </p:nvSpPr>
        <p:spPr bwMode="auto">
          <a:xfrm>
            <a:off x="5148263" y="5092700"/>
            <a:ext cx="1030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OwnerNo</a:t>
            </a:r>
          </a:p>
        </p:txBody>
      </p:sp>
      <p:sp>
        <p:nvSpPr>
          <p:cNvPr id="67615" name="Line 86"/>
          <p:cNvSpPr>
            <a:spLocks noChangeShapeType="1"/>
          </p:cNvSpPr>
          <p:nvPr/>
        </p:nvSpPr>
        <p:spPr bwMode="auto">
          <a:xfrm>
            <a:off x="6176963" y="50927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6" name="Text Box 87"/>
          <p:cNvSpPr txBox="1">
            <a:spLocks noChangeArrowheads="1"/>
          </p:cNvSpPr>
          <p:nvPr/>
        </p:nvSpPr>
        <p:spPr bwMode="auto">
          <a:xfrm>
            <a:off x="6165850" y="5092700"/>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OName</a:t>
            </a:r>
          </a:p>
        </p:txBody>
      </p:sp>
      <p:sp>
        <p:nvSpPr>
          <p:cNvPr id="67617" name="Line 84"/>
          <p:cNvSpPr>
            <a:spLocks noChangeShapeType="1"/>
          </p:cNvSpPr>
          <p:nvPr/>
        </p:nvSpPr>
        <p:spPr bwMode="auto">
          <a:xfrm>
            <a:off x="3427413" y="5105400"/>
            <a:ext cx="1587"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8" name="TextBox 62"/>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82">
                                            <p:txEl>
                                              <p:pRg st="0" end="0"/>
                                            </p:txEl>
                                          </p:spTgt>
                                        </p:tgtEl>
                                        <p:attrNameLst>
                                          <p:attrName>style.visibility</p:attrName>
                                        </p:attrNameLst>
                                      </p:cBhvr>
                                      <p:to>
                                        <p:strVal val="visible"/>
                                      </p:to>
                                    </p:set>
                                    <p:anim calcmode="lin" valueType="num">
                                      <p:cBhvr additive="base">
                                        <p:cTn id="7" dur="500" fill="hold"/>
                                        <p:tgtEl>
                                          <p:spTgt spid="788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230188"/>
            <a:ext cx="8382000" cy="766762"/>
          </a:xfrm>
          <a:extLst>
            <a:ext uri="{91240B29-F687-4f45-9708-019B960494DF}"/>
          </a:extLst>
        </p:spPr>
        <p:txBody>
          <a:bodyPr lIns="90488" tIns="44450" rIns="90488" bIns="44450"/>
          <a:lstStyle/>
          <a:p>
            <a:pPr>
              <a:defRPr/>
            </a:pPr>
            <a:r>
              <a:rPr lang="en-GB" b="1">
                <a:ea typeface="+mn-ea"/>
                <a:cs typeface="Calibri"/>
              </a:rPr>
              <a:t>2NF to 3NF</a:t>
            </a:r>
          </a:p>
        </p:txBody>
      </p:sp>
      <p:sp>
        <p:nvSpPr>
          <p:cNvPr id="80899" name="Rectangle 3"/>
          <p:cNvSpPr>
            <a:spLocks noGrp="1" noChangeArrowheads="1"/>
          </p:cNvSpPr>
          <p:nvPr>
            <p:ph idx="1"/>
          </p:nvPr>
        </p:nvSpPr>
        <p:spPr>
          <a:xfrm>
            <a:off x="381000" y="1412875"/>
            <a:ext cx="8382000" cy="1905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buClr>
                <a:schemeClr val="tx2"/>
              </a:buClr>
              <a:buFont typeface="Arial" charset="0"/>
              <a:buChar char="•"/>
              <a:defRPr/>
            </a:pPr>
            <a:r>
              <a:rPr lang="en-GB" altLang="en-US" dirty="0">
                <a:ea typeface="ＭＳ Ｐゴシック" charset="-128"/>
              </a:rPr>
              <a:t>Identify the primary key in the 2NF relation.</a:t>
            </a:r>
          </a:p>
          <a:p>
            <a:pPr>
              <a:buClr>
                <a:schemeClr val="tx2"/>
              </a:buClr>
              <a:defRPr/>
            </a:pPr>
            <a:endParaRPr lang="en-GB" altLang="en-US" sz="1050" dirty="0">
              <a:ea typeface="ＭＳ Ｐゴシック" charset="-128"/>
            </a:endParaRPr>
          </a:p>
          <a:p>
            <a:pPr marL="342900" indent="-342900">
              <a:buClr>
                <a:schemeClr val="tx2"/>
              </a:buClr>
              <a:buFont typeface="Arial" charset="0"/>
              <a:buChar char="•"/>
              <a:defRPr/>
            </a:pPr>
            <a:r>
              <a:rPr lang="en-GB" altLang="en-US" dirty="0">
                <a:ea typeface="ＭＳ Ｐゴシック" charset="-128"/>
              </a:rPr>
              <a:t>Identify functional dependencies in the relation.</a:t>
            </a:r>
          </a:p>
          <a:p>
            <a:pPr>
              <a:buClr>
                <a:schemeClr val="tx2"/>
              </a:buClr>
              <a:defRPr/>
            </a:pPr>
            <a:endParaRPr lang="en-GB" altLang="en-US" sz="1050" dirty="0">
              <a:ea typeface="ＭＳ Ｐゴシック" charset="-128"/>
            </a:endParaRPr>
          </a:p>
          <a:p>
            <a:pPr marL="342900" indent="-342900">
              <a:buClr>
                <a:schemeClr val="tx2"/>
              </a:buClr>
              <a:buFont typeface="Arial" charset="0"/>
              <a:buChar char="•"/>
              <a:defRPr/>
            </a:pPr>
            <a:r>
              <a:rPr lang="en-GB" altLang="en-US" dirty="0">
                <a:ea typeface="ＭＳ Ｐゴシック" charset="-128"/>
              </a:rPr>
              <a:t>If transitive dependencies exist on the primary key remove them by placing them in a new relation along with a copy of their dominant.</a:t>
            </a:r>
          </a:p>
        </p:txBody>
      </p:sp>
      <p:sp>
        <p:nvSpPr>
          <p:cNvPr id="69635"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7570AFE-497A-CB4A-B5ED-712453DAE9BE}" type="slidenum">
              <a:rPr lang="en-GB" altLang="en-US" sz="2400">
                <a:latin typeface="Calibri" charset="0"/>
              </a:rPr>
              <a:pPr>
                <a:spcBef>
                  <a:spcPct val="0"/>
                </a:spcBef>
                <a:spcAft>
                  <a:spcPct val="0"/>
                </a:spcAft>
                <a:buFontTx/>
                <a:buNone/>
              </a:pPr>
              <a:t>33</a:t>
            </a:fld>
            <a:endParaRPr lang="en-GB" altLang="en-US" sz="2400">
              <a:latin typeface="Calibri" charset="0"/>
            </a:endParaRPr>
          </a:p>
        </p:txBody>
      </p:sp>
      <p:sp>
        <p:nvSpPr>
          <p:cNvPr id="80900" name="Rectangle 5"/>
          <p:cNvSpPr>
            <a:spLocks noChangeArrowheads="1"/>
          </p:cNvSpPr>
          <p:nvPr/>
        </p:nvSpPr>
        <p:spPr bwMode="auto">
          <a:xfrm>
            <a:off x="1331913" y="4603750"/>
            <a:ext cx="19050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endParaRPr lang="en-US" altLang="en-US">
              <a:latin typeface="Calibri" charset="0"/>
            </a:endParaRPr>
          </a:p>
        </p:txBody>
      </p:sp>
      <p:sp>
        <p:nvSpPr>
          <p:cNvPr id="69637" name="Text Box 6"/>
          <p:cNvSpPr txBox="1">
            <a:spLocks noChangeArrowheads="1"/>
          </p:cNvSpPr>
          <p:nvPr/>
        </p:nvSpPr>
        <p:spPr bwMode="auto">
          <a:xfrm>
            <a:off x="1331913" y="4618038"/>
            <a:ext cx="1030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OwnerNo</a:t>
            </a:r>
            <a:endParaRPr lang="en-US" altLang="en-US" sz="1600">
              <a:solidFill>
                <a:schemeClr val="bg1"/>
              </a:solidFill>
              <a:latin typeface="Calibri" charset="0"/>
            </a:endParaRPr>
          </a:p>
        </p:txBody>
      </p:sp>
      <p:sp>
        <p:nvSpPr>
          <p:cNvPr id="69638" name="Line 7"/>
          <p:cNvSpPr>
            <a:spLocks noChangeShapeType="1"/>
          </p:cNvSpPr>
          <p:nvPr/>
        </p:nvSpPr>
        <p:spPr bwMode="auto">
          <a:xfrm>
            <a:off x="2320925" y="4632325"/>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9" name="Text Box 8"/>
          <p:cNvSpPr txBox="1">
            <a:spLocks noChangeArrowheads="1"/>
          </p:cNvSpPr>
          <p:nvPr/>
        </p:nvSpPr>
        <p:spPr bwMode="auto">
          <a:xfrm>
            <a:off x="2322513" y="4632325"/>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OName</a:t>
            </a:r>
          </a:p>
        </p:txBody>
      </p:sp>
      <p:sp>
        <p:nvSpPr>
          <p:cNvPr id="69640" name="Text Box 9"/>
          <p:cNvSpPr txBox="1">
            <a:spLocks noChangeArrowheads="1"/>
          </p:cNvSpPr>
          <p:nvPr/>
        </p:nvSpPr>
        <p:spPr bwMode="auto">
          <a:xfrm>
            <a:off x="1331913" y="4251325"/>
            <a:ext cx="93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OWNER</a:t>
            </a:r>
          </a:p>
        </p:txBody>
      </p:sp>
      <p:sp>
        <p:nvSpPr>
          <p:cNvPr id="10" name="Rectangle 10"/>
          <p:cNvSpPr>
            <a:spLocks noChangeArrowheads="1"/>
          </p:cNvSpPr>
          <p:nvPr/>
        </p:nvSpPr>
        <p:spPr bwMode="auto">
          <a:xfrm>
            <a:off x="4151313" y="4632325"/>
            <a:ext cx="4038600" cy="381000"/>
          </a:xfrm>
          <a:prstGeom prst="rect">
            <a:avLst/>
          </a:prstGeom>
          <a:solidFill>
            <a:schemeClr val="tx2">
              <a:lumMod val="60000"/>
              <a:lumOff val="40000"/>
            </a:schemeClr>
          </a:solidFill>
          <a:ln w="9525">
            <a:solidFill>
              <a:schemeClr val="tx1"/>
            </a:solidFill>
            <a:miter lim="800000"/>
            <a:headEnd/>
            <a:tailEnd/>
          </a:ln>
        </p:spPr>
        <p:txBody>
          <a:bodyPr wrap="none" anchor="ctr"/>
          <a:lstStyle/>
          <a:p>
            <a:pPr>
              <a:defRPr/>
            </a:pPr>
            <a:endParaRPr lang="en-US">
              <a:latin typeface="Calibri"/>
              <a:ea typeface="ＭＳ Ｐゴシック" charset="0"/>
              <a:cs typeface="Calibri"/>
            </a:endParaRPr>
          </a:p>
        </p:txBody>
      </p:sp>
      <p:sp>
        <p:nvSpPr>
          <p:cNvPr id="69642" name="Text Box 11"/>
          <p:cNvSpPr txBox="1">
            <a:spLocks noChangeArrowheads="1"/>
          </p:cNvSpPr>
          <p:nvPr/>
        </p:nvSpPr>
        <p:spPr bwMode="auto">
          <a:xfrm>
            <a:off x="4159250" y="4660900"/>
            <a:ext cx="1155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ProgramNo</a:t>
            </a:r>
            <a:endParaRPr lang="en-US" altLang="en-US" sz="1600">
              <a:solidFill>
                <a:schemeClr val="bg1"/>
              </a:solidFill>
              <a:latin typeface="Calibri" charset="0"/>
            </a:endParaRPr>
          </a:p>
        </p:txBody>
      </p:sp>
      <p:sp>
        <p:nvSpPr>
          <p:cNvPr id="69643" name="Line 12"/>
          <p:cNvSpPr>
            <a:spLocks noChangeShapeType="1"/>
          </p:cNvSpPr>
          <p:nvPr/>
        </p:nvSpPr>
        <p:spPr bwMode="auto">
          <a:xfrm>
            <a:off x="5445125" y="4660900"/>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4" name="Text Box 13"/>
          <p:cNvSpPr txBox="1">
            <a:spLocks noChangeArrowheads="1"/>
          </p:cNvSpPr>
          <p:nvPr/>
        </p:nvSpPr>
        <p:spPr bwMode="auto">
          <a:xfrm>
            <a:off x="5505450" y="4660900"/>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u="sng">
                <a:solidFill>
                  <a:schemeClr val="bg1"/>
                </a:solidFill>
                <a:latin typeface="Calibri" charset="0"/>
              </a:rPr>
              <a:t>pAddress</a:t>
            </a:r>
            <a:endParaRPr lang="en-US" altLang="en-US" sz="1600">
              <a:solidFill>
                <a:schemeClr val="bg1"/>
              </a:solidFill>
              <a:latin typeface="Calibri" charset="0"/>
            </a:endParaRPr>
          </a:p>
        </p:txBody>
      </p:sp>
      <p:sp>
        <p:nvSpPr>
          <p:cNvPr id="69645" name="Line 14"/>
          <p:cNvSpPr>
            <a:spLocks noChangeShapeType="1"/>
          </p:cNvSpPr>
          <p:nvPr/>
        </p:nvSpPr>
        <p:spPr bwMode="auto">
          <a:xfrm>
            <a:off x="6511925" y="4660900"/>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6" name="Text Box 15"/>
          <p:cNvSpPr txBox="1">
            <a:spLocks noChangeArrowheads="1"/>
          </p:cNvSpPr>
          <p:nvPr/>
        </p:nvSpPr>
        <p:spPr bwMode="auto">
          <a:xfrm>
            <a:off x="6500813" y="4660900"/>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Cost</a:t>
            </a:r>
          </a:p>
        </p:txBody>
      </p:sp>
      <p:sp>
        <p:nvSpPr>
          <p:cNvPr id="69647" name="Line 16"/>
          <p:cNvSpPr>
            <a:spLocks noChangeShapeType="1"/>
          </p:cNvSpPr>
          <p:nvPr/>
        </p:nvSpPr>
        <p:spPr bwMode="auto">
          <a:xfrm>
            <a:off x="7045325" y="4660900"/>
            <a:ext cx="1588"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8" name="Text Box 17"/>
          <p:cNvSpPr txBox="1">
            <a:spLocks noChangeArrowheads="1"/>
          </p:cNvSpPr>
          <p:nvPr/>
        </p:nvSpPr>
        <p:spPr bwMode="auto">
          <a:xfrm>
            <a:off x="7045325" y="4660900"/>
            <a:ext cx="1030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600">
                <a:solidFill>
                  <a:schemeClr val="bg1"/>
                </a:solidFill>
                <a:latin typeface="Calibri" charset="0"/>
              </a:rPr>
              <a:t>OwnerNo</a:t>
            </a:r>
          </a:p>
        </p:txBody>
      </p:sp>
      <p:sp>
        <p:nvSpPr>
          <p:cNvPr id="69649" name="Text Box 18"/>
          <p:cNvSpPr txBox="1">
            <a:spLocks noChangeArrowheads="1"/>
          </p:cNvSpPr>
          <p:nvPr/>
        </p:nvSpPr>
        <p:spPr bwMode="auto">
          <a:xfrm>
            <a:off x="4075113" y="4327525"/>
            <a:ext cx="117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1800" b="0">
                <a:latin typeface="Calibri" charset="0"/>
              </a:rPr>
              <a:t>PROGRAM</a:t>
            </a:r>
          </a:p>
        </p:txBody>
      </p:sp>
      <p:sp>
        <p:nvSpPr>
          <p:cNvPr id="69650" name="Rectangle 1"/>
          <p:cNvSpPr>
            <a:spLocks noChangeArrowheads="1"/>
          </p:cNvSpPr>
          <p:nvPr/>
        </p:nvSpPr>
        <p:spPr bwMode="auto">
          <a:xfrm>
            <a:off x="1331913" y="5157788"/>
            <a:ext cx="7343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r>
              <a:rPr lang="en-US" altLang="en-US" sz="2400" b="0">
                <a:latin typeface="Calibri" charset="0"/>
              </a:rPr>
              <a:t> 3NF relation                                     3NF relation</a:t>
            </a:r>
          </a:p>
        </p:txBody>
      </p:sp>
      <p:sp>
        <p:nvSpPr>
          <p:cNvPr id="69651" name="TextBox 19"/>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FC4CFD-C9A8-49F0-9386-3A4F46F70F15}"/>
              </a:ext>
            </a:extLst>
          </p:cNvPr>
          <p:cNvSpPr>
            <a:spLocks noGrp="1"/>
          </p:cNvSpPr>
          <p:nvPr>
            <p:ph type="title"/>
          </p:nvPr>
        </p:nvSpPr>
        <p:spPr>
          <a:xfrm>
            <a:off x="457200" y="152400"/>
            <a:ext cx="6995120" cy="1371600"/>
          </a:xfrm>
        </p:spPr>
        <p:txBody>
          <a:bodyPr>
            <a:normAutofit/>
          </a:bodyPr>
          <a:lstStyle/>
          <a:p>
            <a:r>
              <a:rPr lang="en-US" dirty="0"/>
              <a:t>The decomposition</a:t>
            </a:r>
            <a:br>
              <a:rPr lang="en-US" dirty="0"/>
            </a:br>
            <a:r>
              <a:rPr lang="en-US" dirty="0"/>
              <a:t>of the </a:t>
            </a:r>
            <a:r>
              <a:rPr lang="en-US" dirty="0" err="1"/>
              <a:t>ClientRental</a:t>
            </a:r>
            <a:endParaRPr lang="ar-SA" dirty="0"/>
          </a:p>
        </p:txBody>
      </p:sp>
      <p:pic>
        <p:nvPicPr>
          <p:cNvPr id="6" name="عنصر نائب للمحتوى 5">
            <a:extLst>
              <a:ext uri="{FF2B5EF4-FFF2-40B4-BE49-F238E27FC236}">
                <a16:creationId xmlns:a16="http://schemas.microsoft.com/office/drawing/2014/main" id="{7C372996-7B5C-47DF-8FA3-AD4F24787210}"/>
              </a:ext>
            </a:extLst>
          </p:cNvPr>
          <p:cNvPicPr>
            <a:picLocks noGrp="1" noChangeAspect="1"/>
          </p:cNvPicPr>
          <p:nvPr>
            <p:ph idx="1"/>
          </p:nvPr>
        </p:nvPicPr>
        <p:blipFill rotWithShape="1">
          <a:blip r:embed="rId2"/>
          <a:srcRect l="36389" t="51909" r="27839" b="13170"/>
          <a:stretch/>
        </p:blipFill>
        <p:spPr>
          <a:xfrm>
            <a:off x="611560" y="1584682"/>
            <a:ext cx="7776864" cy="3428494"/>
          </a:xfrm>
          <a:prstGeom prst="rect">
            <a:avLst/>
          </a:prstGeom>
        </p:spPr>
      </p:pic>
      <p:sp>
        <p:nvSpPr>
          <p:cNvPr id="4" name="عنصر نائب للتذييل 3">
            <a:extLst>
              <a:ext uri="{FF2B5EF4-FFF2-40B4-BE49-F238E27FC236}">
                <a16:creationId xmlns:a16="http://schemas.microsoft.com/office/drawing/2014/main" id="{C0FAD1D7-ED77-4710-B15C-AB0106C40ADA}"/>
              </a:ext>
            </a:extLst>
          </p:cNvPr>
          <p:cNvSpPr>
            <a:spLocks noGrp="1"/>
          </p:cNvSpPr>
          <p:nvPr>
            <p:ph type="ftr" sz="quarter" idx="11"/>
          </p:nvPr>
        </p:nvSpPr>
        <p:spPr/>
        <p:txBody>
          <a:bodyPr/>
          <a:lstStyle/>
          <a:p>
            <a:pPr>
              <a:defRPr/>
            </a:pPr>
            <a:endParaRPr lang="en-US"/>
          </a:p>
        </p:txBody>
      </p:sp>
      <p:sp>
        <p:nvSpPr>
          <p:cNvPr id="5" name="عنصر نائب لرقم الشريحة 4">
            <a:extLst>
              <a:ext uri="{FF2B5EF4-FFF2-40B4-BE49-F238E27FC236}">
                <a16:creationId xmlns:a16="http://schemas.microsoft.com/office/drawing/2014/main" id="{F2241450-548B-49B2-9ED9-1BFB81699371}"/>
              </a:ext>
            </a:extLst>
          </p:cNvPr>
          <p:cNvSpPr>
            <a:spLocks noGrp="1"/>
          </p:cNvSpPr>
          <p:nvPr>
            <p:ph type="sldNum" sz="quarter" idx="12"/>
          </p:nvPr>
        </p:nvSpPr>
        <p:spPr/>
        <p:txBody>
          <a:bodyPr/>
          <a:lstStyle/>
          <a:p>
            <a:pPr>
              <a:defRPr/>
            </a:pPr>
            <a:fld id="{DEAFFEDC-9C52-6040-BD20-DE52ECF97519}" type="slidenum">
              <a:rPr lang="en-US" altLang="en-US" smtClean="0"/>
              <a:pPr>
                <a:defRPr/>
              </a:pPr>
              <a:t>34</a:t>
            </a:fld>
            <a:endParaRPr lang="en-US" altLang="en-US"/>
          </a:p>
        </p:txBody>
      </p:sp>
      <p:sp>
        <p:nvSpPr>
          <p:cNvPr id="9" name="مستطيل 8">
            <a:extLst>
              <a:ext uri="{FF2B5EF4-FFF2-40B4-BE49-F238E27FC236}">
                <a16:creationId xmlns:a16="http://schemas.microsoft.com/office/drawing/2014/main" id="{85AE8811-9FF0-4031-BFD6-9593E3553CD5}"/>
              </a:ext>
            </a:extLst>
          </p:cNvPr>
          <p:cNvSpPr/>
          <p:nvPr/>
        </p:nvSpPr>
        <p:spPr>
          <a:xfrm>
            <a:off x="59000" y="4535249"/>
            <a:ext cx="9396536" cy="2062103"/>
          </a:xfrm>
          <a:prstGeom prst="rect">
            <a:avLst/>
          </a:prstGeom>
        </p:spPr>
        <p:txBody>
          <a:bodyPr wrap="square">
            <a:spAutoFit/>
          </a:bodyPr>
          <a:lstStyle/>
          <a:p>
            <a:r>
              <a:rPr lang="en-US" dirty="0">
                <a:latin typeface="ArialMT-Light"/>
              </a:rPr>
              <a:t>Client </a:t>
            </a:r>
            <a:r>
              <a:rPr lang="en-US" sz="3200" dirty="0">
                <a:latin typeface="Times-Roman"/>
              </a:rPr>
              <a:t>(</a:t>
            </a:r>
            <a:r>
              <a:rPr lang="en-US" dirty="0" err="1">
                <a:latin typeface="ArialMT-Light"/>
              </a:rPr>
              <a:t>clientNo</a:t>
            </a:r>
            <a:r>
              <a:rPr lang="en-US" sz="3200" dirty="0">
                <a:latin typeface="Times-Roman"/>
              </a:rPr>
              <a:t>, </a:t>
            </a:r>
            <a:r>
              <a:rPr lang="en-US" dirty="0" err="1">
                <a:latin typeface="ArialMT-Light"/>
              </a:rPr>
              <a:t>cName</a:t>
            </a:r>
            <a:r>
              <a:rPr lang="en-US" sz="3200" dirty="0">
                <a:latin typeface="Times-Roman"/>
              </a:rPr>
              <a:t>)</a:t>
            </a:r>
          </a:p>
          <a:p>
            <a:r>
              <a:rPr lang="en-US" dirty="0">
                <a:latin typeface="ArialMT-Light"/>
              </a:rPr>
              <a:t>Rental </a:t>
            </a:r>
            <a:r>
              <a:rPr lang="en-US" sz="3200" dirty="0">
                <a:latin typeface="Times-Roman"/>
              </a:rPr>
              <a:t>(</a:t>
            </a:r>
            <a:r>
              <a:rPr lang="en-US" dirty="0" err="1">
                <a:latin typeface="ArialMT-Light"/>
              </a:rPr>
              <a:t>clientNo</a:t>
            </a:r>
            <a:r>
              <a:rPr lang="en-US" sz="3200" dirty="0">
                <a:latin typeface="Times-Roman"/>
              </a:rPr>
              <a:t>, </a:t>
            </a:r>
            <a:r>
              <a:rPr lang="en-US" dirty="0" err="1">
                <a:latin typeface="ArialMT-Light"/>
              </a:rPr>
              <a:t>propertyNo</a:t>
            </a:r>
            <a:r>
              <a:rPr lang="en-US" sz="3200" dirty="0">
                <a:latin typeface="Times-Roman"/>
              </a:rPr>
              <a:t>, </a:t>
            </a:r>
            <a:r>
              <a:rPr lang="en-US" dirty="0" err="1">
                <a:latin typeface="ArialMT-Light"/>
              </a:rPr>
              <a:t>rentStart</a:t>
            </a:r>
            <a:r>
              <a:rPr lang="en-US" sz="3200" dirty="0">
                <a:latin typeface="Times-Roman"/>
              </a:rPr>
              <a:t>, </a:t>
            </a:r>
            <a:r>
              <a:rPr lang="en-US" dirty="0" err="1">
                <a:latin typeface="ArialMT-Light"/>
              </a:rPr>
              <a:t>rentFinish</a:t>
            </a:r>
            <a:r>
              <a:rPr lang="en-US" sz="3200" dirty="0">
                <a:latin typeface="Times-Roman"/>
              </a:rPr>
              <a:t>)</a:t>
            </a:r>
          </a:p>
          <a:p>
            <a:r>
              <a:rPr lang="en-US" dirty="0" err="1">
                <a:latin typeface="ArialMT-Light"/>
              </a:rPr>
              <a:t>PropertyForRent</a:t>
            </a:r>
            <a:r>
              <a:rPr lang="en-US" dirty="0">
                <a:latin typeface="ArialMT-Light"/>
              </a:rPr>
              <a:t> </a:t>
            </a:r>
            <a:r>
              <a:rPr lang="en-US" sz="3200" dirty="0">
                <a:latin typeface="Times-Roman"/>
              </a:rPr>
              <a:t>(</a:t>
            </a:r>
            <a:r>
              <a:rPr lang="en-US" dirty="0" err="1">
                <a:latin typeface="ArialMT-Light"/>
              </a:rPr>
              <a:t>propertyNo</a:t>
            </a:r>
            <a:r>
              <a:rPr lang="en-US" sz="3200" dirty="0">
                <a:latin typeface="Times-Roman"/>
              </a:rPr>
              <a:t>, </a:t>
            </a:r>
            <a:r>
              <a:rPr lang="en-US" dirty="0" err="1">
                <a:latin typeface="ArialMT-Light"/>
              </a:rPr>
              <a:t>pAddress</a:t>
            </a:r>
            <a:r>
              <a:rPr lang="en-US" sz="3200" dirty="0">
                <a:latin typeface="Times-Roman"/>
              </a:rPr>
              <a:t>, </a:t>
            </a:r>
            <a:r>
              <a:rPr lang="en-US" dirty="0">
                <a:latin typeface="ArialMT-Light"/>
              </a:rPr>
              <a:t>rent</a:t>
            </a:r>
            <a:r>
              <a:rPr lang="en-US" sz="3200" dirty="0">
                <a:latin typeface="Times-Roman"/>
              </a:rPr>
              <a:t>, </a:t>
            </a:r>
            <a:r>
              <a:rPr lang="en-US" dirty="0" err="1">
                <a:latin typeface="ArialMT-Light"/>
              </a:rPr>
              <a:t>ownerNo</a:t>
            </a:r>
            <a:r>
              <a:rPr lang="en-US" sz="3200" dirty="0">
                <a:latin typeface="Times-Roman"/>
              </a:rPr>
              <a:t>)</a:t>
            </a:r>
          </a:p>
          <a:p>
            <a:r>
              <a:rPr lang="en-US" dirty="0">
                <a:latin typeface="ArialMT-Light"/>
              </a:rPr>
              <a:t>Owner </a:t>
            </a:r>
            <a:r>
              <a:rPr lang="en-US" sz="3200" dirty="0">
                <a:latin typeface="Times-Roman"/>
              </a:rPr>
              <a:t>(</a:t>
            </a:r>
            <a:r>
              <a:rPr lang="en-US" dirty="0" err="1">
                <a:latin typeface="ArialMT-Light"/>
              </a:rPr>
              <a:t>ownerNo</a:t>
            </a:r>
            <a:r>
              <a:rPr lang="en-US" sz="3200" dirty="0">
                <a:latin typeface="Times-Roman"/>
              </a:rPr>
              <a:t>, </a:t>
            </a:r>
            <a:r>
              <a:rPr lang="en-US" dirty="0" err="1">
                <a:latin typeface="ArialMT-Light"/>
              </a:rPr>
              <a:t>oName</a:t>
            </a:r>
            <a:r>
              <a:rPr lang="en-US" sz="3200" dirty="0">
                <a:latin typeface="Times-Roman"/>
              </a:rPr>
              <a:t>)</a:t>
            </a:r>
            <a:endParaRPr lang="ar-SA" dirty="0"/>
          </a:p>
        </p:txBody>
      </p:sp>
    </p:spTree>
    <p:extLst>
      <p:ext uri="{BB962C8B-B14F-4D97-AF65-F5344CB8AC3E}">
        <p14:creationId xmlns:p14="http://schemas.microsoft.com/office/powerpoint/2010/main" val="124062979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91200" cy="1044575"/>
          </a:xfrm>
        </p:spPr>
        <p:txBody>
          <a:bodyPr/>
          <a:lstStyle/>
          <a:p>
            <a:pPr>
              <a:defRPr/>
            </a:pPr>
            <a:r>
              <a:rPr lang="en-US" dirty="0"/>
              <a:t>summary</a:t>
            </a:r>
          </a:p>
        </p:txBody>
      </p:sp>
      <p:sp>
        <p:nvSpPr>
          <p:cNvPr id="3" name="Content Placeholder 2"/>
          <p:cNvSpPr>
            <a:spLocks noGrp="1"/>
          </p:cNvSpPr>
          <p:nvPr>
            <p:ph idx="1"/>
          </p:nvPr>
        </p:nvSpPr>
        <p:spPr/>
        <p:txBody>
          <a:bodyPr/>
          <a:lstStyle/>
          <a:p>
            <a:pPr marL="342900" indent="-342900">
              <a:buClr>
                <a:schemeClr val="tx2"/>
              </a:buClr>
              <a:buFont typeface="Arial" charset="0"/>
              <a:buChar char="•"/>
              <a:defRPr/>
            </a:pPr>
            <a:r>
              <a:rPr lang="en-US" altLang="en-US" dirty="0">
                <a:ea typeface="ＭＳ Ｐゴシック" charset="-128"/>
              </a:rPr>
              <a:t>Redundant data problems in base relations.</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Functional dependency concept.</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Normalization process.</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First Normal Form (1NF), Second Normal Form (2NF), and Third Normal Form (3NF).</a:t>
            </a:r>
          </a:p>
          <a:p>
            <a:pPr>
              <a:defRPr/>
            </a:pPr>
            <a:endParaRPr lang="en-US" altLang="en-US" dirty="0">
              <a:ea typeface="ＭＳ Ｐゴシック" charset="-128"/>
            </a:endParaRPr>
          </a:p>
          <a:p>
            <a:pPr>
              <a:defRPr/>
            </a:pP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xtLst>
            <a:ext uri="{91240B29-F687-4f45-9708-019B960494DF}"/>
          </a:extLst>
        </p:spPr>
        <p:txBody>
          <a:bodyPr lIns="90488" tIns="44450" rIns="90488" bIns="44450">
            <a:normAutofit fontScale="90000"/>
          </a:bodyPr>
          <a:lstStyle/>
          <a:p>
            <a:pPr>
              <a:defRPr/>
            </a:pPr>
            <a:r>
              <a:rPr lang="en-GB" b="1">
                <a:ea typeface="+mn-ea"/>
              </a:rPr>
              <a:t>Data Redundancy and Update Anomalies</a:t>
            </a:r>
          </a:p>
        </p:txBody>
      </p:sp>
      <p:sp>
        <p:nvSpPr>
          <p:cNvPr id="28674" name="Rectangle 3"/>
          <p:cNvSpPr>
            <a:spLocks noGrp="1" noChangeArrowheads="1"/>
          </p:cNvSpPr>
          <p:nvPr>
            <p:ph idx="1"/>
          </p:nvPr>
        </p:nvSpPr>
        <p:spPr>
          <a:xfrm>
            <a:off x="395288" y="1628775"/>
            <a:ext cx="8382000" cy="22113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dirty="0">
                <a:ea typeface="ＭＳ Ｐゴシック" charset="-128"/>
              </a:rPr>
              <a:t>Major aim of relational database design is to group attributes into relations to </a:t>
            </a:r>
            <a:r>
              <a:rPr lang="en-GB" altLang="en-US" i="1" dirty="0">
                <a:ea typeface="ＭＳ Ｐゴシック" charset="-128"/>
              </a:rPr>
              <a:t>minimize</a:t>
            </a:r>
            <a:r>
              <a:rPr lang="en-GB" altLang="en-US" dirty="0">
                <a:ea typeface="ＭＳ Ｐゴシック" charset="-128"/>
              </a:rPr>
              <a:t> data redundancy. </a:t>
            </a:r>
          </a:p>
          <a:p>
            <a:endParaRPr lang="en-GB" altLang="en-US" dirty="0">
              <a:ea typeface="ＭＳ Ｐゴシック" charset="-128"/>
            </a:endParaRPr>
          </a:p>
          <a:p>
            <a:r>
              <a:rPr lang="en-GB" altLang="en-US" dirty="0">
                <a:ea typeface="ＭＳ Ｐゴシック" charset="-128"/>
              </a:rPr>
              <a:t>Relations that contain redundant information may potentially suffer from update anomalies.  </a:t>
            </a:r>
          </a:p>
          <a:p>
            <a:endParaRPr lang="en-GB" altLang="en-US" dirty="0">
              <a:ea typeface="ＭＳ Ｐゴシック" charset="-128"/>
            </a:endParaRPr>
          </a:p>
          <a:p>
            <a:r>
              <a:rPr lang="en-GB" altLang="en-US" dirty="0">
                <a:ea typeface="ＭＳ Ｐゴシック" charset="-128"/>
              </a:rPr>
              <a:t>Types of update anomalies include:</a:t>
            </a:r>
          </a:p>
          <a:p>
            <a:pPr lvl="1"/>
            <a:r>
              <a:rPr lang="en-GB" altLang="en-US" dirty="0">
                <a:ea typeface="ＭＳ Ｐゴシック" charset="-128"/>
              </a:rPr>
              <a:t>Insertion</a:t>
            </a:r>
          </a:p>
          <a:p>
            <a:pPr lvl="1"/>
            <a:r>
              <a:rPr lang="en-GB" altLang="en-US" dirty="0">
                <a:ea typeface="ＭＳ Ｐゴシック" charset="-128"/>
              </a:rPr>
              <a:t>Deletion</a:t>
            </a:r>
          </a:p>
          <a:p>
            <a:pPr lvl="1"/>
            <a:r>
              <a:rPr lang="en-GB" altLang="en-US" dirty="0">
                <a:ea typeface="ＭＳ Ｐゴシック" charset="-128"/>
              </a:rPr>
              <a:t>Modification</a:t>
            </a:r>
          </a:p>
        </p:txBody>
      </p:sp>
      <p:sp>
        <p:nvSpPr>
          <p:cNvPr id="28675"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C337F79-A284-BF42-A8B8-EF4B0355F391}" type="slidenum">
              <a:rPr lang="en-GB" altLang="en-US" sz="2400">
                <a:latin typeface="Times New Roman" charset="0"/>
              </a:rPr>
              <a:pPr>
                <a:spcBef>
                  <a:spcPct val="0"/>
                </a:spcBef>
                <a:spcAft>
                  <a:spcPct val="0"/>
                </a:spcAft>
                <a:buFontTx/>
                <a:buNone/>
              </a:pPr>
              <a:t>4</a:t>
            </a:fld>
            <a:endParaRPr lang="en-GB" altLang="en-US" sz="2400">
              <a:latin typeface="Times New Roman" charset="0"/>
            </a:endParaRPr>
          </a:p>
        </p:txBody>
      </p:sp>
      <p:sp>
        <p:nvSpPr>
          <p:cNvPr id="28676"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42888"/>
            <a:ext cx="7859713" cy="1371601"/>
          </a:xfrm>
        </p:spPr>
        <p:txBody>
          <a:bodyPr/>
          <a:lstStyle/>
          <a:p>
            <a:pPr algn="just">
              <a:defRPr/>
            </a:pPr>
            <a:r>
              <a:rPr lang="en-GB" b="1">
                <a:ea typeface="+mn-ea"/>
              </a:rPr>
              <a:t>Functional Dependencies</a:t>
            </a:r>
          </a:p>
        </p:txBody>
      </p:sp>
      <p:sp>
        <p:nvSpPr>
          <p:cNvPr id="30722" name="Rectangle 3"/>
          <p:cNvSpPr>
            <a:spLocks noGrp="1" noChangeArrowheads="1"/>
          </p:cNvSpPr>
          <p:nvPr>
            <p:ph idx="1"/>
          </p:nvPr>
        </p:nvSpPr>
        <p:spPr>
          <a:xfrm>
            <a:off x="457200" y="1412875"/>
            <a:ext cx="7620000" cy="4373563"/>
          </a:xfrm>
        </p:spPr>
        <p:txBody>
          <a:bodyPr/>
          <a:lstStyle/>
          <a:p>
            <a:pPr marL="342900" indent="-342900">
              <a:buClr>
                <a:schemeClr val="tx2"/>
              </a:buClr>
              <a:buFont typeface="Arial" charset="0"/>
              <a:buChar char="•"/>
            </a:pPr>
            <a:r>
              <a:rPr lang="en-GB" altLang="en-US" dirty="0">
                <a:ea typeface="ＭＳ Ｐゴシック" charset="-128"/>
              </a:rPr>
              <a:t>Important concept associated with normalization.</a:t>
            </a:r>
          </a:p>
          <a:p>
            <a:pPr marL="342900" indent="-342900">
              <a:buClr>
                <a:schemeClr val="tx2"/>
              </a:buClr>
              <a:buFont typeface="Arial" charset="0"/>
              <a:buChar char="•"/>
            </a:pPr>
            <a:endParaRPr lang="en-GB" altLang="en-US" dirty="0">
              <a:ea typeface="ＭＳ Ｐゴシック" charset="-128"/>
            </a:endParaRPr>
          </a:p>
          <a:p>
            <a:pPr marL="342900" indent="-342900">
              <a:buClr>
                <a:schemeClr val="tx2"/>
              </a:buClr>
              <a:buFont typeface="Arial" charset="0"/>
              <a:buChar char="•"/>
            </a:pPr>
            <a:r>
              <a:rPr lang="en-GB" altLang="en-US" dirty="0">
                <a:ea typeface="ＭＳ Ｐゴシック" charset="-128"/>
              </a:rPr>
              <a:t>Functional dependency describes relationship between attributes.</a:t>
            </a:r>
          </a:p>
          <a:p>
            <a:pPr marL="342900" indent="-342900">
              <a:buClr>
                <a:schemeClr val="tx2"/>
              </a:buClr>
              <a:buFont typeface="Arial" charset="0"/>
              <a:buChar char="•"/>
            </a:pPr>
            <a:r>
              <a:rPr lang="en-GB" altLang="en-US">
                <a:ea typeface="ＭＳ Ｐゴシック" charset="-128"/>
              </a:rPr>
              <a:t>For example</a:t>
            </a:r>
            <a:r>
              <a:rPr lang="en-GB" altLang="en-US" b="0">
                <a:ea typeface="ＭＳ Ｐゴシック" charset="-128"/>
              </a:rPr>
              <a:t>:</a:t>
            </a:r>
          </a:p>
          <a:p>
            <a:pPr marL="273050" lvl="1" indent="0">
              <a:buFont typeface="Arial" charset="0"/>
              <a:buNone/>
            </a:pPr>
            <a:r>
              <a:rPr lang="en-GB" altLang="en-US">
                <a:ea typeface="ＭＳ Ｐゴシック" charset="-128"/>
              </a:rPr>
              <a:t>If </a:t>
            </a:r>
            <a:r>
              <a:rPr lang="en-GB" altLang="en-US" dirty="0">
                <a:ea typeface="ＭＳ Ｐゴシック" charset="-128"/>
              </a:rPr>
              <a:t>A and B are attributes of relation R, B is functionally dependent on A (denoted A </a:t>
            </a:r>
            <a:r>
              <a:rPr lang="en-GB" altLang="en-US" dirty="0">
                <a:ea typeface="ＭＳ Ｐゴシック" charset="-128"/>
                <a:sym typeface="Symbol" charset="2"/>
              </a:rPr>
              <a:t></a:t>
            </a:r>
            <a:r>
              <a:rPr lang="en-GB" altLang="en-US" dirty="0">
                <a:ea typeface="ＭＳ Ｐゴシック" charset="-128"/>
              </a:rPr>
              <a:t> B), if each value of A in R is associated with exactly one value of B in R ( A and B may each consist of one or more attributes)</a:t>
            </a:r>
          </a:p>
        </p:txBody>
      </p:sp>
      <p:sp>
        <p:nvSpPr>
          <p:cNvPr id="30723"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E709B298-D3D7-F944-AD24-75171E601D9C}" type="slidenum">
              <a:rPr lang="en-GB" altLang="en-US" sz="2400">
                <a:latin typeface="Times New Roman" charset="0"/>
              </a:rPr>
              <a:pPr>
                <a:spcBef>
                  <a:spcPct val="0"/>
                </a:spcBef>
                <a:spcAft>
                  <a:spcPct val="0"/>
                </a:spcAft>
                <a:buFontTx/>
                <a:buNone/>
              </a:pPr>
              <a:t>5</a:t>
            </a:fld>
            <a:endParaRPr lang="en-GB" altLang="en-US" sz="2400">
              <a:latin typeface="Times New Roman" charset="0"/>
            </a:endParaRPr>
          </a:p>
        </p:txBody>
      </p:sp>
      <p:sp>
        <p:nvSpPr>
          <p:cNvPr id="3072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a:xfrm>
            <a:off x="457200" y="-242888"/>
            <a:ext cx="5791200" cy="1371601"/>
          </a:xfrm>
          <a:extLst>
            <a:ext uri="{91240B29-F687-4f45-9708-019B960494DF}"/>
          </a:extLst>
        </p:spPr>
        <p:txBody>
          <a:bodyPr lIns="90488" tIns="44450" rIns="90488" bIns="44450"/>
          <a:lstStyle/>
          <a:p>
            <a:pPr>
              <a:defRPr/>
            </a:pPr>
            <a:r>
              <a:rPr lang="en-GB" b="1" dirty="0">
                <a:ea typeface="+mn-ea"/>
              </a:rPr>
              <a:t>SAMPLE DATA</a:t>
            </a:r>
          </a:p>
        </p:txBody>
      </p:sp>
      <p:sp>
        <p:nvSpPr>
          <p:cNvPr id="31746"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42532818-6338-0640-A729-F2C8E32491F7}" type="slidenum">
              <a:rPr lang="en-GB" altLang="en-US" sz="2400">
                <a:latin typeface="Times New Roman" charset="0"/>
              </a:rPr>
              <a:pPr>
                <a:spcBef>
                  <a:spcPct val="0"/>
                </a:spcBef>
                <a:spcAft>
                  <a:spcPct val="0"/>
                </a:spcAft>
                <a:buFontTx/>
                <a:buNone/>
              </a:pPr>
              <a:t>6</a:t>
            </a:fld>
            <a:endParaRPr lang="en-GB" altLang="en-US" sz="2400">
              <a:latin typeface="Times New Roman" charset="0"/>
            </a:endParaRPr>
          </a:p>
        </p:txBody>
      </p:sp>
      <p:pic>
        <p:nvPicPr>
          <p:cNvPr id="31747" name="Picture 1031" descr="DS3-Figure 13-01"/>
          <p:cNvPicPr>
            <a:picLocks noChangeAspect="1" noChangeArrowheads="1"/>
          </p:cNvPicPr>
          <p:nvPr/>
        </p:nvPicPr>
        <p:blipFill>
          <a:blip r:embed="rId3" cstate="print">
            <a:extLst>
              <a:ext uri="{28A0092B-C50C-407E-A947-70E740481C1C}">
                <a14:useLocalDpi xmlns:a14="http://schemas.microsoft.com/office/drawing/2010/main" val="0"/>
              </a:ext>
            </a:extLst>
          </a:blip>
          <a:srcRect b="42194"/>
          <a:stretch>
            <a:fillRect/>
          </a:stretch>
        </p:blipFill>
        <p:spPr bwMode="auto">
          <a:xfrm>
            <a:off x="609600" y="1524000"/>
            <a:ext cx="388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032" descr="DS3-Figure 13-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114800"/>
            <a:ext cx="55626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33" descr="DS3-Figure 13-01"/>
          <p:cNvPicPr>
            <a:picLocks noChangeAspect="1" noChangeArrowheads="1"/>
          </p:cNvPicPr>
          <p:nvPr/>
        </p:nvPicPr>
        <p:blipFill>
          <a:blip r:embed="rId3" cstate="print">
            <a:extLst>
              <a:ext uri="{28A0092B-C50C-407E-A947-70E740481C1C}">
                <a14:useLocalDpi xmlns:a14="http://schemas.microsoft.com/office/drawing/2010/main" val="0"/>
              </a:ext>
            </a:extLst>
          </a:blip>
          <a:srcRect t="57831" r="35294"/>
          <a:stretch>
            <a:fillRect/>
          </a:stretch>
        </p:blipFill>
        <p:spPr bwMode="auto">
          <a:xfrm>
            <a:off x="5029200" y="1447800"/>
            <a:ext cx="2514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42888"/>
            <a:ext cx="7718425" cy="1371601"/>
          </a:xfrm>
          <a:extLst>
            <a:ext uri="{91240B29-F687-4f45-9708-019B960494DF}"/>
          </a:extLst>
        </p:spPr>
        <p:txBody>
          <a:bodyPr lIns="90488" tIns="44450" rIns="90488" bIns="44450"/>
          <a:lstStyle/>
          <a:p>
            <a:pPr>
              <a:defRPr/>
            </a:pPr>
            <a:r>
              <a:rPr lang="en-GB" b="1">
                <a:ea typeface="+mn-ea"/>
              </a:rPr>
              <a:t>Functional </a:t>
            </a:r>
            <a:r>
              <a:rPr lang="en-GB" b="1" dirty="0">
                <a:ea typeface="+mn-ea"/>
              </a:rPr>
              <a:t>Dependencies</a:t>
            </a:r>
          </a:p>
        </p:txBody>
      </p:sp>
      <p:sp>
        <p:nvSpPr>
          <p:cNvPr id="33794" name="Rectangle 3"/>
          <p:cNvSpPr>
            <a:spLocks noGrp="1" noChangeArrowheads="1"/>
          </p:cNvSpPr>
          <p:nvPr>
            <p:ph idx="1"/>
          </p:nvPr>
        </p:nvSpPr>
        <p:spPr>
          <a:xfrm>
            <a:off x="685800" y="1524000"/>
            <a:ext cx="8134350" cy="4678363"/>
          </a:xfrm>
        </p:spPr>
        <p:txBody>
          <a:bodyPr lIns="90488" tIns="44450" rIns="90488" bIns="44450"/>
          <a:lstStyle/>
          <a:p>
            <a:pPr>
              <a:buFontTx/>
              <a:buNone/>
            </a:pPr>
            <a:endParaRPr lang="en-GB" altLang="en-US"/>
          </a:p>
          <a:p>
            <a:r>
              <a:rPr lang="en-GB" altLang="en-US"/>
              <a:t>Diagrammatic representation.</a:t>
            </a:r>
          </a:p>
          <a:p>
            <a:endParaRPr lang="en-GB" altLang="en-US"/>
          </a:p>
          <a:p>
            <a:endParaRPr lang="en-GB" altLang="en-US"/>
          </a:p>
          <a:p>
            <a:endParaRPr lang="en-GB" altLang="en-US"/>
          </a:p>
          <a:p>
            <a:endParaRPr lang="en-GB" altLang="en-US"/>
          </a:p>
          <a:p>
            <a:r>
              <a:rPr lang="en-GB" altLang="en-US"/>
              <a:t>The </a:t>
            </a:r>
            <a:r>
              <a:rPr lang="en-GB" altLang="en-US" i="1"/>
              <a:t>determinant</a:t>
            </a:r>
            <a:r>
              <a:rPr lang="en-GB" altLang="en-US"/>
              <a:t> of a functional dependency refers to the attribute or group of attributes on the left-hand side of the arrow.</a:t>
            </a:r>
          </a:p>
          <a:p>
            <a:endParaRPr lang="en-GB" altLang="en-US"/>
          </a:p>
        </p:txBody>
      </p:sp>
      <p:sp>
        <p:nvSpPr>
          <p:cNvPr id="33795"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F2DA96E-6083-5B4A-A603-44EC2207D4A2}" type="slidenum">
              <a:rPr lang="en-GB" altLang="en-US" sz="2400">
                <a:latin typeface="Times New Roman" charset="0"/>
              </a:rPr>
              <a:pPr>
                <a:spcBef>
                  <a:spcPct val="0"/>
                </a:spcBef>
                <a:spcAft>
                  <a:spcPct val="0"/>
                </a:spcAft>
                <a:buFontTx/>
                <a:buNone/>
              </a:pPr>
              <a:t>7</a:t>
            </a:fld>
            <a:endParaRPr lang="en-GB" altLang="en-US" sz="2400">
              <a:latin typeface="Times New Roman" charset="0"/>
            </a:endParaRPr>
          </a:p>
        </p:txBody>
      </p:sp>
      <p:pic>
        <p:nvPicPr>
          <p:cNvPr id="33796" name="Picture 6" descr="DS3-Figure 1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2636838"/>
            <a:ext cx="716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075613" cy="1371600"/>
          </a:xfrm>
          <a:extLst>
            <a:ext uri="{91240B29-F687-4f45-9708-019B960494DF}"/>
          </a:extLst>
        </p:spPr>
        <p:txBody>
          <a:bodyPr lIns="90488" tIns="44450" rIns="90488" bIns="44450"/>
          <a:lstStyle/>
          <a:p>
            <a:pPr>
              <a:defRPr/>
            </a:pPr>
            <a:r>
              <a:rPr lang="en-GB" b="1">
                <a:ea typeface="+mn-ea"/>
              </a:rPr>
              <a:t>An Example Functional Dependency</a:t>
            </a:r>
          </a:p>
        </p:txBody>
      </p:sp>
      <p:pic>
        <p:nvPicPr>
          <p:cNvPr id="35842" name="Picture 10" descr="C13NF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0500" y="1844675"/>
            <a:ext cx="7910513" cy="4032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Slide Number Placeholder 4"/>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B900980-DB02-654C-8AFB-FCBCA0A36651}" type="slidenum">
              <a:rPr lang="en-GB" altLang="en-US" sz="2400">
                <a:latin typeface="Times New Roman" charset="0"/>
              </a:rPr>
              <a:pPr>
                <a:spcBef>
                  <a:spcPct val="0"/>
                </a:spcBef>
                <a:spcAft>
                  <a:spcPct val="0"/>
                </a:spcAft>
                <a:buFontTx/>
                <a:buNone/>
              </a:pPr>
              <a:t>8</a:t>
            </a:fld>
            <a:endParaRPr lang="en-GB" altLang="en-US" sz="2400">
              <a:latin typeface="Times New Roman" charset="0"/>
            </a:endParaRPr>
          </a:p>
        </p:txBody>
      </p:sp>
      <p:sp>
        <p:nvSpPr>
          <p:cNvPr id="3584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152400"/>
            <a:ext cx="7427913" cy="1371600"/>
          </a:xfrm>
        </p:spPr>
        <p:txBody>
          <a:bodyPr>
            <a:normAutofit fontScale="90000"/>
          </a:bodyPr>
          <a:lstStyle/>
          <a:p>
            <a:pPr>
              <a:defRPr/>
            </a:pPr>
            <a:r>
              <a:rPr lang="en-GB" b="1">
                <a:ea typeface="+mn-ea"/>
              </a:rPr>
              <a:t>Characteristics of Functional Dependencies</a:t>
            </a:r>
          </a:p>
        </p:txBody>
      </p:sp>
      <p:sp>
        <p:nvSpPr>
          <p:cNvPr id="37890" name="Rectangle 3"/>
          <p:cNvSpPr>
            <a:spLocks noGrp="1" noChangeArrowheads="1"/>
          </p:cNvSpPr>
          <p:nvPr>
            <p:ph idx="1"/>
          </p:nvPr>
        </p:nvSpPr>
        <p:spPr>
          <a:xfrm>
            <a:off x="395288" y="1628775"/>
            <a:ext cx="8382000" cy="2211388"/>
          </a:xfrm>
        </p:spPr>
        <p:txBody>
          <a:bodyPr/>
          <a:lstStyle/>
          <a:p>
            <a:r>
              <a:rPr lang="en-US" altLang="en-US">
                <a:ea typeface="ＭＳ Ｐゴシック" charset="-128"/>
              </a:rPr>
              <a:t>Determinants should have the minimal number of attributes necessary to maintain the functional dependency with the attribute(s) on the right hand-side. </a:t>
            </a:r>
          </a:p>
          <a:p>
            <a:endParaRPr lang="en-US" altLang="en-US">
              <a:ea typeface="ＭＳ Ｐゴシック" charset="-128"/>
            </a:endParaRPr>
          </a:p>
          <a:p>
            <a:r>
              <a:rPr lang="en-US" altLang="en-US">
                <a:ea typeface="ＭＳ Ｐゴシック" charset="-128"/>
              </a:rPr>
              <a:t>This requirement is called </a:t>
            </a:r>
            <a:r>
              <a:rPr lang="en-US" altLang="en-US" i="1">
                <a:ea typeface="ＭＳ Ｐゴシック" charset="-128"/>
              </a:rPr>
              <a:t>full functional dependency.</a:t>
            </a:r>
          </a:p>
          <a:p>
            <a:endParaRPr lang="en-US" altLang="en-US" i="1">
              <a:ea typeface="ＭＳ Ｐゴシック" charset="-128"/>
            </a:endParaRPr>
          </a:p>
          <a:p>
            <a:r>
              <a:rPr lang="en-US" altLang="en-US">
                <a:ea typeface="ＭＳ Ｐゴシック" charset="-128"/>
              </a:rPr>
              <a:t>Full functional dependency</a:t>
            </a:r>
            <a:r>
              <a:rPr lang="en-US" altLang="en-US" i="1">
                <a:ea typeface="ＭＳ Ｐゴシック" charset="-128"/>
              </a:rPr>
              <a:t> </a:t>
            </a:r>
            <a:r>
              <a:rPr lang="en-US" altLang="en-US" b="0">
                <a:ea typeface="ＭＳ Ｐゴシック" charset="-128"/>
              </a:rPr>
              <a:t>indicates that if A and B are attributes of a relation, B is fully functionally dependent on A, if B is functionally dependent on A, but </a:t>
            </a:r>
            <a:r>
              <a:rPr lang="en-US" altLang="en-US" b="0" i="1">
                <a:ea typeface="ＭＳ Ｐゴシック" charset="-128"/>
              </a:rPr>
              <a:t>not on any proper subset </a:t>
            </a:r>
            <a:r>
              <a:rPr lang="en-US" altLang="en-US" b="0">
                <a:ea typeface="ＭＳ Ｐゴシック" charset="-128"/>
              </a:rPr>
              <a:t>of A.</a:t>
            </a:r>
          </a:p>
          <a:p>
            <a:endParaRPr lang="en-US" altLang="en-US" i="1">
              <a:ea typeface="ＭＳ Ｐゴシック" charset="-128"/>
            </a:endParaRPr>
          </a:p>
          <a:p>
            <a:endParaRPr lang="en-US" altLang="en-US" i="1">
              <a:ea typeface="ＭＳ Ｐゴシック" charset="-128"/>
            </a:endParaRPr>
          </a:p>
        </p:txBody>
      </p:sp>
      <p:sp>
        <p:nvSpPr>
          <p:cNvPr id="37891"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2392D5A-A65A-9E46-8433-BB5ED12E4F6B}" type="slidenum">
              <a:rPr lang="en-GB" altLang="en-US" sz="2400">
                <a:latin typeface="Times New Roman" charset="0"/>
              </a:rPr>
              <a:pPr>
                <a:spcBef>
                  <a:spcPct val="0"/>
                </a:spcBef>
                <a:spcAft>
                  <a:spcPct val="0"/>
                </a:spcAft>
                <a:buFontTx/>
                <a:buNone/>
              </a:pPr>
              <a:t>9</a:t>
            </a:fld>
            <a:endParaRPr lang="en-GB" altLang="en-US" sz="2400">
              <a:latin typeface="Times New Roman" charset="0"/>
            </a:endParaRPr>
          </a:p>
        </p:txBody>
      </p:sp>
      <p:sp>
        <p:nvSpPr>
          <p:cNvPr id="37892"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theme/_rels/theme21.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1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4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1.xml><?xml version="1.0" encoding="utf-8"?>
<a:theme xmlns:a="http://schemas.openxmlformats.org/drawingml/2006/main" name="Theme1">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Theme1" id="{FC4AB532-163C-1348-A329-3CE48AB1877C}" vid="{7C86A42C-3071-E94E-B5EA-A4FAFA92E5A8}"/>
    </a:ext>
  </a:extLst>
</a:theme>
</file>

<file path=ppt/theme/theme12.xml><?xml version="1.0" encoding="utf-8"?>
<a:theme xmlns:a="http://schemas.openxmlformats.org/drawingml/2006/main" name="5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3.xml><?xml version="1.0" encoding="utf-8"?>
<a:theme xmlns:a="http://schemas.openxmlformats.org/drawingml/2006/main" name="2_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4.xml><?xml version="1.0" encoding="utf-8"?>
<a:theme xmlns:a="http://schemas.openxmlformats.org/drawingml/2006/main" name="6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5.xml><?xml version="1.0" encoding="utf-8"?>
<a:theme xmlns:a="http://schemas.openxmlformats.org/drawingml/2006/main" name="1_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6.xml><?xml version="1.0" encoding="utf-8"?>
<a:theme xmlns:a="http://schemas.openxmlformats.org/drawingml/2006/main" name="7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7.xml><?xml version="1.0" encoding="utf-8"?>
<a:theme xmlns:a="http://schemas.openxmlformats.org/drawingml/2006/main" name="3_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8.xml><?xml version="1.0" encoding="utf-8"?>
<a:theme xmlns:a="http://schemas.openxmlformats.org/drawingml/2006/main" name="8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9.xml><?xml version="1.0" encoding="utf-8"?>
<a:theme xmlns:a="http://schemas.openxmlformats.org/drawingml/2006/main" name="3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0.xml><?xml version="1.0" encoding="utf-8"?>
<a:theme xmlns:a="http://schemas.openxmlformats.org/drawingml/2006/main" name="9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1_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3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2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TS010286746</Template>
  <TotalTime>602</TotalTime>
  <Words>1999</Words>
  <Application>Microsoft Office PowerPoint</Application>
  <PresentationFormat>عرض على الشاشة (4:3)</PresentationFormat>
  <Paragraphs>411</Paragraphs>
  <Slides>35</Slides>
  <Notes>17</Notes>
  <HiddenSlides>0</HiddenSlides>
  <MMClips>0</MMClips>
  <ScaleCrop>false</ScaleCrop>
  <HeadingPairs>
    <vt:vector size="6" baseType="variant">
      <vt:variant>
        <vt:lpstr>الخطوط المستخدمة</vt:lpstr>
      </vt:variant>
      <vt:variant>
        <vt:i4>13</vt:i4>
      </vt:variant>
      <vt:variant>
        <vt:lpstr>نسق</vt:lpstr>
      </vt:variant>
      <vt:variant>
        <vt:i4>21</vt:i4>
      </vt:variant>
      <vt:variant>
        <vt:lpstr>عناوين الشرائح</vt:lpstr>
      </vt:variant>
      <vt:variant>
        <vt:i4>35</vt:i4>
      </vt:variant>
    </vt:vector>
  </HeadingPairs>
  <TitlesOfParts>
    <vt:vector size="69" baseType="lpstr">
      <vt:lpstr>ＭＳ Ｐゴシック</vt:lpstr>
      <vt:lpstr>ＭＳ Ｐゴシック</vt:lpstr>
      <vt:lpstr>Arial</vt:lpstr>
      <vt:lpstr>Arial Black</vt:lpstr>
      <vt:lpstr>ArialMT-Light</vt:lpstr>
      <vt:lpstr>Calibri</vt:lpstr>
      <vt:lpstr>Courier New</vt:lpstr>
      <vt:lpstr>Monotype Sorts</vt:lpstr>
      <vt:lpstr>Symbol</vt:lpstr>
      <vt:lpstr>Tahoma</vt:lpstr>
      <vt:lpstr>Times New Roman</vt:lpstr>
      <vt:lpstr>Times-Roman</vt:lpstr>
      <vt:lpstr>Wingdings</vt:lpstr>
      <vt:lpstr>1_Green with White Fence Segoe_TP10286746</vt:lpstr>
      <vt:lpstr>White with Courier font for code slides</vt:lpstr>
      <vt:lpstr>Gray Segoe 4-3 template-template_April-17-2007</vt:lpstr>
      <vt:lpstr>1_White with Courier font for code slides</vt:lpstr>
      <vt:lpstr>Green Segoe 4-3 template-template_April-17-2007</vt:lpstr>
      <vt:lpstr>2_White with Courier font for code slides</vt:lpstr>
      <vt:lpstr>1_Gray Segoe 4-3 template-template_April-17-2007</vt:lpstr>
      <vt:lpstr>3_White with Courier font for code slides</vt:lpstr>
      <vt:lpstr>2_Green with White Fence Segoe_TP10286746</vt:lpstr>
      <vt:lpstr>4_White with Courier font for code slides</vt:lpstr>
      <vt:lpstr>Theme1</vt:lpstr>
      <vt:lpstr>5_White with Courier font for code slides</vt:lpstr>
      <vt:lpstr>2_Gray Segoe 4-3 template-template_April-17-2007</vt:lpstr>
      <vt:lpstr>6_White with Courier font for code slides</vt:lpstr>
      <vt:lpstr>1_Green Segoe 4-3 template-template_April-17-2007</vt:lpstr>
      <vt:lpstr>7_White with Courier font for code slides</vt:lpstr>
      <vt:lpstr>3_Gray Segoe 4-3 template-template_April-17-2007</vt:lpstr>
      <vt:lpstr>8_White with Courier font for code slides</vt:lpstr>
      <vt:lpstr>3_Green with White Fence Segoe_TP10286746</vt:lpstr>
      <vt:lpstr>9_White with Courier font for code slides</vt:lpstr>
      <vt:lpstr>Essential</vt:lpstr>
      <vt:lpstr>Chapter 14</vt:lpstr>
      <vt:lpstr>Chapter 14 - Objectives</vt:lpstr>
      <vt:lpstr>normalization</vt:lpstr>
      <vt:lpstr>Data Redundancy and Update Anomalies</vt:lpstr>
      <vt:lpstr>Functional Dependencies</vt:lpstr>
      <vt:lpstr>SAMPLE DATA</vt:lpstr>
      <vt:lpstr>Functional Dependencies</vt:lpstr>
      <vt:lpstr>An Example Functional Dependency</vt:lpstr>
      <vt:lpstr>Characteristics of Functional Dependencies</vt:lpstr>
      <vt:lpstr>Example Full Functional Dependency</vt:lpstr>
      <vt:lpstr>Characteristics of Functional Dependencies</vt:lpstr>
      <vt:lpstr>Transitive Dependencies</vt:lpstr>
      <vt:lpstr>Example Transitive Dependency</vt:lpstr>
      <vt:lpstr>The Process of Normalization</vt:lpstr>
      <vt:lpstr>Example </vt:lpstr>
      <vt:lpstr>The Process of Normalization</vt:lpstr>
      <vt:lpstr>The Process of Normalization</vt:lpstr>
      <vt:lpstr>Process of normalization</vt:lpstr>
      <vt:lpstr>Process of normalization</vt:lpstr>
      <vt:lpstr>Unnormalized Form (UNF)</vt:lpstr>
      <vt:lpstr>First Normal Form (1NF)</vt:lpstr>
      <vt:lpstr>UNF to 1NF</vt:lpstr>
      <vt:lpstr>UNF to 1NF – Approach 1</vt:lpstr>
      <vt:lpstr>UNF to 1NF – Approach 2</vt:lpstr>
      <vt:lpstr>UNF to 1NF – Approach 3</vt:lpstr>
      <vt:lpstr>Second Normal Form (2NF)</vt:lpstr>
      <vt:lpstr>Second Normal Form (2NF)</vt:lpstr>
      <vt:lpstr>1NF to 2NF</vt:lpstr>
      <vt:lpstr>1NF to 2NF</vt:lpstr>
      <vt:lpstr>1NF to 2NF</vt:lpstr>
      <vt:lpstr>Third Normal Form (3NF)</vt:lpstr>
      <vt:lpstr>Third Normal Form (3NF)</vt:lpstr>
      <vt:lpstr>2NF to 3NF</vt:lpstr>
      <vt:lpstr>The decomposition of the ClientRental</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subject>Database Systems</dc:subject>
  <dc:creator>Ghadah Abdullah Alrabeeah</dc:creator>
  <dc:description>Transparencies for Chapter 1 of textbook_x000d_
Database Systems: A Practical Approach to Design, Implementation, and Management</dc:description>
  <cp:lastModifiedBy>Layla hajr</cp:lastModifiedBy>
  <cp:revision>23</cp:revision>
  <cp:lastPrinted>1997-01-27T16:12:02Z</cp:lastPrinted>
  <dcterms:created xsi:type="dcterms:W3CDTF">2016-05-26T12:38:58Z</dcterms:created>
  <dcterms:modified xsi:type="dcterms:W3CDTF">2018-11-12T15:48:49Z</dcterms:modified>
</cp:coreProperties>
</file>