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109" d="100"/>
          <a:sy n="109" d="100"/>
        </p:scale>
        <p:origin x="3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1807" y="363255"/>
            <a:ext cx="7766936" cy="450937"/>
          </a:xfrm>
        </p:spPr>
        <p:txBody>
          <a:bodyPr/>
          <a:lstStyle/>
          <a:p>
            <a:pPr algn="ctr"/>
            <a:r>
              <a:rPr lang="en-US" sz="2200" dirty="0">
                <a:latin typeface="Calibri" panose="020F0502020204030204" pitchFamily="34" charset="0"/>
                <a:cs typeface="Calibri" panose="020F0502020204030204" pitchFamily="34" charset="0"/>
              </a:rPr>
              <a:t>Biological Factors</a:t>
            </a:r>
            <a:r>
              <a:rPr lang="ar-SA" sz="2200" dirty="0">
                <a:latin typeface="Calibri" panose="020F0502020204030204" pitchFamily="34" charset="0"/>
                <a:cs typeface="Calibri" panose="020F0502020204030204" pitchFamily="34" charset="0"/>
              </a:rPr>
              <a:t>العوامل الإحيائية </a:t>
            </a:r>
            <a:endParaRPr lang="en-US" sz="22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4591" y="814192"/>
            <a:ext cx="8929973" cy="5812075"/>
          </a:xfrm>
        </p:spPr>
        <p:txBody>
          <a:bodyPr>
            <a:noAutofit/>
          </a:bodyPr>
          <a:lstStyle/>
          <a:p>
            <a:r>
              <a:rPr lang="ar-SA" sz="2200" dirty="0">
                <a:solidFill>
                  <a:schemeClr val="tx1">
                    <a:lumMod val="95000"/>
                    <a:lumOff val="5000"/>
                  </a:schemeClr>
                </a:solidFill>
              </a:rPr>
              <a:t>أي نوع من الحيوانات يعيش في بيئة معينة </a:t>
            </a:r>
            <a:r>
              <a:rPr lang="ar-SA" sz="2200" u="sng" dirty="0">
                <a:solidFill>
                  <a:schemeClr val="tx1">
                    <a:lumMod val="95000"/>
                    <a:lumOff val="5000"/>
                  </a:schemeClr>
                </a:solidFill>
              </a:rPr>
              <a:t>لا تؤثر عليه العوامل الطبيعية فقط</a:t>
            </a:r>
            <a:r>
              <a:rPr lang="ar-SA" sz="2200" dirty="0">
                <a:solidFill>
                  <a:schemeClr val="tx1">
                    <a:lumMod val="95000"/>
                    <a:lumOff val="5000"/>
                  </a:schemeClr>
                </a:solidFill>
              </a:rPr>
              <a:t> بل أن هناك أثراً واضحاً على حياة هذا الحيوان </a:t>
            </a:r>
            <a:r>
              <a:rPr lang="ar-SA" sz="2200" u="sng" dirty="0">
                <a:solidFill>
                  <a:schemeClr val="tx1">
                    <a:lumMod val="95000"/>
                    <a:lumOff val="5000"/>
                  </a:schemeClr>
                </a:solidFill>
              </a:rPr>
              <a:t>بسبب الاحياء الاخرى التي </a:t>
            </a:r>
            <a:r>
              <a:rPr lang="ar-SA" sz="2200" dirty="0">
                <a:solidFill>
                  <a:schemeClr val="tx1">
                    <a:lumMod val="95000"/>
                    <a:lumOff val="5000"/>
                  </a:schemeClr>
                </a:solidFill>
              </a:rPr>
              <a:t>تشاركه العيش في هذه البيئة، ويطلق على العوامل التي تنتج عن وجود الكائنات الاخرى اسم العوامل الاحيائية. والواقع أن العوامل الإحيائية تنحصر في وجود حيوانات أخرى </a:t>
            </a:r>
            <a:r>
              <a:rPr lang="ar-SA" sz="2200" dirty="0">
                <a:solidFill>
                  <a:schemeClr val="accent1"/>
                </a:solidFill>
              </a:rPr>
              <a:t>من نفس النوع أو أنواع مختلفة من الحيوانات التي </a:t>
            </a:r>
            <a:r>
              <a:rPr lang="ar-SA" sz="2200" dirty="0">
                <a:solidFill>
                  <a:schemeClr val="tx1">
                    <a:lumMod val="95000"/>
                    <a:lumOff val="5000"/>
                  </a:schemeClr>
                </a:solidFill>
              </a:rPr>
              <a:t>تعيش </a:t>
            </a:r>
            <a:r>
              <a:rPr lang="ar-SA" sz="2200" dirty="0" smtClean="0">
                <a:solidFill>
                  <a:schemeClr val="tx1">
                    <a:lumMod val="95000"/>
                    <a:lumOff val="5000"/>
                  </a:schemeClr>
                </a:solidFill>
              </a:rPr>
              <a:t>في </a:t>
            </a:r>
            <a:r>
              <a:rPr lang="ar-SA" sz="2200" dirty="0">
                <a:solidFill>
                  <a:schemeClr val="tx1">
                    <a:lumMod val="95000"/>
                    <a:lumOff val="5000"/>
                  </a:schemeClr>
                </a:solidFill>
              </a:rPr>
              <a:t>منطقة ما على التوازن الموجود بين </a:t>
            </a:r>
            <a:r>
              <a:rPr lang="ar-SA" sz="2200" dirty="0">
                <a:solidFill>
                  <a:schemeClr val="accent1"/>
                </a:solidFill>
              </a:rPr>
              <a:t>المفترسات </a:t>
            </a:r>
            <a:r>
              <a:rPr lang="ar-SA" sz="2200" dirty="0" smtClean="0">
                <a:solidFill>
                  <a:schemeClr val="accent1"/>
                </a:solidFill>
              </a:rPr>
              <a:t>والفرائس </a:t>
            </a:r>
            <a:r>
              <a:rPr lang="ar-SA" sz="2200" dirty="0">
                <a:solidFill>
                  <a:schemeClr val="tx1">
                    <a:lumMod val="95000"/>
                    <a:lumOff val="5000"/>
                  </a:schemeClr>
                </a:solidFill>
              </a:rPr>
              <a:t>أو بين </a:t>
            </a:r>
            <a:r>
              <a:rPr lang="ar-SA" sz="2200" dirty="0">
                <a:solidFill>
                  <a:schemeClr val="accent1"/>
                </a:solidFill>
              </a:rPr>
              <a:t>الطفيليات والعوائل</a:t>
            </a:r>
            <a:r>
              <a:rPr lang="ar-SA" sz="2200" dirty="0">
                <a:solidFill>
                  <a:schemeClr val="tx1">
                    <a:lumMod val="95000"/>
                    <a:lumOff val="5000"/>
                  </a:schemeClr>
                </a:solidFill>
              </a:rPr>
              <a:t>. وفي بعض الأحيان يستحيل على حيوانات جديدة أن تعيش في مثل هذه المجتمعات نظراً لوجود أعداء لها لا تقدر على مقاومتها </a:t>
            </a:r>
            <a:r>
              <a:rPr lang="ar-SA" sz="2200" dirty="0" smtClean="0">
                <a:solidFill>
                  <a:schemeClr val="tx1">
                    <a:lumMod val="95000"/>
                    <a:lumOff val="5000"/>
                  </a:schemeClr>
                </a:solidFill>
              </a:rPr>
              <a:t>مثل </a:t>
            </a:r>
            <a:r>
              <a:rPr lang="ar-SA" sz="2200" dirty="0">
                <a:solidFill>
                  <a:schemeClr val="tx1">
                    <a:lumMod val="95000"/>
                    <a:lumOff val="5000"/>
                  </a:schemeClr>
                </a:solidFill>
              </a:rPr>
              <a:t>الطفيليات. </a:t>
            </a:r>
            <a:endParaRPr lang="en-US" sz="2200" dirty="0" smtClean="0">
              <a:solidFill>
                <a:schemeClr val="tx1">
                  <a:lumMod val="95000"/>
                  <a:lumOff val="5000"/>
                </a:schemeClr>
              </a:solidFill>
            </a:endParaRPr>
          </a:p>
          <a:p>
            <a:r>
              <a:rPr lang="ar-SA" sz="2200" dirty="0" smtClean="0">
                <a:solidFill>
                  <a:schemeClr val="tx1">
                    <a:lumMod val="95000"/>
                    <a:lumOff val="5000"/>
                  </a:schemeClr>
                </a:solidFill>
              </a:rPr>
              <a:t>ومن </a:t>
            </a:r>
            <a:r>
              <a:rPr lang="ar-SA" sz="2200" dirty="0">
                <a:solidFill>
                  <a:schemeClr val="tx1">
                    <a:lumMod val="95000"/>
                    <a:lumOff val="5000"/>
                  </a:schemeClr>
                </a:solidFill>
              </a:rPr>
              <a:t>الامثلة على ذلك هجرة </a:t>
            </a:r>
            <a:r>
              <a:rPr lang="ar-SA" sz="2200" u="sng" dirty="0">
                <a:solidFill>
                  <a:schemeClr val="tx1">
                    <a:lumMod val="95000"/>
                    <a:lumOff val="5000"/>
                  </a:schemeClr>
                </a:solidFill>
              </a:rPr>
              <a:t>الفراش الأبيض من القارة الاوربية الى جنوب انجلترا إذ أن هذا الفراش</a:t>
            </a:r>
            <a:r>
              <a:rPr lang="ar-SA" sz="2200" dirty="0">
                <a:solidFill>
                  <a:schemeClr val="tx1">
                    <a:lumMod val="95000"/>
                    <a:lumOff val="5000"/>
                  </a:schemeClr>
                </a:solidFill>
              </a:rPr>
              <a:t> الذي هاجر باعداد كبيرة الى جنوب انجلترا لم يستطيع على استيطان الارض الجديدة نظراً لتعرضه لهجمات أنواع أخرى من الحشرات </a:t>
            </a:r>
            <a:r>
              <a:rPr lang="ar-SA" sz="2200" dirty="0">
                <a:solidFill>
                  <a:schemeClr val="accent1"/>
                </a:solidFill>
              </a:rPr>
              <a:t>غشائية </a:t>
            </a:r>
            <a:r>
              <a:rPr lang="ar-SA" sz="2200" dirty="0" smtClean="0">
                <a:solidFill>
                  <a:schemeClr val="accent1"/>
                </a:solidFill>
              </a:rPr>
              <a:t>الاجنحة</a:t>
            </a:r>
            <a:r>
              <a:rPr lang="ar-SA" sz="2200" dirty="0" smtClean="0">
                <a:solidFill>
                  <a:schemeClr val="tx1">
                    <a:lumMod val="95000"/>
                    <a:lumOff val="5000"/>
                  </a:schemeClr>
                </a:solidFill>
              </a:rPr>
              <a:t>.</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149852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4F1F1-54DF-4BC9-8222-A24ED9250C62}"/>
              </a:ext>
            </a:extLst>
          </p:cNvPr>
          <p:cNvSpPr>
            <a:spLocks noGrp="1"/>
          </p:cNvSpPr>
          <p:nvPr>
            <p:ph idx="1"/>
          </p:nvPr>
        </p:nvSpPr>
        <p:spPr>
          <a:xfrm>
            <a:off x="214489" y="349956"/>
            <a:ext cx="9245600" cy="5691407"/>
          </a:xfrm>
        </p:spPr>
        <p:txBody>
          <a:bodyPr>
            <a:normAutofit/>
          </a:bodyPr>
          <a:lstStyle/>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ومن الأمثلة الجيدة على التنافس بين نوعين من الحيوانات تلك الدراسة التي قام بها العالم جاوس عام 1934 حين وضع مجموعة من حيوانات </a:t>
            </a:r>
            <a:r>
              <a:rPr lang="ar-SA" sz="2200" dirty="0">
                <a:solidFill>
                  <a:schemeClr val="accent1"/>
                </a:solidFill>
                <a:latin typeface="Calibri" panose="020F0502020204030204" pitchFamily="34" charset="0"/>
                <a:cs typeface="Calibri" panose="020F0502020204030204" pitchFamily="34" charset="0"/>
              </a:rPr>
              <a:t>برامسيوم اوراليا مع مجموعة من برامسيوم كوداتم</a:t>
            </a:r>
            <a:r>
              <a:rPr lang="ar-SA" sz="2200" dirty="0">
                <a:solidFill>
                  <a:schemeClr val="tx1">
                    <a:lumMod val="95000"/>
                    <a:lumOff val="5000"/>
                  </a:schemeClr>
                </a:solidFill>
                <a:latin typeface="Calibri" panose="020F0502020204030204" pitchFamily="34" charset="0"/>
                <a:cs typeface="Calibri" panose="020F0502020204030204" pitchFamily="34" charset="0"/>
              </a:rPr>
              <a:t> في حوض ماء ووفر لها الغذاء المناسب ولاحظ مع مرور الوقت زيادة في اعداد النوع الاول وانخفاضاً في اعداد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النوع </a:t>
            </a:r>
            <a:r>
              <a:rPr lang="ar-SA" sz="2200" dirty="0">
                <a:solidFill>
                  <a:schemeClr val="tx1">
                    <a:lumMod val="95000"/>
                    <a:lumOff val="5000"/>
                  </a:schemeClr>
                </a:solidFill>
                <a:latin typeface="Calibri" panose="020F0502020204030204" pitchFamily="34" charset="0"/>
                <a:cs typeface="Calibri" panose="020F0502020204030204" pitchFamily="34" charset="0"/>
              </a:rPr>
              <a:t>الثاني. وأثبت بذلك وجود تنافس شديد بين هذين النوعين من أجل المكان ويسمى هذا بالإقصاء التنافسي.</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ويعتبر التضاد الكيميائي شكلاً من أشكال التنافس ويعرف بانه عملية مقاومة الكائنات الحية أو طردها من الحيز أو المكان الذي يشغله كائن حي معين بوسائل كيميائية. ومن أمثلة ذلك ما تفرزه جذور العديد من النباتات من المواد السامة في التربة، والتي تؤدي بالتالي الى قتل جذور النباتات العشبية الغريبة لمنعها من أستغلال المجال القريب منها. ومن أمثلة هذه النباتات ذات الافرازات السامة البرسيم والذرة، والقمح، والشعير، وفول الصويا، وعباد الشمس حيث تفرز هذه الأنواع من النباتات مواد معينة في التربة تعمل على قتل أو أضعاف الاعشاب الضارة في المزارع.</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95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D982E-C358-40B6-BF10-2E5EB1DAAF06}"/>
              </a:ext>
            </a:extLst>
          </p:cNvPr>
          <p:cNvSpPr>
            <a:spLocks noGrp="1"/>
          </p:cNvSpPr>
          <p:nvPr>
            <p:ph type="title"/>
          </p:nvPr>
        </p:nvSpPr>
        <p:spPr>
          <a:xfrm>
            <a:off x="677334" y="609600"/>
            <a:ext cx="8596668" cy="553156"/>
          </a:xfrm>
        </p:spPr>
        <p:txBody>
          <a:bodyPr>
            <a:normAutofit/>
          </a:bodyPr>
          <a:lstStyle/>
          <a:p>
            <a:pPr algn="r"/>
            <a:r>
              <a:rPr lang="en-US" sz="2200" dirty="0">
                <a:latin typeface="Calibri" panose="020F0502020204030204" pitchFamily="34" charset="0"/>
                <a:cs typeface="Calibri" panose="020F0502020204030204" pitchFamily="34" charset="0"/>
              </a:rPr>
              <a:t>Prey-predator relations </a:t>
            </a:r>
            <a:r>
              <a:rPr lang="ar-SA" sz="2200" dirty="0">
                <a:latin typeface="Calibri" panose="020F0502020204030204" pitchFamily="34" charset="0"/>
                <a:cs typeface="Calibri" panose="020F0502020204030204" pitchFamily="34" charset="0"/>
              </a:rPr>
              <a:t>علاقة بين المفترس والفريسة:</a:t>
            </a:r>
            <a:endParaRPr lang="en-US" sz="2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E735D79-AA56-4382-A860-23B3C73E8E24}"/>
              </a:ext>
            </a:extLst>
          </p:cNvPr>
          <p:cNvSpPr>
            <a:spLocks noGrp="1"/>
          </p:cNvSpPr>
          <p:nvPr>
            <p:ph idx="1"/>
          </p:nvPr>
        </p:nvSpPr>
        <p:spPr>
          <a:xfrm>
            <a:off x="225778" y="1027289"/>
            <a:ext cx="9048224" cy="5014073"/>
          </a:xfrm>
        </p:spPr>
        <p:txBody>
          <a:bodyPr>
            <a:normAutofit/>
          </a:bodyPr>
          <a:lstStyle/>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هناك العديد من الدراسات التي توضح ظاهرة الافتراس وتأثيرها على أعداد الحيوانات المفترسة وأعداد الفرائس في الطبيعة. ومن بين هذه الدراسات دراسة العالم ماكلوليج 1937 الذي بين العلاقة بين اعداد الارانب البرية (الفريسة) وأعداد الوشق الذي يشبه النمر (المفترس) التي كانت تعيش في كندا خلال الفترة من 1845م الى 1935م. وأوضح هذا الباحث بأن أعداد الفريسة والمفترس كانت تتذبذب ما بين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زيادة </a:t>
            </a:r>
            <a:r>
              <a:rPr lang="ar-SA" sz="2200" dirty="0">
                <a:solidFill>
                  <a:schemeClr val="tx1">
                    <a:lumMod val="95000"/>
                    <a:lumOff val="5000"/>
                  </a:schemeClr>
                </a:solidFill>
                <a:latin typeface="Calibri" panose="020F0502020204030204" pitchFamily="34" charset="0"/>
                <a:cs typeface="Calibri" panose="020F0502020204030204" pitchFamily="34" charset="0"/>
              </a:rPr>
              <a:t>ونقصان بشكل منتظم وخلال فترات زمنية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متعاقبة</a:t>
            </a:r>
            <a:r>
              <a:rPr lang="ar-SA" sz="2200" dirty="0">
                <a:solidFill>
                  <a:schemeClr val="tx1">
                    <a:lumMod val="95000"/>
                    <a:lumOff val="5000"/>
                  </a:schemeClr>
                </a:solidFill>
                <a:latin typeface="Calibri" panose="020F0502020204030204" pitchFamily="34" charset="0"/>
                <a:cs typeface="Calibri" panose="020F0502020204030204" pitchFamily="34" charset="0"/>
              </a:rPr>
              <a:t>. وتبين أن الزيادة في اعداد الفريسة كانت تتبعها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زيادة </a:t>
            </a:r>
            <a:r>
              <a:rPr lang="ar-SA" sz="2200" dirty="0">
                <a:solidFill>
                  <a:schemeClr val="tx1">
                    <a:lumMod val="95000"/>
                    <a:lumOff val="5000"/>
                  </a:schemeClr>
                </a:solidFill>
                <a:latin typeface="Calibri" panose="020F0502020204030204" pitchFamily="34" charset="0"/>
                <a:cs typeface="Calibri" panose="020F0502020204030204" pitchFamily="34" charset="0"/>
              </a:rPr>
              <a:t>في أعدادالحيوانات المفترسة. أما انخفاض اعداد الفريسة فقد كان يتبعه انخفاض في اعداد الحيوانات المفترسة أي أن هناك انتظام وتوافق بين أعداد الفريسة وأعداد الحيوانات المفترسة الموجودة في الطبيعة.</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396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85E4-310B-47F4-9CA4-578B0517776C}"/>
              </a:ext>
            </a:extLst>
          </p:cNvPr>
          <p:cNvSpPr>
            <a:spLocks noGrp="1"/>
          </p:cNvSpPr>
          <p:nvPr>
            <p:ph type="title"/>
          </p:nvPr>
        </p:nvSpPr>
        <p:spPr>
          <a:xfrm>
            <a:off x="677334" y="451556"/>
            <a:ext cx="8596668" cy="598311"/>
          </a:xfrm>
        </p:spPr>
        <p:txBody>
          <a:bodyPr>
            <a:normAutofit/>
          </a:bodyPr>
          <a:lstStyle/>
          <a:p>
            <a:pPr algn="r"/>
            <a:r>
              <a:rPr lang="en-US" sz="2200" b="1" dirty="0">
                <a:latin typeface="Calibri" panose="020F0502020204030204" pitchFamily="34" charset="0"/>
                <a:cs typeface="Calibri" panose="020F0502020204030204" pitchFamily="34" charset="0"/>
              </a:rPr>
              <a:t>Slavery </a:t>
            </a:r>
            <a:r>
              <a:rPr lang="ar-SA" sz="2200" b="1" dirty="0">
                <a:latin typeface="Calibri" panose="020F0502020204030204" pitchFamily="34" charset="0"/>
                <a:cs typeface="Calibri" panose="020F0502020204030204" pitchFamily="34" charset="0"/>
              </a:rPr>
              <a:t>العبودية</a:t>
            </a:r>
            <a:endParaRPr lang="en-US" sz="22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8110FF3-1521-4411-998D-EE70F1E7662F}"/>
              </a:ext>
            </a:extLst>
          </p:cNvPr>
          <p:cNvSpPr>
            <a:spLocks noGrp="1"/>
          </p:cNvSpPr>
          <p:nvPr>
            <p:ph idx="1"/>
          </p:nvPr>
        </p:nvSpPr>
        <p:spPr>
          <a:xfrm>
            <a:off x="191911" y="1049867"/>
            <a:ext cx="9082091" cy="4991495"/>
          </a:xfrm>
        </p:spPr>
        <p:txBody>
          <a:bodyPr>
            <a:normAutofit/>
          </a:bodyPr>
          <a:lstStyle/>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قد يجبر نوع من الحيوان نوعاً آخر على المعيشة معه ليستفيد منه مع عدم الأضرار به بل قد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يهيء </a:t>
            </a:r>
            <a:r>
              <a:rPr lang="ar-SA" sz="2200" dirty="0">
                <a:solidFill>
                  <a:schemeClr val="tx1">
                    <a:lumMod val="95000"/>
                    <a:lumOff val="5000"/>
                  </a:schemeClr>
                </a:solidFill>
                <a:latin typeface="Calibri" panose="020F0502020204030204" pitchFamily="34" charset="0"/>
                <a:cs typeface="Calibri" panose="020F0502020204030204" pitchFamily="34" charset="0"/>
              </a:rPr>
              <a:t>له كل الظروف المناسبة لتزايد الاستفادة منه.</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ومثال ذلك حشرات المن يجبره النمل على المعيشة معه مهيئاً لع الغذاء والمآوى والحماية لكي يتغذى على ما يفرزه المن من إفرازات محببه اليه.</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79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392" y="474784"/>
            <a:ext cx="9258300" cy="4334607"/>
          </a:xfrm>
        </p:spPr>
        <p:txBody>
          <a:bodyPr>
            <a:noAutofit/>
          </a:bodyPr>
          <a:lstStyle/>
          <a:p>
            <a:pPr marL="0" indent="0" algn="r">
              <a:lnSpc>
                <a:spcPct val="170000"/>
              </a:lnSpc>
              <a:buNone/>
            </a:pPr>
            <a:r>
              <a:rPr lang="ar-SA" sz="2200" dirty="0" smtClean="0">
                <a:solidFill>
                  <a:schemeClr val="tx1">
                    <a:lumMod val="95000"/>
                    <a:lumOff val="5000"/>
                  </a:schemeClr>
                </a:solidFill>
                <a:latin typeface="Calibri" panose="020F0502020204030204" pitchFamily="34" charset="0"/>
                <a:cs typeface="Calibri" panose="020F0502020204030204" pitchFamily="34" charset="0"/>
              </a:rPr>
              <a:t>ويعتقد </a:t>
            </a:r>
            <a:r>
              <a:rPr lang="ar-SA" sz="2200" dirty="0">
                <a:solidFill>
                  <a:schemeClr val="tx1">
                    <a:lumMod val="95000"/>
                    <a:lumOff val="5000"/>
                  </a:schemeClr>
                </a:solidFill>
                <a:latin typeface="Calibri" panose="020F0502020204030204" pitchFamily="34" charset="0"/>
                <a:cs typeface="Calibri" panose="020F0502020204030204" pitchFamily="34" charset="0"/>
              </a:rPr>
              <a:t>علماء البيئة أن العلاقة بين أي نوع خاص من الحيوانات والكائنات الحية الاخرى التي تعيش في بيئته لا تخرج في نهاية الأمر عن كونها </a:t>
            </a:r>
            <a:r>
              <a:rPr lang="ar-SA" sz="2200" u="sng" dirty="0">
                <a:solidFill>
                  <a:schemeClr val="tx1">
                    <a:lumMod val="95000"/>
                    <a:lumOff val="5000"/>
                  </a:schemeClr>
                </a:solidFill>
                <a:latin typeface="Calibri" panose="020F0502020204030204" pitchFamily="34" charset="0"/>
                <a:cs typeface="Calibri" panose="020F0502020204030204" pitchFamily="34" charset="0"/>
              </a:rPr>
              <a:t>علاقة غذائية فقد يتغذى هذا الحيوان الخاص على تلك الكائنات او يكون هو نفسه غذاء لها او انهما هما الاثنين يتنافسان معا على مصدر غذائي واحد </a:t>
            </a:r>
            <a:r>
              <a:rPr lang="ar-SA" sz="2200" dirty="0">
                <a:solidFill>
                  <a:schemeClr val="tx1">
                    <a:lumMod val="95000"/>
                    <a:lumOff val="5000"/>
                  </a:schemeClr>
                </a:solidFill>
                <a:latin typeface="Calibri" panose="020F0502020204030204" pitchFamily="34" charset="0"/>
                <a:cs typeface="Calibri" panose="020F0502020204030204" pitchFamily="34" charset="0"/>
              </a:rPr>
              <a:t>أو أن هذه الكائنات تساعده أو تحصل على مساعدته في الحصول على غذاءها أو أنها تساعده او تستمد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منه </a:t>
            </a:r>
            <a:r>
              <a:rPr lang="ar-SA" sz="2200" dirty="0">
                <a:solidFill>
                  <a:schemeClr val="tx1">
                    <a:lumMod val="95000"/>
                    <a:lumOff val="5000"/>
                  </a:schemeClr>
                </a:solidFill>
                <a:latin typeface="Calibri" panose="020F0502020204030204" pitchFamily="34" charset="0"/>
                <a:cs typeface="Calibri" panose="020F0502020204030204" pitchFamily="34" charset="0"/>
              </a:rPr>
              <a:t>العون في الدفاع عن نفسها ضد اعداء تتخذ منه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غذاء، </a:t>
            </a:r>
            <a:r>
              <a:rPr lang="ar-SA" sz="2200" dirty="0">
                <a:solidFill>
                  <a:schemeClr val="tx1">
                    <a:lumMod val="95000"/>
                    <a:lumOff val="5000"/>
                  </a:schemeClr>
                </a:solidFill>
                <a:latin typeface="Calibri" panose="020F0502020204030204" pitchFamily="34" charset="0"/>
                <a:cs typeface="Calibri" panose="020F0502020204030204" pitchFamily="34" charset="0"/>
              </a:rPr>
              <a:t>ولذلك فأن أهم ما يحتاج اليه </a:t>
            </a:r>
            <a:r>
              <a:rPr lang="ar-SA" sz="2200" dirty="0">
                <a:solidFill>
                  <a:schemeClr val="accent1"/>
                </a:solidFill>
                <a:latin typeface="Calibri" panose="020F0502020204030204" pitchFamily="34" charset="0"/>
                <a:cs typeface="Calibri" panose="020F0502020204030204" pitchFamily="34" charset="0"/>
              </a:rPr>
              <a:t>عالم البيئة الحيوانية</a:t>
            </a:r>
            <a:r>
              <a:rPr lang="ar-SA" sz="2200" dirty="0">
                <a:solidFill>
                  <a:schemeClr val="tx1">
                    <a:lumMod val="95000"/>
                    <a:lumOff val="5000"/>
                  </a:schemeClr>
                </a:solidFill>
                <a:latin typeface="Calibri" panose="020F0502020204030204" pitchFamily="34" charset="0"/>
                <a:cs typeface="Calibri" panose="020F0502020204030204" pitchFamily="34" charset="0"/>
              </a:rPr>
              <a:t> أن يتعرف بصورة دقيقة </a:t>
            </a:r>
            <a:r>
              <a:rPr lang="ar-SA" sz="2200" u="sng" dirty="0">
                <a:solidFill>
                  <a:schemeClr val="tx1">
                    <a:lumMod val="95000"/>
                    <a:lumOff val="5000"/>
                  </a:schemeClr>
                </a:solidFill>
                <a:latin typeface="Calibri" panose="020F0502020204030204" pitchFamily="34" charset="0"/>
                <a:cs typeface="Calibri" panose="020F0502020204030204" pitchFamily="34" charset="0"/>
              </a:rPr>
              <a:t>على المصادر الغذائية </a:t>
            </a:r>
            <a:r>
              <a:rPr lang="ar-SA" sz="2200" dirty="0">
                <a:solidFill>
                  <a:schemeClr val="tx1">
                    <a:lumMod val="95000"/>
                    <a:lumOff val="5000"/>
                  </a:schemeClr>
                </a:solidFill>
                <a:latin typeface="Calibri" panose="020F0502020204030204" pitchFamily="34" charset="0"/>
                <a:cs typeface="Calibri" panose="020F0502020204030204" pitchFamily="34" charset="0"/>
              </a:rPr>
              <a:t>سواء كانت </a:t>
            </a:r>
            <a:r>
              <a:rPr lang="ar-SA" sz="2200" dirty="0">
                <a:solidFill>
                  <a:schemeClr val="accent1"/>
                </a:solidFill>
                <a:latin typeface="Calibri" panose="020F0502020204030204" pitchFamily="34" charset="0"/>
                <a:cs typeface="Calibri" panose="020F0502020204030204" pitchFamily="34" charset="0"/>
              </a:rPr>
              <a:t>حيوانية أو نباتية </a:t>
            </a:r>
            <a:r>
              <a:rPr lang="ar-SA" sz="2200" dirty="0">
                <a:solidFill>
                  <a:schemeClr val="tx1">
                    <a:lumMod val="95000"/>
                    <a:lumOff val="5000"/>
                  </a:schemeClr>
                </a:solidFill>
                <a:latin typeface="Calibri" panose="020F0502020204030204" pitchFamily="34" charset="0"/>
                <a:cs typeface="Calibri" panose="020F0502020204030204" pitchFamily="34" charset="0"/>
              </a:rPr>
              <a:t>عند دراسته لأية بيئة محدده إذ يتوقف على وفرة هذه المصادر أو ندرتها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ومدى </a:t>
            </a:r>
            <a:r>
              <a:rPr lang="ar-SA" sz="2200" dirty="0">
                <a:solidFill>
                  <a:schemeClr val="tx1">
                    <a:lumMod val="95000"/>
                    <a:lumOff val="5000"/>
                  </a:schemeClr>
                </a:solidFill>
                <a:latin typeface="Calibri" panose="020F0502020204030204" pitchFamily="34" charset="0"/>
                <a:cs typeface="Calibri" panose="020F0502020204030204" pitchFamily="34" charset="0"/>
              </a:rPr>
              <a:t>إزهار أو تقلص أي نوع خاص من الحيوان.</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a:p>
            <a:pPr marL="0" indent="0" algn="r">
              <a:buNone/>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444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9310"/>
            <a:ext cx="8596668" cy="430060"/>
          </a:xfrm>
        </p:spPr>
        <p:txBody>
          <a:bodyPr>
            <a:normAutofit/>
          </a:bodyPr>
          <a:lstStyle/>
          <a:p>
            <a:pPr algn="ctr"/>
            <a:r>
              <a:rPr lang="ar-SA" sz="2200" dirty="0">
                <a:latin typeface="Calibri" panose="020F0502020204030204" pitchFamily="34" charset="0"/>
                <a:cs typeface="Calibri" panose="020F0502020204030204" pitchFamily="34" charset="0"/>
              </a:rPr>
              <a:t>العلاقة الإحيائية بين الكائنات يمكن تقسيمها الى:</a:t>
            </a:r>
            <a:endParaRPr lang="en-US" sz="2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9022" y="699371"/>
            <a:ext cx="9392356" cy="5889320"/>
          </a:xfrm>
        </p:spPr>
        <p:txBody>
          <a:bodyPr>
            <a:noAutofit/>
          </a:bodyPr>
          <a:lstStyle/>
          <a:p>
            <a:pPr marL="0" indent="0" algn="r">
              <a:buNone/>
            </a:pPr>
            <a:r>
              <a:rPr lang="en-US" sz="2000" dirty="0">
                <a:solidFill>
                  <a:schemeClr val="accent1"/>
                </a:solidFill>
                <a:latin typeface="Calibri" panose="020F0502020204030204" pitchFamily="34" charset="0"/>
                <a:cs typeface="Calibri" panose="020F0502020204030204" pitchFamily="34" charset="0"/>
              </a:rPr>
              <a:t> Intra-Specific relations</a:t>
            </a:r>
            <a:r>
              <a:rPr lang="ar-SA" sz="2000" dirty="0">
                <a:solidFill>
                  <a:schemeClr val="accent1"/>
                </a:solidFill>
                <a:latin typeface="Calibri" panose="020F0502020204030204" pitchFamily="34" charset="0"/>
                <a:cs typeface="Calibri" panose="020F0502020204030204" pitchFamily="34" charset="0"/>
              </a:rPr>
              <a:t>أولاً: علاقات بين أفراد النوع الواحد </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وهذه تشمل:-</a:t>
            </a:r>
          </a:p>
          <a:p>
            <a:pPr marL="0" indent="0" algn="r">
              <a:buNone/>
            </a:pPr>
            <a:r>
              <a:rPr lang="en-US" sz="2000" b="1" dirty="0">
                <a:solidFill>
                  <a:schemeClr val="tx1">
                    <a:lumMod val="95000"/>
                    <a:lumOff val="5000"/>
                  </a:schemeClr>
                </a:solidFill>
                <a:latin typeface="Calibri" panose="020F0502020204030204" pitchFamily="34" charset="0"/>
                <a:cs typeface="Calibri" panose="020F0502020204030204" pitchFamily="34" charset="0"/>
              </a:rPr>
              <a:t>Reproduction</a:t>
            </a:r>
            <a:r>
              <a:rPr lang="ar-SA" sz="2000" b="1" dirty="0">
                <a:solidFill>
                  <a:schemeClr val="tx1">
                    <a:lumMod val="95000"/>
                    <a:lumOff val="5000"/>
                  </a:schemeClr>
                </a:solidFill>
                <a:latin typeface="Calibri" panose="020F0502020204030204" pitchFamily="34" charset="0"/>
                <a:cs typeface="Calibri" panose="020F0502020204030204" pitchFamily="34" charset="0"/>
              </a:rPr>
              <a:t>أ ـ التكاثر </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يلاحظ أن فردان يلازمان بعضهما البعض أو أن الذكور تبحث عن الاناث ليتم الاتصال الجنسي بينهما ليحدث الاخصاب. وقد يعيش أفراد النوع الواحد في نفس المكان ولكن لا يحدث اتصال جنسي بين الذكر والأنثى وانما يكون الأخصاب خارجي. </a:t>
            </a:r>
          </a:p>
          <a:p>
            <a:pPr marL="0" indent="0" algn="r">
              <a:buNone/>
            </a:pPr>
            <a:r>
              <a:rPr lang="en-US" sz="2000" b="1" dirty="0">
                <a:solidFill>
                  <a:schemeClr val="tx1">
                    <a:lumMod val="95000"/>
                    <a:lumOff val="5000"/>
                  </a:schemeClr>
                </a:solidFill>
                <a:latin typeface="Calibri" panose="020F0502020204030204" pitchFamily="34" charset="0"/>
                <a:cs typeface="Calibri" panose="020F0502020204030204" pitchFamily="34" charset="0"/>
              </a:rPr>
              <a:t>Assistance </a:t>
            </a:r>
            <a:r>
              <a:rPr lang="ar-SA" sz="2000" b="1" dirty="0">
                <a:solidFill>
                  <a:schemeClr val="tx1">
                    <a:lumMod val="95000"/>
                    <a:lumOff val="5000"/>
                  </a:schemeClr>
                </a:solidFill>
                <a:latin typeface="Calibri" panose="020F0502020204030204" pitchFamily="34" charset="0"/>
                <a:cs typeface="Calibri" panose="020F0502020204030204" pitchFamily="34" charset="0"/>
              </a:rPr>
              <a:t>ب ـ المعاونة</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وهذا يشمل حماية وتربية الصغار بواسطة الأباء ورعاية الأولاد لابائهم المسنين وهذا تعاون في </a:t>
            </a:r>
            <a:r>
              <a:rPr lang="ar-SA" sz="2000" dirty="0" smtClean="0">
                <a:solidFill>
                  <a:srgbClr val="FF0000"/>
                </a:solidFill>
                <a:latin typeface="Calibri" panose="020F0502020204030204" pitchFamily="34" charset="0"/>
                <a:cs typeface="Calibri" panose="020F0502020204030204" pitchFamily="34" charset="0"/>
              </a:rPr>
              <a:t>مجتمع </a:t>
            </a:r>
            <a:r>
              <a:rPr lang="ar-SA" sz="2000" dirty="0">
                <a:solidFill>
                  <a:srgbClr val="FF0000"/>
                </a:solidFill>
                <a:latin typeface="Calibri" panose="020F0502020204030204" pitchFamily="34" charset="0"/>
                <a:cs typeface="Calibri" panose="020F0502020204030204" pitchFamily="34" charset="0"/>
              </a:rPr>
              <a:t>حيواني</a:t>
            </a:r>
            <a:r>
              <a:rPr lang="ar-SA" sz="2000" dirty="0">
                <a:solidFill>
                  <a:schemeClr val="tx1">
                    <a:lumMod val="95000"/>
                    <a:lumOff val="5000"/>
                  </a:schemeClr>
                </a:solidFill>
                <a:latin typeface="Calibri" panose="020F0502020204030204" pitchFamily="34" charset="0"/>
                <a:cs typeface="Calibri" panose="020F0502020204030204" pitchFamily="34" charset="0"/>
              </a:rPr>
              <a:t>.</a:t>
            </a:r>
          </a:p>
          <a:p>
            <a:pPr marL="0" indent="0" algn="r">
              <a:buNone/>
            </a:pPr>
            <a:r>
              <a:rPr lang="en-US" sz="2000" b="1" dirty="0">
                <a:solidFill>
                  <a:schemeClr val="tx1">
                    <a:lumMod val="95000"/>
                    <a:lumOff val="5000"/>
                  </a:schemeClr>
                </a:solidFill>
                <a:latin typeface="Calibri" panose="020F0502020204030204" pitchFamily="34" charset="0"/>
                <a:cs typeface="Calibri" panose="020F0502020204030204" pitchFamily="34" charset="0"/>
              </a:rPr>
              <a:t>Competition over food  </a:t>
            </a:r>
            <a:r>
              <a:rPr lang="ar-SA" sz="2000" b="1" dirty="0">
                <a:solidFill>
                  <a:schemeClr val="tx1">
                    <a:lumMod val="95000"/>
                    <a:lumOff val="5000"/>
                  </a:schemeClr>
                </a:solidFill>
                <a:latin typeface="Calibri" panose="020F0502020204030204" pitchFamily="34" charset="0"/>
                <a:cs typeface="Calibri" panose="020F0502020204030204" pitchFamily="34" charset="0"/>
              </a:rPr>
              <a:t>ج ـ   التنافس على الطعام</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ويشمل هذا التنافس على المسكن والمأكل والجنس (الأنثى).</a:t>
            </a:r>
          </a:p>
          <a:p>
            <a:pPr marL="0" indent="0" algn="r">
              <a:buNone/>
            </a:pPr>
            <a:r>
              <a:rPr lang="en-US" sz="2000" b="1" dirty="0">
                <a:solidFill>
                  <a:schemeClr val="tx1">
                    <a:lumMod val="95000"/>
                    <a:lumOff val="5000"/>
                  </a:schemeClr>
                </a:solidFill>
                <a:latin typeface="Calibri" panose="020F0502020204030204" pitchFamily="34" charset="0"/>
                <a:cs typeface="Calibri" panose="020F0502020204030204" pitchFamily="34" charset="0"/>
              </a:rPr>
              <a:t>Migration</a:t>
            </a:r>
            <a:r>
              <a:rPr lang="ar-SA" sz="2000" b="1" dirty="0">
                <a:solidFill>
                  <a:schemeClr val="tx1">
                    <a:lumMod val="95000"/>
                    <a:lumOff val="5000"/>
                  </a:schemeClr>
                </a:solidFill>
                <a:latin typeface="Calibri" panose="020F0502020204030204" pitchFamily="34" charset="0"/>
                <a:cs typeface="Calibri" panose="020F0502020204030204" pitchFamily="34" charset="0"/>
              </a:rPr>
              <a:t>د ـ الهجرة </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قد تجتمع افراد عديدة تابعة لنوع معين لتكون أسراباً تهاجر من مكان لآخر كما هو في الطيور وبعض الحشرات أو تتحرك فيما يسمى بالقطعان تتحرك مع بعضها كما هو في حالة جاموس البحر أو الفقمة. </a:t>
            </a:r>
            <a:endParaRPr lang="en-US" sz="20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707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756" y="526093"/>
            <a:ext cx="9381065" cy="5515269"/>
          </a:xfrm>
        </p:spPr>
        <p:txBody>
          <a:bodyPr>
            <a:noAutofit/>
          </a:bodyPr>
          <a:lstStyle/>
          <a:p>
            <a:pPr marL="0" indent="0" algn="r">
              <a:buNone/>
            </a:pPr>
            <a:r>
              <a:rPr lang="en-US" sz="2000" b="1" dirty="0">
                <a:latin typeface="Calibri" panose="020F0502020204030204" pitchFamily="34" charset="0"/>
                <a:cs typeface="Calibri" panose="020F0502020204030204" pitchFamily="34" charset="0"/>
              </a:rPr>
              <a:t>Social life </a:t>
            </a:r>
            <a:r>
              <a:rPr lang="ar-SA" sz="2000" b="1" dirty="0">
                <a:latin typeface="Calibri" panose="020F0502020204030204" pitchFamily="34" charset="0"/>
                <a:cs typeface="Calibri" panose="020F0502020204030204" pitchFamily="34" charset="0"/>
              </a:rPr>
              <a:t>هـ ـ الحياة الاجتماعية</a:t>
            </a:r>
          </a:p>
          <a:p>
            <a:pPr marL="0" indent="0" algn="r">
              <a:buNone/>
            </a:pPr>
            <a:r>
              <a:rPr lang="ar-SA" sz="2000" dirty="0">
                <a:latin typeface="Calibri" panose="020F0502020204030204" pitchFamily="34" charset="0"/>
                <a:cs typeface="Calibri" panose="020F0502020204030204" pitchFamily="34" charset="0"/>
              </a:rPr>
              <a:t>تتضح هذ الظاهرة في الحشرات فيما يسمى بالمستعمرات مثل النحل أو النمل حيث يوزع العمل على أفراد المستعمرة أو الخلية. فالملكة تضع البيض والذكور تقوم بتلقيح الملكة. والشغالات تجمع الغذاء وإطعام الصغار وبناء الخلايا وتهويتها وتنظيفها والدفاع عنها.</a:t>
            </a:r>
          </a:p>
          <a:p>
            <a:pPr marL="0" indent="0" algn="r">
              <a:buNone/>
            </a:pPr>
            <a:endParaRPr lang="ar-SA" sz="2000" dirty="0">
              <a:latin typeface="Calibri" panose="020F0502020204030204" pitchFamily="34" charset="0"/>
              <a:cs typeface="Calibri" panose="020F0502020204030204" pitchFamily="34" charset="0"/>
            </a:endParaRPr>
          </a:p>
          <a:p>
            <a:pPr marL="0" indent="0" algn="r">
              <a:buNone/>
            </a:pPr>
            <a:r>
              <a:rPr lang="ar-SA" sz="2000" b="1" dirty="0">
                <a:latin typeface="Calibri" panose="020F0502020204030204" pitchFamily="34" charset="0"/>
                <a:cs typeface="Calibri" panose="020F0502020204030204" pitchFamily="34" charset="0"/>
              </a:rPr>
              <a:t>تأثير الأعداد المتزايدة على النوع الواحد:</a:t>
            </a:r>
          </a:p>
          <a:p>
            <a:pPr marL="0" indent="0" algn="r">
              <a:buNone/>
            </a:pPr>
            <a:r>
              <a:rPr lang="ar-SA" sz="2000" dirty="0">
                <a:latin typeface="Calibri" panose="020F0502020204030204" pitchFamily="34" charset="0"/>
                <a:cs typeface="Calibri" panose="020F0502020204030204" pitchFamily="34" charset="0"/>
              </a:rPr>
              <a:t>أن تزايد </a:t>
            </a:r>
            <a:r>
              <a:rPr lang="ar-SA" sz="2000" dirty="0" smtClean="0">
                <a:latin typeface="Calibri" panose="020F0502020204030204" pitchFamily="34" charset="0"/>
                <a:cs typeface="Calibri" panose="020F0502020204030204" pitchFamily="34" charset="0"/>
              </a:rPr>
              <a:t>أعداد أفراد النوع الواحد من </a:t>
            </a:r>
            <a:r>
              <a:rPr lang="ar-SA" sz="2000" dirty="0">
                <a:latin typeface="Calibri" panose="020F0502020204030204" pitchFamily="34" charset="0"/>
                <a:cs typeface="Calibri" panose="020F0502020204030204" pitchFamily="34" charset="0"/>
              </a:rPr>
              <a:t>الحيوانات في بيئة معينة يعني إزدياد التنافس على مقومات الحياة لذلك النوع. </a:t>
            </a:r>
            <a:r>
              <a:rPr lang="ar-SA" sz="2000" dirty="0">
                <a:solidFill>
                  <a:schemeClr val="accent1"/>
                </a:solidFill>
                <a:latin typeface="Calibri" panose="020F0502020204030204" pitchFamily="34" charset="0"/>
                <a:cs typeface="Calibri" panose="020F0502020204030204" pitchFamily="34" charset="0"/>
              </a:rPr>
              <a:t>والتنافس بين افراد النوع </a:t>
            </a:r>
            <a:r>
              <a:rPr lang="ar-SA" sz="2000" dirty="0" smtClean="0">
                <a:solidFill>
                  <a:schemeClr val="accent1"/>
                </a:solidFill>
                <a:latin typeface="Calibri" panose="020F0502020204030204" pitchFamily="34" charset="0"/>
                <a:cs typeface="Calibri" panose="020F0502020204030204" pitchFamily="34" charset="0"/>
              </a:rPr>
              <a:t>الواحد </a:t>
            </a:r>
            <a:r>
              <a:rPr lang="ar-SA" sz="2000" dirty="0">
                <a:solidFill>
                  <a:schemeClr val="accent1"/>
                </a:solidFill>
                <a:latin typeface="Calibri" panose="020F0502020204030204" pitchFamily="34" charset="0"/>
                <a:cs typeface="Calibri" panose="020F0502020204030204" pitchFamily="34" charset="0"/>
              </a:rPr>
              <a:t>أعنف مما هو موجود بين الانواع الاخرى</a:t>
            </a:r>
            <a:r>
              <a:rPr lang="ar-SA" sz="2000" dirty="0">
                <a:latin typeface="Calibri" panose="020F0502020204030204" pitchFamily="34" charset="0"/>
                <a:cs typeface="Calibri" panose="020F0502020204030204" pitchFamily="34" charset="0"/>
              </a:rPr>
              <a:t>. وقد يؤدي تزائد الاعداد عن حد معين الى الاضرار بجميع المقومات نتيجة </a:t>
            </a:r>
            <a:r>
              <a:rPr lang="ar-SA" sz="2000" dirty="0">
                <a:solidFill>
                  <a:schemeClr val="accent1"/>
                </a:solidFill>
                <a:latin typeface="Calibri" panose="020F0502020204030204" pitchFamily="34" charset="0"/>
                <a:cs typeface="Calibri" panose="020F0502020204030204" pitchFamily="34" charset="0"/>
              </a:rPr>
              <a:t>لاستنفاذ الاوكسجين أو كمية الغذاء </a:t>
            </a:r>
            <a:r>
              <a:rPr lang="ar-SA" sz="2000" dirty="0">
                <a:latin typeface="Calibri" panose="020F0502020204030204" pitchFamily="34" charset="0"/>
                <a:cs typeface="Calibri" panose="020F0502020204030204" pitchFamily="34" charset="0"/>
              </a:rPr>
              <a:t>كما يؤدي الى </a:t>
            </a:r>
            <a:r>
              <a:rPr lang="ar-SA" sz="2000" dirty="0">
                <a:solidFill>
                  <a:schemeClr val="accent1"/>
                </a:solidFill>
                <a:latin typeface="Calibri" panose="020F0502020204030204" pitchFamily="34" charset="0"/>
                <a:cs typeface="Calibri" panose="020F0502020204030204" pitchFamily="34" charset="0"/>
              </a:rPr>
              <a:t>انخفاض معدل التكاثر</a:t>
            </a:r>
            <a:r>
              <a:rPr lang="ar-SA" sz="2000" dirty="0">
                <a:latin typeface="Calibri" panose="020F0502020204030204" pitchFamily="34" charset="0"/>
                <a:cs typeface="Calibri" panose="020F0502020204030204" pitchFamily="34" charset="0"/>
              </a:rPr>
              <a:t>. ولكن كل فرد </a:t>
            </a:r>
            <a:r>
              <a:rPr lang="ar-SA" sz="2000" dirty="0" smtClean="0">
                <a:latin typeface="Calibri" panose="020F0502020204030204" pitchFamily="34" charset="0"/>
                <a:cs typeface="Calibri" panose="020F0502020204030204" pitchFamily="34" charset="0"/>
              </a:rPr>
              <a:t>يستفيد </a:t>
            </a:r>
            <a:r>
              <a:rPr lang="ar-SA" sz="2000" dirty="0">
                <a:latin typeface="Calibri" panose="020F0502020204030204" pitchFamily="34" charset="0"/>
                <a:cs typeface="Calibri" panose="020F0502020204030204" pitchFamily="34" charset="0"/>
              </a:rPr>
              <a:t>من وجود الافراد الاخرى من نوعه في نفس البيئة ذلك </a:t>
            </a:r>
            <a:r>
              <a:rPr lang="ar-SA" sz="2000" dirty="0" smtClean="0">
                <a:latin typeface="Calibri" panose="020F0502020204030204" pitchFamily="34" charset="0"/>
                <a:cs typeface="Calibri" panose="020F0502020204030204" pitchFamily="34" charset="0"/>
              </a:rPr>
              <a:t>لانه </a:t>
            </a:r>
            <a:r>
              <a:rPr lang="ar-SA" sz="2000" dirty="0">
                <a:latin typeface="Calibri" panose="020F0502020204030204" pitchFamily="34" charset="0"/>
                <a:cs typeface="Calibri" panose="020F0502020204030204" pitchFamily="34" charset="0"/>
              </a:rPr>
              <a:t>لا يستطيع فرد منعزل أو زوج من الحيوانات مواجهة الظروف البيئية بالقدر الذي تستطيعه مجموعة من الحيوانات فتزائد الاعداد الى حد معقول يهيء الحماية ضد الاعداء وربما يحفز عملية التكاثر. </a:t>
            </a:r>
          </a:p>
          <a:p>
            <a:pPr marL="0" indent="0" algn="r">
              <a:buNone/>
            </a:pPr>
            <a:r>
              <a:rPr lang="ar-SA" sz="2000" dirty="0">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9118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D016-4D4F-498C-A238-D9092297CDA1}"/>
              </a:ext>
            </a:extLst>
          </p:cNvPr>
          <p:cNvSpPr>
            <a:spLocks noGrp="1"/>
          </p:cNvSpPr>
          <p:nvPr>
            <p:ph type="title"/>
          </p:nvPr>
        </p:nvSpPr>
        <p:spPr>
          <a:xfrm>
            <a:off x="677334" y="333154"/>
            <a:ext cx="8596668" cy="623777"/>
          </a:xfrm>
        </p:spPr>
        <p:txBody>
          <a:bodyPr>
            <a:normAutofit/>
          </a:bodyPr>
          <a:lstStyle/>
          <a:p>
            <a:pPr algn="r"/>
            <a:r>
              <a:rPr lang="en-US" sz="2200" b="1" dirty="0">
                <a:latin typeface="Calibri" panose="020F0502020204030204" pitchFamily="34" charset="0"/>
                <a:cs typeface="Calibri" panose="020F0502020204030204" pitchFamily="34" charset="0"/>
              </a:rPr>
              <a:t>Inter specific relations </a:t>
            </a:r>
            <a:r>
              <a:rPr lang="ar-SA" sz="2200" b="1" dirty="0">
                <a:latin typeface="Calibri" panose="020F0502020204030204" pitchFamily="34" charset="0"/>
                <a:cs typeface="Calibri" panose="020F0502020204030204" pitchFamily="34" charset="0"/>
              </a:rPr>
              <a:t>ثانياً: العلاقة بين النوعين</a:t>
            </a:r>
            <a:endParaRPr lang="en-US" sz="22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FB6EEAE-30CB-4304-AB79-C1F2AECAA4DE}"/>
              </a:ext>
            </a:extLst>
          </p:cNvPr>
          <p:cNvSpPr>
            <a:spLocks noGrp="1"/>
          </p:cNvSpPr>
          <p:nvPr>
            <p:ph idx="1"/>
          </p:nvPr>
        </p:nvSpPr>
        <p:spPr>
          <a:xfrm>
            <a:off x="101600" y="956930"/>
            <a:ext cx="9172402" cy="5319691"/>
          </a:xfrm>
        </p:spPr>
        <p:txBody>
          <a:bodyPr>
            <a:noAutofit/>
          </a:bodyPr>
          <a:lstStyle/>
          <a:p>
            <a:pPr marL="0" indent="0" algn="r">
              <a:buNone/>
            </a:pPr>
            <a:r>
              <a:rPr lang="ar-SA" sz="2000" dirty="0"/>
              <a:t>أن وجود كائنات أخرى من أنواع مختلفة في البيئة التي يعيش فيها نوع معين من </a:t>
            </a:r>
            <a:r>
              <a:rPr lang="ar-SA" sz="2000" dirty="0" smtClean="0"/>
              <a:t>الحيوانات </a:t>
            </a:r>
            <a:r>
              <a:rPr lang="ar-SA" sz="2000" dirty="0"/>
              <a:t>تحت الظروف الطبيعية أمر لا يمكن تحاشيه بل يعد جزء ضروري من تلك البيئة ذلك أن وجود نوع من الحيوانات ربما يكون مهما جداً في إمداد الغذاء أو المآوى أو المقومات الاخرى لحياة النوع الاخر وعلى العكس من ذلك فأن وجود أنواع معينة من الحيوانات غير المرغوب فيها بالنسبة للنوع الاخر الذي يتحتم عليه أن يتفاعل معها كجزء من البيئة وهي قد تكون:</a:t>
            </a:r>
          </a:p>
          <a:p>
            <a:pPr marL="0" indent="0" algn="r">
              <a:buNone/>
            </a:pPr>
            <a:r>
              <a:rPr lang="ar-SA" sz="2000" b="1" dirty="0"/>
              <a:t>1 - التكافل (المعاشرة).</a:t>
            </a:r>
          </a:p>
          <a:p>
            <a:pPr marL="0" indent="0" algn="r">
              <a:buNone/>
            </a:pPr>
            <a:r>
              <a:rPr lang="ar-SA" sz="2000" dirty="0"/>
              <a:t>أ – المعاونة (المساعدة)</a:t>
            </a:r>
          </a:p>
          <a:p>
            <a:pPr marL="0" indent="0" algn="r">
              <a:buNone/>
            </a:pPr>
            <a:r>
              <a:rPr lang="ar-SA" sz="2000" dirty="0"/>
              <a:t>ب ـ المعايشة (الاستفادة أو الافادة)</a:t>
            </a:r>
          </a:p>
          <a:p>
            <a:pPr marL="0" indent="0" algn="r">
              <a:buNone/>
            </a:pPr>
            <a:r>
              <a:rPr lang="ar-SA" sz="2000" dirty="0"/>
              <a:t>ج ـ النقل </a:t>
            </a:r>
            <a:r>
              <a:rPr lang="ar-SA" sz="2000" dirty="0" smtClean="0"/>
              <a:t>(الحمل</a:t>
            </a:r>
            <a:r>
              <a:rPr lang="ar-SA" sz="2000" dirty="0"/>
              <a:t>)</a:t>
            </a:r>
          </a:p>
          <a:p>
            <a:pPr marL="0" indent="0" algn="r">
              <a:buNone/>
            </a:pPr>
            <a:r>
              <a:rPr lang="ar-SA" sz="2000" dirty="0"/>
              <a:t>د ـ التطفل</a:t>
            </a:r>
          </a:p>
          <a:p>
            <a:pPr marL="0" indent="0" algn="r">
              <a:buNone/>
            </a:pPr>
            <a:r>
              <a:rPr lang="ar-SA" sz="2000" dirty="0"/>
              <a:t> </a:t>
            </a:r>
            <a:r>
              <a:rPr lang="ar-SA" sz="2000" b="1" dirty="0"/>
              <a:t>2- التنافس من أجل الغذاء.</a:t>
            </a:r>
          </a:p>
          <a:p>
            <a:pPr marL="0" indent="0" algn="r">
              <a:buNone/>
            </a:pPr>
            <a:r>
              <a:rPr lang="ar-SA" sz="2000" b="1" dirty="0"/>
              <a:t>3- علاقات بين المفترس والفريسة.</a:t>
            </a:r>
          </a:p>
          <a:p>
            <a:pPr marL="0" indent="0" algn="r">
              <a:buNone/>
            </a:pPr>
            <a:r>
              <a:rPr lang="ar-SA" sz="2000" b="1" dirty="0"/>
              <a:t>4- العبودية.</a:t>
            </a:r>
            <a:endParaRPr lang="en-US" sz="2000" b="1" dirty="0"/>
          </a:p>
        </p:txBody>
      </p:sp>
    </p:spTree>
    <p:extLst>
      <p:ext uri="{BB962C8B-B14F-4D97-AF65-F5344CB8AC3E}">
        <p14:creationId xmlns:p14="http://schemas.microsoft.com/office/powerpoint/2010/main" val="415756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2EE7-216E-4577-9A96-F3AD73FF54D8}"/>
              </a:ext>
            </a:extLst>
          </p:cNvPr>
          <p:cNvSpPr>
            <a:spLocks noGrp="1"/>
          </p:cNvSpPr>
          <p:nvPr>
            <p:ph type="title"/>
          </p:nvPr>
        </p:nvSpPr>
        <p:spPr>
          <a:xfrm>
            <a:off x="677334" y="395112"/>
            <a:ext cx="8596668" cy="530578"/>
          </a:xfrm>
        </p:spPr>
        <p:txBody>
          <a:bodyPr>
            <a:normAutofit/>
          </a:bodyPr>
          <a:lstStyle/>
          <a:p>
            <a:pPr algn="r"/>
            <a:r>
              <a:rPr lang="en-US" sz="2200" b="1" dirty="0">
                <a:latin typeface="Calibri" panose="020F0502020204030204" pitchFamily="34" charset="0"/>
                <a:cs typeface="Calibri" panose="020F0502020204030204" pitchFamily="34" charset="0"/>
              </a:rPr>
              <a:t>Symbiosis </a:t>
            </a:r>
            <a:r>
              <a:rPr lang="ar-SA" sz="2200" b="1" dirty="0">
                <a:latin typeface="Calibri" panose="020F0502020204030204" pitchFamily="34" charset="0"/>
                <a:cs typeface="Calibri" panose="020F0502020204030204" pitchFamily="34" charset="0"/>
              </a:rPr>
              <a:t>التكافل </a:t>
            </a:r>
            <a:endParaRPr lang="en-US" sz="22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91E2788-9492-4506-8178-A505FC24E6FA}"/>
              </a:ext>
            </a:extLst>
          </p:cNvPr>
          <p:cNvSpPr>
            <a:spLocks noGrp="1"/>
          </p:cNvSpPr>
          <p:nvPr>
            <p:ph idx="1"/>
          </p:nvPr>
        </p:nvSpPr>
        <p:spPr>
          <a:xfrm>
            <a:off x="135467" y="853069"/>
            <a:ext cx="9426221" cy="4871782"/>
          </a:xfrm>
        </p:spPr>
        <p:txBody>
          <a:bodyPr>
            <a:normAutofit lnSpcReduction="10000"/>
          </a:bodyPr>
          <a:lstStyle/>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لقد وجد الباحثون أنه في خضم هذا الصراع الناتج عن المشكلة الغذائية للمجال الحيوي نشأت أنواعاً غريبة من العلاقات بين بعض الحيوانات والبعض الآخر وقد أطلق على مثل هذه العلاقات بالتكافل أو العلاقات التكافلية. </a:t>
            </a:r>
            <a:r>
              <a:rPr lang="ar-SA" sz="2200" u="sng" dirty="0">
                <a:solidFill>
                  <a:schemeClr val="tx1">
                    <a:lumMod val="95000"/>
                    <a:lumOff val="5000"/>
                  </a:schemeClr>
                </a:solidFill>
                <a:latin typeface="Calibri" panose="020F0502020204030204" pitchFamily="34" charset="0"/>
                <a:cs typeface="Calibri" panose="020F0502020204030204" pitchFamily="34" charset="0"/>
              </a:rPr>
              <a:t>والحقيقة أن الاصل في الحياة هي الحياة الطليقة لكل كائن من الكائنات الحية</a:t>
            </a:r>
            <a:r>
              <a:rPr lang="ar-SA" sz="2200" dirty="0">
                <a:solidFill>
                  <a:schemeClr val="tx1">
                    <a:lumMod val="95000"/>
                    <a:lumOff val="5000"/>
                  </a:schemeClr>
                </a:solidFill>
                <a:latin typeface="Calibri" panose="020F0502020204030204" pitchFamily="34" charset="0"/>
                <a:cs typeface="Calibri" panose="020F0502020204030204" pitchFamily="34" charset="0"/>
              </a:rPr>
              <a:t> وفيها يعيش الكائن الحي مستقلاً بذاته يبحث على ما يقتات به من نبات أو الحيوان أو يهرب مما يضر به، ولكن نشأت خلال الأحقاب الطويلة التي عاشتها الحيوانات تلك العلاقات الخاصة التي سميت (بالعلاقات التكافلية). </a:t>
            </a:r>
            <a:endParaRPr lang="en-US" sz="2200" dirty="0" smtClean="0">
              <a:solidFill>
                <a:schemeClr val="tx1">
                  <a:lumMod val="95000"/>
                  <a:lumOff val="5000"/>
                </a:schemeClr>
              </a:solidFill>
              <a:latin typeface="Calibri" panose="020F0502020204030204" pitchFamily="34" charset="0"/>
              <a:cs typeface="Calibri" panose="020F0502020204030204" pitchFamily="34" charset="0"/>
            </a:endParaRPr>
          </a:p>
          <a:p>
            <a:pPr marL="0" indent="0" algn="r">
              <a:buNone/>
            </a:pPr>
            <a:r>
              <a:rPr lang="ar-SA" sz="2200" dirty="0" smtClean="0">
                <a:solidFill>
                  <a:schemeClr val="tx1">
                    <a:lumMod val="95000"/>
                    <a:lumOff val="5000"/>
                  </a:schemeClr>
                </a:solidFill>
                <a:latin typeface="Calibri" panose="020F0502020204030204" pitchFamily="34" charset="0"/>
                <a:cs typeface="Calibri" panose="020F0502020204030204" pitchFamily="34" charset="0"/>
              </a:rPr>
              <a:t>وهناك </a:t>
            </a:r>
            <a:r>
              <a:rPr lang="ar-SA" sz="2200" dirty="0">
                <a:solidFill>
                  <a:schemeClr val="tx1">
                    <a:lumMod val="95000"/>
                    <a:lumOff val="5000"/>
                  </a:schemeClr>
                </a:solidFill>
                <a:latin typeface="Calibri" panose="020F0502020204030204" pitchFamily="34" charset="0"/>
                <a:cs typeface="Calibri" panose="020F0502020204030204" pitchFamily="34" charset="0"/>
              </a:rPr>
              <a:t>أمثلة لا حصر لها لمثل هذه العلاقات التي تجمع بين أحد الكائنات الحية ونوع آخر بعيد عنه كل البعد في مكانته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التصنيفيه </a:t>
            </a:r>
            <a:r>
              <a:rPr lang="ar-SA" sz="2200" dirty="0">
                <a:solidFill>
                  <a:schemeClr val="tx1">
                    <a:lumMod val="95000"/>
                    <a:lumOff val="5000"/>
                  </a:schemeClr>
                </a:solidFill>
                <a:latin typeface="Calibri" panose="020F0502020204030204" pitchFamily="34" charset="0"/>
                <a:cs typeface="Calibri" panose="020F0502020204030204" pitchFamily="34" charset="0"/>
              </a:rPr>
              <a:t>وهما يعيشان معا في حياتهما المعيشية والواقع أنه لا توجد اليوم اية مجموعة من الأحياء لا تحتضن بين جوانبها أنواعاً تكافلية ولا يوجد حيوان واحد على الأرجح لا يكون عائلا لنوع واحد تكافلي على الأقل. </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وينقسم التكافل الى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قسمين </a:t>
            </a:r>
            <a:r>
              <a:rPr lang="ar-SA" sz="2200" dirty="0">
                <a:solidFill>
                  <a:schemeClr val="tx1">
                    <a:lumMod val="95000"/>
                    <a:lumOff val="5000"/>
                  </a:schemeClr>
                </a:solidFill>
                <a:latin typeface="Calibri" panose="020F0502020204030204" pitchFamily="34" charset="0"/>
                <a:cs typeface="Calibri" panose="020F0502020204030204" pitchFamily="34" charset="0"/>
              </a:rPr>
              <a:t>أساسين:</a:t>
            </a:r>
          </a:p>
          <a:p>
            <a:pPr marL="0" indent="0" algn="r">
              <a:buNone/>
            </a:pPr>
            <a:r>
              <a:rPr lang="en-US" sz="2200" b="1" dirty="0">
                <a:solidFill>
                  <a:schemeClr val="tx1">
                    <a:lumMod val="95000"/>
                    <a:lumOff val="5000"/>
                  </a:schemeClr>
                </a:solidFill>
                <a:latin typeface="Calibri" panose="020F0502020204030204" pitchFamily="34" charset="0"/>
                <a:cs typeface="Calibri" panose="020F0502020204030204" pitchFamily="34" charset="0"/>
              </a:rPr>
              <a:t>Facultative symbiosis </a:t>
            </a:r>
            <a:r>
              <a:rPr lang="ar-SA" sz="2200" b="1" dirty="0">
                <a:solidFill>
                  <a:schemeClr val="tx1">
                    <a:lumMod val="95000"/>
                    <a:lumOff val="5000"/>
                  </a:schemeClr>
                </a:solidFill>
                <a:latin typeface="Calibri" panose="020F0502020204030204" pitchFamily="34" charset="0"/>
                <a:cs typeface="Calibri" panose="020F0502020204030204" pitchFamily="34" charset="0"/>
              </a:rPr>
              <a:t>أ- التكافل الاختياري</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في هذا النوع يكون في استطاعة نوعين من الحيوانات الدخول في علاقة تكافلية مع بعضهما البعض ولكن ليس من الضروري أن يتم ذلك دائماً حيث يستطيع كلا منهما أن يحيا حياة مستقلة عن الآخر.</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475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47E85-8411-4A1A-952B-D8D92B6BBC6B}"/>
              </a:ext>
            </a:extLst>
          </p:cNvPr>
          <p:cNvSpPr>
            <a:spLocks noGrp="1"/>
          </p:cNvSpPr>
          <p:nvPr>
            <p:ph idx="1"/>
          </p:nvPr>
        </p:nvSpPr>
        <p:spPr>
          <a:xfrm>
            <a:off x="169333" y="248356"/>
            <a:ext cx="9245600" cy="6175021"/>
          </a:xfrm>
        </p:spPr>
        <p:txBody>
          <a:bodyPr>
            <a:noAutofit/>
          </a:bodyPr>
          <a:lstStyle/>
          <a:p>
            <a:pPr marL="0" indent="0" algn="r">
              <a:buNone/>
            </a:pPr>
            <a:r>
              <a:rPr lang="en-US" sz="2200" b="1" dirty="0">
                <a:solidFill>
                  <a:schemeClr val="tx1">
                    <a:lumMod val="95000"/>
                    <a:lumOff val="5000"/>
                  </a:schemeClr>
                </a:solidFill>
                <a:latin typeface="Calibri" panose="020F0502020204030204" pitchFamily="34" charset="0"/>
                <a:cs typeface="Calibri" panose="020F0502020204030204" pitchFamily="34" charset="0"/>
              </a:rPr>
              <a:t>Obligatory symbiosis </a:t>
            </a:r>
            <a:r>
              <a:rPr lang="ar-SA" sz="2200" b="1" dirty="0">
                <a:solidFill>
                  <a:schemeClr val="tx1">
                    <a:lumMod val="95000"/>
                    <a:lumOff val="5000"/>
                  </a:schemeClr>
                </a:solidFill>
                <a:latin typeface="Calibri" panose="020F0502020204030204" pitchFamily="34" charset="0"/>
                <a:cs typeface="Calibri" panose="020F0502020204030204" pitchFamily="34" charset="0"/>
              </a:rPr>
              <a:t>ب ـ التكافل الإجباري</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 وفيه يكون الارتباط التكافلي بين نوع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من الحيوان ونوعاً آخر من الحيوان ضرورياً لحياة أحدهما. </a:t>
            </a:r>
          </a:p>
          <a:p>
            <a:pPr marL="0" indent="0" algn="r">
              <a:buNone/>
            </a:pPr>
            <a:r>
              <a:rPr lang="ar-SA" sz="2200" dirty="0" smtClean="0">
                <a:solidFill>
                  <a:schemeClr val="tx1">
                    <a:lumMod val="95000"/>
                    <a:lumOff val="5000"/>
                  </a:schemeClr>
                </a:solidFill>
                <a:latin typeface="Calibri" panose="020F0502020204030204" pitchFamily="34" charset="0"/>
                <a:cs typeface="Calibri" panose="020F0502020204030204" pitchFamily="34" charset="0"/>
              </a:rPr>
              <a:t>ينقسم </a:t>
            </a:r>
            <a:r>
              <a:rPr lang="ar-SA" sz="2200" dirty="0">
                <a:solidFill>
                  <a:schemeClr val="tx1">
                    <a:lumMod val="95000"/>
                    <a:lumOff val="5000"/>
                  </a:schemeClr>
                </a:solidFill>
                <a:latin typeface="Calibri" panose="020F0502020204030204" pitchFamily="34" charset="0"/>
                <a:cs typeface="Calibri" panose="020F0502020204030204" pitchFamily="34" charset="0"/>
              </a:rPr>
              <a:t>التكافل من حيث المنفعة أو الضرر الى أربعة أقسام رئيسية:-</a:t>
            </a:r>
          </a:p>
          <a:p>
            <a:pPr marL="0" indent="0" algn="r">
              <a:buNone/>
            </a:pPr>
            <a:r>
              <a:rPr lang="en-US" sz="2200" b="1" dirty="0">
                <a:solidFill>
                  <a:schemeClr val="tx1">
                    <a:lumMod val="95000"/>
                    <a:lumOff val="5000"/>
                  </a:schemeClr>
                </a:solidFill>
                <a:latin typeface="Calibri" panose="020F0502020204030204" pitchFamily="34" charset="0"/>
                <a:cs typeface="Calibri" panose="020F0502020204030204" pitchFamily="34" charset="0"/>
              </a:rPr>
              <a:t>Mutualism</a:t>
            </a:r>
            <a:r>
              <a:rPr lang="ar-SA" sz="2200" b="1" dirty="0">
                <a:solidFill>
                  <a:schemeClr val="tx1">
                    <a:lumMod val="95000"/>
                    <a:lumOff val="5000"/>
                  </a:schemeClr>
                </a:solidFill>
                <a:latin typeface="Calibri" panose="020F0502020204030204" pitchFamily="34" charset="0"/>
                <a:cs typeface="Calibri" panose="020F0502020204030204" pitchFamily="34" charset="0"/>
              </a:rPr>
              <a:t>أ- المنفعة (المساعدة) </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وفيه يحصل كل واحد من الحيوانين المتكافلين على بعض المنفعة من هذه الحياة المشتركة ومن الأمثلة على ذلك:-</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العلاقةالموجودة بين الخرتيت وطائر القراد:</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طائر القراد يحصل على غذائه المكون من القراد الموجود على جلد الخرتيت كما أنه أيضاً يحصل على الوقاية الازمة حيث لا تهاجمه الحيوانات الاخرى.</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أما الخرتيت فيستفيد فائدتين أيضاً وهما التخلص من القراد والطفيليات التي تعيش على امتصاص دمه وتسبب له بعض الآلام وأيضاً يستفيد من عملية التحذير من الخطر وذلك لان طائر القراد ببصره الحاد يستطيع مشاهدة أي حيوان ينوي مهاجمة الخرتيت ولذلك عندما يحس بدنو هذا الخطر فإنه يطير من فوق ظهر الخرتيت لأي غصن شجرة وعند مغادرته لظهر الخرتيت فأنه ينبهه بأن هناك خطر ما فيستعد لمواجهته.</a:t>
            </a:r>
            <a:r>
              <a:rPr lang="en-US" sz="2200" dirty="0">
                <a:solidFill>
                  <a:schemeClr val="tx1">
                    <a:lumMod val="95000"/>
                    <a:lumOff val="5000"/>
                  </a:schemeClr>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4566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FAA7C-397D-4EA0-9C93-4CACCE06A9B3}"/>
              </a:ext>
            </a:extLst>
          </p:cNvPr>
          <p:cNvSpPr>
            <a:spLocks noGrp="1"/>
          </p:cNvSpPr>
          <p:nvPr>
            <p:ph idx="1"/>
          </p:nvPr>
        </p:nvSpPr>
        <p:spPr>
          <a:xfrm>
            <a:off x="169333" y="203201"/>
            <a:ext cx="9104669" cy="5838162"/>
          </a:xfrm>
        </p:spPr>
        <p:txBody>
          <a:bodyPr>
            <a:noAutofit/>
          </a:bodyPr>
          <a:lstStyle/>
          <a:p>
            <a:pPr marL="0" indent="0" algn="r">
              <a:buNone/>
            </a:pPr>
            <a:r>
              <a:rPr lang="en-US" sz="2200" b="1" dirty="0">
                <a:solidFill>
                  <a:schemeClr val="tx1">
                    <a:lumMod val="95000"/>
                    <a:lumOff val="5000"/>
                  </a:schemeClr>
                </a:solidFill>
                <a:latin typeface="Calibri" panose="020F0502020204030204" pitchFamily="34" charset="0"/>
                <a:cs typeface="Calibri" panose="020F0502020204030204" pitchFamily="34" charset="0"/>
              </a:rPr>
              <a:t>Commensalism</a:t>
            </a:r>
            <a:r>
              <a:rPr lang="ar-SA" sz="2200" b="1" dirty="0">
                <a:solidFill>
                  <a:schemeClr val="tx1">
                    <a:lumMod val="95000"/>
                    <a:lumOff val="5000"/>
                  </a:schemeClr>
                </a:solidFill>
                <a:latin typeface="Calibri" panose="020F0502020204030204" pitchFamily="34" charset="0"/>
                <a:cs typeface="Calibri" panose="020F0502020204030204" pitchFamily="34" charset="0"/>
              </a:rPr>
              <a:t>ب ـ المعايشة </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 أحد المتكافلين يستفيد والاخر لا يستفيد ولكنه لا يصاب بضرر ومن أمثلتها سمك القرش وقمل القرش (الريمورا). قمل القرش سمكه عظيمة وفيها الزعنفة الظهرية متحورة الى ما يشبه الممص بواسطته تلتصق ببطن القرش وتنتقل معه أينما سار وتستفيد قملة القرش بحصولها على الغذاء المتناثر من فم القرش أثناء تناوله للطعام كما أن وجودها معه يسبغ عليها وقاية كبيرة وتحصل على انتشار جغرافي واسع بتنقلاتها مع سمكة القرش أما سمكة القرش فلا تستفيد كما انها لا تصاب بأي ضرر من هذه العلاقة. </a:t>
            </a:r>
          </a:p>
          <a:p>
            <a:pPr marL="0" indent="0" algn="r">
              <a:buNone/>
            </a:pPr>
            <a:r>
              <a:rPr lang="en-US" sz="2200" b="1" dirty="0">
                <a:solidFill>
                  <a:schemeClr val="tx1">
                    <a:lumMod val="95000"/>
                    <a:lumOff val="5000"/>
                  </a:schemeClr>
                </a:solidFill>
                <a:latin typeface="Calibri" panose="020F0502020204030204" pitchFamily="34" charset="0"/>
                <a:cs typeface="Calibri" panose="020F0502020204030204" pitchFamily="34" charset="0"/>
              </a:rPr>
              <a:t>Phoresis</a:t>
            </a:r>
            <a:r>
              <a:rPr lang="ar-SA" sz="2200" b="1" dirty="0">
                <a:solidFill>
                  <a:schemeClr val="tx1">
                    <a:lumMod val="95000"/>
                    <a:lumOff val="5000"/>
                  </a:schemeClr>
                </a:solidFill>
                <a:latin typeface="Calibri" panose="020F0502020204030204" pitchFamily="34" charset="0"/>
                <a:cs typeface="Calibri" panose="020F0502020204030204" pitchFamily="34" charset="0"/>
              </a:rPr>
              <a:t> ج ـ النقل </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 وهي علاقة مرحلية يستفيد منها نوع واحد فقط من النوعين المتصاحبين من الحيوانات، ومن أمثلة ذلك الحيوانات القشرية التي تلتصق على ظهور الأسماك دون أن تسبب لها أي أذى في الوقت الذي تستفيد هي بحصولها على وسيلة نقل تأخذها من مكان الى اخر.</a:t>
            </a:r>
          </a:p>
          <a:p>
            <a:pPr marL="0" indent="0" algn="r">
              <a:buNone/>
            </a:pPr>
            <a:r>
              <a:rPr lang="en-US" sz="2200" dirty="0">
                <a:solidFill>
                  <a:schemeClr val="tx1">
                    <a:lumMod val="95000"/>
                    <a:lumOff val="5000"/>
                  </a:schemeClr>
                </a:solidFill>
                <a:latin typeface="Calibri" panose="020F0502020204030204" pitchFamily="34" charset="0"/>
                <a:cs typeface="Calibri" panose="020F0502020204030204" pitchFamily="34" charset="0"/>
              </a:rPr>
              <a:t> </a:t>
            </a:r>
            <a:r>
              <a:rPr lang="en-US" sz="2200" b="1" dirty="0">
                <a:solidFill>
                  <a:schemeClr val="tx1">
                    <a:lumMod val="95000"/>
                    <a:lumOff val="5000"/>
                  </a:schemeClr>
                </a:solidFill>
                <a:latin typeface="Calibri" panose="020F0502020204030204" pitchFamily="34" charset="0"/>
                <a:cs typeface="Calibri" panose="020F0502020204030204" pitchFamily="34" charset="0"/>
              </a:rPr>
              <a:t>Parasitism</a:t>
            </a:r>
            <a:r>
              <a:rPr lang="ar-SA" sz="2200" b="1" dirty="0">
                <a:solidFill>
                  <a:schemeClr val="tx1">
                    <a:lumMod val="95000"/>
                    <a:lumOff val="5000"/>
                  </a:schemeClr>
                </a:solidFill>
                <a:latin typeface="Calibri" panose="020F0502020204030204" pitchFamily="34" charset="0"/>
                <a:cs typeface="Calibri" panose="020F0502020204030204" pitchFamily="34" charset="0"/>
              </a:rPr>
              <a:t> د ـ التطفل </a:t>
            </a:r>
          </a:p>
          <a:p>
            <a:pPr marL="0" indent="0" algn="r">
              <a:buNone/>
            </a:pPr>
            <a:r>
              <a:rPr lang="ar-SA" sz="2200" dirty="0">
                <a:solidFill>
                  <a:schemeClr val="tx1">
                    <a:lumMod val="95000"/>
                    <a:lumOff val="5000"/>
                  </a:schemeClr>
                </a:solidFill>
                <a:latin typeface="Calibri" panose="020F0502020204030204" pitchFamily="34" charset="0"/>
                <a:cs typeface="Calibri" panose="020F0502020204030204" pitchFamily="34" charset="0"/>
              </a:rPr>
              <a:t> هو ارتباط فسيولوجي بين زوج من الكائنات الحية والتي فيها يرتبط أحدهما (الطفيل الذي فقد استقلاله الفسيولوجي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وأعتمد </a:t>
            </a:r>
            <a:r>
              <a:rPr lang="ar-SA" sz="2200" dirty="0">
                <a:solidFill>
                  <a:schemeClr val="tx1">
                    <a:lumMod val="95000"/>
                    <a:lumOff val="5000"/>
                  </a:schemeClr>
                </a:solidFill>
                <a:latin typeface="Calibri" panose="020F0502020204030204" pitchFamily="34" charset="0"/>
                <a:cs typeface="Calibri" panose="020F0502020204030204" pitchFamily="34" charset="0"/>
              </a:rPr>
              <a:t>على الشريك الآخر (العائل) لمتطلبات غذائه بل وأحياناً </a:t>
            </a:r>
            <a:r>
              <a:rPr lang="ar-SA" sz="2200" dirty="0" smtClean="0">
                <a:solidFill>
                  <a:schemeClr val="tx1">
                    <a:lumMod val="95000"/>
                    <a:lumOff val="5000"/>
                  </a:schemeClr>
                </a:solidFill>
                <a:latin typeface="Calibri" panose="020F0502020204030204" pitchFamily="34" charset="0"/>
                <a:cs typeface="Calibri" panose="020F0502020204030204" pitchFamily="34" charset="0"/>
              </a:rPr>
              <a:t>لمتطلبات </a:t>
            </a:r>
            <a:r>
              <a:rPr lang="ar-SA" sz="2200" dirty="0">
                <a:solidFill>
                  <a:schemeClr val="tx1">
                    <a:lumMod val="95000"/>
                    <a:lumOff val="5000"/>
                  </a:schemeClr>
                </a:solidFill>
                <a:latin typeface="Calibri" panose="020F0502020204030204" pitchFamily="34" charset="0"/>
                <a:cs typeface="Calibri" panose="020F0502020204030204" pitchFamily="34" charset="0"/>
              </a:rPr>
              <a:t>الايض. وفي هذه العلاقة أحد المتكافلين يستفيد والأخر يصاب بالضرر (العائل) والطفيليات على نوعين:-</a:t>
            </a:r>
            <a:endParaRPr lang="en-US" sz="22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334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CBD2B0-7757-4579-B145-8527F0103990}"/>
              </a:ext>
            </a:extLst>
          </p:cNvPr>
          <p:cNvSpPr>
            <a:spLocks noGrp="1"/>
          </p:cNvSpPr>
          <p:nvPr>
            <p:ph idx="1"/>
          </p:nvPr>
        </p:nvSpPr>
        <p:spPr>
          <a:xfrm>
            <a:off x="203200" y="474133"/>
            <a:ext cx="9313332" cy="5567229"/>
          </a:xfrm>
        </p:spPr>
        <p:txBody>
          <a:bodyPr>
            <a:noAutofit/>
          </a:bodyPr>
          <a:lstStyle/>
          <a:p>
            <a:pPr marL="0" indent="0" algn="r">
              <a:buNone/>
            </a:pPr>
            <a:r>
              <a:rPr lang="ar-SA" sz="2000" b="1" dirty="0">
                <a:solidFill>
                  <a:schemeClr val="tx1">
                    <a:lumMod val="95000"/>
                    <a:lumOff val="5000"/>
                  </a:schemeClr>
                </a:solidFill>
                <a:latin typeface="Calibri" panose="020F0502020204030204" pitchFamily="34" charset="0"/>
                <a:cs typeface="Calibri" panose="020F0502020204030204" pitchFamily="34" charset="0"/>
              </a:rPr>
              <a:t>1- طفيليات خارجية: </a:t>
            </a:r>
            <a:r>
              <a:rPr lang="ar-SA" sz="2000" dirty="0">
                <a:solidFill>
                  <a:schemeClr val="tx1">
                    <a:lumMod val="95000"/>
                    <a:lumOff val="5000"/>
                  </a:schemeClr>
                </a:solidFill>
                <a:latin typeface="Calibri" panose="020F0502020204030204" pitchFamily="34" charset="0"/>
                <a:cs typeface="Calibri" panose="020F0502020204030204" pitchFamily="34" charset="0"/>
              </a:rPr>
              <a:t>يعيش على جسم العائل من الخارج وتمتص دمه ومن أمثلتها القمل والبرغوث والقراد وبعض الذباب </a:t>
            </a:r>
            <a:r>
              <a:rPr lang="ar-SA" sz="2000" dirty="0" smtClean="0">
                <a:solidFill>
                  <a:schemeClr val="tx1">
                    <a:lumMod val="95000"/>
                    <a:lumOff val="5000"/>
                  </a:schemeClr>
                </a:solidFill>
                <a:latin typeface="Calibri" panose="020F0502020204030204" pitchFamily="34" charset="0"/>
                <a:cs typeface="Calibri" panose="020F0502020204030204" pitchFamily="34" charset="0"/>
              </a:rPr>
              <a:t>والبعوض</a:t>
            </a:r>
            <a:r>
              <a:rPr lang="ar-SA" sz="2000" dirty="0">
                <a:solidFill>
                  <a:schemeClr val="tx1">
                    <a:lumMod val="95000"/>
                    <a:lumOff val="5000"/>
                  </a:schemeClr>
                </a:solidFill>
                <a:latin typeface="Calibri" panose="020F0502020204030204" pitchFamily="34" charset="0"/>
                <a:cs typeface="Calibri" panose="020F0502020204030204" pitchFamily="34" charset="0"/>
              </a:rPr>
              <a:t>. </a:t>
            </a:r>
          </a:p>
          <a:p>
            <a:pPr marL="0" indent="0" algn="r">
              <a:buNone/>
            </a:pPr>
            <a:r>
              <a:rPr lang="ar-SA" sz="2000" b="1" dirty="0">
                <a:solidFill>
                  <a:schemeClr val="tx1">
                    <a:lumMod val="95000"/>
                    <a:lumOff val="5000"/>
                  </a:schemeClr>
                </a:solidFill>
                <a:latin typeface="Calibri" panose="020F0502020204030204" pitchFamily="34" charset="0"/>
                <a:cs typeface="Calibri" panose="020F0502020204030204" pitchFamily="34" charset="0"/>
              </a:rPr>
              <a:t>2- طفيليات داخلية: </a:t>
            </a:r>
            <a:r>
              <a:rPr lang="ar-SA" sz="2000" dirty="0">
                <a:solidFill>
                  <a:schemeClr val="tx1">
                    <a:lumMod val="95000"/>
                    <a:lumOff val="5000"/>
                  </a:schemeClr>
                </a:solidFill>
                <a:latin typeface="Calibri" panose="020F0502020204030204" pitchFamily="34" charset="0"/>
                <a:cs typeface="Calibri" panose="020F0502020204030204" pitchFamily="34" charset="0"/>
              </a:rPr>
              <a:t>وهذه تدخل الى جسم العائل حيث تعيش في الانسجه أو في الدم أو في القناة الهضمية وتتغذى على الدم أو الغذاء المهضوم ومن أمثلتها الأسكارس/ الدودة الشريطية وغيرها..... ولا يستفيد العائل من أي من هذه الطفيليات الدخلية منها والخارجية بل أنهما تنقلان اليه الامراض فمثلاً ذبابة تسي تسي تنقل اليه مرض النوم والبرغوث ينقل اليه جرثومة الطاعون من الفأر الى الانسان.</a:t>
            </a:r>
          </a:p>
          <a:p>
            <a:pPr marL="0" indent="0" algn="r">
              <a:buNone/>
            </a:pPr>
            <a:r>
              <a:rPr lang="en-US" sz="2000" dirty="0">
                <a:solidFill>
                  <a:schemeClr val="accent1"/>
                </a:solidFill>
                <a:latin typeface="Calibri" panose="020F0502020204030204" pitchFamily="34" charset="0"/>
                <a:cs typeface="Calibri" panose="020F0502020204030204" pitchFamily="34" charset="0"/>
              </a:rPr>
              <a:t>Inter-Specific Competition over food</a:t>
            </a:r>
            <a:r>
              <a:rPr lang="ar-SA" sz="2000" dirty="0">
                <a:solidFill>
                  <a:schemeClr val="accent1"/>
                </a:solidFill>
                <a:latin typeface="Calibri" panose="020F0502020204030204" pitchFamily="34" charset="0"/>
                <a:cs typeface="Calibri" panose="020F0502020204030204" pitchFamily="34" charset="0"/>
              </a:rPr>
              <a:t> التنافس (الصراع) من أجل الغذاء: </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 التنافس هو علاقة عدائية كنتيجة للاستخدام المتبادل لموارد طبيعية محدودة في الموطن البيئي. تتنافس الحيوانات مع بعضها البعض وبشكل رئيسي من أجل المآوى والغذاء، والحيوانات المتشابهة في متطلباتها للمكان والغذاء تميل الى الابتعاد عن بعضها للتقليل من عملية التنافس. والتنافس نوعان: تنافس أفراد النوع الواحد وتنافس بين أنواع مختلفة</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وقد يكون التنافس </a:t>
            </a:r>
          </a:p>
          <a:p>
            <a:pPr algn="r">
              <a:buFontTx/>
              <a:buChar char="-"/>
            </a:pPr>
            <a:r>
              <a:rPr lang="ar-SA" sz="2000" dirty="0">
                <a:solidFill>
                  <a:schemeClr val="tx1">
                    <a:lumMod val="95000"/>
                    <a:lumOff val="5000"/>
                  </a:schemeClr>
                </a:solidFill>
                <a:latin typeface="Calibri" panose="020F0502020204030204" pitchFamily="34" charset="0"/>
                <a:cs typeface="Calibri" panose="020F0502020204030204" pitchFamily="34" charset="0"/>
              </a:rPr>
              <a:t>تنافس طبيعي: وهو تنافس على موارد طبيعية محدودة تتناقص بأستمرار.</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تنافس تنازعي: وهوتنافس حتى لو كانت الموارد بكميات إضافية. </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ويمثل تنافس عدد كبير من الذئاب على مكان ضيق أو غذاء قليل التنافس بين أفراد النوع الواحد.</a:t>
            </a:r>
          </a:p>
          <a:p>
            <a:pPr marL="0" indent="0" algn="r">
              <a:buNone/>
            </a:pPr>
            <a:r>
              <a:rPr lang="ar-SA" sz="2000" dirty="0">
                <a:solidFill>
                  <a:schemeClr val="tx1">
                    <a:lumMod val="95000"/>
                    <a:lumOff val="5000"/>
                  </a:schemeClr>
                </a:solidFill>
                <a:latin typeface="Calibri" panose="020F0502020204030204" pitchFamily="34" charset="0"/>
                <a:cs typeface="Calibri" panose="020F0502020204030204" pitchFamily="34" charset="0"/>
              </a:rPr>
              <a:t>وفي هذه الحالة تظهر الذئاب سلوكاً عدوانياً فيما بينها للسيطرة على الإمكانيات البيئة المحدودة التي تعيش فيها.</a:t>
            </a:r>
            <a:r>
              <a:rPr lang="en-US" sz="2000" dirty="0">
                <a:solidFill>
                  <a:schemeClr val="tx1">
                    <a:lumMod val="95000"/>
                    <a:lumOff val="5000"/>
                  </a:schemeClr>
                </a:solidFill>
                <a:latin typeface="Calibri" panose="020F0502020204030204" pitchFamily="34" charset="0"/>
                <a:cs typeface="Calibri" panose="020F0502020204030204" pitchFamily="34" charset="0"/>
              </a:rPr>
              <a:t> </a:t>
            </a:r>
            <a:endParaRPr lang="ar-SA" sz="2000" dirty="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21272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430</TotalTime>
  <Words>1810</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Trebuchet MS</vt:lpstr>
      <vt:lpstr>Wingdings 3</vt:lpstr>
      <vt:lpstr>Facet</vt:lpstr>
      <vt:lpstr>Biological Factorsالعوامل الإحيائية </vt:lpstr>
      <vt:lpstr>PowerPoint Presentation</vt:lpstr>
      <vt:lpstr>العلاقة الإحيائية بين الكائنات يمكن تقسيمها الى:</vt:lpstr>
      <vt:lpstr>PowerPoint Presentation</vt:lpstr>
      <vt:lpstr>Inter specific relations ثانياً: العلاقة بين النوعين</vt:lpstr>
      <vt:lpstr>Symbiosis التكافل </vt:lpstr>
      <vt:lpstr>PowerPoint Presentation</vt:lpstr>
      <vt:lpstr>PowerPoint Presentation</vt:lpstr>
      <vt:lpstr>PowerPoint Presentation</vt:lpstr>
      <vt:lpstr>PowerPoint Presentation</vt:lpstr>
      <vt:lpstr>Prey-predator relations علاقة بين المفترس والفريسة:</vt:lpstr>
      <vt:lpstr>Slavery العبودية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Abdulwahed F. Alrefaei</dc:creator>
  <cp:lastModifiedBy>Abdulwahed F. Alrefaei</cp:lastModifiedBy>
  <cp:revision>38</cp:revision>
  <dcterms:created xsi:type="dcterms:W3CDTF">2019-03-09T10:31:57Z</dcterms:created>
  <dcterms:modified xsi:type="dcterms:W3CDTF">2019-03-11T09:44:30Z</dcterms:modified>
</cp:coreProperties>
</file>