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4"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7" d="100"/>
          <a:sy n="77" d="100"/>
        </p:scale>
        <p:origin x="114"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4048" y="354509"/>
            <a:ext cx="7766936" cy="368506"/>
          </a:xfrm>
        </p:spPr>
        <p:txBody>
          <a:bodyPr/>
          <a:lstStyle/>
          <a:p>
            <a:pPr algn="ctr"/>
            <a:r>
              <a:rPr lang="ar-SA" sz="2200" b="1" dirty="0"/>
              <a:t>بيئة الجماعات </a:t>
            </a:r>
            <a:endParaRPr lang="en-US" sz="2200" b="1" dirty="0"/>
          </a:p>
        </p:txBody>
      </p:sp>
      <p:sp>
        <p:nvSpPr>
          <p:cNvPr id="5" name="Subtitle 4">
            <a:extLst>
              <a:ext uri="{FF2B5EF4-FFF2-40B4-BE49-F238E27FC236}">
                <a16:creationId xmlns:a16="http://schemas.microsoft.com/office/drawing/2014/main" id="{F1EDBA37-8E58-4C71-8DFE-EF62B2559E70}"/>
              </a:ext>
            </a:extLst>
          </p:cNvPr>
          <p:cNvSpPr>
            <a:spLocks noGrp="1"/>
          </p:cNvSpPr>
          <p:nvPr>
            <p:ph type="subTitle" idx="1"/>
          </p:nvPr>
        </p:nvSpPr>
        <p:spPr>
          <a:xfrm>
            <a:off x="1299249" y="1047135"/>
            <a:ext cx="7766936" cy="473321"/>
          </a:xfrm>
        </p:spPr>
        <p:txBody>
          <a:bodyPr/>
          <a:lstStyle/>
          <a:p>
            <a:r>
              <a:rPr lang="en-US" b="1" dirty="0">
                <a:solidFill>
                  <a:srgbClr val="FF0000"/>
                </a:solidFill>
              </a:rPr>
              <a:t>Population Ecology </a:t>
            </a:r>
            <a:r>
              <a:rPr lang="ar-SA" b="1" dirty="0">
                <a:solidFill>
                  <a:srgbClr val="FF0000"/>
                </a:solidFill>
              </a:rPr>
              <a:t>ما المقصود ببيئة الجماعات ؟</a:t>
            </a:r>
            <a:endParaRPr lang="en-US" dirty="0">
              <a:solidFill>
                <a:srgbClr val="FF0000"/>
              </a:solidFill>
            </a:endParaRPr>
          </a:p>
          <a:p>
            <a:endParaRPr lang="en-US" dirty="0"/>
          </a:p>
        </p:txBody>
      </p:sp>
      <p:sp>
        <p:nvSpPr>
          <p:cNvPr id="6" name="Rectangle 5">
            <a:extLst>
              <a:ext uri="{FF2B5EF4-FFF2-40B4-BE49-F238E27FC236}">
                <a16:creationId xmlns:a16="http://schemas.microsoft.com/office/drawing/2014/main" id="{D3218FFF-05D1-419F-88D8-623A21F118C0}"/>
              </a:ext>
            </a:extLst>
          </p:cNvPr>
          <p:cNvSpPr/>
          <p:nvPr/>
        </p:nvSpPr>
        <p:spPr>
          <a:xfrm>
            <a:off x="654652" y="1678336"/>
            <a:ext cx="9056129" cy="1477328"/>
          </a:xfrm>
          <a:prstGeom prst="rect">
            <a:avLst/>
          </a:prstGeom>
        </p:spPr>
        <p:txBody>
          <a:bodyPr wrap="square">
            <a:spAutoFit/>
          </a:bodyPr>
          <a:lstStyle/>
          <a:p>
            <a:pPr algn="justLow" rtl="1"/>
            <a:r>
              <a:rPr lang="ar-SA" b="1" dirty="0">
                <a:latin typeface="Times New Roman" panose="02020603050405020304" pitchFamily="18" charset="0"/>
                <a:ea typeface="Times New Roman" panose="02020603050405020304" pitchFamily="18" charset="0"/>
              </a:rPr>
              <a:t>مجموعة من الأفراد تنتمي لنفس النوع </a:t>
            </a:r>
            <a:r>
              <a:rPr lang="en-US" sz="1600" b="1" dirty="0">
                <a:latin typeface="Times New Roman" panose="02020603050405020304" pitchFamily="18" charset="0"/>
                <a:ea typeface="Times New Roman" panose="02020603050405020304" pitchFamily="18" charset="0"/>
              </a:rPr>
              <a:t>Species</a:t>
            </a:r>
            <a:r>
              <a:rPr lang="ar-SA" b="1" dirty="0">
                <a:latin typeface="Times New Roman" panose="02020603050405020304" pitchFamily="18" charset="0"/>
                <a:ea typeface="Times New Roman" panose="02020603050405020304" pitchFamily="18" charset="0"/>
              </a:rPr>
              <a:t> ولها القدرة على التكاثر في ما بينها، وتعيش في منطقة بيئية محددة</a:t>
            </a:r>
            <a:r>
              <a:rPr lang="en-US" b="1" dirty="0">
                <a:latin typeface="Times New Roman" panose="02020603050405020304" pitchFamily="18" charset="0"/>
                <a:ea typeface="Times New Roman" panose="02020603050405020304" pitchFamily="18" charset="0"/>
              </a:rPr>
              <a:t>.</a:t>
            </a:r>
          </a:p>
          <a:p>
            <a:pPr algn="justLow" rtl="1"/>
            <a:endParaRPr lang="en-US" b="1"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وتمتاز الجماعات بالكثافة السكانية، وبالتركيب العمري، ومعدل النمو، والديناميكية (نسبة المواليد والهجرة الداخلية مقارنة بنسبة الوفيات والهجرة الخارجية). </a:t>
            </a:r>
            <a:endParaRPr lang="en-US" sz="1600" b="1"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AFCF8E2F-128D-4CC0-BE3B-FAB833BA3C1E}"/>
              </a:ext>
            </a:extLst>
          </p:cNvPr>
          <p:cNvSpPr/>
          <p:nvPr/>
        </p:nvSpPr>
        <p:spPr>
          <a:xfrm>
            <a:off x="498765" y="3378240"/>
            <a:ext cx="9212016" cy="923330"/>
          </a:xfrm>
          <a:prstGeom prst="rect">
            <a:avLst/>
          </a:prstGeom>
        </p:spPr>
        <p:txBody>
          <a:bodyPr wrap="square">
            <a:spAutoFit/>
          </a:bodyPr>
          <a:lstStyle/>
          <a:p>
            <a:pPr algn="justLow" rtl="1"/>
            <a:r>
              <a:rPr lang="ar-SA" b="1" dirty="0">
                <a:latin typeface="Times New Roman" panose="02020603050405020304" pitchFamily="18" charset="0"/>
                <a:ea typeface="Times New Roman" panose="02020603050405020304" pitchFamily="18" charset="0"/>
              </a:rPr>
              <a:t>أما المجتمع </a:t>
            </a:r>
            <a:r>
              <a:rPr lang="en-US" b="1" dirty="0">
                <a:latin typeface="Times New Roman" panose="02020603050405020304" pitchFamily="18" charset="0"/>
                <a:ea typeface="Times New Roman" panose="02020603050405020304" pitchFamily="18" charset="0"/>
              </a:rPr>
              <a:t>Community</a:t>
            </a:r>
            <a:r>
              <a:rPr lang="ar-SA" b="1" dirty="0">
                <a:latin typeface="Times New Roman" panose="02020603050405020304" pitchFamily="18" charset="0"/>
                <a:ea typeface="Times New Roman" panose="02020603050405020304" pitchFamily="18" charset="0"/>
              </a:rPr>
              <a:t> وهو يمثل تفاعل مجموعة الجماعات، التي تعيش في منطقة بيئية محددة، مع بعضها الآخر، وتمتاز المجتمعات بطبيعتها الفيزيائية،وظاهرة التنوع، والسيادة، والأدوار الوظيفية، التي تقوم بها الجماعات المختلفة من خلاله.</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9661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F12985-087F-445B-92C9-C21D926F38D3}"/>
              </a:ext>
            </a:extLst>
          </p:cNvPr>
          <p:cNvSpPr/>
          <p:nvPr/>
        </p:nvSpPr>
        <p:spPr>
          <a:xfrm>
            <a:off x="270163" y="764877"/>
            <a:ext cx="8728364" cy="3785652"/>
          </a:xfrm>
          <a:prstGeom prst="rect">
            <a:avLst/>
          </a:prstGeom>
        </p:spPr>
        <p:txBody>
          <a:bodyPr wrap="square">
            <a:spAutoFit/>
          </a:bodyPr>
          <a:lstStyle/>
          <a:p>
            <a:pPr marL="342900" indent="-342900" algn="justLow" rtl="1">
              <a:buFontTx/>
              <a:buChar char="-"/>
            </a:pPr>
            <a:r>
              <a:rPr lang="ar-SA" sz="2000" b="1" dirty="0">
                <a:solidFill>
                  <a:srgbClr val="C00000"/>
                </a:solidFill>
                <a:latin typeface="Times New Roman" panose="02020603050405020304" pitchFamily="18" charset="0"/>
                <a:ea typeface="Times New Roman" panose="02020603050405020304" pitchFamily="18" charset="0"/>
              </a:rPr>
              <a:t>الهجرة </a:t>
            </a:r>
            <a:r>
              <a:rPr lang="en-US" sz="2000" b="1" dirty="0">
                <a:solidFill>
                  <a:srgbClr val="C00000"/>
                </a:solidFill>
                <a:latin typeface="Times New Roman" panose="02020603050405020304" pitchFamily="18" charset="0"/>
                <a:ea typeface="Times New Roman" panose="02020603050405020304" pitchFamily="18" charset="0"/>
              </a:rPr>
              <a:t>Migration</a:t>
            </a:r>
            <a:endParaRPr lang="ar-SA" sz="2000" b="1" dirty="0">
              <a:solidFill>
                <a:srgbClr val="C00000"/>
              </a:solidFill>
              <a:latin typeface="Times New Roman" panose="02020603050405020304" pitchFamily="18" charset="0"/>
              <a:ea typeface="Times New Roman" panose="02020603050405020304" pitchFamily="18" charset="0"/>
            </a:endParaRPr>
          </a:p>
          <a:p>
            <a:pPr algn="justLow" rtl="1"/>
            <a:r>
              <a:rPr lang="ar-SA" sz="2000" b="1" dirty="0">
                <a:solidFill>
                  <a:srgbClr val="C00000"/>
                </a:solidFill>
                <a:latin typeface="Times New Roman" panose="02020603050405020304" pitchFamily="18" charset="0"/>
                <a:ea typeface="Times New Roman" panose="02020603050405020304" pitchFamily="18" charset="0"/>
              </a:rPr>
              <a:t> </a:t>
            </a:r>
            <a:endParaRPr lang="ar-SA" sz="2000" dirty="0">
              <a:solidFill>
                <a:srgbClr val="C0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يعبر عن </a:t>
            </a:r>
            <a:r>
              <a:rPr lang="ar-SA" sz="2000" b="1" u="sng" dirty="0">
                <a:latin typeface="Times New Roman" panose="02020603050405020304" pitchFamily="18" charset="0"/>
                <a:ea typeface="Times New Roman" panose="02020603050405020304" pitchFamily="18" charset="0"/>
              </a:rPr>
              <a:t>الهجرة </a:t>
            </a:r>
            <a:r>
              <a:rPr lang="ar-SA" sz="2000" b="1" dirty="0">
                <a:latin typeface="Times New Roman" panose="02020603050405020304" pitchFamily="18" charset="0"/>
                <a:ea typeface="Times New Roman" panose="02020603050405020304" pitchFamily="18" charset="0"/>
              </a:rPr>
              <a:t>أحياناً بإنتشار الجماعات </a:t>
            </a:r>
            <a:r>
              <a:rPr lang="en-US" sz="2000" b="1" dirty="0">
                <a:latin typeface="Times New Roman" panose="02020603050405020304" pitchFamily="18" charset="0"/>
                <a:ea typeface="Times New Roman" panose="02020603050405020304" pitchFamily="18" charset="0"/>
              </a:rPr>
              <a:t>Dispersal</a:t>
            </a:r>
            <a:r>
              <a:rPr lang="ar-SA" sz="2000" b="1" dirty="0">
                <a:latin typeface="Times New Roman" panose="02020603050405020304" pitchFamily="18" charset="0"/>
                <a:ea typeface="Times New Roman" panose="02020603050405020304" pitchFamily="18" charset="0"/>
              </a:rPr>
              <a:t> وتشمل: </a:t>
            </a:r>
          </a:p>
          <a:p>
            <a:pPr algn="justLow" rtl="1"/>
            <a:endParaRPr lang="ar-SA" sz="2000" b="1" u="sng" dirty="0">
              <a:latin typeface="Times New Roman" panose="02020603050405020304" pitchFamily="18" charset="0"/>
              <a:ea typeface="Times New Roman" panose="02020603050405020304" pitchFamily="18" charset="0"/>
            </a:endParaRPr>
          </a:p>
          <a:p>
            <a:pPr algn="justLow" rtl="1"/>
            <a:r>
              <a:rPr lang="ar-SA" sz="2000" b="1" u="sng" dirty="0">
                <a:latin typeface="Times New Roman" panose="02020603050405020304" pitchFamily="18" charset="0"/>
                <a:ea typeface="Times New Roman" panose="02020603050405020304" pitchFamily="18" charset="0"/>
              </a:rPr>
              <a:t>الإستيطان</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Immigration</a:t>
            </a:r>
            <a:r>
              <a:rPr lang="ar-SA" sz="2000" b="1" dirty="0">
                <a:latin typeface="Times New Roman" panose="02020603050405020304" pitchFamily="18" charset="0"/>
                <a:ea typeface="Times New Roman" panose="02020603050405020304" pitchFamily="18" charset="0"/>
              </a:rPr>
              <a:t> ،أي الهجرة الى داخل الجماعات البيئية، و</a:t>
            </a:r>
            <a:r>
              <a:rPr lang="ar-SA" sz="2000" b="1" u="sng" dirty="0">
                <a:latin typeface="Times New Roman" panose="02020603050405020304" pitchFamily="18" charset="0"/>
                <a:ea typeface="Times New Roman" panose="02020603050405020304" pitchFamily="18" charset="0"/>
              </a:rPr>
              <a:t>الإغتراب</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Emigration</a:t>
            </a:r>
            <a:r>
              <a:rPr lang="ar-SA" sz="2000" b="1" dirty="0">
                <a:latin typeface="Times New Roman" panose="02020603050405020304" pitchFamily="18" charset="0"/>
                <a:ea typeface="Times New Roman" panose="02020603050405020304" pitchFamily="18" charset="0"/>
              </a:rPr>
              <a:t>، ويمثل الهجرة الى خارج الجماعة البيئية. وغالباً لا تؤخذ الهجرة في الحسبان عند دراسة ديناميكية الجماعات على إعتبار ان معدل الإغتراب في كثير من الأحيان يساوي معدل الإستيطان. ومن ناحية بيئية تُعد هذه الظاهرة هامة جداً لسببين:</a:t>
            </a:r>
          </a:p>
          <a:p>
            <a:pPr algn="justLow" rtl="1"/>
            <a:r>
              <a:rPr lang="ar-SA" sz="2000" b="1" dirty="0">
                <a:latin typeface="Times New Roman" panose="02020603050405020304" pitchFamily="18" charset="0"/>
                <a:ea typeface="Times New Roman" panose="02020603050405020304" pitchFamily="18" charset="0"/>
              </a:rPr>
              <a:t>1 - في كونها تقلل من </a:t>
            </a:r>
            <a:r>
              <a:rPr lang="ar-SA" sz="2000" b="1" u="sng" dirty="0">
                <a:latin typeface="Times New Roman" panose="02020603050405020304" pitchFamily="18" charset="0"/>
                <a:ea typeface="Times New Roman" panose="02020603050405020304" pitchFamily="18" charset="0"/>
              </a:rPr>
              <a:t>التزاوج الداخلي</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Inbreeding</a:t>
            </a:r>
            <a:endParaRPr lang="ar-SA" sz="2000" b="1"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2- أنها تزيد من نسبة </a:t>
            </a:r>
            <a:r>
              <a:rPr lang="ar-SA" sz="2000" b="1" u="sng" dirty="0">
                <a:latin typeface="Times New Roman" panose="02020603050405020304" pitchFamily="18" charset="0"/>
                <a:ea typeface="Times New Roman" panose="02020603050405020304" pitchFamily="18" charset="0"/>
              </a:rPr>
              <a:t>الأنسياب الجيني</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Gene flow</a:t>
            </a:r>
            <a:r>
              <a:rPr lang="ar-SA" sz="2000" b="1" dirty="0">
                <a:latin typeface="Times New Roman" panose="02020603050405020304" pitchFamily="18" charset="0"/>
                <a:ea typeface="Times New Roman" panose="02020603050405020304" pitchFamily="18" charset="0"/>
              </a:rPr>
              <a:t> فتسمح ب</a:t>
            </a:r>
            <a:r>
              <a:rPr lang="ar-SA" sz="2000" b="1" u="sng" dirty="0">
                <a:latin typeface="Times New Roman" panose="02020603050405020304" pitchFamily="18" charset="0"/>
                <a:ea typeface="Times New Roman" panose="02020603050405020304" pitchFamily="18" charset="0"/>
              </a:rPr>
              <a:t>تغير الصفات</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Variation</a:t>
            </a:r>
            <a:r>
              <a:rPr lang="ar-SA" sz="2000" b="1" dirty="0">
                <a:latin typeface="Times New Roman" panose="02020603050405020304" pitchFamily="18" charset="0"/>
                <a:ea typeface="Times New Roman" panose="02020603050405020304" pitchFamily="18" charset="0"/>
              </a:rPr>
              <a:t> وإنتاج أفراد ملائمة للبيئة.</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3413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816908-AD99-40EE-9A32-AF4353F78594}"/>
              </a:ext>
            </a:extLst>
          </p:cNvPr>
          <p:cNvSpPr/>
          <p:nvPr/>
        </p:nvSpPr>
        <p:spPr>
          <a:xfrm>
            <a:off x="498764" y="566678"/>
            <a:ext cx="8645236" cy="3477875"/>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 وقد تكون ظاهرة الهجرة ذات أهمية لبعض الجماعات وذلك عندما تكون محصلة الهجرة تميل للإغتراب او الإستيطان، مما قد يغير من معايير هذه الجماعات، ويكون هذا عادة تحت ظروف غير إعتيادية، إما للجماعة المستوردة، او الجماعة المصدرة، وبصورة عامة عند إحتساب حجم الجماعة يجب ان يؤخذ بالحسبان </a:t>
            </a:r>
            <a:r>
              <a:rPr lang="ar-SA" sz="2000" b="1" u="sng" dirty="0">
                <a:latin typeface="Times New Roman" panose="02020603050405020304" pitchFamily="18" charset="0"/>
                <a:ea typeface="Times New Roman" panose="02020603050405020304" pitchFamily="18" charset="0"/>
              </a:rPr>
              <a:t>معدل النقص</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The loss rate</a:t>
            </a:r>
            <a:r>
              <a:rPr lang="ar-SA" sz="2000" b="1" dirty="0">
                <a:latin typeface="Times New Roman" panose="02020603050405020304" pitchFamily="18" charset="0"/>
                <a:ea typeface="Times New Roman" panose="02020603050405020304" pitchFamily="18" charset="0"/>
              </a:rPr>
              <a:t> ومعدل الزيادة.</a:t>
            </a:r>
            <a:endParaRPr lang="en-US" sz="2000" dirty="0">
              <a:latin typeface="Times New Roman" panose="02020603050405020304" pitchFamily="18" charset="0"/>
              <a:ea typeface="Times New Roman" panose="02020603050405020304" pitchFamily="18" charset="0"/>
            </a:endParaRPr>
          </a:p>
          <a:p>
            <a:pPr algn="justLow" rtl="1"/>
            <a:r>
              <a:rPr lang="ar-EG"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EG"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ctr" rtl="1"/>
            <a:r>
              <a:rPr lang="ar-SA" sz="2000" b="1" i="1" u="sng" dirty="0">
                <a:latin typeface="Times New Roman" panose="02020603050405020304" pitchFamily="18" charset="0"/>
                <a:ea typeface="Times New Roman" panose="02020603050405020304" pitchFamily="18" charset="0"/>
              </a:rPr>
              <a:t>معدل النقص في الجماعة = نسبة الوفيات + نسبة الإغتراب</a:t>
            </a:r>
            <a:endParaRPr lang="en-US" sz="2000" dirty="0">
              <a:latin typeface="Times New Roman" panose="02020603050405020304" pitchFamily="18" charset="0"/>
              <a:ea typeface="Times New Roman" panose="02020603050405020304" pitchFamily="18" charset="0"/>
            </a:endParaRPr>
          </a:p>
          <a:p>
            <a:pPr algn="ctr" rtl="1"/>
            <a:r>
              <a:rPr lang="ar-SA" sz="2000" b="1" i="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ctr" rtl="1"/>
            <a:r>
              <a:rPr lang="ar-SA" sz="2000" b="1" i="1" u="sng" dirty="0">
                <a:latin typeface="Times New Roman" panose="02020603050405020304" pitchFamily="18" charset="0"/>
                <a:ea typeface="Times New Roman" panose="02020603050405020304" pitchFamily="18" charset="0"/>
              </a:rPr>
              <a:t>معدل الزيادة في الجماعة = نسبة المواليد + نسبة الإستيطان</a:t>
            </a:r>
            <a:endParaRPr lang="en-US" sz="2000" dirty="0"/>
          </a:p>
        </p:txBody>
      </p:sp>
    </p:spTree>
    <p:extLst>
      <p:ext uri="{BB962C8B-B14F-4D97-AF65-F5344CB8AC3E}">
        <p14:creationId xmlns:p14="http://schemas.microsoft.com/office/powerpoint/2010/main" val="3817940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3545F7-B715-41CC-83B3-36EEB262E116}"/>
              </a:ext>
            </a:extLst>
          </p:cNvPr>
          <p:cNvSpPr/>
          <p:nvPr/>
        </p:nvSpPr>
        <p:spPr>
          <a:xfrm>
            <a:off x="207818" y="492994"/>
            <a:ext cx="8853055" cy="2246769"/>
          </a:xfrm>
          <a:prstGeom prst="rect">
            <a:avLst/>
          </a:prstGeom>
        </p:spPr>
        <p:txBody>
          <a:bodyPr wrap="square">
            <a:spAutoFit/>
          </a:bodyPr>
          <a:lstStyle/>
          <a:p>
            <a:pPr algn="justLow" rtl="1"/>
            <a:r>
              <a:rPr lang="ar-SA" sz="2000" b="1" dirty="0">
                <a:solidFill>
                  <a:srgbClr val="FF0000"/>
                </a:solidFill>
                <a:latin typeface="Times New Roman" panose="02020603050405020304" pitchFamily="18" charset="0"/>
                <a:ea typeface="Times New Roman" panose="02020603050405020304" pitchFamily="18" charset="0"/>
              </a:rPr>
              <a:t>الكثافة السكانية </a:t>
            </a:r>
            <a:r>
              <a:rPr lang="en-US" sz="2000" b="1" dirty="0">
                <a:solidFill>
                  <a:srgbClr val="FF0000"/>
                </a:solidFill>
                <a:latin typeface="Times New Roman" panose="02020603050405020304" pitchFamily="18" charset="0"/>
                <a:ea typeface="Times New Roman" panose="02020603050405020304" pitchFamily="18" charset="0"/>
              </a:rPr>
              <a:t>Population density</a:t>
            </a:r>
            <a:r>
              <a:rPr lang="ar-SA" sz="2000" b="1" dirty="0">
                <a:solidFill>
                  <a:srgbClr val="FF0000"/>
                </a:solidFill>
                <a:latin typeface="Times New Roman" panose="02020603050405020304" pitchFamily="18" charset="0"/>
                <a:ea typeface="Times New Roman" panose="02020603050405020304" pitchFamily="18" charset="0"/>
              </a:rPr>
              <a:t> </a:t>
            </a:r>
            <a:endParaRPr lang="en-US" sz="2000" dirty="0">
              <a:solidFill>
                <a:srgbClr val="FF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تعتبر </a:t>
            </a:r>
            <a:r>
              <a:rPr lang="ar-SA" sz="2000" b="1" u="sng" dirty="0">
                <a:latin typeface="Times New Roman" panose="02020603050405020304" pitchFamily="18" charset="0"/>
                <a:ea typeface="Times New Roman" panose="02020603050405020304" pitchFamily="18" charset="0"/>
              </a:rPr>
              <a:t>كثافة الجماعة</a:t>
            </a:r>
            <a:r>
              <a:rPr lang="ar-SA" sz="2000" b="1" dirty="0">
                <a:latin typeface="Times New Roman" panose="02020603050405020304" pitchFamily="18" charset="0"/>
                <a:ea typeface="Times New Roman" panose="02020603050405020304" pitchFamily="18" charset="0"/>
              </a:rPr>
              <a:t> او </a:t>
            </a:r>
            <a:r>
              <a:rPr lang="ar-SA" sz="2000" b="1" u="sng" dirty="0">
                <a:latin typeface="Times New Roman" panose="02020603050405020304" pitchFamily="18" charset="0"/>
                <a:ea typeface="Times New Roman" panose="02020603050405020304" pitchFamily="18" charset="0"/>
              </a:rPr>
              <a:t>السكان</a:t>
            </a:r>
            <a:r>
              <a:rPr lang="ar-SA" sz="2000" b="1" dirty="0">
                <a:latin typeface="Times New Roman" panose="02020603050405020304" pitchFamily="18" charset="0"/>
                <a:ea typeface="Times New Roman" panose="02020603050405020304" pitchFamily="18" charset="0"/>
              </a:rPr>
              <a:t> عبارة عن </a:t>
            </a:r>
            <a:r>
              <a:rPr lang="ar-SA" sz="2000" b="1" u="sng" dirty="0">
                <a:latin typeface="Times New Roman" panose="02020603050405020304" pitchFamily="18" charset="0"/>
                <a:ea typeface="Times New Roman" panose="02020603050405020304" pitchFamily="18" charset="0"/>
              </a:rPr>
              <a:t>العدد الكلي للأفراد</a:t>
            </a:r>
            <a:r>
              <a:rPr lang="ar-SA" sz="2000" b="1" dirty="0">
                <a:latin typeface="Times New Roman" panose="02020603050405020304" pitchFamily="18" charset="0"/>
                <a:ea typeface="Times New Roman" panose="02020603050405020304" pitchFamily="18" charset="0"/>
              </a:rPr>
              <a:t> التي تقطن منطقة معينة من المواطن البيئية لفترة زمنية معينة. وتعد الكثافة السكانية ذات أهمية بالنسبة لتوزيع وحجم الجماعة على حد سواء، ففي جماعات معينة تكون الحدود الدقيقة للجماعة غير معروفة، وبالتالي يعبر عنها فقط بالكثافة السكانية.</a:t>
            </a:r>
            <a:endParaRPr lang="en-US" sz="20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95159FE7-E5F7-4136-AEBB-8D196E7D1680}"/>
              </a:ext>
            </a:extLst>
          </p:cNvPr>
          <p:cNvSpPr/>
          <p:nvPr/>
        </p:nvSpPr>
        <p:spPr>
          <a:xfrm>
            <a:off x="207818" y="2739763"/>
            <a:ext cx="8853055" cy="3170099"/>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solidFill>
                  <a:srgbClr val="FF0000"/>
                </a:solidFill>
                <a:latin typeface="Times New Roman" panose="02020603050405020304" pitchFamily="18" charset="0"/>
                <a:ea typeface="Times New Roman" panose="02020603050405020304" pitchFamily="18" charset="0"/>
              </a:rPr>
              <a:t>التشبع والسعة الحملية </a:t>
            </a:r>
            <a:endParaRPr lang="en-US" sz="2000" dirty="0">
              <a:solidFill>
                <a:srgbClr val="FF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قد تصل أية جماعة الى الكثافة القصوى المعروفة بنقطة </a:t>
            </a:r>
            <a:r>
              <a:rPr lang="ar-SA" sz="2000" b="1" u="sng" dirty="0">
                <a:latin typeface="Times New Roman" panose="02020603050405020304" pitchFamily="18" charset="0"/>
                <a:ea typeface="Times New Roman" panose="02020603050405020304" pitchFamily="18" charset="0"/>
              </a:rPr>
              <a:t>التشبع</a:t>
            </a:r>
            <a:r>
              <a:rPr lang="ar-SA" sz="2000" b="1" dirty="0">
                <a:latin typeface="Times New Roman" panose="02020603050405020304" pitchFamily="18" charset="0"/>
                <a:ea typeface="Times New Roman" panose="02020603050405020304" pitchFamily="18" charset="0"/>
              </a:rPr>
              <a:t>، وهي ثابتة حتى لو زادت كمية الغذاء او عدد أماكن المأوى، وغالباً ما يكون الوصول الى نقطة التشبع في أماكن التوالد حيث تحد المساحة الثابتة من عدد الأزواج المتناسلة القادرة على التوطن في موطن بيئي معين. ويؤدي التزاحم الزائد للجماعات المحصورة وبصورة خاصة في المواطن الضيقة الى تكوين نقطة تشبع، كما انها قد تؤدي تحت ظروف متطرفة الى الوحشية، كأن تأكل الأم صغارها او بيضها او يرقاتها.</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2324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649572-44EF-406D-A47F-7B7F65DDA774}"/>
              </a:ext>
            </a:extLst>
          </p:cNvPr>
          <p:cNvSpPr/>
          <p:nvPr/>
        </p:nvSpPr>
        <p:spPr>
          <a:xfrm>
            <a:off x="311727" y="640186"/>
            <a:ext cx="8998527" cy="2862322"/>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ويميز كل منطقة ما يسمى </a:t>
            </a:r>
            <a:r>
              <a:rPr lang="ar-SA" sz="2000" b="1" u="sng" dirty="0">
                <a:latin typeface="Times New Roman" panose="02020603050405020304" pitchFamily="18" charset="0"/>
                <a:ea typeface="Times New Roman" panose="02020603050405020304" pitchFamily="18" charset="0"/>
              </a:rPr>
              <a:t>بالسعة الحملية</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Carrying capacity</a:t>
            </a:r>
            <a:r>
              <a:rPr lang="ar-SA" sz="2000" b="1" dirty="0">
                <a:latin typeface="Times New Roman" panose="02020603050405020304" pitchFamily="18" charset="0"/>
                <a:ea typeface="Times New Roman" panose="02020603050405020304" pitchFamily="18" charset="0"/>
              </a:rPr>
              <a:t> التي تعرف على أنها </a:t>
            </a:r>
            <a:r>
              <a:rPr lang="ar-SA" sz="2000" b="1" u="sng" dirty="0">
                <a:latin typeface="Times New Roman" panose="02020603050405020304" pitchFamily="18" charset="0"/>
                <a:ea typeface="Times New Roman" panose="02020603050405020304" pitchFamily="18" charset="0"/>
              </a:rPr>
              <a:t>العدد الكلي للأفراد التابعة لنوع ما والتي تعيش في موطن بيئي تحت ظروف معينة</a:t>
            </a:r>
            <a:r>
              <a:rPr lang="ar-SA" sz="2000" b="1" dirty="0">
                <a:latin typeface="Times New Roman" panose="02020603050405020304" pitchFamily="18" charset="0"/>
                <a:ea typeface="Times New Roman" panose="02020603050405020304" pitchFamily="18" charset="0"/>
              </a:rPr>
              <a:t>.وإذا تغيرت هذه الظروف، بالسلب او الإيجاب، فان السعة الحملية سوف تتغير تبعاً لذاك بالنقصان او الزيادة على التوالي.فإذا تغيرت المنطقة بالإتجاه الأحسن، كتحسن المأوى وزيادة الغذاء ومناطق التوالد للجماعات، تزداد السعة الحملية الى ان تصل الى نقطة لا يمكن ان تتغير بعدها.وتتغير السعة الحملية مع مرور لاوقت نظراً لأن التغيرات الموسمية تغير البيئة من ناحية توفر الطعام والمأوى والأقاليم وغير ذلك.</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2708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EACB70-3779-407E-92C9-6D40DAD93174}"/>
              </a:ext>
            </a:extLst>
          </p:cNvPr>
          <p:cNvSpPr/>
          <p:nvPr/>
        </p:nvSpPr>
        <p:spPr>
          <a:xfrm>
            <a:off x="4241589" y="269009"/>
            <a:ext cx="4684295" cy="369332"/>
          </a:xfrm>
          <a:prstGeom prst="rect">
            <a:avLst/>
          </a:prstGeom>
        </p:spPr>
        <p:txBody>
          <a:bodyPr wrap="none">
            <a:spAutoFit/>
          </a:bodyPr>
          <a:lstStyle/>
          <a:p>
            <a:pPr algn="justLow" rtl="1"/>
            <a:r>
              <a:rPr lang="ar-SA" b="1" dirty="0">
                <a:solidFill>
                  <a:srgbClr val="FF0000"/>
                </a:solidFill>
                <a:latin typeface="Times New Roman" panose="02020603050405020304" pitchFamily="18" charset="0"/>
                <a:ea typeface="Times New Roman" panose="02020603050405020304" pitchFamily="18" charset="0"/>
              </a:rPr>
              <a:t>التوزيع المكاني للجماعة </a:t>
            </a:r>
            <a:r>
              <a:rPr lang="en-US" b="1" dirty="0">
                <a:solidFill>
                  <a:srgbClr val="FF0000"/>
                </a:solidFill>
                <a:latin typeface="Times New Roman" panose="02020603050405020304" pitchFamily="18" charset="0"/>
                <a:ea typeface="Times New Roman" panose="02020603050405020304" pitchFamily="18" charset="0"/>
              </a:rPr>
              <a:t>Local distribution</a:t>
            </a:r>
            <a:r>
              <a:rPr lang="ar-SA" b="1" dirty="0">
                <a:solidFill>
                  <a:srgbClr val="FF0000"/>
                </a:solidFill>
                <a:latin typeface="Times New Roman" panose="02020603050405020304" pitchFamily="18" charset="0"/>
                <a:ea typeface="Times New Roman" panose="02020603050405020304" pitchFamily="18" charset="0"/>
              </a:rPr>
              <a:t> </a:t>
            </a:r>
            <a:endParaRPr lang="en-US" sz="1600" dirty="0">
              <a:solidFill>
                <a:srgbClr val="FF0000"/>
              </a:solidFill>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FD8C3C28-08AF-4D31-856D-9F6939EEAD21}"/>
              </a:ext>
            </a:extLst>
          </p:cNvPr>
          <p:cNvSpPr/>
          <p:nvPr/>
        </p:nvSpPr>
        <p:spPr>
          <a:xfrm>
            <a:off x="374072" y="792356"/>
            <a:ext cx="8790709" cy="1323439"/>
          </a:xfrm>
          <a:prstGeom prst="rect">
            <a:avLst/>
          </a:prstGeom>
        </p:spPr>
        <p:txBody>
          <a:bodyPr wrap="square">
            <a:spAutoFit/>
          </a:bodyPr>
          <a:lstStyle/>
          <a:p>
            <a:pPr algn="just" rtl="1"/>
            <a:r>
              <a:rPr lang="ar-SA" sz="2000" b="1" dirty="0">
                <a:latin typeface="Times New Roman" panose="02020603050405020304" pitchFamily="18" charset="0"/>
                <a:ea typeface="Times New Roman" panose="02020603050405020304" pitchFamily="18" charset="0"/>
              </a:rPr>
              <a:t>يعتبر التوزيع المكاني للأفراد ضمن الجماعة عاملاً مهماً في مفهومي حجم الجماعة وكثافتها، ويرتبط التوزيع المكاني بسلوك الكائنات الحية.</a:t>
            </a:r>
            <a:endParaRPr lang="en-US" sz="2000" b="1"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والتوزيع المكاني للجماعة توزيعاً عشوائياً </a:t>
            </a:r>
            <a:r>
              <a:rPr lang="en-US" sz="2000" b="1" dirty="0">
                <a:latin typeface="Times New Roman" panose="02020603050405020304" pitchFamily="18" charset="0"/>
                <a:ea typeface="Times New Roman" panose="02020603050405020304" pitchFamily="18" charset="0"/>
              </a:rPr>
              <a:t>Random distribution</a:t>
            </a:r>
            <a:r>
              <a:rPr lang="ar-SA" sz="2000" b="1" dirty="0">
                <a:latin typeface="Times New Roman" panose="02020603050405020304" pitchFamily="18" charset="0"/>
                <a:ea typeface="Times New Roman" panose="02020603050405020304" pitchFamily="18" charset="0"/>
              </a:rPr>
              <a:t> وتوزيعاً متماثلاً </a:t>
            </a:r>
            <a:r>
              <a:rPr lang="en-US" sz="2000" b="1" dirty="0">
                <a:latin typeface="Times New Roman" panose="02020603050405020304" pitchFamily="18" charset="0"/>
                <a:ea typeface="Times New Roman" panose="02020603050405020304" pitchFamily="18" charset="0"/>
              </a:rPr>
              <a:t>Uniform distribution</a:t>
            </a:r>
            <a:r>
              <a:rPr lang="ar-SA" sz="2000" b="1" dirty="0">
                <a:latin typeface="Times New Roman" panose="02020603050405020304" pitchFamily="18" charset="0"/>
                <a:ea typeface="Times New Roman" panose="02020603050405020304" pitchFamily="18" charset="0"/>
              </a:rPr>
              <a:t> وتوزيعاً تكتلياً  </a:t>
            </a:r>
            <a:r>
              <a:rPr lang="en-US" sz="2000" b="1" dirty="0">
                <a:latin typeface="Times New Roman" panose="02020603050405020304" pitchFamily="18" charset="0"/>
                <a:ea typeface="Times New Roman" panose="02020603050405020304" pitchFamily="18" charset="0"/>
              </a:rPr>
              <a:t>Clumped distribution</a:t>
            </a:r>
            <a:endParaRPr lang="en-US" sz="20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A902DDE4-47E6-43D5-A74A-904DBFBD04DA}"/>
              </a:ext>
            </a:extLst>
          </p:cNvPr>
          <p:cNvSpPr/>
          <p:nvPr/>
        </p:nvSpPr>
        <p:spPr>
          <a:xfrm>
            <a:off x="4153583" y="2770616"/>
            <a:ext cx="4860305" cy="369332"/>
          </a:xfrm>
          <a:prstGeom prst="rect">
            <a:avLst/>
          </a:prstGeom>
        </p:spPr>
        <p:txBody>
          <a:bodyPr wrap="none">
            <a:spAutoFit/>
          </a:bodyPr>
          <a:lstStyle/>
          <a:p>
            <a:pPr algn="justLow" rtl="1"/>
            <a:r>
              <a:rPr lang="ar-SA" b="1" dirty="0">
                <a:solidFill>
                  <a:srgbClr val="FF0000"/>
                </a:solidFill>
                <a:latin typeface="Times New Roman" panose="02020603050405020304" pitchFamily="18" charset="0"/>
                <a:ea typeface="Times New Roman" panose="02020603050405020304" pitchFamily="18" charset="0"/>
              </a:rPr>
              <a:t>التركيب العمري للجماعات </a:t>
            </a:r>
            <a:r>
              <a:rPr lang="en-US" b="1" dirty="0">
                <a:solidFill>
                  <a:srgbClr val="FF0000"/>
                </a:solidFill>
                <a:latin typeface="Times New Roman" panose="02020603050405020304" pitchFamily="18" charset="0"/>
                <a:ea typeface="Times New Roman" panose="02020603050405020304" pitchFamily="18" charset="0"/>
              </a:rPr>
              <a:t> The age structure</a:t>
            </a:r>
            <a:r>
              <a:rPr lang="ar-SA" b="1" dirty="0">
                <a:solidFill>
                  <a:srgbClr val="FF0000"/>
                </a:solidFill>
                <a:latin typeface="Times New Roman" panose="02020603050405020304" pitchFamily="18" charset="0"/>
                <a:ea typeface="Times New Roman" panose="02020603050405020304" pitchFamily="18" charset="0"/>
              </a:rPr>
              <a:t> </a:t>
            </a:r>
            <a:endParaRPr lang="en-US" sz="1600" dirty="0">
              <a:solidFill>
                <a:srgbClr val="FF0000"/>
              </a:solidFill>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1D4359BD-7D14-43A1-BD2D-71C380E9085E}"/>
              </a:ext>
            </a:extLst>
          </p:cNvPr>
          <p:cNvSpPr/>
          <p:nvPr/>
        </p:nvSpPr>
        <p:spPr>
          <a:xfrm>
            <a:off x="448500" y="3278171"/>
            <a:ext cx="8790709" cy="1631216"/>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 يعرف </a:t>
            </a:r>
            <a:r>
              <a:rPr lang="ar-SA" sz="2000" b="1" dirty="0">
                <a:solidFill>
                  <a:srgbClr val="FF0000"/>
                </a:solidFill>
                <a:latin typeface="Times New Roman" panose="02020603050405020304" pitchFamily="18" charset="0"/>
                <a:ea typeface="Times New Roman" panose="02020603050405020304" pitchFamily="18" charset="0"/>
              </a:rPr>
              <a:t>التركيب العمري </a:t>
            </a:r>
            <a:r>
              <a:rPr lang="ar-SA" sz="2000" b="1" dirty="0">
                <a:latin typeface="Times New Roman" panose="02020603050405020304" pitchFamily="18" charset="0"/>
                <a:ea typeface="Times New Roman" panose="02020603050405020304" pitchFamily="18" charset="0"/>
              </a:rPr>
              <a:t>للجماعة على انه نسبة الفئات العمرية المختلفة بالنسبة لبعضها البعض ضمن الجماعة ككل. ويتم رسم أشكال تمثل التركيب العمري بحيث تبين العلاقة بين النسبة المئوية للجماعة والفئة العمرية التي تناسبها، ويمكن ان يبين الشكل أيضاً النسبة المئوية للذكور والأناث.</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9913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7588E4-E2CA-45F7-B5BD-19AA7BD573BD}"/>
              </a:ext>
            </a:extLst>
          </p:cNvPr>
          <p:cNvSpPr/>
          <p:nvPr/>
        </p:nvSpPr>
        <p:spPr>
          <a:xfrm>
            <a:off x="270164" y="203491"/>
            <a:ext cx="9164781" cy="1354217"/>
          </a:xfrm>
          <a:prstGeom prst="rect">
            <a:avLst/>
          </a:prstGeom>
        </p:spPr>
        <p:txBody>
          <a:bodyPr wrap="square">
            <a:spAutoFit/>
          </a:bodyPr>
          <a:lstStyle/>
          <a:p>
            <a:pPr algn="justLow" rtl="1"/>
            <a:r>
              <a:rPr lang="ar-SA" sz="2200" b="1" dirty="0">
                <a:solidFill>
                  <a:srgbClr val="FF0000"/>
                </a:solidFill>
                <a:latin typeface="Times New Roman" panose="02020603050405020304" pitchFamily="18" charset="0"/>
                <a:ea typeface="Times New Roman" panose="02020603050405020304" pitchFamily="18" charset="0"/>
              </a:rPr>
              <a:t>نمو الجماعات </a:t>
            </a:r>
            <a:r>
              <a:rPr lang="en-US" sz="2200" b="1" dirty="0">
                <a:solidFill>
                  <a:srgbClr val="FF0000"/>
                </a:solidFill>
                <a:latin typeface="Times New Roman" panose="02020603050405020304" pitchFamily="18" charset="0"/>
                <a:ea typeface="Times New Roman" panose="02020603050405020304" pitchFamily="18" charset="0"/>
              </a:rPr>
              <a:t> Population growth</a:t>
            </a:r>
            <a:r>
              <a:rPr lang="ar-SA" sz="2200" b="1" dirty="0">
                <a:solidFill>
                  <a:srgbClr val="FF0000"/>
                </a:solidFill>
                <a:latin typeface="Times New Roman" panose="02020603050405020304" pitchFamily="18" charset="0"/>
                <a:ea typeface="Times New Roman" panose="02020603050405020304" pitchFamily="18" charset="0"/>
              </a:rPr>
              <a:t> </a:t>
            </a:r>
            <a:endParaRPr lang="en-US" sz="2200" dirty="0">
              <a:latin typeface="Times New Roman" panose="02020603050405020304" pitchFamily="18" charset="0"/>
              <a:ea typeface="Times New Roman" panose="02020603050405020304" pitchFamily="18" charset="0"/>
            </a:endParaRPr>
          </a:p>
          <a:p>
            <a:pPr algn="justLow" rtl="1"/>
            <a:r>
              <a:rPr lang="ar-SA" sz="2000" b="1" u="sng" dirty="0">
                <a:latin typeface="Times New Roman" panose="02020603050405020304" pitchFamily="18" charset="0"/>
                <a:ea typeface="Times New Roman" panose="02020603050405020304" pitchFamily="18" charset="0"/>
              </a:rPr>
              <a:t>تمتاز</a:t>
            </a:r>
            <a:r>
              <a:rPr lang="ar-SA" sz="2000" b="1" dirty="0">
                <a:latin typeface="Times New Roman" panose="02020603050405020304" pitchFamily="18" charset="0"/>
                <a:ea typeface="Times New Roman" panose="02020603050405020304" pitchFamily="18" charset="0"/>
              </a:rPr>
              <a:t> الجماعات بأنها </a:t>
            </a:r>
            <a:r>
              <a:rPr lang="ar-SA" sz="2000" b="1" u="sng" dirty="0">
                <a:latin typeface="Times New Roman" panose="02020603050405020304" pitchFamily="18" charset="0"/>
                <a:ea typeface="Times New Roman" panose="02020603050405020304" pitchFamily="18" charset="0"/>
              </a:rPr>
              <a:t>ليست كياناً ثابتاً</a:t>
            </a:r>
            <a:r>
              <a:rPr lang="ar-SA" sz="2000" b="1" dirty="0">
                <a:latin typeface="Times New Roman" panose="02020603050405020304" pitchFamily="18" charset="0"/>
                <a:ea typeface="Times New Roman" panose="02020603050405020304" pitchFamily="18" charset="0"/>
              </a:rPr>
              <a:t>، فعند أي نقطة زمنية تمارس الجماعات نمواً وإتساعاً أو إنحداراً وتقلصاً، وجميع الكائنات الحية لها القدرة على نمو جماعي محسوس.</a:t>
            </a:r>
            <a:endParaRPr lang="en-US" sz="20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DA4AD542-B913-4B84-91E7-63FE9C8E99FD}"/>
              </a:ext>
            </a:extLst>
          </p:cNvPr>
          <p:cNvSpPr/>
          <p:nvPr/>
        </p:nvSpPr>
        <p:spPr>
          <a:xfrm>
            <a:off x="133391" y="1293950"/>
            <a:ext cx="9621982" cy="4093428"/>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 </a:t>
            </a:r>
            <a:endParaRPr lang="en-US" sz="2000" b="1" dirty="0">
              <a:latin typeface="Times New Roman" panose="02020603050405020304" pitchFamily="18" charset="0"/>
              <a:ea typeface="Times New Roman" panose="02020603050405020304" pitchFamily="18" charset="0"/>
            </a:endParaRPr>
          </a:p>
          <a:p>
            <a:pPr algn="just" rtl="1"/>
            <a:r>
              <a:rPr lang="ar-SA" sz="2000" b="1" dirty="0">
                <a:solidFill>
                  <a:srgbClr val="C00000"/>
                </a:solidFill>
                <a:latin typeface="Times New Roman" panose="02020603050405020304" pitchFamily="18" charset="0"/>
                <a:ea typeface="Times New Roman" panose="02020603050405020304" pitchFamily="18" charset="0"/>
              </a:rPr>
              <a:t> العوامل المؤثرة على نمو الجماعات </a:t>
            </a:r>
            <a:endParaRPr lang="en-US" sz="2000" b="1" dirty="0">
              <a:solidFill>
                <a:srgbClr val="C00000"/>
              </a:solidFill>
              <a:latin typeface="Times New Roman" panose="02020603050405020304" pitchFamily="18" charset="0"/>
              <a:ea typeface="Times New Roman" panose="02020603050405020304" pitchFamily="18" charset="0"/>
            </a:endParaRPr>
          </a:p>
          <a:p>
            <a:pPr algn="justLow" rtl="1"/>
            <a:r>
              <a:rPr lang="ar-SA" sz="2000" b="1" dirty="0">
                <a:solidFill>
                  <a:srgbClr val="FF0000"/>
                </a:solidFill>
                <a:latin typeface="Times New Roman" panose="02020603050405020304" pitchFamily="18" charset="0"/>
                <a:ea typeface="Times New Roman" panose="02020603050405020304" pitchFamily="18" charset="0"/>
              </a:rPr>
              <a:t>1- عوامل غير متعمدة الكثافة </a:t>
            </a:r>
            <a:r>
              <a:rPr lang="en-US" sz="2000" b="1" dirty="0">
                <a:solidFill>
                  <a:srgbClr val="FF0000"/>
                </a:solidFill>
                <a:latin typeface="Times New Roman" panose="02020603050405020304" pitchFamily="18" charset="0"/>
                <a:ea typeface="Times New Roman" panose="02020603050405020304" pitchFamily="18" charset="0"/>
              </a:rPr>
              <a:t>Density- Independent factors</a:t>
            </a:r>
            <a:r>
              <a:rPr lang="ar-SA" sz="2000" b="1" dirty="0">
                <a:solidFill>
                  <a:srgbClr val="FF0000"/>
                </a:solidFill>
                <a:latin typeface="Times New Roman" panose="02020603050405020304" pitchFamily="18" charset="0"/>
                <a:ea typeface="Times New Roman" panose="02020603050405020304" pitchFamily="18" charset="0"/>
              </a:rPr>
              <a:t> </a:t>
            </a:r>
            <a:endParaRPr lang="en-US" sz="2000" b="1" dirty="0">
              <a:solidFill>
                <a:srgbClr val="FF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وهي العوامل التي تؤثر بشدة على نمو الجماعة بغض النظر عن الكثافة الحياتية. </a:t>
            </a:r>
            <a:r>
              <a:rPr lang="ar-SA" sz="2000" b="1" dirty="0">
                <a:solidFill>
                  <a:srgbClr val="FF0000"/>
                </a:solidFill>
                <a:latin typeface="Times New Roman" panose="02020603050405020304" pitchFamily="18" charset="0"/>
                <a:ea typeface="Times New Roman" panose="02020603050405020304" pitchFamily="18" charset="0"/>
              </a:rPr>
              <a:t>فقد يهلك اعصاراً، او موجة برد، 95 % من الجماعة الحياتية</a:t>
            </a:r>
            <a:r>
              <a:rPr lang="ar-SA" sz="2000" b="1" dirty="0">
                <a:latin typeface="Times New Roman" panose="02020603050405020304" pitchFamily="18" charset="0"/>
                <a:ea typeface="Times New Roman" panose="02020603050405020304" pitchFamily="18" charset="0"/>
              </a:rPr>
              <a:t>، بغض النظر عن كثافتها السكانية. وفي البحث الدقيق في موضوع العوامل غير المعتمدة الكثافة تبين انها تكون معتمدة الكثافة بصورة غير مباشرة بالشكل التالي: </a:t>
            </a:r>
          </a:p>
          <a:p>
            <a:pPr algn="justLow" rtl="1"/>
            <a:r>
              <a:rPr lang="ar-SA" sz="2000" b="1" dirty="0">
                <a:latin typeface="Times New Roman" panose="02020603050405020304" pitchFamily="18" charset="0"/>
                <a:ea typeface="Times New Roman" panose="02020603050405020304" pitchFamily="18" charset="0"/>
              </a:rPr>
              <a:t>في حالة حدوث فيضان او عاصفة شديدة او قحط او انفجار بركاني فان افراداً قليلة تلك التي يكون لها ملاجئ حماية بصورة غير اعتيادية تمكنها من البقاء حية. فاذا كان عدد مواقع الملاجئ الوقائية هذه محدوداً فانه يكون بالمكان إيواء نسبة من جماعة قليلة الكثافة بواقع أعلى في جماعة كثيرة الكثافة وفعلياً تكون جميع العوامل التي تتحكم في حجم الحماية ونموها معتمدة الكثافة.</a:t>
            </a:r>
            <a:endParaRPr lang="en-US" sz="2000" b="1"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6892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F0BDBF-B8A4-46ED-BA7F-6BB3CE720B70}"/>
              </a:ext>
            </a:extLst>
          </p:cNvPr>
          <p:cNvSpPr/>
          <p:nvPr/>
        </p:nvSpPr>
        <p:spPr>
          <a:xfrm>
            <a:off x="289978" y="302498"/>
            <a:ext cx="9081655" cy="5016758"/>
          </a:xfrm>
          <a:prstGeom prst="rect">
            <a:avLst/>
          </a:prstGeom>
        </p:spPr>
        <p:txBody>
          <a:bodyPr wrap="square">
            <a:spAutoFit/>
          </a:bodyPr>
          <a:lstStyle/>
          <a:p>
            <a:pPr algn="justLow" rtl="1"/>
            <a:r>
              <a:rPr lang="en-US" sz="2000" b="1" dirty="0">
                <a:solidFill>
                  <a:srgbClr val="FF0000"/>
                </a:solidFill>
                <a:latin typeface="Times New Roman" panose="02020603050405020304" pitchFamily="18" charset="0"/>
                <a:ea typeface="Times New Roman" panose="02020603050405020304" pitchFamily="18" charset="0"/>
              </a:rPr>
              <a:t>2</a:t>
            </a:r>
            <a:r>
              <a:rPr lang="ar-SA" sz="2000" b="1" dirty="0">
                <a:solidFill>
                  <a:srgbClr val="FF0000"/>
                </a:solidFill>
                <a:latin typeface="Times New Roman" panose="02020603050405020304" pitchFamily="18" charset="0"/>
                <a:ea typeface="Times New Roman" panose="02020603050405020304" pitchFamily="18" charset="0"/>
              </a:rPr>
              <a:t>- عوامل معتمدة الكثافة </a:t>
            </a:r>
            <a:r>
              <a:rPr lang="en-US" sz="2000" b="1" dirty="0">
                <a:solidFill>
                  <a:srgbClr val="FF0000"/>
                </a:solidFill>
                <a:latin typeface="Times New Roman" panose="02020603050405020304" pitchFamily="18" charset="0"/>
                <a:ea typeface="Times New Roman" panose="02020603050405020304" pitchFamily="18" charset="0"/>
              </a:rPr>
              <a:t>Density dependent factors</a:t>
            </a:r>
            <a:r>
              <a:rPr lang="ar-SA" sz="2000" b="1" dirty="0">
                <a:solidFill>
                  <a:srgbClr val="FF0000"/>
                </a:solidFill>
                <a:latin typeface="Times New Roman" panose="02020603050405020304" pitchFamily="18" charset="0"/>
                <a:ea typeface="Times New Roman" panose="02020603050405020304" pitchFamily="18" charset="0"/>
              </a:rPr>
              <a:t> </a:t>
            </a:r>
            <a:endParaRPr lang="en-US" sz="2000" dirty="0">
              <a:solidFill>
                <a:srgbClr val="FF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وهي عبارة عن مؤثرات بيئية تتباين فيها شدة التأثير على نمو الجماعات مع تباين كثافات الجماعات بصورة واضحة. على سبيل المثال فان عامل الوفيات الذي يهلك 10% فقط من جماعة قليلة الكثافة و 70% عند جماعة كثيرة الكثافة يسمى </a:t>
            </a:r>
            <a:r>
              <a:rPr lang="ar-SA" sz="2000" b="1" u="sng" dirty="0">
                <a:latin typeface="Times New Roman" panose="02020603050405020304" pitchFamily="18" charset="0"/>
                <a:ea typeface="Times New Roman" panose="02020603050405020304" pitchFamily="18" charset="0"/>
              </a:rPr>
              <a:t>عاملاً معتمد الكثافة</a:t>
            </a:r>
            <a:r>
              <a:rPr lang="ar-SA" sz="2000" b="1" dirty="0">
                <a:latin typeface="Times New Roman" panose="02020603050405020304" pitchFamily="18" charset="0"/>
                <a:ea typeface="Times New Roman" panose="02020603050405020304" pitchFamily="18" charset="0"/>
              </a:rPr>
              <a:t>. وتقوم العوامل معتمدة الكثافة بتنطيم الجماعات أما بطريقة خفض </a:t>
            </a:r>
            <a:r>
              <a:rPr lang="ar-SA" sz="2000" b="1" u="sng" dirty="0">
                <a:latin typeface="Times New Roman" panose="02020603050405020304" pitchFamily="18" charset="0"/>
                <a:ea typeface="Times New Roman" panose="02020603050405020304" pitchFamily="18" charset="0"/>
              </a:rPr>
              <a:t>معدل المواليد</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Natality </a:t>
            </a:r>
            <a:r>
              <a:rPr lang="ar-SA" sz="2000" b="1" dirty="0">
                <a:latin typeface="Times New Roman" panose="02020603050405020304" pitchFamily="18" charset="0"/>
                <a:ea typeface="Times New Roman" panose="02020603050405020304" pitchFamily="18" charset="0"/>
              </a:rPr>
              <a:t>او بطريقة رفع </a:t>
            </a:r>
            <a:r>
              <a:rPr lang="ar-SA" sz="2000" b="1" u="sng" dirty="0">
                <a:latin typeface="Times New Roman" panose="02020603050405020304" pitchFamily="18" charset="0"/>
                <a:ea typeface="Times New Roman" panose="02020603050405020304" pitchFamily="18" charset="0"/>
              </a:rPr>
              <a:t>معدل الوفيات</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Mortality</a:t>
            </a:r>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solidFill>
                  <a:srgbClr val="C00000"/>
                </a:solidFill>
                <a:latin typeface="Times New Roman" panose="02020603050405020304" pitchFamily="18" charset="0"/>
                <a:ea typeface="Times New Roman" panose="02020603050405020304" pitchFamily="18" charset="0"/>
              </a:rPr>
              <a:t>تذبذبات الجماعة </a:t>
            </a:r>
            <a:r>
              <a:rPr lang="en-US" sz="2000" b="1" dirty="0">
                <a:solidFill>
                  <a:srgbClr val="C00000"/>
                </a:solidFill>
                <a:latin typeface="Times New Roman" panose="02020603050405020304" pitchFamily="18" charset="0"/>
                <a:ea typeface="Times New Roman" panose="02020603050405020304" pitchFamily="18" charset="0"/>
              </a:rPr>
              <a:t>Population fluctuations</a:t>
            </a:r>
            <a:r>
              <a:rPr lang="ar-SA" sz="2000" b="1" dirty="0">
                <a:solidFill>
                  <a:srgbClr val="C00000"/>
                </a:solidFill>
                <a:latin typeface="Times New Roman" panose="02020603050405020304" pitchFamily="18" charset="0"/>
                <a:ea typeface="Times New Roman" panose="02020603050405020304" pitchFamily="18" charset="0"/>
              </a:rPr>
              <a:t> </a:t>
            </a:r>
            <a:endParaRPr lang="en-US" sz="2000" dirty="0">
              <a:solidFill>
                <a:srgbClr val="C0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التذبذبات عبارة عن </a:t>
            </a:r>
            <a:r>
              <a:rPr lang="ar-SA" sz="2000" b="1" u="sng" dirty="0">
                <a:latin typeface="Times New Roman" panose="02020603050405020304" pitchFamily="18" charset="0"/>
                <a:ea typeface="Times New Roman" panose="02020603050405020304" pitchFamily="18" charset="0"/>
              </a:rPr>
              <a:t>سلسلة متواصلة من الزيادة والنقصان في حجم الجماعات</a:t>
            </a:r>
            <a:r>
              <a:rPr lang="ar-SA" sz="2000" b="1" dirty="0">
                <a:latin typeface="Times New Roman" panose="02020603050405020304" pitchFamily="18" charset="0"/>
                <a:ea typeface="Times New Roman" panose="02020603050405020304" pitchFamily="18" charset="0"/>
              </a:rPr>
              <a:t>. وقد تكون هذه التذبذبات موسمية </a:t>
            </a:r>
            <a:r>
              <a:rPr lang="en-US" sz="2000" b="1" dirty="0">
                <a:latin typeface="Times New Roman" panose="02020603050405020304" pitchFamily="18" charset="0"/>
                <a:ea typeface="Times New Roman" panose="02020603050405020304" pitchFamily="18" charset="0"/>
              </a:rPr>
              <a:t>Seasonal fluctuations</a:t>
            </a:r>
            <a:r>
              <a:rPr lang="ar-SA" sz="2000" b="1" dirty="0">
                <a:latin typeface="Times New Roman" panose="02020603050405020304" pitchFamily="18" charset="0"/>
                <a:ea typeface="Times New Roman" panose="02020603050405020304" pitchFamily="18" charset="0"/>
              </a:rPr>
              <a:t> أي المتعلقة بالمناخ الموسمي، او غير موسمية، لا تتعلق بالمواسم والفصول. وتذبذبات الجماعة المستقلة نسبياً عن المواسم تكون على طرازين:</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التذبذبات </a:t>
            </a:r>
            <a:r>
              <a:rPr lang="ar-SA" sz="2000" b="1" u="sng" dirty="0">
                <a:latin typeface="Times New Roman" panose="02020603050405020304" pitchFamily="18" charset="0"/>
                <a:ea typeface="Times New Roman" panose="02020603050405020304" pitchFamily="18" charset="0"/>
              </a:rPr>
              <a:t>العشوائية</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Random fluctuations</a:t>
            </a:r>
            <a:r>
              <a:rPr lang="ar-SA" sz="2000" b="1" dirty="0">
                <a:latin typeface="Times New Roman" panose="02020603050405020304" pitchFamily="18" charset="0"/>
                <a:ea typeface="Times New Roman" panose="02020603050405020304" pitchFamily="18" charset="0"/>
              </a:rPr>
              <a:t> والتذبذبات </a:t>
            </a:r>
            <a:r>
              <a:rPr lang="ar-SA" sz="2000" b="1" u="sng" dirty="0">
                <a:latin typeface="Times New Roman" panose="02020603050405020304" pitchFamily="18" charset="0"/>
                <a:ea typeface="Times New Roman" panose="02020603050405020304" pitchFamily="18" charset="0"/>
              </a:rPr>
              <a:t>الدورية</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Periodic fluctuations</a:t>
            </a:r>
            <a:r>
              <a:rPr lang="ar-SA" sz="2000" b="1" dirty="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064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E49A4C-8F23-409A-A06C-4575798B50D6}"/>
              </a:ext>
            </a:extLst>
          </p:cNvPr>
          <p:cNvSpPr/>
          <p:nvPr/>
        </p:nvSpPr>
        <p:spPr>
          <a:xfrm>
            <a:off x="228600" y="439616"/>
            <a:ext cx="9164781" cy="4708981"/>
          </a:xfrm>
          <a:prstGeom prst="rect">
            <a:avLst/>
          </a:prstGeom>
        </p:spPr>
        <p:txBody>
          <a:bodyPr wrap="square">
            <a:spAutoFit/>
          </a:bodyPr>
          <a:lstStyle/>
          <a:p>
            <a:pPr algn="justLow" rtl="1"/>
            <a:r>
              <a:rPr lang="ar-SA" sz="2000" b="1" dirty="0">
                <a:solidFill>
                  <a:srgbClr val="C00000"/>
                </a:solidFill>
                <a:latin typeface="Times New Roman" panose="02020603050405020304" pitchFamily="18" charset="0"/>
                <a:ea typeface="Times New Roman" panose="02020603050405020304" pitchFamily="18" charset="0"/>
              </a:rPr>
              <a:t>مجالات التوطن </a:t>
            </a:r>
            <a:r>
              <a:rPr lang="en-US" sz="2000" b="1" dirty="0">
                <a:solidFill>
                  <a:srgbClr val="C00000"/>
                </a:solidFill>
                <a:latin typeface="Times New Roman" panose="02020603050405020304" pitchFamily="18" charset="0"/>
                <a:ea typeface="Times New Roman" panose="02020603050405020304" pitchFamily="18" charset="0"/>
              </a:rPr>
              <a:t>Home ranges</a:t>
            </a:r>
            <a:r>
              <a:rPr lang="ar-SA" sz="2000" b="1" dirty="0">
                <a:solidFill>
                  <a:srgbClr val="C00000"/>
                </a:solidFill>
                <a:latin typeface="Times New Roman" panose="02020603050405020304" pitchFamily="18" charset="0"/>
                <a:ea typeface="Times New Roman" panose="02020603050405020304" pitchFamily="18" charset="0"/>
              </a:rPr>
              <a:t> </a:t>
            </a:r>
            <a:endParaRPr lang="en-US" sz="2000" dirty="0">
              <a:solidFill>
                <a:srgbClr val="C0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r>
              <a:rPr lang="ar-SA" sz="2000" b="1" dirty="0">
                <a:solidFill>
                  <a:schemeClr val="tx1">
                    <a:lumMod val="95000"/>
                    <a:lumOff val="5000"/>
                  </a:schemeClr>
                </a:solidFill>
                <a:latin typeface="Times New Roman" panose="02020603050405020304" pitchFamily="18" charset="0"/>
                <a:ea typeface="Times New Roman" panose="02020603050405020304" pitchFamily="18" charset="0"/>
              </a:rPr>
              <a:t>المدى الذي يتحرك فيه الكائن الحي في وطنه او في مواطن بيئية مجاورة، يعرف </a:t>
            </a:r>
            <a:r>
              <a:rPr lang="ar-SA" sz="2000" b="1" u="sng" dirty="0">
                <a:solidFill>
                  <a:schemeClr val="tx1">
                    <a:lumMod val="95000"/>
                    <a:lumOff val="5000"/>
                  </a:schemeClr>
                </a:solidFill>
                <a:latin typeface="Times New Roman" panose="02020603050405020304" pitchFamily="18" charset="0"/>
                <a:ea typeface="Times New Roman" panose="02020603050405020304" pitchFamily="18" charset="0"/>
              </a:rPr>
              <a:t>بمجال التوطن</a:t>
            </a:r>
            <a:r>
              <a:rPr lang="ar-SA" sz="2000" b="1" dirty="0">
                <a:latin typeface="Times New Roman" panose="02020603050405020304" pitchFamily="18" charset="0"/>
                <a:ea typeface="Times New Roman" panose="02020603050405020304" pitchFamily="18" charset="0"/>
              </a:rPr>
              <a:t>. وفي كثير من الأنواع يكون هذا المجال </a:t>
            </a:r>
            <a:r>
              <a:rPr lang="ar-SA" sz="2000" b="1" u="sng" dirty="0">
                <a:latin typeface="Times New Roman" panose="02020603050405020304" pitchFamily="18" charset="0"/>
                <a:ea typeface="Times New Roman" panose="02020603050405020304" pitchFamily="18" charset="0"/>
              </a:rPr>
              <a:t>ثابت المدى</a:t>
            </a:r>
            <a:r>
              <a:rPr lang="ar-SA" sz="2000" b="1" dirty="0">
                <a:latin typeface="Times New Roman" panose="02020603050405020304" pitchFamily="18" charset="0"/>
                <a:ea typeface="Times New Roman" panose="02020603050405020304" pitchFamily="18" charset="0"/>
              </a:rPr>
              <a:t>، خصوصاً عند الأنواع المستوطنة </a:t>
            </a:r>
            <a:r>
              <a:rPr lang="en-US" sz="2000" b="1" dirty="0">
                <a:latin typeface="Times New Roman" panose="02020603050405020304" pitchFamily="18" charset="0"/>
                <a:ea typeface="Times New Roman" panose="02020603050405020304" pitchFamily="18" charset="0"/>
              </a:rPr>
              <a:t>Endemic species</a:t>
            </a:r>
            <a:r>
              <a:rPr lang="ar-SA" sz="2000" b="1" dirty="0">
                <a:latin typeface="Times New Roman" panose="02020603050405020304" pitchFamily="18" charset="0"/>
                <a:ea typeface="Times New Roman" panose="02020603050405020304" pitchFamily="18" charset="0"/>
              </a:rPr>
              <a:t> في منطقة معينة. </a:t>
            </a:r>
            <a:r>
              <a:rPr lang="ar-SA" sz="2000" b="1" u="sng" dirty="0">
                <a:latin typeface="Times New Roman" panose="02020603050405020304" pitchFamily="18" charset="0"/>
                <a:ea typeface="Times New Roman" panose="02020603050405020304" pitchFamily="18" charset="0"/>
              </a:rPr>
              <a:t>ويضم</a:t>
            </a:r>
            <a:r>
              <a:rPr lang="ar-SA" sz="2000" b="1" dirty="0">
                <a:latin typeface="Times New Roman" panose="02020603050405020304" pitchFamily="18" charset="0"/>
                <a:ea typeface="Times New Roman" panose="02020603050405020304" pitchFamily="18" charset="0"/>
              </a:rPr>
              <a:t> مجال التوطن </a:t>
            </a:r>
            <a:r>
              <a:rPr lang="ar-SA" sz="2000" b="1" u="sng" dirty="0">
                <a:latin typeface="Times New Roman" panose="02020603050405020304" pitchFamily="18" charset="0"/>
                <a:ea typeface="Times New Roman" panose="02020603050405020304" pitchFamily="18" charset="0"/>
              </a:rPr>
              <a:t>موقع التوطن</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Home site</a:t>
            </a:r>
            <a:r>
              <a:rPr lang="ar-SA" sz="2000" b="1" dirty="0">
                <a:latin typeface="Times New Roman" panose="02020603050405020304" pitchFamily="18" charset="0"/>
                <a:ea typeface="Times New Roman" panose="02020603050405020304" pitchFamily="18" charset="0"/>
              </a:rPr>
              <a:t> وهو عبارة عن </a:t>
            </a:r>
            <a:r>
              <a:rPr lang="ar-SA" sz="2000" b="1" dirty="0">
                <a:solidFill>
                  <a:srgbClr val="FF0000"/>
                </a:solidFill>
                <a:latin typeface="Times New Roman" panose="02020603050405020304" pitchFamily="18" charset="0"/>
                <a:ea typeface="Times New Roman" panose="02020603050405020304" pitchFamily="18" charset="0"/>
              </a:rPr>
              <a:t>الجحر بالنسبة لفأر معين، او العش بالنسبة لطير، او العرين بالنسبة للأسد،أي أنه مكان مبيت الحيوان</a:t>
            </a:r>
            <a:r>
              <a:rPr lang="ar-SA" sz="2000" b="1" dirty="0">
                <a:latin typeface="Times New Roman" panose="02020603050405020304" pitchFamily="18" charset="0"/>
                <a:ea typeface="Times New Roman" panose="02020603050405020304" pitchFamily="18" charset="0"/>
              </a:rPr>
              <a:t>. ويضم مجال التوطن أيضاً مركز النشاط </a:t>
            </a:r>
            <a:r>
              <a:rPr lang="en-US" sz="2000" b="1" dirty="0">
                <a:latin typeface="Times New Roman" panose="02020603050405020304" pitchFamily="18" charset="0"/>
                <a:ea typeface="Times New Roman" panose="02020603050405020304" pitchFamily="18" charset="0"/>
              </a:rPr>
              <a:t>Center of activity</a:t>
            </a:r>
            <a:r>
              <a:rPr lang="ar-SA" sz="2000" b="1" dirty="0">
                <a:latin typeface="Times New Roman" panose="02020603050405020304" pitchFamily="18" charset="0"/>
                <a:ea typeface="Times New Roman" panose="02020603050405020304" pitchFamily="18" charset="0"/>
              </a:rPr>
              <a:t> وهو المنطقة التي يكون فيها الكائن الحي على أقصى درجة من النشاط، والتي تحضى بأكبر قسط من الإهتمام وتحتوي على منطقة الغذاء.</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تتباين </a:t>
            </a:r>
            <a:r>
              <a:rPr lang="ar-SA" sz="2000" b="1" u="sng" dirty="0">
                <a:latin typeface="Times New Roman" panose="02020603050405020304" pitchFamily="18" charset="0"/>
                <a:ea typeface="Times New Roman" panose="02020603050405020304" pitchFamily="18" charset="0"/>
              </a:rPr>
              <a:t>مجالات التوطن</a:t>
            </a:r>
            <a:r>
              <a:rPr lang="ar-SA" sz="2000" b="1" dirty="0">
                <a:latin typeface="Times New Roman" panose="02020603050405020304" pitchFamily="18" charset="0"/>
                <a:ea typeface="Times New Roman" panose="02020603050405020304" pitchFamily="18" charset="0"/>
              </a:rPr>
              <a:t> في الحجم بالنسبة للحيوانات المختلفة، وبصورة عامة يكون </a:t>
            </a:r>
            <a:r>
              <a:rPr lang="ar-SA" sz="2000" b="1" u="sng" dirty="0">
                <a:latin typeface="Times New Roman" panose="02020603050405020304" pitchFamily="18" charset="0"/>
                <a:ea typeface="Times New Roman" panose="02020603050405020304" pitchFamily="18" charset="0"/>
              </a:rPr>
              <a:t>للحيوانات الأكثر حركة والأكبر حجماً مجال توطني أكبر </a:t>
            </a:r>
            <a:r>
              <a:rPr lang="ar-SA" sz="2000" b="1" dirty="0">
                <a:latin typeface="Times New Roman" panose="02020603050405020304" pitchFamily="18" charset="0"/>
                <a:ea typeface="Times New Roman" panose="02020603050405020304" pitchFamily="18" charset="0"/>
              </a:rPr>
              <a:t>قد يصل في كثير من الأحيان لعدة أميال مربعة.ويقاس مجال التوطن من قبل علماء البيئة بعدة طرق، ومنها ما هو مرتبط بحسب نشاط الحيوان نهاراً </a:t>
            </a:r>
            <a:r>
              <a:rPr lang="en-US" sz="2000" b="1" dirty="0">
                <a:latin typeface="Times New Roman" panose="02020603050405020304" pitchFamily="18" charset="0"/>
                <a:ea typeface="Times New Roman" panose="02020603050405020304" pitchFamily="18" charset="0"/>
              </a:rPr>
              <a:t>Diurnal activity </a:t>
            </a:r>
            <a:r>
              <a:rPr lang="ar-SA" sz="2000" b="1" dirty="0">
                <a:latin typeface="Times New Roman" panose="02020603050405020304" pitchFamily="18" charset="0"/>
                <a:ea typeface="Times New Roman" panose="02020603050405020304" pitchFamily="18" charset="0"/>
              </a:rPr>
              <a:t> او ليلاً </a:t>
            </a:r>
            <a:r>
              <a:rPr lang="en-US" sz="2000" b="1" dirty="0">
                <a:latin typeface="Times New Roman" panose="02020603050405020304" pitchFamily="18" charset="0"/>
                <a:ea typeface="Times New Roman" panose="02020603050405020304" pitchFamily="18" charset="0"/>
              </a:rPr>
              <a:t>Nocturnal activity</a:t>
            </a:r>
            <a:r>
              <a:rPr lang="ar-SA" sz="2000" b="1"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1103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2228355-59AC-44CC-BFBE-08E59D25FD11}"/>
              </a:ext>
            </a:extLst>
          </p:cNvPr>
          <p:cNvSpPr/>
          <p:nvPr/>
        </p:nvSpPr>
        <p:spPr>
          <a:xfrm>
            <a:off x="228600" y="843677"/>
            <a:ext cx="9185564" cy="5047536"/>
          </a:xfrm>
          <a:prstGeom prst="rect">
            <a:avLst/>
          </a:prstGeom>
        </p:spPr>
        <p:txBody>
          <a:bodyPr wrap="square">
            <a:spAutoFit/>
          </a:bodyPr>
          <a:lstStyle/>
          <a:p>
            <a:pPr algn="justLow" rtl="1"/>
            <a:r>
              <a:rPr lang="ar-SA" sz="2000" b="1" dirty="0">
                <a:solidFill>
                  <a:srgbClr val="FF0000"/>
                </a:solidFill>
                <a:latin typeface="Times New Roman" panose="02020603050405020304" pitchFamily="18" charset="0"/>
                <a:ea typeface="Times New Roman" panose="02020603050405020304" pitchFamily="18" charset="0"/>
              </a:rPr>
              <a:t>الطرق البيئية المستعملة لمسح المجتمعات الحياتية</a:t>
            </a:r>
            <a:endParaRPr lang="en-US" sz="2000" dirty="0">
              <a:solidFill>
                <a:srgbClr val="FF0000"/>
              </a:solidFill>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r>
              <a:rPr lang="en-US" sz="2000" b="1" dirty="0">
                <a:solidFill>
                  <a:srgbClr val="FF0000"/>
                </a:solidFill>
                <a:latin typeface="Times New Roman" panose="02020603050405020304" pitchFamily="18" charset="0"/>
                <a:ea typeface="Times New Roman" panose="02020603050405020304" pitchFamily="18" charset="0"/>
              </a:rPr>
              <a:t>Ecological methods used in community survey</a:t>
            </a:r>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200" b="1" dirty="0">
                <a:latin typeface="Times New Roman" panose="02020603050405020304" pitchFamily="18" charset="0"/>
                <a:ea typeface="Times New Roman" panose="02020603050405020304" pitchFamily="18" charset="0"/>
              </a:rPr>
              <a:t>     </a:t>
            </a:r>
            <a:endParaRPr lang="en-US" sz="22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يحتاج العمل الميداني البيئي الى اخذ عينات من الوسط الذي ينوي الباحث العمل فيه، ويقترح الباحثون النقاط التالية لإجراء المسح البيئي:</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1-يحدد موقع الدراسة على ان تكون ممثلة للمجتمع الحياتي والنظام البيئي المراد دراسته.</a:t>
            </a:r>
            <a:endParaRPr lang="en-US" sz="2000" b="1" dirty="0">
              <a:latin typeface="Times New Roman" panose="02020603050405020304" pitchFamily="18" charset="0"/>
              <a:ea typeface="Times New Roman" panose="02020603050405020304" pitchFamily="18" charset="0"/>
            </a:endParaRPr>
          </a:p>
          <a:p>
            <a:pPr algn="justLow" rtl="1"/>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2-يبدأ الباحث بوصف موقع الدراسة بناء على المسح البصري </a:t>
            </a:r>
            <a:r>
              <a:rPr lang="en-US" sz="2000" b="1" dirty="0">
                <a:latin typeface="Times New Roman" panose="02020603050405020304" pitchFamily="18" charset="0"/>
                <a:ea typeface="Times New Roman" panose="02020603050405020304" pitchFamily="18" charset="0"/>
              </a:rPr>
              <a:t>Visual survey</a:t>
            </a:r>
            <a:r>
              <a:rPr lang="ar-SA" sz="2000" b="1" dirty="0">
                <a:latin typeface="Times New Roman" panose="02020603050405020304" pitchFamily="18" charset="0"/>
                <a:ea typeface="Times New Roman" panose="02020603050405020304" pitchFamily="18" charset="0"/>
              </a:rPr>
              <a:t> من ناحية هيكل المجتمع، تقارب المجاميع الحياتية من بعضها البعض ( الترابط) </a:t>
            </a:r>
            <a:r>
              <a:rPr lang="en-US" sz="2000" b="1" dirty="0">
                <a:latin typeface="Times New Roman" panose="02020603050405020304" pitchFamily="18" charset="0"/>
                <a:ea typeface="Times New Roman" panose="02020603050405020304" pitchFamily="18" charset="0"/>
              </a:rPr>
              <a:t>Sociability</a:t>
            </a:r>
            <a:r>
              <a:rPr lang="ar-SA" sz="2000" b="1" dirty="0">
                <a:latin typeface="Times New Roman" panose="02020603050405020304" pitchFamily="18" charset="0"/>
                <a:ea typeface="Times New Roman" panose="02020603050405020304" pitchFamily="18" charset="0"/>
              </a:rPr>
              <a:t> المناطق الإنتقالية  </a:t>
            </a:r>
            <a:r>
              <a:rPr lang="en-US" sz="2000" b="1" dirty="0">
                <a:latin typeface="Times New Roman" panose="02020603050405020304" pitchFamily="18" charset="0"/>
                <a:ea typeface="Times New Roman" panose="02020603050405020304" pitchFamily="18" charset="0"/>
              </a:rPr>
              <a:t>Ecotones</a:t>
            </a:r>
            <a:r>
              <a:rPr lang="ar-SA" sz="2000" b="1" dirty="0">
                <a:latin typeface="Times New Roman" panose="02020603050405020304" pitchFamily="18" charset="0"/>
                <a:ea typeface="Times New Roman" panose="02020603050405020304" pitchFamily="18" charset="0"/>
              </a:rPr>
              <a:t>، الحواف </a:t>
            </a:r>
            <a:r>
              <a:rPr lang="en-US" sz="2000" b="1" dirty="0">
                <a:latin typeface="Times New Roman" panose="02020603050405020304" pitchFamily="18" charset="0"/>
                <a:ea typeface="Times New Roman" panose="02020603050405020304" pitchFamily="18" charset="0"/>
              </a:rPr>
              <a:t>Edges</a:t>
            </a:r>
            <a:r>
              <a:rPr lang="ar-SA" sz="2000" b="1" dirty="0">
                <a:latin typeface="Times New Roman" panose="02020603050405020304" pitchFamily="18" charset="0"/>
                <a:ea typeface="Times New Roman" panose="02020603050405020304" pitchFamily="18" charset="0"/>
              </a:rPr>
              <a:t>،إتصال المجتمعات، وغيرها من المعايير </a:t>
            </a:r>
            <a:r>
              <a:rPr lang="en-US" sz="2000" b="1" dirty="0">
                <a:latin typeface="Times New Roman" panose="02020603050405020304" pitchFamily="18" charset="0"/>
                <a:ea typeface="Times New Roman" panose="02020603050405020304" pitchFamily="18" charset="0"/>
              </a:rPr>
              <a:t>Parametres</a:t>
            </a:r>
            <a:r>
              <a:rPr lang="ar-SA" sz="2000" b="1" dirty="0">
                <a:latin typeface="Times New Roman" panose="02020603050405020304" pitchFamily="18" charset="0"/>
                <a:ea typeface="Times New Roman" panose="02020603050405020304" pitchFamily="18" charset="0"/>
              </a:rPr>
              <a:t>  التي يمكن التعامل معها على أساس المسح والتحليل البصري. ويشار الى هذا النوع من المسح البيئي بالمسح </a:t>
            </a:r>
            <a:r>
              <a:rPr lang="ar-SA" sz="2000" b="1" dirty="0">
                <a:solidFill>
                  <a:srgbClr val="C00000"/>
                </a:solidFill>
                <a:latin typeface="Times New Roman" panose="02020603050405020304" pitchFamily="18" charset="0"/>
                <a:ea typeface="Times New Roman" panose="02020603050405020304" pitchFamily="18" charset="0"/>
              </a:rPr>
              <a:t>النوعي </a:t>
            </a:r>
            <a:r>
              <a:rPr lang="en-US" sz="2000" b="1" dirty="0">
                <a:solidFill>
                  <a:srgbClr val="C00000"/>
                </a:solidFill>
                <a:latin typeface="Times New Roman" panose="02020603050405020304" pitchFamily="18" charset="0"/>
                <a:ea typeface="Times New Roman" panose="02020603050405020304" pitchFamily="18" charset="0"/>
              </a:rPr>
              <a:t>Qualitative survey</a:t>
            </a:r>
            <a:r>
              <a:rPr lang="ar-SA" sz="2000" b="1" dirty="0">
                <a:solidFill>
                  <a:srgbClr val="C00000"/>
                </a:solidFill>
                <a:latin typeface="Times New Roman" panose="02020603050405020304" pitchFamily="18" charset="0"/>
                <a:ea typeface="Times New Roman" panose="02020603050405020304" pitchFamily="18" charset="0"/>
              </a:rPr>
              <a:t> </a:t>
            </a:r>
            <a:r>
              <a:rPr lang="ar-SA" sz="2000" b="1" dirty="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2716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8F0631-46F6-415D-A1C8-94B94A0EE696}"/>
              </a:ext>
            </a:extLst>
          </p:cNvPr>
          <p:cNvSpPr/>
          <p:nvPr/>
        </p:nvSpPr>
        <p:spPr>
          <a:xfrm>
            <a:off x="187036" y="577703"/>
            <a:ext cx="9393382" cy="3170099"/>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3-يمكن تصوير المجتمع- موقع الدراسة.</a:t>
            </a:r>
            <a:endParaRPr lang="en-US" sz="2000" b="1" dirty="0">
              <a:latin typeface="Times New Roman" panose="02020603050405020304" pitchFamily="18" charset="0"/>
              <a:ea typeface="Times New Roman" panose="02020603050405020304" pitchFamily="18" charset="0"/>
            </a:endParaRPr>
          </a:p>
          <a:p>
            <a:pPr algn="justLow" rtl="1"/>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4-يبدأ بعد ذلك المسح البيئي الذي يعتمد على أخذ العينات، ويسمى المسح الكمي </a:t>
            </a:r>
            <a:r>
              <a:rPr lang="en-US" sz="2000" b="1" dirty="0">
                <a:latin typeface="Times New Roman" panose="02020603050405020304" pitchFamily="18" charset="0"/>
                <a:ea typeface="Times New Roman" panose="02020603050405020304" pitchFamily="18" charset="0"/>
              </a:rPr>
              <a:t>Quantitative survey</a:t>
            </a:r>
            <a:r>
              <a:rPr lang="ar-SA" sz="2000" b="1" dirty="0">
                <a:latin typeface="Times New Roman" panose="02020603050405020304" pitchFamily="18" charset="0"/>
                <a:ea typeface="Times New Roman" panose="02020603050405020304" pitchFamily="18" charset="0"/>
              </a:rPr>
              <a:t> ومن أهم مقوماته بانه يجب ان يكون غير متحيز </a:t>
            </a:r>
            <a:r>
              <a:rPr lang="en-US" sz="2000" b="1" dirty="0">
                <a:latin typeface="Times New Roman" panose="02020603050405020304" pitchFamily="18" charset="0"/>
                <a:ea typeface="Times New Roman" panose="02020603050405020304" pitchFamily="18" charset="0"/>
              </a:rPr>
              <a:t>Biased</a:t>
            </a:r>
            <a:r>
              <a:rPr lang="ar-SA" sz="2000" b="1" dirty="0">
                <a:latin typeface="Times New Roman" panose="02020603050405020304" pitchFamily="18" charset="0"/>
                <a:ea typeface="Times New Roman" panose="02020603050405020304" pitchFamily="18" charset="0"/>
              </a:rPr>
              <a:t> ويفضل أخذ أكبر عدد من العينات لتكون ممثلة </a:t>
            </a:r>
            <a:r>
              <a:rPr lang="en-US" sz="2000" b="1" dirty="0">
                <a:latin typeface="Times New Roman" panose="02020603050405020304" pitchFamily="18" charset="0"/>
                <a:ea typeface="Times New Roman" panose="02020603050405020304" pitchFamily="18" charset="0"/>
              </a:rPr>
              <a:t>Representative</a:t>
            </a:r>
            <a:r>
              <a:rPr lang="ar-SA" sz="2000" b="1" dirty="0">
                <a:latin typeface="Times New Roman" panose="02020603050405020304" pitchFamily="18" charset="0"/>
                <a:ea typeface="Times New Roman" panose="02020603050405020304" pitchFamily="18" charset="0"/>
              </a:rPr>
              <a:t> للموقع البيئي المعني.</a:t>
            </a:r>
            <a:endParaRPr lang="en-US" sz="2000" b="1" dirty="0">
              <a:latin typeface="Times New Roman" panose="02020603050405020304" pitchFamily="18" charset="0"/>
              <a:ea typeface="Times New Roman" panose="02020603050405020304" pitchFamily="18" charset="0"/>
            </a:endParaRPr>
          </a:p>
          <a:p>
            <a:pPr algn="justLow" rtl="1"/>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5-تستخدم عدة طرق لأخذ العينات من الموقع الميداني ومن أهمها طريقة المربعات </a:t>
            </a:r>
            <a:r>
              <a:rPr lang="en-US" sz="2000" b="1" dirty="0" err="1">
                <a:latin typeface="Times New Roman" panose="02020603050405020304" pitchFamily="18" charset="0"/>
                <a:ea typeface="Times New Roman" panose="02020603050405020304" pitchFamily="18" charset="0"/>
              </a:rPr>
              <a:t>Quadral</a:t>
            </a:r>
            <a:r>
              <a:rPr lang="en-US" sz="2000" b="1" dirty="0">
                <a:latin typeface="Times New Roman" panose="02020603050405020304" pitchFamily="18" charset="0"/>
                <a:ea typeface="Times New Roman" panose="02020603050405020304" pitchFamily="18" charset="0"/>
              </a:rPr>
              <a:t> method</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32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F3673F-1353-4155-8056-5F0B39B460E8}"/>
              </a:ext>
            </a:extLst>
          </p:cNvPr>
          <p:cNvSpPr/>
          <p:nvPr/>
        </p:nvSpPr>
        <p:spPr>
          <a:xfrm>
            <a:off x="166254" y="763870"/>
            <a:ext cx="9372601" cy="5016758"/>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إذن،فإن النوع  </a:t>
            </a:r>
            <a:r>
              <a:rPr lang="en-US" sz="2000" b="1" dirty="0">
                <a:latin typeface="Times New Roman" panose="02020603050405020304" pitchFamily="18" charset="0"/>
                <a:ea typeface="Times New Roman" panose="02020603050405020304" pitchFamily="18" charset="0"/>
              </a:rPr>
              <a:t>Species</a:t>
            </a:r>
            <a:r>
              <a:rPr lang="ar-SA" sz="2000" b="1" dirty="0">
                <a:latin typeface="Times New Roman" panose="02020603050405020304" pitchFamily="18" charset="0"/>
                <a:ea typeface="Times New Roman" panose="02020603050405020304" pitchFamily="18" charset="0"/>
              </a:rPr>
              <a:t>يُعدُ وحدة بناء المجتمعات الحيوية </a:t>
            </a:r>
            <a:r>
              <a:rPr lang="en-US" sz="2000" b="1" dirty="0">
                <a:latin typeface="Times New Roman" panose="02020603050405020304" pitchFamily="18" charset="0"/>
                <a:ea typeface="Times New Roman" panose="02020603050405020304" pitchFamily="18" charset="0"/>
              </a:rPr>
              <a:t>Biotic Communities</a:t>
            </a:r>
            <a:r>
              <a:rPr lang="ar-SA" sz="2000" b="1" dirty="0">
                <a:latin typeface="Times New Roman" panose="02020603050405020304" pitchFamily="18" charset="0"/>
                <a:ea typeface="Times New Roman" panose="02020603050405020304" pitchFamily="18" charset="0"/>
              </a:rPr>
              <a:t> ،إذ يوجد في كل نظام بيئي عدد من أنواع الكائنات الحية يميزه عن غيره. فالنوع يشمل </a:t>
            </a:r>
            <a:r>
              <a:rPr lang="ar-SA" sz="2000" b="1" dirty="0">
                <a:solidFill>
                  <a:schemeClr val="accent1">
                    <a:lumMod val="50000"/>
                  </a:schemeClr>
                </a:solidFill>
                <a:latin typeface="Times New Roman" panose="02020603050405020304" pitchFamily="18" charset="0"/>
                <a:ea typeface="Times New Roman" panose="02020603050405020304" pitchFamily="18" charset="0"/>
              </a:rPr>
              <a:t>جميع الكائنات الحية المتشابهة وراثياً، والقادرة على التكاثر وإنجاب الأجيال المخصبة</a:t>
            </a:r>
            <a:r>
              <a:rPr lang="ar-SA" sz="2000" b="1" dirty="0">
                <a:latin typeface="Times New Roman" panose="02020603050405020304" pitchFamily="18" charset="0"/>
                <a:ea typeface="Times New Roman" panose="02020603050405020304" pitchFamily="18" charset="0"/>
              </a:rPr>
              <a:t>. </a:t>
            </a:r>
          </a:p>
          <a:p>
            <a:pPr algn="justLow" rtl="1"/>
            <a:r>
              <a:rPr lang="ar-SA" sz="2000" b="1" dirty="0">
                <a:latin typeface="Times New Roman" panose="02020603050405020304" pitchFamily="18" charset="0"/>
                <a:ea typeface="Times New Roman" panose="02020603050405020304" pitchFamily="18" charset="0"/>
              </a:rPr>
              <a:t>ويتكون النوع من الأفراد، فالنوع البشري مثلاً مكون من أكثر من 6 مليارات من الأفراد. نطلق على مجموع الأفراد من النوع نفسه،التي تعيش في مكان واحد في الوقت نفسه، السكان،أوالتعداد  </a:t>
            </a:r>
            <a:r>
              <a:rPr lang="en-US" sz="2000" b="1" dirty="0">
                <a:latin typeface="Times New Roman" panose="02020603050405020304" pitchFamily="18" charset="0"/>
                <a:ea typeface="Times New Roman" panose="02020603050405020304" pitchFamily="18" charset="0"/>
              </a:rPr>
              <a:t>Population</a:t>
            </a:r>
            <a:r>
              <a:rPr lang="ar-SA" sz="2000" b="1" dirty="0">
                <a:latin typeface="Times New Roman" panose="02020603050405020304" pitchFamily="18" charset="0"/>
                <a:ea typeface="Times New Roman" panose="02020603050405020304" pitchFamily="18" charset="0"/>
              </a:rPr>
              <a:t> ، بينما نسمي جميع أنواع الكائنات الحية، التي تعيش في منطقة واحدة، وتتفاعل مع بعضها بعض، مجتمعاً حيوياً،أو إختصار مجتمعاً </a:t>
            </a:r>
            <a:r>
              <a:rPr lang="en-US" sz="2000" b="1" dirty="0">
                <a:latin typeface="Times New Roman" panose="02020603050405020304" pitchFamily="18" charset="0"/>
                <a:ea typeface="Times New Roman" panose="02020603050405020304" pitchFamily="18" charset="0"/>
              </a:rPr>
              <a:t>Community</a:t>
            </a:r>
            <a:r>
              <a:rPr lang="ar-SA" sz="2000" b="1" dirty="0">
                <a:latin typeface="Times New Roman" panose="02020603050405020304" pitchFamily="18" charset="0"/>
                <a:ea typeface="Times New Roman" panose="02020603050405020304" pitchFamily="18" charset="0"/>
              </a:rPr>
              <a:t> .</a:t>
            </a:r>
          </a:p>
          <a:p>
            <a:pPr algn="justLow" rtl="1"/>
            <a:endParaRPr lang="ar-SA" sz="2000" b="1"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اما النظم البيئية المتشابهة مناخياً،أو المرتبطة مع بعضها بعض، فتدعى الأقاليم الحيوية  </a:t>
            </a:r>
            <a:r>
              <a:rPr lang="en-US" sz="2000" b="1" dirty="0">
                <a:latin typeface="Times New Roman" panose="02020603050405020304" pitchFamily="18" charset="0"/>
                <a:ea typeface="Times New Roman" panose="02020603050405020304" pitchFamily="18" charset="0"/>
              </a:rPr>
              <a:t>Biomes</a:t>
            </a:r>
            <a:r>
              <a:rPr lang="ar-SA" sz="2000" b="1" dirty="0">
                <a:latin typeface="Times New Roman" panose="02020603050405020304" pitchFamily="18" charset="0"/>
                <a:ea typeface="Times New Roman" panose="02020603050405020304" pitchFamily="18" charset="0"/>
              </a:rPr>
              <a:t>، مثل إقليم الغابات الإستوائية، وإقليم الصحاري.</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واضح ان الأقاليم الحيوية أكثر إتساعاً وتعقيداً من النظم البيئية الطبيعية، إلا أنها تمثل المجتمعات التي تعيش وتعتمد على العوامل البيئية غير الحية نفسها، مع بعض الإختلاف بين الكائنات الحية في الأماكن الجغرافية المختلفة من الأقليم الحيوي.</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130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96F96FF-A503-4DCF-82EB-8E6050D968C0}"/>
              </a:ext>
            </a:extLst>
          </p:cNvPr>
          <p:cNvSpPr/>
          <p:nvPr/>
        </p:nvSpPr>
        <p:spPr>
          <a:xfrm>
            <a:off x="4817218" y="506527"/>
            <a:ext cx="4469492" cy="400110"/>
          </a:xfrm>
          <a:prstGeom prst="rect">
            <a:avLst/>
          </a:prstGeom>
        </p:spPr>
        <p:txBody>
          <a:bodyPr wrap="none">
            <a:spAutoFit/>
          </a:bodyPr>
          <a:lstStyle/>
          <a:p>
            <a:pPr algn="justLow" rtl="1"/>
            <a:r>
              <a:rPr lang="ar-SA" sz="2000" b="1" dirty="0">
                <a:solidFill>
                  <a:srgbClr val="FF0000"/>
                </a:solidFill>
                <a:latin typeface="Times New Roman" panose="02020603050405020304" pitchFamily="18" charset="0"/>
                <a:ea typeface="Times New Roman" panose="02020603050405020304" pitchFamily="18" charset="0"/>
              </a:rPr>
              <a:t>مفهوم الجماعات</a:t>
            </a:r>
            <a:r>
              <a:rPr lang="ar-SA" b="1" dirty="0">
                <a:solidFill>
                  <a:srgbClr val="FF0000"/>
                </a:solidFill>
                <a:latin typeface="Times New Roman" panose="02020603050405020304" pitchFamily="18" charset="0"/>
                <a:ea typeface="Times New Roman" panose="02020603050405020304" pitchFamily="18" charset="0"/>
              </a:rPr>
              <a:t> </a:t>
            </a:r>
            <a:r>
              <a:rPr lang="en-US" b="1" dirty="0">
                <a:solidFill>
                  <a:srgbClr val="FF0000"/>
                </a:solidFill>
                <a:latin typeface="Times New Roman" panose="02020603050405020304" pitchFamily="18" charset="0"/>
                <a:ea typeface="Times New Roman" panose="02020603050405020304" pitchFamily="18" charset="0"/>
              </a:rPr>
              <a:t>Concept of population</a:t>
            </a:r>
            <a:r>
              <a:rPr lang="ar-SA" b="1" dirty="0">
                <a:solidFill>
                  <a:srgbClr val="FF0000"/>
                </a:solidFill>
                <a:latin typeface="Times New Roman" panose="02020603050405020304" pitchFamily="18" charset="0"/>
                <a:ea typeface="Times New Roman" panose="02020603050405020304" pitchFamily="18" charset="0"/>
              </a:rPr>
              <a:t> </a:t>
            </a:r>
            <a:endParaRPr lang="en-US" sz="1600" dirty="0">
              <a:solidFill>
                <a:srgbClr val="FF0000"/>
              </a:solidFill>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A2BBA444-6C9C-4452-A576-310E57DD5BDC}"/>
              </a:ext>
            </a:extLst>
          </p:cNvPr>
          <p:cNvSpPr/>
          <p:nvPr/>
        </p:nvSpPr>
        <p:spPr>
          <a:xfrm>
            <a:off x="329746" y="982001"/>
            <a:ext cx="8956964" cy="4708981"/>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 تعد</a:t>
            </a:r>
            <a:r>
              <a:rPr lang="ar-SA" sz="2000" b="1" u="sng" dirty="0">
                <a:latin typeface="Times New Roman" panose="02020603050405020304" pitchFamily="18" charset="0"/>
                <a:ea typeface="Times New Roman" panose="02020603050405020304" pitchFamily="18" charset="0"/>
              </a:rPr>
              <a:t> الجماعات </a:t>
            </a:r>
            <a:r>
              <a:rPr lang="ar-SA" sz="2000" b="1" dirty="0">
                <a:latin typeface="Times New Roman" panose="02020603050405020304" pitchFamily="18" charset="0"/>
                <a:ea typeface="Times New Roman" panose="02020603050405020304" pitchFamily="18" charset="0"/>
              </a:rPr>
              <a:t>اللبنة الأساسية في علم البيئة، حيث تكون المجتمعات، ومن ثم النظم البيئية.</a:t>
            </a:r>
          </a:p>
          <a:p>
            <a:pPr algn="justLow" rtl="1"/>
            <a:r>
              <a:rPr lang="ar-SA" sz="2000" b="1" dirty="0">
                <a:latin typeface="Times New Roman" panose="02020603050405020304" pitchFamily="18" charset="0"/>
                <a:ea typeface="Times New Roman" panose="02020603050405020304" pitchFamily="18" charset="0"/>
              </a:rPr>
              <a:t> وتعرف </a:t>
            </a:r>
            <a:r>
              <a:rPr lang="ar-SA" sz="2000" b="1" u="sng" dirty="0">
                <a:latin typeface="Times New Roman" panose="02020603050405020304" pitchFamily="18" charset="0"/>
                <a:ea typeface="Times New Roman" panose="02020603050405020304" pitchFamily="18" charset="0"/>
              </a:rPr>
              <a:t>الجماعة</a:t>
            </a:r>
            <a:r>
              <a:rPr lang="ar-SA" sz="2000" b="1" dirty="0">
                <a:latin typeface="Times New Roman" panose="02020603050405020304" pitchFamily="18" charset="0"/>
                <a:ea typeface="Times New Roman" panose="02020603050405020304" pitchFamily="18" charset="0"/>
              </a:rPr>
              <a:t> على أنها مجموعة من أفراد أحياء تتبع نوع واحد، وتعمل داخل إطار الجماعة من حيث الزمان والمكان على حد سواء، وهذه </a:t>
            </a:r>
            <a:r>
              <a:rPr lang="ar-SA" sz="2000" b="1" u="sng" dirty="0">
                <a:latin typeface="Times New Roman" panose="02020603050405020304" pitchFamily="18" charset="0"/>
                <a:ea typeface="Times New Roman" panose="02020603050405020304" pitchFamily="18" charset="0"/>
              </a:rPr>
              <a:t>الأفراد</a:t>
            </a:r>
            <a:r>
              <a:rPr lang="ar-SA" sz="2000" b="1" dirty="0">
                <a:latin typeface="Times New Roman" panose="02020603050405020304" pitchFamily="18" charset="0"/>
                <a:ea typeface="Times New Roman" panose="02020603050405020304" pitchFamily="18" charset="0"/>
              </a:rPr>
              <a:t> تتفاعل فيما بينها لتخلق علاقات وتداخلات حيوية تنظم نموها وتكاثرها وإنتشارها. وهكذا نتحدث عن </a:t>
            </a:r>
            <a:r>
              <a:rPr lang="ar-SA" sz="2000" b="1" dirty="0">
                <a:solidFill>
                  <a:srgbClr val="FF0000"/>
                </a:solidFill>
                <a:latin typeface="Times New Roman" panose="02020603050405020304" pitchFamily="18" charset="0"/>
                <a:ea typeface="Times New Roman" panose="02020603050405020304" pitchFamily="18" charset="0"/>
              </a:rPr>
              <a:t>جماعة من الفئران </a:t>
            </a:r>
            <a:r>
              <a:rPr lang="ar-SA" sz="2000" b="1" dirty="0">
                <a:latin typeface="Times New Roman" panose="02020603050405020304" pitchFamily="18" charset="0"/>
                <a:ea typeface="Times New Roman" panose="02020603050405020304" pitchFamily="18" charset="0"/>
              </a:rPr>
              <a:t>في حقل زراعي، وعن جماعة من </a:t>
            </a:r>
            <a:r>
              <a:rPr lang="ar-SA" sz="2000" b="1" dirty="0">
                <a:solidFill>
                  <a:srgbClr val="FF0000"/>
                </a:solidFill>
                <a:latin typeface="Times New Roman" panose="02020603050405020304" pitchFamily="18" charset="0"/>
                <a:ea typeface="Times New Roman" panose="02020603050405020304" pitchFamily="18" charset="0"/>
              </a:rPr>
              <a:t>العصافير</a:t>
            </a:r>
            <a:r>
              <a:rPr lang="ar-SA" sz="2000" b="1" dirty="0">
                <a:latin typeface="Times New Roman" panose="02020603050405020304" pitchFamily="18" charset="0"/>
                <a:ea typeface="Times New Roman" panose="02020603050405020304" pitchFamily="18" charset="0"/>
              </a:rPr>
              <a:t> في غابة، وعن جماعة من </a:t>
            </a:r>
            <a:r>
              <a:rPr lang="ar-SA" sz="2000" b="1" dirty="0">
                <a:solidFill>
                  <a:srgbClr val="FF0000"/>
                </a:solidFill>
                <a:latin typeface="Times New Roman" panose="02020603050405020304" pitchFamily="18" charset="0"/>
                <a:ea typeface="Times New Roman" panose="02020603050405020304" pitchFamily="18" charset="0"/>
              </a:rPr>
              <a:t>النباتات الأوركيد</a:t>
            </a:r>
            <a:r>
              <a:rPr lang="ar-SA" sz="2000" b="1" dirty="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إن تجمع أنواع مختلفة من الكائنات الحية في بيئة معينة يشكل </a:t>
            </a:r>
            <a:r>
              <a:rPr lang="ar-SA" sz="2000" b="1" u="sng" dirty="0">
                <a:latin typeface="Times New Roman" panose="02020603050405020304" pitchFamily="18" charset="0"/>
                <a:ea typeface="Times New Roman" panose="02020603050405020304" pitchFamily="18" charset="0"/>
              </a:rPr>
              <a:t>وحدة حية</a:t>
            </a:r>
            <a:r>
              <a:rPr lang="ar-SA" sz="2000" b="1" dirty="0">
                <a:latin typeface="Times New Roman" panose="02020603050405020304" pitchFamily="18" charset="0"/>
                <a:ea typeface="Times New Roman" panose="02020603050405020304" pitchFamily="18" charset="0"/>
              </a:rPr>
              <a:t> نطلق عليها إسم </a:t>
            </a:r>
            <a:r>
              <a:rPr lang="ar-SA" sz="2000" b="1" u="sng" dirty="0">
                <a:latin typeface="Times New Roman" panose="02020603050405020304" pitchFamily="18" charset="0"/>
                <a:ea typeface="Times New Roman" panose="02020603050405020304" pitchFamily="18" charset="0"/>
              </a:rPr>
              <a:t>المجتمع الحيوي</a:t>
            </a:r>
            <a:r>
              <a:rPr lang="ar-SA" sz="2000" b="1" dirty="0">
                <a:latin typeface="Times New Roman" panose="02020603050405020304" pitchFamily="18" charset="0"/>
                <a:ea typeface="Times New Roman" panose="02020603050405020304" pitchFamily="18" charset="0"/>
              </a:rPr>
              <a:t>.</a:t>
            </a:r>
          </a:p>
          <a:p>
            <a:pPr algn="justLow" rtl="1"/>
            <a:r>
              <a:rPr lang="ar-SA" sz="2000" b="1" dirty="0">
                <a:latin typeface="Times New Roman" panose="02020603050405020304" pitchFamily="18" charset="0"/>
                <a:ea typeface="Times New Roman" panose="02020603050405020304" pitchFamily="18" charset="0"/>
              </a:rPr>
              <a:t> فمثلاً يتكون </a:t>
            </a:r>
            <a:r>
              <a:rPr lang="ar-SA" sz="2000" b="1" dirty="0">
                <a:solidFill>
                  <a:srgbClr val="FF0000"/>
                </a:solidFill>
                <a:latin typeface="Times New Roman" panose="02020603050405020304" pitchFamily="18" charset="0"/>
                <a:ea typeface="Times New Roman" panose="02020603050405020304" pitchFamily="18" charset="0"/>
              </a:rPr>
              <a:t>مجتمع الغابة </a:t>
            </a:r>
            <a:r>
              <a:rPr lang="ar-SA" sz="2000" b="1" dirty="0">
                <a:latin typeface="Times New Roman" panose="02020603050405020304" pitchFamily="18" charset="0"/>
                <a:ea typeface="Times New Roman" panose="02020603050405020304" pitchFamily="18" charset="0"/>
              </a:rPr>
              <a:t>من أنواع شاهقة وأخرى قصيرة وشجيرات واعشاب وحيوانات متنوعة تشمل جماعات من اللافقريات ( قواقع، ديدان، خنافس،فراشات) والزواحف ( سحالي، أفاعي) والطيور المتنوعة والثدييات ( غزلان، قوارض، أرانب، ثعالب). إن </a:t>
            </a:r>
            <a:r>
              <a:rPr lang="ar-SA" sz="2000" b="1" u="sng" dirty="0">
                <a:latin typeface="Times New Roman" panose="02020603050405020304" pitchFamily="18" charset="0"/>
                <a:ea typeface="Times New Roman" panose="02020603050405020304" pitchFamily="18" charset="0"/>
              </a:rPr>
              <a:t>وجود هذه الكائنات مع بعضها في وحدة متفاعلة تشكل المجتمع الحيوي</a:t>
            </a:r>
            <a:r>
              <a:rPr lang="ar-SA" sz="2000" b="1" dirty="0">
                <a:latin typeface="Times New Roman" panose="02020603050405020304" pitchFamily="18" charset="0"/>
                <a:ea typeface="Times New Roman" panose="02020603050405020304" pitchFamily="18" charset="0"/>
              </a:rPr>
              <a:t>، وهنا لا تؤخذ بعين الإعتبار العوامل غير الحية، أما إذا أعتبرت فنطلق على هذه الكتلة المتداخلة- </a:t>
            </a:r>
            <a:r>
              <a:rPr lang="ar-SA" sz="2000" b="1" u="sng" dirty="0">
                <a:latin typeface="Times New Roman" panose="02020603050405020304" pitchFamily="18" charset="0"/>
                <a:ea typeface="Times New Roman" panose="02020603050405020304" pitchFamily="18" charset="0"/>
              </a:rPr>
              <a:t>النظام البيئي</a:t>
            </a:r>
            <a:r>
              <a:rPr lang="ar-SA" sz="2000" b="1"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769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2C2B24-61A9-4C72-9322-65D9C99D7F35}"/>
              </a:ext>
            </a:extLst>
          </p:cNvPr>
          <p:cNvSpPr/>
          <p:nvPr/>
        </p:nvSpPr>
        <p:spPr>
          <a:xfrm>
            <a:off x="311727" y="335846"/>
            <a:ext cx="8832273" cy="5632311"/>
          </a:xfrm>
          <a:prstGeom prst="rect">
            <a:avLst/>
          </a:prstGeom>
        </p:spPr>
        <p:txBody>
          <a:bodyPr wrap="square">
            <a:spAutoFit/>
          </a:bodyPr>
          <a:lstStyle/>
          <a:p>
            <a:pPr algn="justLow" rtl="1"/>
            <a:r>
              <a:rPr lang="ar-SA" sz="2000" b="1" dirty="0">
                <a:latin typeface="Times New Roman" panose="02020603050405020304" pitchFamily="18" charset="0"/>
                <a:ea typeface="Times New Roman" panose="02020603050405020304" pitchFamily="18" charset="0"/>
              </a:rPr>
              <a:t>عند الدراسة الأولية للجماعات الحياتية يكون من المفيد التعرف على خواص معينة للجماعات تميزها عن باقي حلقات( مكونات) الطيف البيولوجي، فنرى ان لها </a:t>
            </a:r>
            <a:r>
              <a:rPr lang="ar-SA" sz="2000" b="1" dirty="0">
                <a:solidFill>
                  <a:srgbClr val="FF0000"/>
                </a:solidFill>
                <a:latin typeface="Times New Roman" panose="02020603050405020304" pitchFamily="18" charset="0"/>
                <a:ea typeface="Times New Roman" panose="02020603050405020304" pitchFamily="18" charset="0"/>
              </a:rPr>
              <a:t>تنظيم تركيبي، ووحدة وظيفية، وطراز من النمو تختلف</a:t>
            </a:r>
            <a:r>
              <a:rPr lang="ar-SA" sz="2000" b="1" dirty="0">
                <a:latin typeface="Times New Roman" panose="02020603050405020304" pitchFamily="18" charset="0"/>
                <a:ea typeface="Times New Roman" panose="02020603050405020304" pitchFamily="18" charset="0"/>
              </a:rPr>
              <a:t>، بموجبه الجماعات عن بعضها البعض. ويكون تركيب الجماعة قابلاً للتجديد من حيث إعداد </a:t>
            </a:r>
            <a:r>
              <a:rPr lang="ar-SA" sz="2000" b="1" u="sng" dirty="0">
                <a:latin typeface="Times New Roman" panose="02020603050405020304" pitchFamily="18" charset="0"/>
                <a:ea typeface="Times New Roman" panose="02020603050405020304" pitchFamily="18" charset="0"/>
              </a:rPr>
              <a:t>الأفراد، والكثافة، والإنتشار المكاني، والمجاميع العمرية، والنسب الجنسية، وتنظيم التوالد</a:t>
            </a:r>
            <a:r>
              <a:rPr lang="ar-SA" sz="2000" b="1" dirty="0">
                <a:latin typeface="Times New Roman" panose="02020603050405020304" pitchFamily="18" charset="0"/>
                <a:ea typeface="Times New Roman" panose="02020603050405020304" pitchFamily="18" charset="0"/>
              </a:rPr>
              <a:t>.كما وتكون تركيبة الجماعة محدودة من حيث </a:t>
            </a:r>
            <a:r>
              <a:rPr lang="ar-SA" sz="2000" b="1" u="sng" dirty="0">
                <a:latin typeface="Times New Roman" panose="02020603050405020304" pitchFamily="18" charset="0"/>
                <a:ea typeface="Times New Roman" panose="02020603050405020304" pitchFamily="18" charset="0"/>
              </a:rPr>
              <a:t>معدلات الولادة، ومعدلات الوفيات، والتغيرات من خلال الهجرة أو الإستيطان</a:t>
            </a:r>
            <a:r>
              <a:rPr lang="ar-SA" sz="2000" b="1" dirty="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طبعاً، </a:t>
            </a:r>
            <a:r>
              <a:rPr lang="ar-SA" sz="2000" b="1" dirty="0">
                <a:solidFill>
                  <a:srgbClr val="FF0000"/>
                </a:solidFill>
                <a:latin typeface="Times New Roman" panose="02020603050405020304" pitchFamily="18" charset="0"/>
                <a:ea typeface="Times New Roman" panose="02020603050405020304" pitchFamily="18" charset="0"/>
              </a:rPr>
              <a:t>لا تمتلك </a:t>
            </a:r>
            <a:r>
              <a:rPr lang="ar-SA" sz="2000" b="1" dirty="0">
                <a:latin typeface="Times New Roman" panose="02020603050405020304" pitchFamily="18" charset="0"/>
                <a:ea typeface="Times New Roman" panose="02020603050405020304" pitchFamily="18" charset="0"/>
              </a:rPr>
              <a:t>جميع الكائنات الحية الموجودة في المجتمع الحيوي </a:t>
            </a:r>
            <a:r>
              <a:rPr lang="ar-SA" sz="2000" b="1" u="sng" dirty="0">
                <a:latin typeface="Times New Roman" panose="02020603050405020304" pitchFamily="18" charset="0"/>
                <a:ea typeface="Times New Roman" panose="02020603050405020304" pitchFamily="18" charset="0"/>
              </a:rPr>
              <a:t>نفس الأهمية البيئية</a:t>
            </a:r>
            <a:r>
              <a:rPr lang="ar-SA" sz="2000" b="1" dirty="0">
                <a:latin typeface="Times New Roman" panose="02020603050405020304" pitchFamily="18" charset="0"/>
                <a:ea typeface="Times New Roman" panose="02020603050405020304" pitchFamily="18" charset="0"/>
              </a:rPr>
              <a:t> من ناحية تأثيرها في المجتمع الحيوي، ويعتبر </a:t>
            </a:r>
            <a:r>
              <a:rPr lang="ar-SA" sz="2000" b="1" u="sng" dirty="0">
                <a:latin typeface="Times New Roman" panose="02020603050405020304" pitchFamily="18" charset="0"/>
                <a:ea typeface="Times New Roman" panose="02020603050405020304" pitchFamily="18" charset="0"/>
              </a:rPr>
              <a:t>النوع ذو السيادة البيئية</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Ecological dominance</a:t>
            </a:r>
            <a:r>
              <a:rPr lang="ar-SA" sz="2000" b="1" dirty="0">
                <a:latin typeface="Times New Roman" panose="02020603050405020304" pitchFamily="18" charset="0"/>
                <a:ea typeface="Times New Roman" panose="02020603050405020304" pitchFamily="18" charset="0"/>
              </a:rPr>
              <a:t> هو </a:t>
            </a:r>
            <a:r>
              <a:rPr lang="ar-SA" sz="2000" b="1" u="sng" dirty="0">
                <a:latin typeface="Times New Roman" panose="02020603050405020304" pitchFamily="18" charset="0"/>
                <a:ea typeface="Times New Roman" panose="02020603050405020304" pitchFamily="18" charset="0"/>
              </a:rPr>
              <a:t>الأهم</a:t>
            </a:r>
            <a:r>
              <a:rPr lang="ar-SA" sz="2000" b="1" dirty="0">
                <a:latin typeface="Times New Roman" panose="02020603050405020304" pitchFamily="18" charset="0"/>
                <a:ea typeface="Times New Roman" panose="02020603050405020304" pitchFamily="18" charset="0"/>
              </a:rPr>
              <a:t> بالنسبة للمجتمع، حيث تدل السيادة البيئية على مدى علاقة هذا النوع في عملية تدفق الطاقة عبر المجتمع البيئي.</a:t>
            </a:r>
          </a:p>
          <a:p>
            <a:pPr algn="justLow" rtl="1"/>
            <a:r>
              <a:rPr lang="ar-SA" sz="2000" b="1" dirty="0">
                <a:latin typeface="Times New Roman" panose="02020603050405020304" pitchFamily="18" charset="0"/>
                <a:ea typeface="Times New Roman" panose="02020603050405020304" pitchFamily="18" charset="0"/>
              </a:rPr>
              <a:t>ويجزم العديد من </a:t>
            </a:r>
            <a:r>
              <a:rPr lang="ar-SA" sz="2000" b="1" u="sng" dirty="0">
                <a:latin typeface="Times New Roman" panose="02020603050405020304" pitchFamily="18" charset="0"/>
                <a:ea typeface="Times New Roman" panose="02020603050405020304" pitchFamily="18" charset="0"/>
              </a:rPr>
              <a:t>العلماء</a:t>
            </a:r>
            <a:r>
              <a:rPr lang="ar-SA" sz="2000" b="1" dirty="0">
                <a:latin typeface="Times New Roman" panose="02020603050405020304" pitchFamily="18" charset="0"/>
                <a:ea typeface="Times New Roman" panose="02020603050405020304" pitchFamily="18" charset="0"/>
              </a:rPr>
              <a:t> بان </a:t>
            </a:r>
            <a:r>
              <a:rPr lang="ar-SA" sz="2000" b="1" dirty="0">
                <a:solidFill>
                  <a:srgbClr val="FF0000"/>
                </a:solidFill>
                <a:latin typeface="Times New Roman" panose="02020603050405020304" pitchFamily="18" charset="0"/>
                <a:ea typeface="Times New Roman" panose="02020603050405020304" pitchFamily="18" charset="0"/>
              </a:rPr>
              <a:t>النوع السائد بيئياً هو الذي يتحكم بشكل رئيسي في مصير المجتمع</a:t>
            </a:r>
            <a:r>
              <a:rPr lang="ar-SA" sz="2000" b="1" dirty="0">
                <a:latin typeface="Times New Roman" panose="02020603050405020304" pitchFamily="18" charset="0"/>
                <a:ea typeface="Times New Roman" panose="02020603050405020304" pitchFamily="18" charset="0"/>
              </a:rPr>
              <a:t>، واذا عزلناه تحدث تغيرات مؤثرة. وفي المقابل، فان عزل أي نوع اَخر غير سائد، فقد لا يؤثر،أو قد يكون تأثيره غير ملحوظ على حيوية المجتمع. ويعتقد بعض العلماء بانه يمكن إعتبار </a:t>
            </a:r>
            <a:r>
              <a:rPr lang="ar-SA" sz="2000" b="1" u="sng" dirty="0">
                <a:latin typeface="Times New Roman" panose="02020603050405020304" pitchFamily="18" charset="0"/>
                <a:ea typeface="Times New Roman" panose="02020603050405020304" pitchFamily="18" charset="0"/>
              </a:rPr>
              <a:t>الكتلة الحية</a:t>
            </a:r>
            <a:r>
              <a:rPr lang="ar-SA" sz="2000" b="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Biomass</a:t>
            </a:r>
            <a:r>
              <a:rPr lang="ar-SA" sz="2000" b="1" dirty="0">
                <a:latin typeface="Times New Roman" panose="02020603050405020304" pitchFamily="18" charset="0"/>
                <a:ea typeface="Times New Roman" panose="02020603050405020304" pitchFamily="18" charset="0"/>
              </a:rPr>
              <a:t> كمقياس للسيادة البيئية.</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889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E4C61-EDC0-4DE3-9F31-2B41A39BA28A}"/>
              </a:ext>
            </a:extLst>
          </p:cNvPr>
          <p:cNvSpPr/>
          <p:nvPr/>
        </p:nvSpPr>
        <p:spPr>
          <a:xfrm>
            <a:off x="665018" y="612845"/>
            <a:ext cx="8478982" cy="5632311"/>
          </a:xfrm>
          <a:prstGeom prst="rect">
            <a:avLst/>
          </a:prstGeom>
        </p:spPr>
        <p:txBody>
          <a:bodyPr wrap="square">
            <a:spAutoFit/>
          </a:bodyPr>
          <a:lstStyle/>
          <a:p>
            <a:pPr algn="justLow" rtl="1"/>
            <a:r>
              <a:rPr lang="ar-SA" sz="2000" b="1" dirty="0">
                <a:solidFill>
                  <a:srgbClr val="FF0000"/>
                </a:solidFill>
                <a:latin typeface="Times New Roman" panose="02020603050405020304" pitchFamily="18" charset="0"/>
                <a:ea typeface="Times New Roman" panose="02020603050405020304" pitchFamily="18" charset="0"/>
              </a:rPr>
              <a:t>تعتمد طبيعة المجتمعات الحية على عاملين اساسيين:</a:t>
            </a:r>
          </a:p>
          <a:p>
            <a:pPr algn="justLow" rtl="1"/>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1-تأقلم وتكيف </a:t>
            </a:r>
            <a:r>
              <a:rPr lang="en-US" sz="2000" b="1" dirty="0" smtClean="0">
                <a:latin typeface="Times New Roman" panose="02020603050405020304" pitchFamily="18" charset="0"/>
                <a:ea typeface="Times New Roman" panose="02020603050405020304" pitchFamily="18" charset="0"/>
              </a:rPr>
              <a:t>Adaptation</a:t>
            </a:r>
            <a:r>
              <a:rPr lang="ar-SA" sz="2000" b="1" dirty="0" smtClean="0">
                <a:latin typeface="Times New Roman" panose="02020603050405020304" pitchFamily="18" charset="0"/>
                <a:ea typeface="Times New Roman" panose="02020603050405020304" pitchFamily="18" charset="0"/>
              </a:rPr>
              <a:t> أفراد </a:t>
            </a:r>
            <a:r>
              <a:rPr lang="ar-SA" sz="2000" b="1" dirty="0">
                <a:latin typeface="Times New Roman" panose="02020603050405020304" pitchFamily="18" charset="0"/>
                <a:ea typeface="Times New Roman" panose="02020603050405020304" pitchFamily="18" charset="0"/>
              </a:rPr>
              <a:t>المجتمع للبيئة الفيزيائية المحيطة.</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2-مدى علاقة الكائنات الحية المكونة لهذا المجتمع مع بعضها البعض.</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وكما للجماعات البيئية خصائصها وصفاتها، يوجد للمجتمعات البيئية صفات خاصة </a:t>
            </a:r>
            <a:r>
              <a:rPr lang="ar-SA" sz="2000" b="1" dirty="0" smtClean="0">
                <a:latin typeface="Times New Roman" panose="02020603050405020304" pitchFamily="18" charset="0"/>
                <a:ea typeface="Times New Roman" panose="02020603050405020304" pitchFamily="18" charset="0"/>
              </a:rPr>
              <a:t>بها مثل</a:t>
            </a:r>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الهيكل </a:t>
            </a:r>
            <a:r>
              <a:rPr lang="en-US" sz="2000" b="1" dirty="0">
                <a:latin typeface="Times New Roman" panose="02020603050405020304" pitchFamily="18" charset="0"/>
                <a:ea typeface="Times New Roman" panose="02020603050405020304" pitchFamily="18" charset="0"/>
              </a:rPr>
              <a:t>Structure</a:t>
            </a:r>
            <a:r>
              <a:rPr lang="ar-SA" sz="2000" b="1" dirty="0">
                <a:latin typeface="Times New Roman" panose="02020603050405020304" pitchFamily="18" charset="0"/>
                <a:ea typeface="Times New Roman" panose="02020603050405020304" pitchFamily="18" charset="0"/>
              </a:rPr>
              <a:t> ويطلق على هذه الصفة أحياناً أنماط النمو</a:t>
            </a:r>
            <a:r>
              <a:rPr lang="en-US" sz="2000" b="1" dirty="0">
                <a:latin typeface="Times New Roman" panose="02020603050405020304" pitchFamily="18" charset="0"/>
                <a:ea typeface="Times New Roman" panose="02020603050405020304" pitchFamily="18" charset="0"/>
              </a:rPr>
              <a:t>Growth forms</a:t>
            </a:r>
            <a:r>
              <a:rPr lang="ar-SA" sz="2000" b="1" dirty="0">
                <a:latin typeface="Times New Roman" panose="02020603050405020304" pitchFamily="18" charset="0"/>
                <a:ea typeface="Times New Roman" panose="02020603050405020304" pitchFamily="18" charset="0"/>
              </a:rPr>
              <a:t>، والتنوع </a:t>
            </a:r>
            <a:r>
              <a:rPr lang="en-US" sz="2000" b="1" dirty="0">
                <a:latin typeface="Times New Roman" panose="02020603050405020304" pitchFamily="18" charset="0"/>
                <a:ea typeface="Times New Roman" panose="02020603050405020304" pitchFamily="18" charset="0"/>
              </a:rPr>
              <a:t>Diversity</a:t>
            </a:r>
            <a:r>
              <a:rPr lang="ar-SA" sz="2000" b="1" dirty="0">
                <a:latin typeface="Times New Roman" panose="02020603050405020304" pitchFamily="18" charset="0"/>
                <a:ea typeface="Times New Roman" panose="02020603050405020304" pitchFamily="18" charset="0"/>
              </a:rPr>
              <a:t>، والسيادة </a:t>
            </a:r>
            <a:r>
              <a:rPr lang="en-US" sz="2000" b="1" dirty="0">
                <a:latin typeface="Times New Roman" panose="02020603050405020304" pitchFamily="18" charset="0"/>
                <a:ea typeface="Times New Roman" panose="02020603050405020304" pitchFamily="18" charset="0"/>
              </a:rPr>
              <a:t>Dominance</a:t>
            </a:r>
            <a:r>
              <a:rPr lang="ar-SA" sz="2000" b="1" dirty="0">
                <a:latin typeface="Times New Roman" panose="02020603050405020304" pitchFamily="18" charset="0"/>
                <a:ea typeface="Times New Roman" panose="02020603050405020304" pitchFamily="18" charset="0"/>
              </a:rPr>
              <a:t>،والوفرة النسبية </a:t>
            </a:r>
            <a:r>
              <a:rPr lang="en-US" sz="2000" b="1" dirty="0">
                <a:latin typeface="Times New Roman" panose="02020603050405020304" pitchFamily="18" charset="0"/>
                <a:ea typeface="Times New Roman" panose="02020603050405020304" pitchFamily="18" charset="0"/>
              </a:rPr>
              <a:t>Relative abundance</a:t>
            </a:r>
            <a:r>
              <a:rPr lang="ar-SA" sz="2000" b="1" dirty="0">
                <a:latin typeface="Times New Roman" panose="02020603050405020304" pitchFamily="18" charset="0"/>
                <a:ea typeface="Times New Roman" panose="02020603050405020304" pitchFamily="18" charset="0"/>
              </a:rPr>
              <a:t>، والحيز الوظيفي او العش البيئي </a:t>
            </a:r>
            <a:r>
              <a:rPr lang="en-US" sz="2000" b="1" dirty="0">
                <a:latin typeface="Times New Roman" panose="02020603050405020304" pitchFamily="18" charset="0"/>
                <a:ea typeface="Times New Roman" panose="02020603050405020304" pitchFamily="18" charset="0"/>
              </a:rPr>
              <a:t>Niche</a:t>
            </a:r>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ويعتبر العلماء أن المعايير الرئيسية التي تتحكم في كثافة الجماعات السكانية هي:</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-معدلا ت الولادة </a:t>
            </a:r>
            <a:r>
              <a:rPr lang="en-US" sz="2000" b="1" dirty="0">
                <a:latin typeface="Times New Roman" panose="02020603050405020304" pitchFamily="18" charset="0"/>
                <a:ea typeface="Times New Roman" panose="02020603050405020304" pitchFamily="18" charset="0"/>
              </a:rPr>
              <a:t>Natality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-معدلات الوفيات </a:t>
            </a:r>
            <a:r>
              <a:rPr lang="en-US" sz="2000" b="1" dirty="0">
                <a:latin typeface="Times New Roman" panose="02020603050405020304" pitchFamily="18" charset="0"/>
                <a:ea typeface="Times New Roman" panose="02020603050405020304" pitchFamily="18" charset="0"/>
              </a:rPr>
              <a:t>Mortality</a:t>
            </a:r>
            <a:r>
              <a:rPr lang="ar-SA"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a:t>
            </a:r>
            <a:r>
              <a:rPr lang="ar-SA" sz="2000" b="1" dirty="0" smtClean="0">
                <a:latin typeface="Times New Roman" panose="02020603050405020304" pitchFamily="18" charset="0"/>
                <a:ea typeface="Times New Roman" panose="02020603050405020304" pitchFamily="18" charset="0"/>
              </a:rPr>
              <a:t>الإستيطان  </a:t>
            </a:r>
            <a:r>
              <a:rPr lang="en-US" sz="2000" b="1" dirty="0" smtClean="0">
                <a:latin typeface="Times New Roman" panose="02020603050405020304" pitchFamily="18" charset="0"/>
                <a:ea typeface="Times New Roman" panose="02020603050405020304" pitchFamily="18" charset="0"/>
              </a:rPr>
              <a:t>Immigration </a:t>
            </a:r>
            <a:endParaRPr lang="en-US" sz="2000" dirty="0">
              <a:latin typeface="Times New Roman" panose="02020603050405020304" pitchFamily="18" charset="0"/>
              <a:ea typeface="Times New Roman" panose="02020603050405020304" pitchFamily="18" charset="0"/>
            </a:endParaRPr>
          </a:p>
          <a:p>
            <a:pPr algn="r"/>
            <a:r>
              <a:rPr lang="en-US" sz="2000" b="1" dirty="0">
                <a:latin typeface="Times New Roman" panose="02020603050405020304" pitchFamily="18" charset="0"/>
                <a:ea typeface="Times New Roman" panose="02020603050405020304" pitchFamily="18" charset="0"/>
              </a:rPr>
              <a:t>Emigration </a:t>
            </a:r>
            <a:r>
              <a:rPr lang="ar-SA" sz="2000" b="1" dirty="0">
                <a:latin typeface="Times New Roman" panose="02020603050405020304" pitchFamily="18" charset="0"/>
                <a:ea typeface="Times New Roman" panose="02020603050405020304" pitchFamily="18" charset="0"/>
              </a:rPr>
              <a:t>- </a:t>
            </a:r>
            <a:r>
              <a:rPr lang="ar-SA" sz="2000" b="1" dirty="0">
                <a:ea typeface="Times New Roman" panose="02020603050405020304" pitchFamily="18" charset="0"/>
              </a:rPr>
              <a:t>الهجرة للخارج( </a:t>
            </a:r>
            <a:r>
              <a:rPr lang="ar-SA" sz="2000" b="1" dirty="0" smtClean="0">
                <a:ea typeface="Times New Roman" panose="02020603050405020304" pitchFamily="18" charset="0"/>
              </a:rPr>
              <a:t>الأغتراب</a:t>
            </a:r>
            <a:r>
              <a:rPr lang="ar-SA" sz="2000" b="1" dirty="0">
                <a:ea typeface="Times New Roman" panose="02020603050405020304" pitchFamily="18" charset="0"/>
              </a:rPr>
              <a:t>)</a:t>
            </a:r>
            <a:endParaRPr lang="en-US" sz="2000" dirty="0"/>
          </a:p>
        </p:txBody>
      </p:sp>
    </p:spTree>
    <p:extLst>
      <p:ext uri="{BB962C8B-B14F-4D97-AF65-F5344CB8AC3E}">
        <p14:creationId xmlns:p14="http://schemas.microsoft.com/office/powerpoint/2010/main" val="84077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977ED6-C0EE-4269-9349-12F28F4891C3}"/>
              </a:ext>
            </a:extLst>
          </p:cNvPr>
          <p:cNvSpPr/>
          <p:nvPr/>
        </p:nvSpPr>
        <p:spPr>
          <a:xfrm>
            <a:off x="415637" y="784768"/>
            <a:ext cx="8686800" cy="5663089"/>
          </a:xfrm>
          <a:prstGeom prst="rect">
            <a:avLst/>
          </a:prstGeom>
        </p:spPr>
        <p:txBody>
          <a:bodyPr wrap="square">
            <a:spAutoFit/>
          </a:bodyPr>
          <a:lstStyle/>
          <a:p>
            <a:pPr algn="just" rtl="1"/>
            <a:r>
              <a:rPr lang="ar-SA" sz="2000" b="1" kern="0" dirty="0">
                <a:solidFill>
                  <a:srgbClr val="FF0000"/>
                </a:solidFill>
                <a:latin typeface="Times New Roman" panose="02020603050405020304" pitchFamily="18" charset="0"/>
              </a:rPr>
              <a:t>أحجام الجماعات وتقديراتها</a:t>
            </a:r>
            <a:endParaRPr lang="en-US" sz="2000" b="1" kern="0" dirty="0">
              <a:solidFill>
                <a:srgbClr val="FF0000"/>
              </a:solidFill>
              <a:latin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الطرق المتعددة التي تبحث في تقديرات ( قياس) الكثافة المطلقة </a:t>
            </a:r>
            <a:r>
              <a:rPr lang="en-US" sz="1600" b="1" dirty="0">
                <a:latin typeface="Times New Roman" panose="02020603050405020304" pitchFamily="18" charset="0"/>
                <a:ea typeface="Times New Roman" panose="02020603050405020304" pitchFamily="18" charset="0"/>
              </a:rPr>
              <a:t>Absolute density</a:t>
            </a:r>
            <a:r>
              <a:rPr lang="ar-SA" b="1" dirty="0">
                <a:latin typeface="Times New Roman" panose="02020603050405020304" pitchFamily="18" charset="0"/>
                <a:ea typeface="Times New Roman" panose="02020603050405020304" pitchFamily="18" charset="0"/>
              </a:rPr>
              <a:t> للجماعات الحياتية:</a:t>
            </a:r>
            <a:endParaRPr lang="en-US" sz="1600"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1-</a:t>
            </a:r>
            <a:r>
              <a:rPr lang="ar-SA" b="1" u="sng" dirty="0">
                <a:latin typeface="Times New Roman" panose="02020603050405020304" pitchFamily="18" charset="0"/>
                <a:ea typeface="Times New Roman" panose="02020603050405020304" pitchFamily="18" charset="0"/>
              </a:rPr>
              <a:t>العد المباشر</a:t>
            </a:r>
            <a:r>
              <a:rPr lang="ar-SA" b="1" dirty="0">
                <a:latin typeface="Times New Roman" panose="02020603050405020304" pitchFamily="18" charset="0"/>
                <a:ea typeface="Times New Roman" panose="02020603050405020304" pitchFamily="18" charset="0"/>
              </a:rPr>
              <a:t> </a:t>
            </a:r>
            <a:r>
              <a:rPr lang="en-US" sz="1600" b="1" dirty="0">
                <a:latin typeface="Times New Roman" panose="02020603050405020304" pitchFamily="18" charset="0"/>
                <a:ea typeface="Times New Roman" panose="02020603050405020304" pitchFamily="18" charset="0"/>
              </a:rPr>
              <a:t>Total count</a:t>
            </a:r>
            <a:r>
              <a:rPr lang="ar-SA" b="1" dirty="0">
                <a:latin typeface="Times New Roman" panose="02020603050405020304" pitchFamily="18" charset="0"/>
                <a:ea typeface="Times New Roman" panose="02020603050405020304" pitchFamily="18" charset="0"/>
              </a:rPr>
              <a:t> حيث تستخدم الصور الفوتوغرافية الجوية والكاميرات التلفزيونية أحياناً لعد قطعان من الحيوانات البرية أو مستعمرات الطيور البحرية، ولكن تعتبر هذه طريقة غير فعالة.</a:t>
            </a:r>
            <a:endParaRPr lang="en-US" sz="1600"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2-طريقة </a:t>
            </a:r>
            <a:r>
              <a:rPr lang="ar-SA" b="1" u="sng" dirty="0">
                <a:latin typeface="Times New Roman" panose="02020603050405020304" pitchFamily="18" charset="0"/>
                <a:ea typeface="Times New Roman" panose="02020603050405020304" pitchFamily="18" charset="0"/>
              </a:rPr>
              <a:t>جمع العينات</a:t>
            </a:r>
            <a:r>
              <a:rPr lang="ar-SA" b="1" dirty="0">
                <a:latin typeface="Times New Roman" panose="02020603050405020304" pitchFamily="18" charset="0"/>
                <a:ea typeface="Times New Roman" panose="02020603050405020304" pitchFamily="18" charset="0"/>
              </a:rPr>
              <a:t> </a:t>
            </a:r>
            <a:r>
              <a:rPr lang="en-US" sz="1600" b="1" dirty="0">
                <a:latin typeface="Times New Roman" panose="02020603050405020304" pitchFamily="18" charset="0"/>
                <a:ea typeface="Times New Roman" panose="02020603050405020304" pitchFamily="18" charset="0"/>
              </a:rPr>
              <a:t>Sampling Method</a:t>
            </a:r>
            <a:r>
              <a:rPr lang="ar-SA" b="1" dirty="0">
                <a:latin typeface="Times New Roman" panose="02020603050405020304" pitchFamily="18" charset="0"/>
                <a:ea typeface="Times New Roman" panose="02020603050405020304" pitchFamily="18" charset="0"/>
              </a:rPr>
              <a:t> وتعتبر هذه الطريقة هامة في قياس الكثافة في الجماعات السكانية، وكذلك على مستوى المجتمعات </a:t>
            </a:r>
            <a:r>
              <a:rPr lang="en-US" sz="1600" b="1" dirty="0">
                <a:latin typeface="Times New Roman" panose="02020603050405020304" pitchFamily="18" charset="0"/>
                <a:ea typeface="Times New Roman" panose="02020603050405020304" pitchFamily="18" charset="0"/>
              </a:rPr>
              <a:t>Communities</a:t>
            </a:r>
            <a:r>
              <a:rPr lang="ar-SA" b="1" dirty="0">
                <a:latin typeface="Times New Roman" panose="02020603050405020304" pitchFamily="18" charset="0"/>
                <a:ea typeface="Times New Roman" panose="02020603050405020304" pitchFamily="18" charset="0"/>
              </a:rPr>
              <a:t> أيضاً. وهذه الطريقة شائعة، حيث يبني الباحث رأيه العلمي على عينة من المنطقة المراد مسحها بيئياً، وحتى تكون النتيجة قريبة من الواقع الميداني يقوم الباحث بأخذ أكبر كمية ممكنة من العينات حتى تكون لديه فكرة أوضح، ويكون تقديره دقيقاً. وتستعمل لهذه الغاية المربعات </a:t>
            </a:r>
            <a:r>
              <a:rPr lang="en-US" sz="1600" b="1" dirty="0">
                <a:latin typeface="Times New Roman" panose="02020603050405020304" pitchFamily="18" charset="0"/>
                <a:ea typeface="Times New Roman" panose="02020603050405020304" pitchFamily="18" charset="0"/>
              </a:rPr>
              <a:t>Quadrats</a:t>
            </a:r>
            <a:r>
              <a:rPr lang="ar-SA" b="1" dirty="0">
                <a:latin typeface="Times New Roman" panose="02020603050405020304" pitchFamily="18" charset="0"/>
                <a:ea typeface="Times New Roman" panose="02020603050405020304" pitchFamily="18" charset="0"/>
              </a:rPr>
              <a:t> او الخطوط المستعرضة </a:t>
            </a:r>
            <a:r>
              <a:rPr lang="en-US" sz="1600" b="1" dirty="0">
                <a:latin typeface="Times New Roman" panose="02020603050405020304" pitchFamily="18" charset="0"/>
                <a:ea typeface="Times New Roman" panose="02020603050405020304" pitchFamily="18" charset="0"/>
              </a:rPr>
              <a:t>Line </a:t>
            </a:r>
            <a:r>
              <a:rPr lang="en-US" sz="1600" b="1" dirty="0" err="1">
                <a:latin typeface="Times New Roman" panose="02020603050405020304" pitchFamily="18" charset="0"/>
                <a:ea typeface="Times New Roman" panose="02020603050405020304" pitchFamily="18" charset="0"/>
              </a:rPr>
              <a:t>transicts</a:t>
            </a:r>
            <a:r>
              <a:rPr lang="ar-SA" b="1" dirty="0">
                <a:latin typeface="Times New Roman" panose="02020603050405020304" pitchFamily="18" charset="0"/>
                <a:ea typeface="Times New Roman" panose="02020603050405020304" pitchFamily="18" charset="0"/>
              </a:rPr>
              <a:t> في دراسة النباتات، أما في دراسة الحيوانات فتستعمل شبكة الصيد </a:t>
            </a:r>
            <a:r>
              <a:rPr lang="en-US" sz="1600" b="1" dirty="0">
                <a:latin typeface="Times New Roman" panose="02020603050405020304" pitchFamily="18" charset="0"/>
                <a:ea typeface="Times New Roman" panose="02020603050405020304" pitchFamily="18" charset="0"/>
              </a:rPr>
              <a:t>Grid</a:t>
            </a:r>
            <a:r>
              <a:rPr lang="ar-SA" b="1" dirty="0">
                <a:latin typeface="Times New Roman" panose="02020603050405020304" pitchFamily="18" charset="0"/>
                <a:ea typeface="Times New Roman" panose="02020603050405020304" pitchFamily="18" charset="0"/>
              </a:rPr>
              <a:t> التي تشابه في مضمونها المربعات والمصائد الخطية  </a:t>
            </a:r>
            <a:r>
              <a:rPr lang="en-US" sz="1600" b="1" dirty="0">
                <a:latin typeface="Times New Roman" panose="02020603050405020304" pitchFamily="18" charset="0"/>
                <a:ea typeface="Times New Roman" panose="02020603050405020304" pitchFamily="18" charset="0"/>
              </a:rPr>
              <a:t>Linear raps</a:t>
            </a:r>
            <a:r>
              <a:rPr lang="ar-SA" b="1" dirty="0">
                <a:latin typeface="Times New Roman" panose="02020603050405020304" pitchFamily="18" charset="0"/>
                <a:ea typeface="Times New Roman" panose="02020603050405020304" pitchFamily="18" charset="0"/>
              </a:rPr>
              <a:t> والتي تشابه الخطوط المستعرضة في وظيفتها.</a:t>
            </a:r>
            <a:endParaRPr lang="en-US" sz="1600" dirty="0">
              <a:latin typeface="Times New Roman" panose="02020603050405020304" pitchFamily="18" charset="0"/>
              <a:ea typeface="Times New Roman" panose="02020603050405020304" pitchFamily="18" charset="0"/>
            </a:endParaRPr>
          </a:p>
          <a:p>
            <a:pPr algn="justLow" rtl="1"/>
            <a:r>
              <a:rPr lang="en-US" b="1" dirty="0">
                <a:latin typeface="Times New Roman" panose="02020603050405020304" pitchFamily="18"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3-طريقة </a:t>
            </a:r>
            <a:r>
              <a:rPr lang="ar-SA" b="1" u="sng" dirty="0">
                <a:latin typeface="Times New Roman" panose="02020603050405020304" pitchFamily="18" charset="0"/>
                <a:ea typeface="Times New Roman" panose="02020603050405020304" pitchFamily="18" charset="0"/>
              </a:rPr>
              <a:t>صيد العينات</a:t>
            </a:r>
            <a:r>
              <a:rPr lang="ar-SA" b="1" dirty="0">
                <a:latin typeface="Times New Roman" panose="02020603050405020304" pitchFamily="18" charset="0"/>
                <a:ea typeface="Times New Roman" panose="02020603050405020304" pitchFamily="18" charset="0"/>
              </a:rPr>
              <a:t> وتأشيرها وإعادة صيدها.</a:t>
            </a:r>
            <a:endParaRPr lang="en-US" sz="1600"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990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FCF8E2F-128D-4CC0-BE3B-FAB833BA3C1E}"/>
              </a:ext>
            </a:extLst>
          </p:cNvPr>
          <p:cNvSpPr/>
          <p:nvPr/>
        </p:nvSpPr>
        <p:spPr>
          <a:xfrm>
            <a:off x="198140" y="747774"/>
            <a:ext cx="9212016" cy="1538883"/>
          </a:xfrm>
          <a:prstGeom prst="rect">
            <a:avLst/>
          </a:prstGeom>
        </p:spPr>
        <p:txBody>
          <a:bodyPr wrap="square">
            <a:spAutoFit/>
          </a:bodyPr>
          <a:lstStyle/>
          <a:p>
            <a:pPr algn="justLow" rtl="1"/>
            <a:r>
              <a:rPr lang="ar-SA" sz="2000" b="1" dirty="0">
                <a:solidFill>
                  <a:srgbClr val="FF0000"/>
                </a:solidFill>
                <a:latin typeface="Times New Roman" panose="02020603050405020304" pitchFamily="18" charset="0"/>
                <a:ea typeface="Times New Roman" panose="02020603050405020304" pitchFamily="18" charset="0"/>
              </a:rPr>
              <a:t>تتطلب طريقة صيد العينات وتأشيرها وإعادة صيدها الشروط التالية:</a:t>
            </a:r>
          </a:p>
          <a:p>
            <a:pPr algn="justLow" rtl="1"/>
            <a:r>
              <a:rPr lang="ar-SA" sz="2000" b="1" dirty="0">
                <a:effectLst/>
                <a:latin typeface="Times New Roman" panose="02020603050405020304" pitchFamily="18" charset="0"/>
                <a:ea typeface="Times New Roman" panose="02020603050405020304" pitchFamily="18" charset="0"/>
              </a:rPr>
              <a:t>1</a:t>
            </a:r>
            <a:r>
              <a:rPr lang="ar-SA" b="1" dirty="0">
                <a:effectLst/>
                <a:latin typeface="Times New Roman" panose="02020603050405020304" pitchFamily="18" charset="0"/>
                <a:ea typeface="Times New Roman" panose="02020603050405020304" pitchFamily="18" charset="0"/>
              </a:rPr>
              <a:t> – طريقة الصيد ليست إنتقائية بل عشوائية.</a:t>
            </a:r>
          </a:p>
          <a:p>
            <a:pPr algn="justLow" rtl="1"/>
            <a:r>
              <a:rPr lang="ar-SA" b="1" dirty="0">
                <a:latin typeface="Times New Roman" panose="02020603050405020304" pitchFamily="18" charset="0"/>
                <a:ea typeface="Times New Roman" panose="02020603050405020304" pitchFamily="18" charset="0"/>
              </a:rPr>
              <a:t>2 – توفر جماعة محصورة نسبياً بحيث لا تحدث هجرة او إستيطان.</a:t>
            </a:r>
          </a:p>
          <a:p>
            <a:pPr algn="justLow" rtl="1"/>
            <a:r>
              <a:rPr lang="ar-SA" b="1" dirty="0">
                <a:effectLst/>
                <a:latin typeface="Times New Roman" panose="02020603050405020304" pitchFamily="18" charset="0"/>
                <a:ea typeface="Times New Roman" panose="02020603050405020304" pitchFamily="18" charset="0"/>
              </a:rPr>
              <a:t>3 – جمع العينات في وقت تكون فيه الجماعة ثابتة نسبياً وليست في مرحلة تكاثر أو في هجرة أو في حالة موت بسبب وباء معين أو قلة الغذاء.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790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62999F-348E-4920-9E74-41025EF0EAB7}"/>
              </a:ext>
            </a:extLst>
          </p:cNvPr>
          <p:cNvSpPr/>
          <p:nvPr/>
        </p:nvSpPr>
        <p:spPr>
          <a:xfrm>
            <a:off x="394854" y="458956"/>
            <a:ext cx="8624455" cy="6186309"/>
          </a:xfrm>
          <a:prstGeom prst="rect">
            <a:avLst/>
          </a:prstGeom>
        </p:spPr>
        <p:txBody>
          <a:bodyPr wrap="square">
            <a:spAutoFit/>
          </a:bodyPr>
          <a:lstStyle/>
          <a:p>
            <a:pPr algn="justLow" rtl="1"/>
            <a:r>
              <a:rPr lang="ar-SA" b="1" dirty="0">
                <a:solidFill>
                  <a:srgbClr val="FF0000"/>
                </a:solidFill>
                <a:latin typeface="Times New Roman" panose="02020603050405020304" pitchFamily="18" charset="0"/>
                <a:ea typeface="Times New Roman" panose="02020603050405020304" pitchFamily="18" charset="0"/>
              </a:rPr>
              <a:t>دور المؤشرات الحياتية في أحجام الجماعات </a:t>
            </a:r>
            <a:endParaRPr lang="en-US" dirty="0">
              <a:solidFill>
                <a:srgbClr val="FF0000"/>
              </a:solidFill>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من المؤشرات الحياتية التي تلعب دوراً مهماً في أحجام الجماعات:</a:t>
            </a:r>
            <a:endParaRPr lang="en-US"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نسبة المواليد،نسبة الوفيات، الهجرة، وغيرها..</a:t>
            </a:r>
            <a:endParaRPr lang="en-US"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lgn="justLow" rtl="1"/>
            <a:r>
              <a:rPr lang="ar-SA" b="1" dirty="0">
                <a:solidFill>
                  <a:srgbClr val="C00000"/>
                </a:solidFill>
                <a:latin typeface="Times New Roman" panose="02020603050405020304" pitchFamily="18" charset="0"/>
                <a:ea typeface="Times New Roman" panose="02020603050405020304" pitchFamily="18" charset="0"/>
              </a:rPr>
              <a:t>1- نسبة المواليد </a:t>
            </a:r>
            <a:r>
              <a:rPr lang="en-US" b="1" dirty="0">
                <a:solidFill>
                  <a:srgbClr val="C00000"/>
                </a:solidFill>
                <a:latin typeface="Times New Roman" panose="02020603050405020304" pitchFamily="18" charset="0"/>
                <a:ea typeface="Times New Roman" panose="02020603050405020304" pitchFamily="18" charset="0"/>
              </a:rPr>
              <a:t>Natality</a:t>
            </a:r>
            <a:r>
              <a:rPr lang="ar-SA" b="1" dirty="0">
                <a:solidFill>
                  <a:srgbClr val="C00000"/>
                </a:solidFill>
                <a:latin typeface="Times New Roman" panose="02020603050405020304" pitchFamily="18" charset="0"/>
                <a:ea typeface="Times New Roman" panose="02020603050405020304" pitchFamily="18" charset="0"/>
              </a:rPr>
              <a:t> </a:t>
            </a:r>
            <a:endParaRPr lang="en-US" dirty="0">
              <a:solidFill>
                <a:srgbClr val="C00000"/>
              </a:solidFill>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تؤدي نسبة المواليد الى زيادة أحجام الجماعات، وتعني إنتاج أفراد جديدة عن طريق الولادة، الفقس،الإنتاش( للبذور) أو الإنشطار ( في ألوليات).ويرتبط بنسبة المواليد مفهومين:</a:t>
            </a:r>
          </a:p>
          <a:p>
            <a:pPr algn="justLow" rtl="1"/>
            <a:endParaRPr lang="en-US"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أولهما- </a:t>
            </a:r>
            <a:r>
              <a:rPr lang="ar-SA" b="1" dirty="0">
                <a:solidFill>
                  <a:srgbClr val="FF0000"/>
                </a:solidFill>
                <a:latin typeface="Times New Roman" panose="02020603050405020304" pitchFamily="18" charset="0"/>
                <a:ea typeface="Times New Roman" panose="02020603050405020304" pitchFamily="18" charset="0"/>
              </a:rPr>
              <a:t>الخصوبة</a:t>
            </a:r>
            <a:r>
              <a:rPr lang="ar-SA" b="1"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Fertility</a:t>
            </a:r>
            <a:r>
              <a:rPr lang="ar-SA" b="1" dirty="0">
                <a:latin typeface="Times New Roman" panose="02020603050405020304" pitchFamily="18" charset="0"/>
                <a:ea typeface="Times New Roman" panose="02020603050405020304" pitchFamily="18" charset="0"/>
              </a:rPr>
              <a:t> وهي صفة فسيولوجية للدلالة على قدرة التزاوج لكائن ما.</a:t>
            </a:r>
            <a:endParaRPr lang="en-US"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ثانيهما- </a:t>
            </a:r>
            <a:r>
              <a:rPr lang="ar-SA" b="1" dirty="0">
                <a:solidFill>
                  <a:srgbClr val="FF0000"/>
                </a:solidFill>
                <a:latin typeface="Times New Roman" panose="02020603050405020304" pitchFamily="18" charset="0"/>
                <a:ea typeface="Times New Roman" panose="02020603050405020304" pitchFamily="18" charset="0"/>
              </a:rPr>
              <a:t>الذرية</a:t>
            </a:r>
            <a:r>
              <a:rPr lang="ar-SA" b="1"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Fecundity</a:t>
            </a:r>
            <a:r>
              <a:rPr lang="ar-SA" b="1" dirty="0">
                <a:latin typeface="Times New Roman" panose="02020603050405020304" pitchFamily="18" charset="0"/>
                <a:ea typeface="Times New Roman" panose="02020603050405020304" pitchFamily="18" charset="0"/>
              </a:rPr>
              <a:t> وتعني عدد أفراد الذرية في زمن محدد لكائن ما.وهناك ما يسمى بالذرية الظاهرية</a:t>
            </a:r>
            <a:r>
              <a:rPr lang="en-US" b="1" dirty="0">
                <a:latin typeface="Times New Roman" panose="02020603050405020304" pitchFamily="18" charset="0"/>
                <a:ea typeface="Times New Roman" panose="02020603050405020304" pitchFamily="18" charset="0"/>
              </a:rPr>
              <a:t>Realized fecundity</a:t>
            </a:r>
            <a:r>
              <a:rPr lang="ar-SA" b="1" dirty="0">
                <a:latin typeface="Times New Roman" panose="02020603050405020304" pitchFamily="18" charset="0"/>
                <a:ea typeface="Times New Roman" panose="02020603050405020304" pitchFamily="18" charset="0"/>
              </a:rPr>
              <a:t> فمثلاً يكون معدل الذرية الظاهري للإنسان هو ولادة واحدة كل 8 سنين لكل أنثى خلال فترة الخصوبة( يختلف هذا الرقم إعتماداً على عادات المجتمعات المختلفة)،أما مفهوم </a:t>
            </a:r>
            <a:r>
              <a:rPr lang="ar-SA" b="1" u="sng" dirty="0">
                <a:latin typeface="Times New Roman" panose="02020603050405020304" pitchFamily="18" charset="0"/>
                <a:ea typeface="Times New Roman" panose="02020603050405020304" pitchFamily="18" charset="0"/>
              </a:rPr>
              <a:t>الذرية الحقيقي</a:t>
            </a:r>
            <a:r>
              <a:rPr lang="ar-SA"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Potintial</a:t>
            </a:r>
            <a:r>
              <a:rPr lang="en-US" b="1" dirty="0">
                <a:latin typeface="Times New Roman" panose="02020603050405020304" pitchFamily="18" charset="0"/>
                <a:ea typeface="Times New Roman" panose="02020603050405020304" pitchFamily="18" charset="0"/>
              </a:rPr>
              <a:t> fecundity</a:t>
            </a:r>
            <a:r>
              <a:rPr lang="ar-SA" b="1" dirty="0">
                <a:latin typeface="Times New Roman" panose="02020603050405020304" pitchFamily="18" charset="0"/>
                <a:ea typeface="Times New Roman" panose="02020603050405020304" pitchFamily="18" charset="0"/>
              </a:rPr>
              <a:t> فيكون معدله في الإنسان ولادة واحدة كل 9 – 11 شهر لكل أنثى خلال فترة الخصوبة.</a:t>
            </a:r>
            <a:endParaRPr lang="en-US"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وتحسب </a:t>
            </a:r>
            <a:r>
              <a:rPr lang="ar-SA" b="1" u="sng" dirty="0">
                <a:latin typeface="Times New Roman" panose="02020603050405020304" pitchFamily="18" charset="0"/>
                <a:ea typeface="Times New Roman" panose="02020603050405020304" pitchFamily="18" charset="0"/>
              </a:rPr>
              <a:t>نسبة المواليد</a:t>
            </a:r>
            <a:r>
              <a:rPr lang="ar-SA" b="1"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Natality</a:t>
            </a:r>
            <a:r>
              <a:rPr lang="ar-SA" b="1" dirty="0">
                <a:latin typeface="Times New Roman" panose="02020603050405020304" pitchFamily="18" charset="0"/>
                <a:ea typeface="Times New Roman" panose="02020603050405020304" pitchFamily="18" charset="0"/>
              </a:rPr>
              <a:t> عن طريق حساب عدد الأفراد المولودين لكل أنثى في وحدة زمن معينة، ويعتمد هذا القياس على نوع الكائن المراد دراسته، فبعض الأنواع تتوالد مرة واحدة في السنة، وبعضها مرات عديدة، والبعض الآخر يتوالد بشكل مستمر.</a:t>
            </a:r>
            <a:endParaRPr lang="en-US" dirty="0">
              <a:latin typeface="Times New Roman" panose="02020603050405020304" pitchFamily="18" charset="0"/>
              <a:ea typeface="Times New Roman" panose="02020603050405020304" pitchFamily="18" charset="0"/>
            </a:endParaRPr>
          </a:p>
          <a:p>
            <a:pPr algn="justLow" rtl="1"/>
            <a:r>
              <a:rPr lang="ar-SA" b="1" dirty="0">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585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BFBFE-7476-4F68-8067-C56AF351E1FA}"/>
              </a:ext>
            </a:extLst>
          </p:cNvPr>
          <p:cNvSpPr/>
          <p:nvPr/>
        </p:nvSpPr>
        <p:spPr>
          <a:xfrm>
            <a:off x="951978" y="626301"/>
            <a:ext cx="8166970" cy="3170099"/>
          </a:xfrm>
          <a:prstGeom prst="rect">
            <a:avLst/>
          </a:prstGeom>
        </p:spPr>
        <p:txBody>
          <a:bodyPr wrap="square">
            <a:spAutoFit/>
          </a:bodyPr>
          <a:lstStyle/>
          <a:p>
            <a:pPr algn="justLow" rtl="1"/>
            <a:r>
              <a:rPr lang="en-US" sz="2000" b="1" dirty="0">
                <a:solidFill>
                  <a:srgbClr val="C00000"/>
                </a:solidFill>
                <a:latin typeface="Times New Roman" panose="02020603050405020304" pitchFamily="18" charset="0"/>
                <a:ea typeface="Times New Roman" panose="02020603050405020304" pitchFamily="18" charset="0"/>
              </a:rPr>
              <a:t>2</a:t>
            </a:r>
            <a:r>
              <a:rPr lang="ar-SA" sz="2000" b="1" dirty="0">
                <a:solidFill>
                  <a:srgbClr val="C00000"/>
                </a:solidFill>
                <a:latin typeface="Times New Roman" panose="02020603050405020304" pitchFamily="18" charset="0"/>
                <a:ea typeface="Times New Roman" panose="02020603050405020304" pitchFamily="18" charset="0"/>
              </a:rPr>
              <a:t>- نسبة الوفيات </a:t>
            </a:r>
            <a:r>
              <a:rPr lang="en-US" sz="2000" b="1" dirty="0">
                <a:solidFill>
                  <a:srgbClr val="C00000"/>
                </a:solidFill>
                <a:latin typeface="Times New Roman" panose="02020603050405020304" pitchFamily="18" charset="0"/>
                <a:ea typeface="Times New Roman" panose="02020603050405020304" pitchFamily="18" charset="0"/>
              </a:rPr>
              <a:t>Mortality</a:t>
            </a:r>
            <a:r>
              <a:rPr lang="ar-SA" sz="2000" b="1" dirty="0">
                <a:solidFill>
                  <a:srgbClr val="C00000"/>
                </a:solidFill>
                <a:latin typeface="Times New Roman" panose="02020603050405020304" pitchFamily="18" charset="0"/>
                <a:ea typeface="Times New Roman" panose="02020603050405020304" pitchFamily="18" charset="0"/>
              </a:rPr>
              <a:t> </a:t>
            </a:r>
          </a:p>
          <a:p>
            <a:pPr algn="justLow" rtl="1"/>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نظراً لإختلاف أسباب الوفيات فان هناك ما يسمى بالعمر الحقيقي أو </a:t>
            </a:r>
            <a:r>
              <a:rPr lang="ar-SA" sz="2000" b="1" u="sng" dirty="0">
                <a:latin typeface="Times New Roman" panose="02020603050405020304" pitchFamily="18" charset="0"/>
                <a:ea typeface="Times New Roman" panose="02020603050405020304" pitchFamily="18" charset="0"/>
              </a:rPr>
              <a:t>الفسيولوجي</a:t>
            </a:r>
            <a:r>
              <a:rPr lang="ar-SA"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Potintial</a:t>
            </a:r>
            <a:r>
              <a:rPr lang="en-US" sz="2000" b="1" dirty="0">
                <a:latin typeface="Times New Roman" panose="02020603050405020304" pitchFamily="18" charset="0"/>
                <a:ea typeface="Times New Roman" panose="02020603050405020304" pitchFamily="18" charset="0"/>
              </a:rPr>
              <a:t> or Physiological  longevity</a:t>
            </a:r>
            <a:r>
              <a:rPr lang="ar-SA" sz="2000" b="1" dirty="0">
                <a:latin typeface="Times New Roman" panose="02020603050405020304" pitchFamily="18" charset="0"/>
                <a:ea typeface="Times New Roman" panose="02020603050405020304" pitchFamily="18" charset="0"/>
              </a:rPr>
              <a:t> وهو عمر الكائن الحي بشكل طبيعي وتحت ظروف بيئية، مثالية، والذي ينتهي بالشيخوخة </a:t>
            </a:r>
            <a:r>
              <a:rPr lang="en-US" sz="2000" b="1" dirty="0">
                <a:latin typeface="Times New Roman" panose="02020603050405020304" pitchFamily="18" charset="0"/>
                <a:ea typeface="Times New Roman" panose="02020603050405020304" pitchFamily="18" charset="0"/>
              </a:rPr>
              <a:t>Senescence</a:t>
            </a:r>
            <a:r>
              <a:rPr lang="ar-SA" sz="2000" b="1" dirty="0">
                <a:latin typeface="Times New Roman" panose="02020603050405020304" pitchFamily="18" charset="0"/>
                <a:ea typeface="Times New Roman" panose="02020603050405020304" pitchFamily="18" charset="0"/>
              </a:rPr>
              <a:t>.أما العمر الظاهري او البيئي </a:t>
            </a:r>
            <a:r>
              <a:rPr lang="en-US" sz="2000" b="1" dirty="0">
                <a:latin typeface="Times New Roman" panose="02020603050405020304" pitchFamily="18" charset="0"/>
                <a:ea typeface="Times New Roman" panose="02020603050405020304" pitchFamily="18" charset="0"/>
              </a:rPr>
              <a:t>Realized or Ecological longevity</a:t>
            </a:r>
            <a:r>
              <a:rPr lang="ar-SA" sz="2000" b="1" dirty="0">
                <a:latin typeface="Times New Roman" panose="02020603050405020304" pitchFamily="18" charset="0"/>
                <a:ea typeface="Times New Roman" panose="02020603050405020304" pitchFamily="18" charset="0"/>
              </a:rPr>
              <a:t> فتؤثر فيه ظروف بيئية كثيرة، منها الإفتراس والأمراض وأخطار بيئية كثيرة، وبالتالي ينتهي عمر الفرد قبل ان يتقدم عمره ويصل للشيخوخة.</a:t>
            </a:r>
            <a:endParaRPr lang="en-US" sz="2000" dirty="0">
              <a:latin typeface="Times New Roman" panose="02020603050405020304" pitchFamily="18" charset="0"/>
              <a:ea typeface="Times New Roman" panose="02020603050405020304" pitchFamily="18" charset="0"/>
            </a:endParaRPr>
          </a:p>
          <a:p>
            <a:pPr algn="justLow" rtl="1"/>
            <a:r>
              <a:rPr lang="ar-SA" sz="2000" b="1"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77108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460</TotalTime>
  <Words>1612</Words>
  <Application>Microsoft Office PowerPoint</Application>
  <PresentationFormat>Widescreen</PresentationFormat>
  <Paragraphs>122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Tahoma</vt:lpstr>
      <vt:lpstr>Times New Roman</vt:lpstr>
      <vt:lpstr>Trebuchet MS</vt:lpstr>
      <vt:lpstr>Wingdings 3</vt:lpstr>
      <vt:lpstr>Facet</vt:lpstr>
      <vt:lpstr>بيئة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Ecological factors العوامل البيئية</dc:title>
  <dc:creator>Abdulwahed F. Alrefaei</dc:creator>
  <cp:lastModifiedBy>Abdulwahed F. Alrefaei</cp:lastModifiedBy>
  <cp:revision>32</cp:revision>
  <dcterms:created xsi:type="dcterms:W3CDTF">2019-02-23T10:53:48Z</dcterms:created>
  <dcterms:modified xsi:type="dcterms:W3CDTF">2019-03-25T08:23:27Z</dcterms:modified>
</cp:coreProperties>
</file>