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09" r:id="rId2"/>
    <p:sldId id="258" r:id="rId3"/>
    <p:sldId id="259" r:id="rId4"/>
    <p:sldId id="273" r:id="rId5"/>
    <p:sldId id="257" r:id="rId6"/>
    <p:sldId id="260" r:id="rId7"/>
    <p:sldId id="272" r:id="rId8"/>
    <p:sldId id="286" r:id="rId9"/>
    <p:sldId id="290" r:id="rId10"/>
    <p:sldId id="262" r:id="rId11"/>
    <p:sldId id="274" r:id="rId12"/>
    <p:sldId id="264" r:id="rId13"/>
    <p:sldId id="289" r:id="rId14"/>
    <p:sldId id="288" r:id="rId15"/>
    <p:sldId id="265" r:id="rId16"/>
    <p:sldId id="266" r:id="rId17"/>
    <p:sldId id="275" r:id="rId18"/>
    <p:sldId id="279" r:id="rId19"/>
    <p:sldId id="281" r:id="rId20"/>
    <p:sldId id="282" r:id="rId21"/>
    <p:sldId id="277" r:id="rId22"/>
    <p:sldId id="278" r:id="rId23"/>
    <p:sldId id="280" r:id="rId24"/>
    <p:sldId id="283" r:id="rId25"/>
    <p:sldId id="284" r:id="rId26"/>
    <p:sldId id="285" r:id="rId27"/>
    <p:sldId id="269" r:id="rId28"/>
    <p:sldId id="291" r:id="rId29"/>
    <p:sldId id="294" r:id="rId30"/>
    <p:sldId id="292" r:id="rId31"/>
    <p:sldId id="293" r:id="rId32"/>
    <p:sldId id="295" r:id="rId33"/>
    <p:sldId id="296" r:id="rId34"/>
    <p:sldId id="297" r:id="rId35"/>
    <p:sldId id="298" r:id="rId36"/>
    <p:sldId id="299" r:id="rId37"/>
    <p:sldId id="311" r:id="rId38"/>
    <p:sldId id="300" r:id="rId39"/>
    <p:sldId id="301" r:id="rId40"/>
    <p:sldId id="303" r:id="rId41"/>
    <p:sldId id="302" r:id="rId42"/>
    <p:sldId id="305" r:id="rId43"/>
    <p:sldId id="306" r:id="rId44"/>
    <p:sldId id="307" r:id="rId45"/>
    <p:sldId id="327" r:id="rId46"/>
    <p:sldId id="326" r:id="rId47"/>
    <p:sldId id="328" r:id="rId48"/>
    <p:sldId id="329" r:id="rId49"/>
    <p:sldId id="312" r:id="rId50"/>
    <p:sldId id="334" r:id="rId51"/>
    <p:sldId id="335" r:id="rId52"/>
    <p:sldId id="308"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30" r:id="rId67"/>
    <p:sldId id="331" r:id="rId68"/>
    <p:sldId id="332" r:id="rId69"/>
    <p:sldId id="333" r:id="rId70"/>
    <p:sldId id="336" r:id="rId71"/>
    <p:sldId id="337" r:id="rId72"/>
    <p:sldId id="338" r:id="rId73"/>
    <p:sldId id="339" r:id="rId74"/>
    <p:sldId id="340" r:id="rId75"/>
    <p:sldId id="34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2" autoAdjust="0"/>
  </p:normalViewPr>
  <p:slideViewPr>
    <p:cSldViewPr>
      <p:cViewPr varScale="1">
        <p:scale>
          <a:sx n="84" d="100"/>
          <a:sy n="84" d="100"/>
        </p:scale>
        <p:origin x="118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29B4B-0A60-499A-BCCE-980DB2B7F355}" type="datetimeFigureOut">
              <a:rPr lang="en-US" smtClean="0"/>
              <a:pPr/>
              <a:t>10/16/2016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3C46E-E903-4B43-89AD-8C28E57B4A99}" type="slidenum">
              <a:rPr lang="en-US" smtClean="0"/>
              <a:pPr/>
              <a:t>‹#›</a:t>
            </a:fld>
            <a:endParaRPr lang="en-US"/>
          </a:p>
        </p:txBody>
      </p:sp>
    </p:spTree>
    <p:extLst>
      <p:ext uri="{BB962C8B-B14F-4D97-AF65-F5344CB8AC3E}">
        <p14:creationId xmlns:p14="http://schemas.microsoft.com/office/powerpoint/2010/main" val="410318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yy</a:t>
            </a:r>
            <a:endParaRPr lang="ar-SA" dirty="0"/>
          </a:p>
        </p:txBody>
      </p:sp>
      <p:sp>
        <p:nvSpPr>
          <p:cNvPr id="4" name="Slide Number Placeholder 3"/>
          <p:cNvSpPr>
            <a:spLocks noGrp="1"/>
          </p:cNvSpPr>
          <p:nvPr>
            <p:ph type="sldNum" sz="quarter" idx="10"/>
          </p:nvPr>
        </p:nvSpPr>
        <p:spPr/>
        <p:txBody>
          <a:bodyPr/>
          <a:lstStyle/>
          <a:p>
            <a:fld id="{B6D432E1-002E-4871-8B75-5CC44FF9A7F6}" type="slidenum">
              <a:rPr lang="en-US" smtClean="0"/>
              <a:pPr/>
              <a:t>1</a:t>
            </a:fld>
            <a:endParaRPr lang="en-US"/>
          </a:p>
        </p:txBody>
      </p:sp>
    </p:spTree>
    <p:extLst>
      <p:ext uri="{BB962C8B-B14F-4D97-AF65-F5344CB8AC3E}">
        <p14:creationId xmlns:p14="http://schemas.microsoft.com/office/powerpoint/2010/main" val="396841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0CB581-419F-4412-AC36-CAA09D51E094}" type="datetime1">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261305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17234-E38E-41C5-9390-CA25A4709E7F}" type="datetime1">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38091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9F65F-B949-442B-9FDE-16C8093AF2C7}" type="datetime1">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125102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31588-D1EC-43F7-8B15-B6A327152436}" type="datetime1">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78172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B1C36-F6F6-43F7-9A86-8C4C520D5DF9}" type="datetime1">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358183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DF9B3-6732-4701-B2AF-B2E9522ABF80}" type="datetime1">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265226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7345C-DC61-474D-843B-43F48DB544E2}" type="datetime1">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110217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1948E-6817-4D80-A232-8B05E3A44E43}" type="datetime1">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168025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465B5-E8B7-45AA-AE90-1B081FE03FC4}" type="datetime1">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212301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2DA06-B029-4A96-8383-45E227A5F5DA}" type="datetime1">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347706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C2206-B7F5-4D3D-B8BC-AF24CC43F330}" type="datetime1">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F601D-8DB2-42E0-ACB1-E4663F31DA2B}" type="slidenum">
              <a:rPr lang="en-US" smtClean="0"/>
              <a:pPr/>
              <a:t>‹#›</a:t>
            </a:fld>
            <a:endParaRPr lang="en-US"/>
          </a:p>
        </p:txBody>
      </p:sp>
    </p:spTree>
    <p:extLst>
      <p:ext uri="{BB962C8B-B14F-4D97-AF65-F5344CB8AC3E}">
        <p14:creationId xmlns:p14="http://schemas.microsoft.com/office/powerpoint/2010/main" val="47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083C8-E768-49D3-906E-AACF57C49E05}" type="datetime1">
              <a:rPr lang="en-US" smtClean="0"/>
              <a:t>10/16/2016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F601D-8DB2-42E0-ACB1-E4663F31DA2B}" type="slidenum">
              <a:rPr lang="en-US" smtClean="0"/>
              <a:pPr/>
              <a:t>‹#›</a:t>
            </a:fld>
            <a:endParaRPr lang="en-US"/>
          </a:p>
        </p:txBody>
      </p:sp>
    </p:spTree>
    <p:extLst>
      <p:ext uri="{BB962C8B-B14F-4D97-AF65-F5344CB8AC3E}">
        <p14:creationId xmlns:p14="http://schemas.microsoft.com/office/powerpoint/2010/main" val="3936711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71600" y="1295400"/>
            <a:ext cx="6477000" cy="4191000"/>
          </a:xfrm>
        </p:spPr>
        <p:txBody>
          <a:bodyPr/>
          <a:lstStyle/>
          <a:p>
            <a:pPr marL="0" indent="0" algn="ctr">
              <a:buNone/>
            </a:pPr>
            <a:r>
              <a:rPr lang="en-US" sz="3600" b="1" dirty="0" smtClean="0"/>
              <a:t>NURS </a:t>
            </a:r>
            <a:r>
              <a:rPr lang="en-US" sz="3600" b="1" dirty="0"/>
              <a:t>412 </a:t>
            </a:r>
            <a:r>
              <a:rPr lang="en-US" sz="3600" b="1" dirty="0" smtClean="0"/>
              <a:t>(NURSING RESEARCH)</a:t>
            </a:r>
            <a:endParaRPr lang="en-US" sz="3600" b="1" dirty="0"/>
          </a:p>
          <a:p>
            <a:pPr marL="0" indent="0" algn="ctr">
              <a:buNone/>
            </a:pPr>
            <a:r>
              <a:rPr lang="en-US" b="1" dirty="0"/>
              <a:t>Semester: </a:t>
            </a:r>
            <a:r>
              <a:rPr lang="en-US" b="1" dirty="0" smtClean="0"/>
              <a:t>1</a:t>
            </a:r>
            <a:r>
              <a:rPr lang="en-US" b="1" baseline="30000" dirty="0" smtClean="0"/>
              <a:t>st</a:t>
            </a:r>
            <a:r>
              <a:rPr lang="en-US" b="1" dirty="0" smtClean="0"/>
              <a:t>   </a:t>
            </a:r>
            <a:r>
              <a:rPr lang="en-US" b="1" dirty="0"/>
              <a:t>semester  </a:t>
            </a:r>
            <a:r>
              <a:rPr lang="en-US" b="1" dirty="0" smtClean="0"/>
              <a:t>1437/38</a:t>
            </a:r>
            <a:endParaRPr lang="en-US" b="1" dirty="0"/>
          </a:p>
          <a:p>
            <a:pPr marL="0" indent="0" algn="ctr">
              <a:buNone/>
            </a:pPr>
            <a:r>
              <a:rPr lang="en-US" sz="3600" b="1" dirty="0"/>
              <a:t>Credit Hours: 3 credits</a:t>
            </a:r>
          </a:p>
          <a:p>
            <a:pPr marL="0" indent="0" algn="ctr">
              <a:buNone/>
            </a:pPr>
            <a:endParaRPr lang="en-US" sz="2800" dirty="0"/>
          </a:p>
          <a:p>
            <a:pPr marL="0" indent="0" algn="ctr">
              <a:buNone/>
            </a:pPr>
            <a:endParaRPr lang="en-US" dirty="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1A1F601D-8DB2-42E0-ACB1-E4663F31DA2B}" type="slidenum">
              <a:rPr lang="en-US" smtClean="0"/>
              <a:pPr/>
              <a:t>1</a:t>
            </a:fld>
            <a:endParaRPr lang="en-US"/>
          </a:p>
        </p:txBody>
      </p:sp>
    </p:spTree>
    <p:extLst>
      <p:ext uri="{BB962C8B-B14F-4D97-AF65-F5344CB8AC3E}">
        <p14:creationId xmlns:p14="http://schemas.microsoft.com/office/powerpoint/2010/main" val="310166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6019800"/>
          </a:xfrm>
        </p:spPr>
        <p:txBody>
          <a:bodyPr>
            <a:normAutofit/>
          </a:bodyPr>
          <a:lstStyle/>
          <a:p>
            <a:pPr marL="0" indent="0">
              <a:buNone/>
            </a:pPr>
            <a:r>
              <a:rPr lang="en-US" u="sng" dirty="0" smtClean="0">
                <a:solidFill>
                  <a:srgbClr val="FF0000"/>
                </a:solidFill>
              </a:rPr>
              <a:t>Declaration of Helsinki (1964)</a:t>
            </a:r>
          </a:p>
          <a:p>
            <a:pPr marL="0" indent="0">
              <a:buNone/>
            </a:pPr>
            <a:r>
              <a:rPr lang="en-US" dirty="0" smtClean="0"/>
              <a:t>- Developed by the World Medical Association Set of ethical principles for the medical community regarding human experimentation, and is widely regarded as the cornerstone document of human research ethics.</a:t>
            </a:r>
          </a:p>
          <a:p>
            <a:pPr marL="0" indent="0">
              <a:buNone/>
            </a:pPr>
            <a:r>
              <a:rPr lang="en-US" u="sng" dirty="0" smtClean="0">
                <a:solidFill>
                  <a:srgbClr val="FF0000"/>
                </a:solidFill>
              </a:rPr>
              <a:t>Nuremberg Code (1949)</a:t>
            </a:r>
          </a:p>
          <a:p>
            <a:pPr lvl="1"/>
            <a:r>
              <a:rPr lang="en-US" dirty="0" smtClean="0"/>
              <a:t>Developed to prevent any inhumane experimentation which were historically conducted by the German Nazi’s through its medical experiments on Jews.</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9951" y="3200400"/>
            <a:ext cx="2438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10</a:t>
            </a:fld>
            <a:endParaRPr lang="en-US"/>
          </a:p>
        </p:txBody>
      </p:sp>
    </p:spTree>
    <p:extLst>
      <p:ext uri="{BB962C8B-B14F-4D97-AF65-F5344CB8AC3E}">
        <p14:creationId xmlns:p14="http://schemas.microsoft.com/office/powerpoint/2010/main" val="144969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Ethics in Research</a:t>
            </a:r>
          </a:p>
          <a:p>
            <a:r>
              <a:rPr lang="en-US" dirty="0" smtClean="0"/>
              <a:t>Principles of Beneficence</a:t>
            </a:r>
          </a:p>
          <a:p>
            <a:r>
              <a:rPr lang="en-US" dirty="0" smtClean="0"/>
              <a:t>Principle of Respect for Human Dignity</a:t>
            </a:r>
          </a:p>
          <a:p>
            <a:r>
              <a:rPr lang="en-US" dirty="0" smtClean="0"/>
              <a:t>Principles of Justice</a:t>
            </a:r>
          </a:p>
          <a:p>
            <a:pPr marL="0" indent="0">
              <a:buNone/>
            </a:pP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276600"/>
            <a:ext cx="2914786"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11</a:t>
            </a:fld>
            <a:endParaRPr lang="en-US"/>
          </a:p>
        </p:txBody>
      </p:sp>
    </p:spTree>
    <p:extLst>
      <p:ext uri="{BB962C8B-B14F-4D97-AF65-F5344CB8AC3E}">
        <p14:creationId xmlns:p14="http://schemas.microsoft.com/office/powerpoint/2010/main" val="3231385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pPr marL="0" indent="0">
              <a:buNone/>
            </a:pPr>
            <a:r>
              <a:rPr lang="en-US" u="sng" dirty="0" smtClean="0">
                <a:solidFill>
                  <a:srgbClr val="FF0000"/>
                </a:solidFill>
              </a:rPr>
              <a:t>Principles of Beneficence</a:t>
            </a:r>
          </a:p>
          <a:p>
            <a:pPr marL="0" indent="0">
              <a:buNone/>
            </a:pPr>
            <a:r>
              <a:rPr lang="en-US" dirty="0" smtClean="0"/>
              <a:t>1. Freedom from Harm</a:t>
            </a:r>
          </a:p>
          <a:p>
            <a:pPr marL="0" indent="0">
              <a:buNone/>
            </a:pPr>
            <a:r>
              <a:rPr lang="en-US" dirty="0" smtClean="0"/>
              <a:t>2. Freedom from exploitation</a:t>
            </a:r>
          </a:p>
          <a:p>
            <a:pPr marL="0" indent="0">
              <a:buNone/>
            </a:pPr>
            <a:r>
              <a:rPr lang="en-US" dirty="0" smtClean="0"/>
              <a:t>3. Risk/ Benefit Ratio</a:t>
            </a:r>
          </a:p>
          <a:p>
            <a:pPr marL="0" indent="0">
              <a:buNone/>
            </a:pPr>
            <a:r>
              <a:rPr lang="en-US" u="sng" dirty="0" smtClean="0">
                <a:solidFill>
                  <a:srgbClr val="FF0000"/>
                </a:solidFill>
              </a:rPr>
              <a:t>Principle of Respect for Human Dignity</a:t>
            </a:r>
            <a:endParaRPr lang="en-US" u="sng" dirty="0">
              <a:solidFill>
                <a:srgbClr val="FF0000"/>
              </a:solidFill>
            </a:endParaRPr>
          </a:p>
          <a:p>
            <a:pPr marL="0" indent="0">
              <a:buNone/>
            </a:pPr>
            <a:r>
              <a:rPr lang="en-US" dirty="0" smtClean="0"/>
              <a:t>1. Right to self-determination</a:t>
            </a:r>
          </a:p>
          <a:p>
            <a:pPr marL="0" indent="0">
              <a:buNone/>
            </a:pPr>
            <a:r>
              <a:rPr lang="en-US" dirty="0" smtClean="0"/>
              <a:t>2. Right to full disclosure</a:t>
            </a:r>
          </a:p>
          <a:p>
            <a:pPr marL="0" indent="0">
              <a:buNone/>
            </a:pPr>
            <a:r>
              <a:rPr lang="en-US" u="sng" dirty="0" smtClean="0">
                <a:solidFill>
                  <a:srgbClr val="FF0000"/>
                </a:solidFill>
              </a:rPr>
              <a:t>Principles of Justice</a:t>
            </a:r>
            <a:endParaRPr lang="en-US" u="sng" dirty="0">
              <a:solidFill>
                <a:srgbClr val="FF0000"/>
              </a:solidFill>
            </a:endParaRPr>
          </a:p>
          <a:p>
            <a:pPr marL="0" indent="0">
              <a:buNone/>
            </a:pPr>
            <a:r>
              <a:rPr lang="en-US" dirty="0" smtClean="0"/>
              <a:t>1. Right to fair treatment</a:t>
            </a:r>
          </a:p>
          <a:p>
            <a:pPr marL="0" indent="0">
              <a:buNone/>
            </a:pPr>
            <a:r>
              <a:rPr lang="en-US" dirty="0" smtClean="0"/>
              <a:t>2. Right to Privacy</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191000"/>
            <a:ext cx="27241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12</a:t>
            </a:fld>
            <a:endParaRPr lang="en-US"/>
          </a:p>
        </p:txBody>
      </p:sp>
    </p:spTree>
    <p:extLst>
      <p:ext uri="{BB962C8B-B14F-4D97-AF65-F5344CB8AC3E}">
        <p14:creationId xmlns:p14="http://schemas.microsoft.com/office/powerpoint/2010/main" val="2057284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researcher can expect to deal with the following ethical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Worthiness of the project</a:t>
            </a:r>
          </a:p>
          <a:p>
            <a:r>
              <a:rPr lang="en-US" dirty="0" smtClean="0"/>
              <a:t>Informed consent</a:t>
            </a:r>
          </a:p>
          <a:p>
            <a:r>
              <a:rPr lang="en-US" dirty="0" smtClean="0"/>
              <a:t>Benefits, cost, reciprocity</a:t>
            </a:r>
          </a:p>
          <a:p>
            <a:r>
              <a:rPr lang="en-US" dirty="0" smtClean="0"/>
              <a:t>Honesty and trust</a:t>
            </a:r>
          </a:p>
          <a:p>
            <a:r>
              <a:rPr lang="en-US" dirty="0" smtClean="0"/>
              <a:t>Privacy, confidentiality, and anonymity</a:t>
            </a:r>
          </a:p>
          <a:p>
            <a:r>
              <a:rPr lang="en-US" dirty="0" smtClean="0"/>
              <a:t>Ownership of data and conclusions</a:t>
            </a:r>
          </a:p>
          <a:p>
            <a:r>
              <a:rPr lang="en-US" dirty="0" smtClean="0"/>
              <a:t>Use and misuse of results</a:t>
            </a:r>
          </a:p>
          <a:p>
            <a:r>
              <a:rPr lang="en-US" dirty="0" smtClean="0"/>
              <a:t>Interventions and advocacy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447800"/>
            <a:ext cx="235921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13</a:t>
            </a:fld>
            <a:endParaRPr lang="en-US"/>
          </a:p>
        </p:txBody>
      </p:sp>
    </p:spTree>
    <p:extLst>
      <p:ext uri="{BB962C8B-B14F-4D97-AF65-F5344CB8AC3E}">
        <p14:creationId xmlns:p14="http://schemas.microsoft.com/office/powerpoint/2010/main" val="2035015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Institutional Review Board (IRB)</a:t>
            </a:r>
          </a:p>
          <a:p>
            <a:r>
              <a:rPr lang="en-US" dirty="0" smtClean="0"/>
              <a:t>Informed consent</a:t>
            </a:r>
          </a:p>
          <a:p>
            <a:r>
              <a:rPr lang="en-US" dirty="0" smtClean="0"/>
              <a:t>Protected populations,(children, correctional facilities, mental disability etc.)</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191000"/>
            <a:ext cx="3810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14</a:t>
            </a:fld>
            <a:endParaRPr lang="en-US"/>
          </a:p>
        </p:txBody>
      </p:sp>
    </p:spTree>
    <p:extLst>
      <p:ext uri="{BB962C8B-B14F-4D97-AF65-F5344CB8AC3E}">
        <p14:creationId xmlns:p14="http://schemas.microsoft.com/office/powerpoint/2010/main" val="3259925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smtClean="0">
                <a:solidFill>
                  <a:srgbClr val="FF0000"/>
                </a:solidFill>
              </a:rPr>
              <a:t>Informed Consent</a:t>
            </a:r>
          </a:p>
          <a:p>
            <a:r>
              <a:rPr lang="en-US" dirty="0" smtClean="0"/>
              <a:t>adequate information regarding the research </a:t>
            </a:r>
          </a:p>
          <a:p>
            <a:r>
              <a:rPr lang="en-US" dirty="0" smtClean="0"/>
              <a:t>capable of comprehending the information. </a:t>
            </a:r>
          </a:p>
          <a:p>
            <a:r>
              <a:rPr lang="en-US" dirty="0" smtClean="0"/>
              <a:t>free choice, enabling them to consent or decline participation voluntarily.</a:t>
            </a:r>
          </a:p>
          <a:p>
            <a:pPr marL="0" indent="0">
              <a:buNone/>
            </a:pPr>
            <a:r>
              <a:rPr lang="en-US" u="sng" dirty="0" smtClean="0">
                <a:solidFill>
                  <a:srgbClr val="FF0000"/>
                </a:solidFill>
              </a:rPr>
              <a:t>Implied Consent</a:t>
            </a:r>
          </a:p>
          <a:p>
            <a:r>
              <a:rPr lang="en-US" dirty="0" smtClean="0"/>
              <a:t>assumption that consent is granted</a:t>
            </a:r>
          </a:p>
          <a:p>
            <a:r>
              <a:rPr lang="en-US" dirty="0" smtClean="0"/>
              <a:t>ex: return of completed questionnaire reflects voluntary consent to participate.</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0939" y="0"/>
            <a:ext cx="2718191" cy="219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15</a:t>
            </a:fld>
            <a:endParaRPr lang="en-US"/>
          </a:p>
        </p:txBody>
      </p:sp>
    </p:spTree>
    <p:extLst>
      <p:ext uri="{BB962C8B-B14F-4D97-AF65-F5344CB8AC3E}">
        <p14:creationId xmlns:p14="http://schemas.microsoft.com/office/powerpoint/2010/main" val="1975767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FF0000"/>
                </a:solidFill>
              </a:rPr>
              <a:t>Sources of Research Topics</a:t>
            </a:r>
          </a:p>
          <a:p>
            <a:r>
              <a:rPr lang="en-US" dirty="0" smtClean="0"/>
              <a:t>Journal Articles</a:t>
            </a:r>
          </a:p>
          <a:p>
            <a:r>
              <a:rPr lang="en-US" dirty="0" smtClean="0"/>
              <a:t>Professional Conferences</a:t>
            </a:r>
          </a:p>
          <a:p>
            <a:r>
              <a:rPr lang="en-US" dirty="0" smtClean="0"/>
              <a:t>Electronic Publication</a:t>
            </a:r>
          </a:p>
          <a:p>
            <a:r>
              <a:rPr lang="en-US" dirty="0" smtClean="0"/>
              <a:t>Thesis and Dissertation</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4996" y="3291251"/>
            <a:ext cx="4036604" cy="33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16</a:t>
            </a:fld>
            <a:endParaRPr lang="en-US"/>
          </a:p>
        </p:txBody>
      </p:sp>
    </p:spTree>
    <p:extLst>
      <p:ext uri="{BB962C8B-B14F-4D97-AF65-F5344CB8AC3E}">
        <p14:creationId xmlns:p14="http://schemas.microsoft.com/office/powerpoint/2010/main" val="3851041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study</a:t>
            </a:r>
            <a:endParaRPr lang="en-US" dirty="0"/>
          </a:p>
        </p:txBody>
      </p:sp>
      <p:sp>
        <p:nvSpPr>
          <p:cNvPr id="3" name="Content Placeholder 2"/>
          <p:cNvSpPr>
            <a:spLocks noGrp="1"/>
          </p:cNvSpPr>
          <p:nvPr>
            <p:ph idx="1"/>
          </p:nvPr>
        </p:nvSpPr>
        <p:spPr>
          <a:xfrm>
            <a:off x="152400" y="1600200"/>
            <a:ext cx="8839200" cy="4525963"/>
          </a:xfrm>
        </p:spPr>
        <p:txBody>
          <a:bodyPr>
            <a:normAutofit lnSpcReduction="10000"/>
          </a:bodyPr>
          <a:lstStyle/>
          <a:p>
            <a:r>
              <a:rPr lang="en-US" u="sng" dirty="0" smtClean="0">
                <a:solidFill>
                  <a:srgbClr val="FF0000"/>
                </a:solidFill>
              </a:rPr>
              <a:t>Explorator</a:t>
            </a:r>
            <a:r>
              <a:rPr lang="en-US" dirty="0" smtClean="0"/>
              <a:t>y – research studies that are conducted when little is known about the phenomenon being studied.</a:t>
            </a:r>
          </a:p>
          <a:p>
            <a:r>
              <a:rPr lang="en-US" u="sng" dirty="0" smtClean="0">
                <a:solidFill>
                  <a:srgbClr val="FF0000"/>
                </a:solidFill>
              </a:rPr>
              <a:t>Descriptive</a:t>
            </a:r>
            <a:r>
              <a:rPr lang="en-US" dirty="0" smtClean="0"/>
              <a:t> – research studies in which phenomena are described in the relationship between variables is examined; no attempt is made to determine cause-and- effect relationship. </a:t>
            </a:r>
          </a:p>
          <a:p>
            <a:r>
              <a:rPr lang="en-US" u="sng" dirty="0" smtClean="0">
                <a:solidFill>
                  <a:srgbClr val="FF0000"/>
                </a:solidFill>
              </a:rPr>
              <a:t>Explanatory</a:t>
            </a:r>
            <a:r>
              <a:rPr lang="en-US" dirty="0" smtClean="0"/>
              <a:t> – research studies, that search for casual explanation; usually experimental</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17</a:t>
            </a:fld>
            <a:endParaRPr lang="en-US"/>
          </a:p>
        </p:txBody>
      </p:sp>
    </p:spTree>
    <p:extLst>
      <p:ext uri="{BB962C8B-B14F-4D97-AF65-F5344CB8AC3E}">
        <p14:creationId xmlns:p14="http://schemas.microsoft.com/office/powerpoint/2010/main" val="3957020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6019800"/>
          </a:xfrm>
        </p:spPr>
        <p:txBody>
          <a:bodyPr/>
          <a:lstStyle/>
          <a:p>
            <a:pPr marL="0" indent="0">
              <a:buNone/>
            </a:pPr>
            <a:r>
              <a:rPr lang="en-US" dirty="0" smtClean="0"/>
              <a:t>Types of Research According to Motive or Objective</a:t>
            </a:r>
          </a:p>
          <a:p>
            <a:pPr marL="514350" indent="-514350">
              <a:buAutoNum type="alphaLcPeriod"/>
            </a:pPr>
            <a:r>
              <a:rPr lang="en-US" u="sng" dirty="0" smtClean="0">
                <a:solidFill>
                  <a:srgbClr val="FF0000"/>
                </a:solidFill>
              </a:rPr>
              <a:t>Basic research</a:t>
            </a:r>
            <a:r>
              <a:rPr lang="en-US" dirty="0" smtClean="0"/>
              <a:t> </a:t>
            </a:r>
            <a:r>
              <a:rPr lang="en-US" sz="2800" dirty="0" smtClean="0"/>
              <a:t>– research that is conducted to generate knowledge rather than to solve immediate problems.</a:t>
            </a:r>
          </a:p>
          <a:p>
            <a:pPr marL="0" indent="0">
              <a:buNone/>
            </a:pPr>
            <a:endParaRPr lang="en-US" dirty="0" smtClean="0"/>
          </a:p>
          <a:p>
            <a:pPr marL="0" indent="0">
              <a:buNone/>
            </a:pPr>
            <a:r>
              <a:rPr lang="en-US" dirty="0" smtClean="0">
                <a:solidFill>
                  <a:srgbClr val="FF0000"/>
                </a:solidFill>
              </a:rPr>
              <a:t>b. </a:t>
            </a:r>
            <a:r>
              <a:rPr lang="en-US" u="sng" dirty="0" smtClean="0">
                <a:solidFill>
                  <a:srgbClr val="FF0000"/>
                </a:solidFill>
              </a:rPr>
              <a:t>Applied Research </a:t>
            </a:r>
            <a:r>
              <a:rPr lang="en-US" sz="2800" dirty="0" smtClean="0"/>
              <a:t>– research that is conducted to find a solution to an immediate practice problem.</a:t>
            </a:r>
          </a:p>
          <a:p>
            <a:pPr marL="0" indent="0">
              <a:buNone/>
            </a:pP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074" y="4800600"/>
            <a:ext cx="2210176"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18</a:t>
            </a:fld>
            <a:endParaRPr lang="en-US"/>
          </a:p>
        </p:txBody>
      </p:sp>
    </p:spTree>
    <p:extLst>
      <p:ext uri="{BB962C8B-B14F-4D97-AF65-F5344CB8AC3E}">
        <p14:creationId xmlns:p14="http://schemas.microsoft.com/office/powerpoint/2010/main" val="161347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u="sng" dirty="0" smtClean="0"/>
              <a:t>Types of Research According to </a:t>
            </a:r>
            <a:r>
              <a:rPr lang="en-US" u="sng" dirty="0" smtClean="0">
                <a:solidFill>
                  <a:srgbClr val="FF0000"/>
                </a:solidFill>
              </a:rPr>
              <a:t>Design </a:t>
            </a:r>
          </a:p>
          <a:p>
            <a:pPr marL="0" indent="0">
              <a:buNone/>
            </a:pPr>
            <a:r>
              <a:rPr lang="en-US" dirty="0">
                <a:solidFill>
                  <a:srgbClr val="FF0000"/>
                </a:solidFill>
              </a:rPr>
              <a:t>	</a:t>
            </a:r>
            <a:r>
              <a:rPr lang="en-US" sz="2600" dirty="0" smtClean="0"/>
              <a:t>– the blueprint of the study</a:t>
            </a:r>
          </a:p>
          <a:p>
            <a:pPr marL="0" indent="0">
              <a:buNone/>
            </a:pPr>
            <a:r>
              <a:rPr lang="en-US" sz="2600" dirty="0"/>
              <a:t>	</a:t>
            </a:r>
            <a:r>
              <a:rPr lang="en-US" sz="2600" dirty="0" smtClean="0"/>
              <a:t>- the overall plan for gathering data in research study.</a:t>
            </a:r>
          </a:p>
          <a:p>
            <a:pPr marL="0" indent="0">
              <a:buNone/>
            </a:pPr>
            <a:r>
              <a:rPr lang="en-US" sz="2600" dirty="0" smtClean="0"/>
              <a:t> </a:t>
            </a:r>
          </a:p>
          <a:p>
            <a:pPr marL="514350" indent="-514350">
              <a:buAutoNum type="alphaLcPeriod"/>
            </a:pPr>
            <a:r>
              <a:rPr lang="en-US" i="1" dirty="0" smtClean="0">
                <a:effectLst>
                  <a:outerShdw blurRad="38100" dist="38100" dir="2700000" algn="tl">
                    <a:srgbClr val="000000">
                      <a:alpha val="43137"/>
                    </a:srgbClr>
                  </a:outerShdw>
                </a:effectLst>
              </a:rPr>
              <a:t>Quantitative research </a:t>
            </a:r>
          </a:p>
          <a:p>
            <a:pPr marL="0" indent="0">
              <a:buNone/>
            </a:pPr>
            <a:r>
              <a:rPr lang="en-US" dirty="0"/>
              <a:t>	</a:t>
            </a:r>
            <a:r>
              <a:rPr lang="en-US" dirty="0" smtClean="0"/>
              <a:t>– concerned with objectivity, tight controls over the research situation, and the ability to generalize findings.</a:t>
            </a:r>
          </a:p>
          <a:p>
            <a:pPr marL="0" indent="0">
              <a:buNone/>
            </a:pPr>
            <a:endParaRPr lang="en-US" dirty="0" smtClean="0"/>
          </a:p>
          <a:p>
            <a:pPr marL="0" indent="0">
              <a:buNone/>
            </a:pPr>
            <a:r>
              <a:rPr lang="en-US" i="1" dirty="0" smtClean="0">
                <a:effectLst>
                  <a:outerShdw blurRad="38100" dist="38100" dir="2700000" algn="tl">
                    <a:srgbClr val="000000">
                      <a:alpha val="43137"/>
                    </a:srgbClr>
                  </a:outerShdw>
                </a:effectLst>
              </a:rPr>
              <a:t>b. Qualitative research</a:t>
            </a:r>
          </a:p>
          <a:p>
            <a:pPr marL="0" indent="0">
              <a:buNone/>
            </a:pPr>
            <a:r>
              <a:rPr lang="en-US" dirty="0" smtClean="0"/>
              <a:t>	- Research that is concerned with the subjective meaning of an experience to an individual.</a:t>
            </a:r>
          </a:p>
          <a:p>
            <a:pPr marL="0" indent="0">
              <a:buNone/>
            </a:pPr>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19</a:t>
            </a:fld>
            <a:endParaRPr lang="en-US"/>
          </a:p>
        </p:txBody>
      </p:sp>
    </p:spTree>
    <p:extLst>
      <p:ext uri="{BB962C8B-B14F-4D97-AF65-F5344CB8AC3E}">
        <p14:creationId xmlns:p14="http://schemas.microsoft.com/office/powerpoint/2010/main" val="3955950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Research from </a:t>
            </a:r>
            <a:r>
              <a:rPr lang="en-US" u="sng" dirty="0" smtClean="0">
                <a:solidFill>
                  <a:srgbClr val="FF0000"/>
                </a:solidFill>
              </a:rPr>
              <a:t>French</a:t>
            </a:r>
            <a:r>
              <a:rPr lang="en-US" dirty="0" smtClean="0"/>
              <a:t> word:</a:t>
            </a:r>
          </a:p>
          <a:p>
            <a:r>
              <a:rPr lang="en-US" i="1" dirty="0" smtClean="0">
                <a:effectLst>
                  <a:outerShdw blurRad="38100" dist="38100" dir="2700000" algn="tl">
                    <a:srgbClr val="000000">
                      <a:alpha val="43137"/>
                    </a:srgbClr>
                  </a:outerShdw>
                </a:effectLst>
              </a:rPr>
              <a:t>“</a:t>
            </a:r>
            <a:r>
              <a:rPr lang="en-US" i="1" dirty="0" err="1" smtClean="0">
                <a:effectLst>
                  <a:outerShdw blurRad="38100" dist="38100" dir="2700000" algn="tl">
                    <a:srgbClr val="000000">
                      <a:alpha val="43137"/>
                    </a:srgbClr>
                  </a:outerShdw>
                </a:effectLst>
              </a:rPr>
              <a:t>cerchier</a:t>
            </a:r>
            <a:r>
              <a:rPr lang="en-US" i="1" dirty="0" smtClean="0">
                <a:effectLst>
                  <a:outerShdw blurRad="38100" dist="38100" dir="2700000" algn="tl">
                    <a:srgbClr val="000000">
                      <a:alpha val="43137"/>
                    </a:srgbClr>
                  </a:outerShdw>
                </a:effectLst>
              </a:rPr>
              <a:t>” </a:t>
            </a:r>
            <a:r>
              <a:rPr lang="en-US" dirty="0" smtClean="0"/>
              <a:t>meaning to seek or to search</a:t>
            </a:r>
          </a:p>
          <a:p>
            <a:r>
              <a:rPr lang="en-US" dirty="0" smtClean="0"/>
              <a:t>prefix </a:t>
            </a:r>
            <a:r>
              <a:rPr lang="en-US" i="1" dirty="0" smtClean="0">
                <a:effectLst>
                  <a:outerShdw blurRad="38100" dist="38100" dir="2700000" algn="tl">
                    <a:srgbClr val="000000">
                      <a:alpha val="43137"/>
                    </a:srgbClr>
                  </a:outerShdw>
                </a:effectLst>
              </a:rPr>
              <a:t>“re”</a:t>
            </a:r>
            <a:r>
              <a:rPr lang="en-US" dirty="0" smtClean="0">
                <a:effectLst>
                  <a:outerShdw blurRad="38100" dist="38100" dir="2700000" algn="tl">
                    <a:srgbClr val="000000">
                      <a:alpha val="43137"/>
                    </a:srgbClr>
                  </a:outerShdw>
                </a:effectLst>
              </a:rPr>
              <a:t> </a:t>
            </a:r>
            <a:r>
              <a:rPr lang="en-US" dirty="0" smtClean="0"/>
              <a:t>means </a:t>
            </a:r>
            <a:r>
              <a:rPr lang="en-US" i="1" dirty="0" smtClean="0">
                <a:effectLst>
                  <a:outerShdw blurRad="38100" dist="38100" dir="2700000" algn="tl">
                    <a:srgbClr val="000000">
                      <a:alpha val="43137"/>
                    </a:srgbClr>
                  </a:outerShdw>
                </a:effectLst>
              </a:rPr>
              <a:t>“again” </a:t>
            </a:r>
            <a:r>
              <a:rPr lang="en-US" dirty="0" smtClean="0"/>
              <a:t>and signifies replication of the search</a:t>
            </a:r>
          </a:p>
          <a:p>
            <a:endParaRPr lang="en-US" dirty="0" smtClean="0"/>
          </a:p>
          <a:p>
            <a:pPr marL="0" indent="0">
              <a:buNone/>
            </a:pPr>
            <a:r>
              <a:rPr lang="en-US" u="sng" dirty="0" smtClean="0">
                <a:solidFill>
                  <a:srgbClr val="FF0000"/>
                </a:solidFill>
              </a:rPr>
              <a:t>Research</a:t>
            </a:r>
          </a:p>
          <a:p>
            <a:pPr lvl="1"/>
            <a:r>
              <a:rPr lang="en-US" dirty="0" smtClean="0"/>
              <a:t>Systematic inquiry</a:t>
            </a:r>
          </a:p>
          <a:p>
            <a:pPr lvl="1"/>
            <a:r>
              <a:rPr lang="en-US" dirty="0" smtClean="0"/>
              <a:t>Scientific method</a:t>
            </a:r>
          </a:p>
          <a:p>
            <a:pPr lvl="1"/>
            <a:r>
              <a:rPr lang="en-US" dirty="0" smtClean="0"/>
              <a:t>Solve Problems and answer questions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749" y="3056206"/>
            <a:ext cx="2859087"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2</a:t>
            </a:fld>
            <a:endParaRPr lang="en-US"/>
          </a:p>
        </p:txBody>
      </p:sp>
    </p:spTree>
    <p:extLst>
      <p:ext uri="{BB962C8B-B14F-4D97-AF65-F5344CB8AC3E}">
        <p14:creationId xmlns:p14="http://schemas.microsoft.com/office/powerpoint/2010/main" val="746720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smtClean="0">
                <a:effectLst>
                  <a:outerShdw blurRad="38100" dist="38100" dir="2700000" algn="tl">
                    <a:srgbClr val="000000">
                      <a:alpha val="43137"/>
                    </a:srgbClr>
                  </a:outerShdw>
                </a:effectLst>
              </a:rPr>
              <a:t>Types of Research According to CONTROL of variable</a:t>
            </a:r>
          </a:p>
          <a:p>
            <a:pPr marL="0" indent="0">
              <a:buNone/>
            </a:pPr>
            <a:r>
              <a:rPr lang="en-US" u="sng" dirty="0" smtClean="0">
                <a:effectLst>
                  <a:outerShdw blurRad="38100" dist="38100" dir="2700000" algn="tl">
                    <a:srgbClr val="000000">
                      <a:alpha val="43137"/>
                    </a:srgbClr>
                  </a:outerShdw>
                </a:effectLst>
              </a:rPr>
              <a:t>Quantitative research</a:t>
            </a:r>
            <a:r>
              <a:rPr lang="en-US" u="sng" dirty="0" smtClean="0"/>
              <a:t> </a:t>
            </a:r>
          </a:p>
          <a:p>
            <a:pPr marL="571500" indent="-571500">
              <a:buFont typeface="+mj-lt"/>
              <a:buAutoNum type="romanLcPeriod"/>
            </a:pPr>
            <a:r>
              <a:rPr lang="en-US" u="sng" dirty="0" smtClean="0">
                <a:solidFill>
                  <a:srgbClr val="FF0000"/>
                </a:solidFill>
              </a:rPr>
              <a:t>Experimental</a:t>
            </a:r>
            <a:r>
              <a:rPr lang="en-US" dirty="0" smtClean="0"/>
              <a:t> – concerned with cause-and-effect relationship. </a:t>
            </a:r>
          </a:p>
          <a:p>
            <a:pPr marL="400050" lvl="1" indent="0">
              <a:buNone/>
            </a:pPr>
            <a:endParaRPr lang="en-US" dirty="0" smtClean="0"/>
          </a:p>
          <a:p>
            <a:pPr marL="571500" indent="-571500">
              <a:buFont typeface="+mj-lt"/>
              <a:buAutoNum type="romanLcPeriod"/>
            </a:pPr>
            <a:r>
              <a:rPr lang="en-US" u="sng" dirty="0" smtClean="0">
                <a:solidFill>
                  <a:srgbClr val="FF0000"/>
                </a:solidFill>
              </a:rPr>
              <a:t>Non-experimental</a:t>
            </a:r>
            <a:r>
              <a:rPr lang="en-US" dirty="0" smtClean="0"/>
              <a:t> – research in which the researcher does not manipulate or control the independent variable.</a:t>
            </a:r>
          </a:p>
          <a:p>
            <a:pPr marL="0" indent="0">
              <a:buNone/>
            </a:pPr>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20</a:t>
            </a:fld>
            <a:endParaRPr lang="en-US"/>
          </a:p>
        </p:txBody>
      </p:sp>
    </p:spTree>
    <p:extLst>
      <p:ext uri="{BB962C8B-B14F-4D97-AF65-F5344CB8AC3E}">
        <p14:creationId xmlns:p14="http://schemas.microsoft.com/office/powerpoint/2010/main" val="3817115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Types Experimental Design</a:t>
            </a:r>
            <a:endParaRPr lang="en-US" dirty="0"/>
          </a:p>
        </p:txBody>
      </p:sp>
      <p:sp>
        <p:nvSpPr>
          <p:cNvPr id="3" name="Content Placeholder 2"/>
          <p:cNvSpPr>
            <a:spLocks noGrp="1"/>
          </p:cNvSpPr>
          <p:nvPr>
            <p:ph idx="1"/>
          </p:nvPr>
        </p:nvSpPr>
        <p:spPr>
          <a:xfrm>
            <a:off x="457200" y="990600"/>
            <a:ext cx="8458200" cy="5638800"/>
          </a:xfrm>
        </p:spPr>
        <p:txBody>
          <a:bodyPr>
            <a:normAutofit/>
          </a:bodyPr>
          <a:lstStyle/>
          <a:p>
            <a:r>
              <a:rPr lang="en-US" u="sng" dirty="0" smtClean="0">
                <a:solidFill>
                  <a:srgbClr val="FF0000"/>
                </a:solidFill>
              </a:rPr>
              <a:t>True experimental </a:t>
            </a:r>
            <a:r>
              <a:rPr lang="en-US" sz="2400" dirty="0" smtClean="0"/>
              <a:t>– manipulates experimental variable.</a:t>
            </a:r>
          </a:p>
          <a:p>
            <a:pPr lvl="2"/>
            <a:r>
              <a:rPr lang="en-US" dirty="0" smtClean="0"/>
              <a:t>Pretest-posttest control group</a:t>
            </a:r>
          </a:p>
          <a:p>
            <a:pPr lvl="2"/>
            <a:r>
              <a:rPr lang="en-US" dirty="0" smtClean="0"/>
              <a:t>Posttest only control group</a:t>
            </a:r>
          </a:p>
          <a:p>
            <a:pPr lvl="2"/>
            <a:r>
              <a:rPr lang="en-US" dirty="0" smtClean="0"/>
              <a:t>Solomon four group</a:t>
            </a:r>
          </a:p>
          <a:p>
            <a:r>
              <a:rPr lang="en-US" u="sng" dirty="0" smtClean="0">
                <a:solidFill>
                  <a:srgbClr val="FF0000"/>
                </a:solidFill>
              </a:rPr>
              <a:t>Quasi-experimental</a:t>
            </a:r>
            <a:r>
              <a:rPr lang="en-US" dirty="0" smtClean="0"/>
              <a:t> </a:t>
            </a:r>
            <a:r>
              <a:rPr lang="en-US" sz="2400" dirty="0" smtClean="0"/>
              <a:t>– there is either no comparison group or no random assignment of subjects to groups.</a:t>
            </a:r>
            <a:endParaRPr lang="en-US" dirty="0" smtClean="0"/>
          </a:p>
          <a:p>
            <a:pPr lvl="2"/>
            <a:r>
              <a:rPr lang="en-US" dirty="0" smtClean="0"/>
              <a:t>Nonequivalent control group</a:t>
            </a:r>
          </a:p>
          <a:p>
            <a:pPr lvl="2"/>
            <a:r>
              <a:rPr lang="en-US" dirty="0" smtClean="0"/>
              <a:t>Time series</a:t>
            </a:r>
          </a:p>
          <a:p>
            <a:r>
              <a:rPr lang="en-US" u="sng" dirty="0" smtClean="0">
                <a:solidFill>
                  <a:srgbClr val="FF0000"/>
                </a:solidFill>
              </a:rPr>
              <a:t>Pre-experimental</a:t>
            </a:r>
            <a:r>
              <a:rPr lang="en-US" dirty="0" smtClean="0"/>
              <a:t> </a:t>
            </a:r>
            <a:r>
              <a:rPr lang="en-US" sz="2600" dirty="0" smtClean="0"/>
              <a:t>– the researcher has a little control over the research situation.</a:t>
            </a:r>
          </a:p>
          <a:p>
            <a:pPr lvl="2"/>
            <a:r>
              <a:rPr lang="en-US" dirty="0" smtClean="0"/>
              <a:t>One-shot case study</a:t>
            </a:r>
          </a:p>
          <a:p>
            <a:pPr lvl="2"/>
            <a:r>
              <a:rPr lang="en-US" dirty="0" smtClean="0"/>
              <a:t>One-group pretest-posttest</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447800"/>
            <a:ext cx="2014537" cy="148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21</a:t>
            </a:fld>
            <a:endParaRPr lang="en-US"/>
          </a:p>
        </p:txBody>
      </p:sp>
    </p:spTree>
    <p:extLst>
      <p:ext uri="{BB962C8B-B14F-4D97-AF65-F5344CB8AC3E}">
        <p14:creationId xmlns:p14="http://schemas.microsoft.com/office/powerpoint/2010/main" val="185582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Non- Experimental Design</a:t>
            </a:r>
            <a:endParaRPr lang="en-US" dirty="0"/>
          </a:p>
        </p:txBody>
      </p:sp>
      <p:sp>
        <p:nvSpPr>
          <p:cNvPr id="3" name="Content Placeholder 2"/>
          <p:cNvSpPr>
            <a:spLocks noGrp="1"/>
          </p:cNvSpPr>
          <p:nvPr>
            <p:ph idx="1"/>
          </p:nvPr>
        </p:nvSpPr>
        <p:spPr>
          <a:xfrm>
            <a:off x="2590800" y="1600200"/>
            <a:ext cx="6096000" cy="4525963"/>
          </a:xfrm>
        </p:spPr>
        <p:txBody>
          <a:bodyPr/>
          <a:lstStyle/>
          <a:p>
            <a:pPr marL="571500" indent="-571500">
              <a:buFont typeface="+mj-lt"/>
              <a:buAutoNum type="romanLcPeriod"/>
            </a:pPr>
            <a:r>
              <a:rPr lang="en-US" dirty="0" smtClean="0"/>
              <a:t>Survey </a:t>
            </a:r>
          </a:p>
          <a:p>
            <a:pPr marL="571500" indent="-571500">
              <a:buFont typeface="+mj-lt"/>
              <a:buAutoNum type="romanLcPeriod"/>
            </a:pPr>
            <a:r>
              <a:rPr lang="en-US" dirty="0" smtClean="0"/>
              <a:t>Comparative studies</a:t>
            </a:r>
          </a:p>
          <a:p>
            <a:pPr marL="571500" indent="-571500">
              <a:buFont typeface="+mj-lt"/>
              <a:buAutoNum type="romanLcPeriod"/>
            </a:pPr>
            <a:r>
              <a:rPr lang="en-US" dirty="0" smtClean="0"/>
              <a:t>Correlational studies</a:t>
            </a:r>
          </a:p>
          <a:p>
            <a:pPr marL="571500" indent="-571500">
              <a:buFont typeface="+mj-lt"/>
              <a:buAutoNum type="romanLcPeriod"/>
            </a:pPr>
            <a:r>
              <a:rPr lang="en-US" dirty="0" smtClean="0"/>
              <a:t>Methodological studies</a:t>
            </a:r>
          </a:p>
          <a:p>
            <a:pPr marL="571500" indent="-571500">
              <a:buFont typeface="+mj-lt"/>
              <a:buAutoNum type="romanLcPeriod"/>
            </a:pPr>
            <a:r>
              <a:rPr lang="en-US" dirty="0" smtClean="0"/>
              <a:t>Secondary analysis studies </a:t>
            </a:r>
            <a:endParaRPr lang="en-US"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2624137" cy="226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22</a:t>
            </a:fld>
            <a:endParaRPr lang="en-US"/>
          </a:p>
        </p:txBody>
      </p:sp>
    </p:spTree>
    <p:extLst>
      <p:ext uri="{BB962C8B-B14F-4D97-AF65-F5344CB8AC3E}">
        <p14:creationId xmlns:p14="http://schemas.microsoft.com/office/powerpoint/2010/main" val="3371935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Types Non- Experimental Design</a:t>
            </a:r>
            <a:endParaRPr lang="en-US" dirty="0"/>
          </a:p>
        </p:txBody>
      </p:sp>
      <p:sp>
        <p:nvSpPr>
          <p:cNvPr id="3" name="Content Placeholder 2"/>
          <p:cNvSpPr>
            <a:spLocks noGrp="1"/>
          </p:cNvSpPr>
          <p:nvPr>
            <p:ph idx="1"/>
          </p:nvPr>
        </p:nvSpPr>
        <p:spPr>
          <a:xfrm>
            <a:off x="76200" y="990600"/>
            <a:ext cx="8915400" cy="5638800"/>
          </a:xfrm>
        </p:spPr>
        <p:txBody>
          <a:bodyPr>
            <a:normAutofit fontScale="92500" lnSpcReduction="10000"/>
          </a:bodyPr>
          <a:lstStyle/>
          <a:p>
            <a:pPr marL="571500" indent="-571500">
              <a:buFont typeface="+mj-lt"/>
              <a:buAutoNum type="romanLcPeriod"/>
            </a:pPr>
            <a:r>
              <a:rPr lang="en-US" u="sng" dirty="0" smtClean="0">
                <a:solidFill>
                  <a:srgbClr val="FF0000"/>
                </a:solidFill>
              </a:rPr>
              <a:t>Survey </a:t>
            </a:r>
            <a:r>
              <a:rPr lang="en-US" dirty="0" smtClean="0"/>
              <a:t>   </a:t>
            </a:r>
            <a:r>
              <a:rPr lang="en-US" sz="2800" dirty="0" smtClean="0"/>
              <a:t>– are investigation in which self-report data are collected from samples with the purpose of describing populations on some variables of interest.</a:t>
            </a:r>
          </a:p>
          <a:p>
            <a:pPr marL="571500" indent="-571500">
              <a:buFont typeface="+mj-lt"/>
              <a:buAutoNum type="romanLcPeriod"/>
            </a:pPr>
            <a:r>
              <a:rPr lang="en-US" u="sng" dirty="0" smtClean="0">
                <a:solidFill>
                  <a:srgbClr val="FF0000"/>
                </a:solidFill>
              </a:rPr>
              <a:t>Comparative studies </a:t>
            </a:r>
            <a:r>
              <a:rPr lang="en-US" sz="2800" dirty="0" smtClean="0"/>
              <a:t>– examine the differences between intact groups on some dependent variable of interest.</a:t>
            </a:r>
          </a:p>
          <a:p>
            <a:pPr marL="571500" indent="-571500">
              <a:buFont typeface="+mj-lt"/>
              <a:buAutoNum type="romanLcPeriod"/>
            </a:pPr>
            <a:r>
              <a:rPr lang="en-US" u="sng" dirty="0" smtClean="0">
                <a:solidFill>
                  <a:srgbClr val="FF0000"/>
                </a:solidFill>
              </a:rPr>
              <a:t>Correlational studies </a:t>
            </a:r>
            <a:r>
              <a:rPr lang="en-US" sz="2600" dirty="0" smtClean="0"/>
              <a:t>– the researcher examines the strengths of relationships between variables by determining how changes in one variable are associated with changes in another variable.</a:t>
            </a:r>
          </a:p>
          <a:p>
            <a:pPr marL="571500" indent="-571500">
              <a:buFont typeface="+mj-lt"/>
              <a:buAutoNum type="romanLcPeriod"/>
            </a:pPr>
            <a:r>
              <a:rPr lang="en-US" u="sng" dirty="0" smtClean="0">
                <a:solidFill>
                  <a:srgbClr val="FF0000"/>
                </a:solidFill>
              </a:rPr>
              <a:t>Methodological studies </a:t>
            </a:r>
            <a:r>
              <a:rPr lang="en-US" sz="2600" dirty="0" smtClean="0"/>
              <a:t>– concerned with the development, testing, and evaluation of research instruments and methods.</a:t>
            </a:r>
          </a:p>
          <a:p>
            <a:pPr marL="571500" indent="-571500">
              <a:buFont typeface="+mj-lt"/>
              <a:buAutoNum type="romanLcPeriod"/>
            </a:pPr>
            <a:r>
              <a:rPr lang="en-US" u="sng" dirty="0" smtClean="0">
                <a:solidFill>
                  <a:srgbClr val="FF0000"/>
                </a:solidFill>
              </a:rPr>
              <a:t>Secondary analysis studies </a:t>
            </a:r>
            <a:r>
              <a:rPr lang="en-US" sz="2600" dirty="0" smtClean="0"/>
              <a:t>– data are analyzed that were gathered in a previous study.</a:t>
            </a:r>
            <a:endParaRPr lang="en-US" sz="26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23</a:t>
            </a:fld>
            <a:endParaRPr lang="en-US"/>
          </a:p>
        </p:txBody>
      </p:sp>
    </p:spTree>
    <p:extLst>
      <p:ext uri="{BB962C8B-B14F-4D97-AF65-F5344CB8AC3E}">
        <p14:creationId xmlns:p14="http://schemas.microsoft.com/office/powerpoint/2010/main" val="2743503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Qualitative Research </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Phenomenological</a:t>
            </a:r>
          </a:p>
          <a:p>
            <a:pPr marL="571500" indent="-571500">
              <a:buFont typeface="+mj-lt"/>
              <a:buAutoNum type="romanUcPeriod"/>
            </a:pPr>
            <a:r>
              <a:rPr lang="en-US" dirty="0" smtClean="0"/>
              <a:t>Ethnographic</a:t>
            </a:r>
          </a:p>
          <a:p>
            <a:pPr marL="571500" indent="-571500">
              <a:buFont typeface="+mj-lt"/>
              <a:buAutoNum type="romanUcPeriod"/>
            </a:pPr>
            <a:r>
              <a:rPr lang="en-US" dirty="0" smtClean="0"/>
              <a:t>Case studies</a:t>
            </a:r>
          </a:p>
          <a:p>
            <a:pPr marL="571500" indent="-571500">
              <a:buFont typeface="+mj-lt"/>
              <a:buAutoNum type="romanUcPeriod"/>
            </a:pPr>
            <a:r>
              <a:rPr lang="en-US" dirty="0" smtClean="0"/>
              <a:t>Action research studies</a:t>
            </a:r>
            <a:endParaRPr lang="en-US"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447800"/>
            <a:ext cx="28575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24</a:t>
            </a:fld>
            <a:endParaRPr lang="en-US"/>
          </a:p>
        </p:txBody>
      </p:sp>
    </p:spTree>
    <p:extLst>
      <p:ext uri="{BB962C8B-B14F-4D97-AF65-F5344CB8AC3E}">
        <p14:creationId xmlns:p14="http://schemas.microsoft.com/office/powerpoint/2010/main" val="3421449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Qualitative Research </a:t>
            </a:r>
            <a:endParaRPr lang="en-US" dirty="0"/>
          </a:p>
        </p:txBody>
      </p:sp>
      <p:sp>
        <p:nvSpPr>
          <p:cNvPr id="3" name="Content Placeholder 2"/>
          <p:cNvSpPr>
            <a:spLocks noGrp="1"/>
          </p:cNvSpPr>
          <p:nvPr>
            <p:ph idx="1"/>
          </p:nvPr>
        </p:nvSpPr>
        <p:spPr>
          <a:xfrm>
            <a:off x="533400" y="1600200"/>
            <a:ext cx="8229600" cy="4525963"/>
          </a:xfrm>
        </p:spPr>
        <p:txBody>
          <a:bodyPr>
            <a:normAutofit lnSpcReduction="10000"/>
          </a:bodyPr>
          <a:lstStyle/>
          <a:p>
            <a:pPr marL="0" indent="0">
              <a:buNone/>
            </a:pPr>
            <a:r>
              <a:rPr lang="en-US" u="sng" dirty="0" smtClean="0">
                <a:solidFill>
                  <a:srgbClr val="FF0000"/>
                </a:solidFill>
              </a:rPr>
              <a:t>Phenomenological</a:t>
            </a:r>
            <a:r>
              <a:rPr lang="en-US" dirty="0" smtClean="0"/>
              <a:t> </a:t>
            </a:r>
            <a:r>
              <a:rPr lang="en-US" sz="2600" dirty="0" smtClean="0"/>
              <a:t>– examine human experiences through descriptions provided by the people involved. These experiences are called </a:t>
            </a:r>
            <a:r>
              <a:rPr lang="en-US" i="1" dirty="0" smtClean="0">
                <a:solidFill>
                  <a:srgbClr val="FF0000"/>
                </a:solidFill>
                <a:effectLst>
                  <a:outerShdw blurRad="38100" dist="38100" dir="2700000" algn="tl">
                    <a:srgbClr val="000000">
                      <a:alpha val="43137"/>
                    </a:srgbClr>
                  </a:outerShdw>
                </a:effectLst>
              </a:rPr>
              <a:t>live experiences.</a:t>
            </a:r>
          </a:p>
          <a:p>
            <a:pPr marL="0" indent="0">
              <a:buNone/>
            </a:pPr>
            <a:r>
              <a:rPr lang="en-US" i="1" dirty="0" smtClean="0">
                <a:effectLst>
                  <a:outerShdw blurRad="38100" dist="38100" dir="2700000" algn="tl">
                    <a:srgbClr val="000000">
                      <a:alpha val="43137"/>
                    </a:srgbClr>
                  </a:outerShdw>
                </a:effectLst>
              </a:rPr>
              <a:t>****The goal of phenomenological study is to describe the meaning  that experiences hold for each subject.</a:t>
            </a:r>
            <a:r>
              <a:rPr lang="en-US" dirty="0" smtClean="0"/>
              <a:t> </a:t>
            </a:r>
          </a:p>
          <a:p>
            <a:pPr marL="0" indent="0">
              <a:buNone/>
            </a:pPr>
            <a:endParaRPr lang="en-US" dirty="0" smtClean="0"/>
          </a:p>
          <a:p>
            <a:pPr marL="0" indent="0">
              <a:buNone/>
            </a:pPr>
            <a:r>
              <a:rPr lang="en-US" u="sng" dirty="0" smtClean="0">
                <a:solidFill>
                  <a:srgbClr val="FF0000"/>
                </a:solidFill>
              </a:rPr>
              <a:t>Ethnographic</a:t>
            </a:r>
            <a:r>
              <a:rPr lang="en-US" dirty="0" smtClean="0"/>
              <a:t> </a:t>
            </a:r>
            <a:r>
              <a:rPr lang="en-US" sz="2400" dirty="0" smtClean="0"/>
              <a:t>– involve in the collection and analysis of data about cultural groups.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25</a:t>
            </a:fld>
            <a:endParaRPr lang="en-US"/>
          </a:p>
        </p:txBody>
      </p:sp>
    </p:spTree>
    <p:extLst>
      <p:ext uri="{BB962C8B-B14F-4D97-AF65-F5344CB8AC3E}">
        <p14:creationId xmlns:p14="http://schemas.microsoft.com/office/powerpoint/2010/main" val="3401613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534400" cy="5592763"/>
          </a:xfrm>
        </p:spPr>
        <p:txBody>
          <a:bodyPr>
            <a:normAutofit/>
          </a:bodyPr>
          <a:lstStyle/>
          <a:p>
            <a:pPr marL="0" indent="0">
              <a:buNone/>
            </a:pPr>
            <a:r>
              <a:rPr lang="en-US" u="sng" dirty="0" smtClean="0">
                <a:solidFill>
                  <a:srgbClr val="FF0000"/>
                </a:solidFill>
              </a:rPr>
              <a:t>Case studies</a:t>
            </a:r>
            <a:r>
              <a:rPr lang="en-US" dirty="0" smtClean="0"/>
              <a:t> </a:t>
            </a:r>
            <a:r>
              <a:rPr lang="en-US" sz="2400" dirty="0" smtClean="0"/>
              <a:t>– are in-depth examinations of people. It can be a qualitative or a quantitative study.</a:t>
            </a:r>
          </a:p>
          <a:p>
            <a:pPr marL="0" indent="0">
              <a:buNone/>
            </a:pPr>
            <a:endParaRPr lang="en-US" u="sng" dirty="0" smtClean="0">
              <a:solidFill>
                <a:srgbClr val="FF0000"/>
              </a:solidFill>
            </a:endParaRPr>
          </a:p>
          <a:p>
            <a:pPr marL="0" indent="0">
              <a:buNone/>
            </a:pPr>
            <a:r>
              <a:rPr lang="en-US" u="sng" dirty="0" smtClean="0">
                <a:solidFill>
                  <a:srgbClr val="FF0000"/>
                </a:solidFill>
              </a:rPr>
              <a:t>Grounded theory</a:t>
            </a:r>
            <a:r>
              <a:rPr lang="en-US" dirty="0" smtClean="0"/>
              <a:t> </a:t>
            </a:r>
            <a:r>
              <a:rPr lang="en-US" sz="2400" dirty="0" smtClean="0"/>
              <a:t>– are studies in which data are collected and analyzed, and then a theory is developed that is grounded in the data.</a:t>
            </a:r>
          </a:p>
          <a:p>
            <a:pPr marL="0" indent="0">
              <a:buNone/>
            </a:pPr>
            <a:endParaRPr lang="en-US" u="sng" dirty="0" smtClean="0">
              <a:solidFill>
                <a:srgbClr val="FF0000"/>
              </a:solidFill>
            </a:endParaRPr>
          </a:p>
          <a:p>
            <a:pPr marL="0" indent="0">
              <a:buNone/>
            </a:pPr>
            <a:r>
              <a:rPr lang="en-US" u="sng" dirty="0" smtClean="0">
                <a:solidFill>
                  <a:srgbClr val="FF0000"/>
                </a:solidFill>
              </a:rPr>
              <a:t>Action research studies</a:t>
            </a:r>
            <a:r>
              <a:rPr lang="en-US" dirty="0" smtClean="0"/>
              <a:t> </a:t>
            </a:r>
            <a:r>
              <a:rPr lang="en-US" sz="2400" dirty="0" smtClean="0"/>
              <a:t>– is a type of qualitative research that seeks action to improve practice and study the effects of the action that was taken.</a:t>
            </a:r>
          </a:p>
          <a:p>
            <a:endParaRPr lang="en-US" sz="2400"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26</a:t>
            </a:fld>
            <a:endParaRPr lang="en-US"/>
          </a:p>
        </p:txBody>
      </p:sp>
    </p:spTree>
    <p:extLst>
      <p:ext uri="{BB962C8B-B14F-4D97-AF65-F5344CB8AC3E}">
        <p14:creationId xmlns:p14="http://schemas.microsoft.com/office/powerpoint/2010/main" val="666961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dirty="0" smtClean="0"/>
              <a:t>Types of Research According to </a:t>
            </a:r>
            <a:r>
              <a:rPr lang="en-US" u="sng" dirty="0" smtClean="0">
                <a:solidFill>
                  <a:srgbClr val="FF0000"/>
                </a:solidFill>
              </a:rPr>
              <a:t>Time Frame</a:t>
            </a:r>
          </a:p>
          <a:p>
            <a:pPr marL="514350" indent="-514350">
              <a:buAutoNum type="alphaLcPeriod"/>
            </a:pPr>
            <a:r>
              <a:rPr lang="en-US" u="sng" dirty="0" smtClean="0">
                <a:solidFill>
                  <a:srgbClr val="FF0000"/>
                </a:solidFill>
              </a:rPr>
              <a:t>Historical Research</a:t>
            </a:r>
            <a:r>
              <a:rPr lang="en-US" dirty="0" smtClean="0"/>
              <a:t> - </a:t>
            </a:r>
            <a:r>
              <a:rPr lang="en-US" sz="2400" dirty="0" smtClean="0"/>
              <a:t>concern the identification, location, evaluation, and synthesis of data from the past. Not only to discover the events of the past but also to relate these past happenings to the present and to the future.</a:t>
            </a:r>
          </a:p>
          <a:p>
            <a:pPr marL="514350" indent="-514350">
              <a:buAutoNum type="alphaLcPeriod"/>
            </a:pPr>
            <a:endParaRPr lang="en-US" dirty="0" smtClean="0"/>
          </a:p>
          <a:p>
            <a:pPr marL="0" indent="0">
              <a:buNone/>
            </a:pPr>
            <a:r>
              <a:rPr lang="en-US" u="sng" dirty="0" smtClean="0">
                <a:solidFill>
                  <a:srgbClr val="FF0000"/>
                </a:solidFill>
              </a:rPr>
              <a:t>b. Descriptive Research</a:t>
            </a:r>
            <a:r>
              <a:rPr lang="en-US" dirty="0" smtClean="0"/>
              <a:t> </a:t>
            </a:r>
            <a:r>
              <a:rPr lang="en-US" sz="2400" dirty="0" smtClean="0"/>
              <a:t>– research studies in which phenomena are described or the relationship between variables is examined; no attempt is made to determine cause-effect relationship.</a:t>
            </a:r>
            <a:endParaRPr lang="en-US" sz="2400"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27</a:t>
            </a:fld>
            <a:endParaRPr lang="en-US"/>
          </a:p>
        </p:txBody>
      </p:sp>
    </p:spTree>
    <p:extLst>
      <p:ext uri="{BB962C8B-B14F-4D97-AF65-F5344CB8AC3E}">
        <p14:creationId xmlns:p14="http://schemas.microsoft.com/office/powerpoint/2010/main" val="84812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Quantitative Research</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Identify the research problem</a:t>
            </a:r>
          </a:p>
          <a:p>
            <a:pPr>
              <a:buFont typeface="Wingdings" panose="05000000000000000000" pitchFamily="2" charset="2"/>
              <a:buChar char="v"/>
            </a:pPr>
            <a:r>
              <a:rPr lang="en-US" dirty="0" smtClean="0"/>
              <a:t>Determine the purpose of the study</a:t>
            </a:r>
          </a:p>
          <a:p>
            <a:pPr>
              <a:buFont typeface="Wingdings" panose="05000000000000000000" pitchFamily="2" charset="2"/>
              <a:buChar char="v"/>
            </a:pPr>
            <a:r>
              <a:rPr lang="en-US" dirty="0" smtClean="0"/>
              <a:t>Formulate the research question.</a:t>
            </a:r>
          </a:p>
          <a:p>
            <a:pPr>
              <a:buFont typeface="Wingdings" panose="05000000000000000000" pitchFamily="2" charset="2"/>
              <a:buChar char="v"/>
            </a:pPr>
            <a:r>
              <a:rPr lang="en-US" dirty="0" smtClean="0"/>
              <a:t>Review the literature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9965" y="3886200"/>
            <a:ext cx="30607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28</a:t>
            </a:fld>
            <a:endParaRPr lang="en-US"/>
          </a:p>
        </p:txBody>
      </p:sp>
    </p:spTree>
    <p:extLst>
      <p:ext uri="{BB962C8B-B14F-4D97-AF65-F5344CB8AC3E}">
        <p14:creationId xmlns:p14="http://schemas.microsoft.com/office/powerpoint/2010/main" val="426953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Quantitative Research</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Develop a theoretical/conceptual framework</a:t>
            </a:r>
          </a:p>
          <a:p>
            <a:pPr>
              <a:buFont typeface="Wingdings" panose="05000000000000000000" pitchFamily="2" charset="2"/>
              <a:buChar char="v"/>
            </a:pPr>
            <a:r>
              <a:rPr lang="en-US" dirty="0" smtClean="0"/>
              <a:t>Acknowledge the limitation of the study</a:t>
            </a:r>
          </a:p>
          <a:p>
            <a:pPr>
              <a:buFont typeface="Wingdings" panose="05000000000000000000" pitchFamily="2" charset="2"/>
              <a:buChar char="v"/>
            </a:pPr>
            <a:r>
              <a:rPr lang="en-US" dirty="0" smtClean="0"/>
              <a:t>Formulate the hypothesis</a:t>
            </a:r>
          </a:p>
          <a:p>
            <a:pPr>
              <a:buFont typeface="Wingdings" panose="05000000000000000000" pitchFamily="2" charset="2"/>
              <a:buChar char="v"/>
            </a:pPr>
            <a:r>
              <a:rPr lang="en-US" dirty="0" smtClean="0"/>
              <a:t>Define the study variables/terms</a:t>
            </a:r>
          </a:p>
          <a:p>
            <a:pPr>
              <a:buFont typeface="Wingdings" panose="05000000000000000000" pitchFamily="2" charset="2"/>
              <a:buChar char="v"/>
            </a:pP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605" y="4500563"/>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29</a:t>
            </a:fld>
            <a:endParaRPr lang="en-US"/>
          </a:p>
        </p:txBody>
      </p:sp>
    </p:spTree>
    <p:extLst>
      <p:ext uri="{BB962C8B-B14F-4D97-AF65-F5344CB8AC3E}">
        <p14:creationId xmlns:p14="http://schemas.microsoft.com/office/powerpoint/2010/main" val="82963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Research Goals:</a:t>
            </a:r>
          </a:p>
          <a:p>
            <a:r>
              <a:rPr lang="en-US" dirty="0" smtClean="0"/>
              <a:t>Refine</a:t>
            </a:r>
          </a:p>
          <a:p>
            <a:r>
              <a:rPr lang="en-US" dirty="0" smtClean="0"/>
              <a:t>Expand</a:t>
            </a:r>
          </a:p>
          <a:p>
            <a:r>
              <a:rPr lang="en-US" dirty="0" smtClean="0"/>
              <a:t>Develop</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819400"/>
            <a:ext cx="457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3</a:t>
            </a:fld>
            <a:endParaRPr lang="en-US"/>
          </a:p>
        </p:txBody>
      </p:sp>
    </p:spTree>
    <p:extLst>
      <p:ext uri="{BB962C8B-B14F-4D97-AF65-F5344CB8AC3E}">
        <p14:creationId xmlns:p14="http://schemas.microsoft.com/office/powerpoint/2010/main" val="2918468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Quantitative Research</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Select the research design</a:t>
            </a:r>
          </a:p>
          <a:p>
            <a:pPr>
              <a:buFont typeface="Wingdings" panose="05000000000000000000" pitchFamily="2" charset="2"/>
              <a:buChar char="v"/>
            </a:pPr>
            <a:r>
              <a:rPr lang="en-US" dirty="0" smtClean="0"/>
              <a:t>Identify the population</a:t>
            </a:r>
          </a:p>
          <a:p>
            <a:pPr>
              <a:buFont typeface="Wingdings" panose="05000000000000000000" pitchFamily="2" charset="2"/>
              <a:buChar char="v"/>
            </a:pPr>
            <a:r>
              <a:rPr lang="en-US" dirty="0" smtClean="0"/>
              <a:t>Select the sample</a:t>
            </a:r>
          </a:p>
          <a:p>
            <a:pPr>
              <a:buFont typeface="Wingdings" panose="05000000000000000000" pitchFamily="2" charset="2"/>
              <a:buChar char="v"/>
            </a:pPr>
            <a:r>
              <a:rPr lang="en-US" dirty="0" smtClean="0"/>
              <a:t>Conduct a pilot study</a:t>
            </a:r>
          </a:p>
          <a:p>
            <a:pPr>
              <a:buFont typeface="Wingdings" panose="05000000000000000000" pitchFamily="2" charset="2"/>
              <a:buChar char="v"/>
            </a:pPr>
            <a:r>
              <a:rPr lang="en-US" dirty="0" smtClean="0"/>
              <a:t>Collect the data</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500563"/>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30</a:t>
            </a:fld>
            <a:endParaRPr lang="en-US"/>
          </a:p>
        </p:txBody>
      </p:sp>
    </p:spTree>
    <p:extLst>
      <p:ext uri="{BB962C8B-B14F-4D97-AF65-F5344CB8AC3E}">
        <p14:creationId xmlns:p14="http://schemas.microsoft.com/office/powerpoint/2010/main" val="1075026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Quantitative Research</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Organize the data for analysis</a:t>
            </a:r>
          </a:p>
          <a:p>
            <a:pPr>
              <a:buFont typeface="Wingdings" panose="05000000000000000000" pitchFamily="2" charset="2"/>
              <a:buChar char="v"/>
            </a:pPr>
            <a:r>
              <a:rPr lang="en-US" dirty="0" smtClean="0"/>
              <a:t>Analyze the data</a:t>
            </a:r>
          </a:p>
          <a:p>
            <a:pPr>
              <a:buFont typeface="Wingdings" panose="05000000000000000000" pitchFamily="2" charset="2"/>
              <a:buChar char="v"/>
            </a:pPr>
            <a:r>
              <a:rPr lang="en-US" dirty="0" smtClean="0"/>
              <a:t>Interpret the findings</a:t>
            </a:r>
          </a:p>
          <a:p>
            <a:pPr>
              <a:buFont typeface="Wingdings" panose="05000000000000000000" pitchFamily="2" charset="2"/>
              <a:buChar char="v"/>
            </a:pPr>
            <a:r>
              <a:rPr lang="en-US" dirty="0" smtClean="0"/>
              <a:t>Communicate the findings</a:t>
            </a:r>
          </a:p>
          <a:p>
            <a:pPr>
              <a:buFont typeface="Wingdings" panose="05000000000000000000" pitchFamily="2" charset="2"/>
              <a:buChar char="v"/>
            </a:pPr>
            <a:r>
              <a:rPr lang="en-US" dirty="0" smtClean="0"/>
              <a:t>Utilize the findings </a:t>
            </a:r>
          </a:p>
          <a:p>
            <a:pPr>
              <a:buFont typeface="Wingdings" panose="05000000000000000000" pitchFamily="2" charset="2"/>
              <a:buChar char="v"/>
            </a:pP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743" y="4514631"/>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31</a:t>
            </a:fld>
            <a:endParaRPr lang="en-US"/>
          </a:p>
        </p:txBody>
      </p:sp>
    </p:spTree>
    <p:extLst>
      <p:ext uri="{BB962C8B-B14F-4D97-AF65-F5344CB8AC3E}">
        <p14:creationId xmlns:p14="http://schemas.microsoft.com/office/powerpoint/2010/main" val="35582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Qualitative Research</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Identify the problem of the study</a:t>
            </a:r>
          </a:p>
          <a:p>
            <a:pPr>
              <a:buFont typeface="Wingdings" panose="05000000000000000000" pitchFamily="2" charset="2"/>
              <a:buChar char="v"/>
            </a:pPr>
            <a:r>
              <a:rPr lang="en-US" dirty="0" smtClean="0"/>
              <a:t>State the purpose</a:t>
            </a:r>
          </a:p>
          <a:p>
            <a:pPr>
              <a:buFont typeface="Wingdings" panose="05000000000000000000" pitchFamily="2" charset="2"/>
              <a:buChar char="v"/>
            </a:pPr>
            <a:r>
              <a:rPr lang="en-US" dirty="0" smtClean="0"/>
              <a:t>Select the research design</a:t>
            </a:r>
          </a:p>
          <a:p>
            <a:pPr>
              <a:buFont typeface="Wingdings" panose="05000000000000000000" pitchFamily="2" charset="2"/>
              <a:buChar char="v"/>
            </a:pPr>
            <a:r>
              <a:rPr lang="en-US" dirty="0" smtClean="0"/>
              <a:t>Review the literature</a:t>
            </a:r>
          </a:p>
          <a:p>
            <a:pPr>
              <a:buFont typeface="Wingdings" panose="05000000000000000000" pitchFamily="2" charset="2"/>
              <a:buChar char="v"/>
            </a:pPr>
            <a:r>
              <a:rPr lang="en-US" dirty="0" smtClean="0"/>
              <a:t>Select the sample</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500563"/>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32</a:t>
            </a:fld>
            <a:endParaRPr lang="en-US"/>
          </a:p>
        </p:txBody>
      </p:sp>
    </p:spTree>
    <p:extLst>
      <p:ext uri="{BB962C8B-B14F-4D97-AF65-F5344CB8AC3E}">
        <p14:creationId xmlns:p14="http://schemas.microsoft.com/office/powerpoint/2010/main" val="2135419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Qualitative Research</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Gain entry to the research site</a:t>
            </a:r>
          </a:p>
          <a:p>
            <a:pPr>
              <a:buFont typeface="Wingdings" panose="05000000000000000000" pitchFamily="2" charset="2"/>
              <a:buChar char="v"/>
            </a:pPr>
            <a:r>
              <a:rPr lang="en-US" dirty="0" smtClean="0"/>
              <a:t>Protect the rights of the participants collect the data</a:t>
            </a:r>
          </a:p>
          <a:p>
            <a:pPr>
              <a:buFont typeface="Wingdings" panose="05000000000000000000" pitchFamily="2" charset="2"/>
              <a:buChar char="v"/>
            </a:pPr>
            <a:r>
              <a:rPr lang="en-US" dirty="0" smtClean="0"/>
              <a:t>Interpret the data</a:t>
            </a:r>
          </a:p>
          <a:p>
            <a:pPr>
              <a:buFont typeface="Wingdings" panose="05000000000000000000" pitchFamily="2" charset="2"/>
              <a:buChar char="v"/>
            </a:pPr>
            <a:r>
              <a:rPr lang="en-US" dirty="0" smtClean="0"/>
              <a:t>Communicate the study result</a:t>
            </a:r>
          </a:p>
          <a:p>
            <a:pPr>
              <a:buFont typeface="Wingdings" panose="05000000000000000000" pitchFamily="2" charset="2"/>
              <a:buChar char="v"/>
            </a:pPr>
            <a:r>
              <a:rPr lang="en-US" dirty="0" smtClean="0"/>
              <a:t>Utilize the study results</a:t>
            </a:r>
          </a:p>
          <a:p>
            <a:pPr>
              <a:buFont typeface="Wingdings" panose="05000000000000000000" pitchFamily="2" charset="2"/>
              <a:buChar char="v"/>
            </a:pP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605" y="4534560"/>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33</a:t>
            </a:fld>
            <a:endParaRPr lang="en-US"/>
          </a:p>
        </p:txBody>
      </p:sp>
    </p:spTree>
    <p:extLst>
      <p:ext uri="{BB962C8B-B14F-4D97-AF65-F5344CB8AC3E}">
        <p14:creationId xmlns:p14="http://schemas.microsoft.com/office/powerpoint/2010/main" val="3871666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smtClean="0"/>
              <a:t>Research problem</a:t>
            </a:r>
          </a:p>
          <a:p>
            <a:pPr>
              <a:buFont typeface="Wingdings" panose="05000000000000000000" pitchFamily="2" charset="2"/>
              <a:buChar char="v"/>
            </a:pPr>
            <a:r>
              <a:rPr lang="en-US" dirty="0" smtClean="0"/>
              <a:t>Is an area where knowledge is needed to advance the practice of nursing.</a:t>
            </a:r>
          </a:p>
          <a:p>
            <a:pPr>
              <a:buFont typeface="Wingdings" panose="05000000000000000000" pitchFamily="2" charset="2"/>
              <a:buChar char="v"/>
            </a:pPr>
            <a:r>
              <a:rPr lang="en-US" dirty="0" smtClean="0"/>
              <a:t>Sources of nursing research problems</a:t>
            </a:r>
          </a:p>
          <a:p>
            <a:pPr>
              <a:buFont typeface="Wingdings" panose="05000000000000000000" pitchFamily="2" charset="2"/>
              <a:buChar char="v"/>
            </a:pPr>
            <a:r>
              <a:rPr lang="en-US" dirty="0" smtClean="0"/>
              <a:t>Personal experience</a:t>
            </a:r>
          </a:p>
          <a:p>
            <a:pPr>
              <a:buFont typeface="Wingdings" panose="05000000000000000000" pitchFamily="2" charset="2"/>
              <a:buChar char="v"/>
            </a:pPr>
            <a:r>
              <a:rPr lang="en-US" dirty="0" smtClean="0"/>
              <a:t>Literature sources</a:t>
            </a:r>
          </a:p>
          <a:p>
            <a:pPr>
              <a:buFont typeface="Wingdings" panose="05000000000000000000" pitchFamily="2" charset="2"/>
              <a:buChar char="v"/>
            </a:pPr>
            <a:r>
              <a:rPr lang="en-US" dirty="0" smtClean="0"/>
              <a:t>Existing theories</a:t>
            </a:r>
          </a:p>
          <a:p>
            <a:pPr>
              <a:buFont typeface="Wingdings" panose="05000000000000000000" pitchFamily="2" charset="2"/>
              <a:buChar char="v"/>
            </a:pPr>
            <a:r>
              <a:rPr lang="en-US" dirty="0" smtClean="0"/>
              <a:t>Previous research</a:t>
            </a:r>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8365" y="4509941"/>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34</a:t>
            </a:fld>
            <a:endParaRPr lang="en-US"/>
          </a:p>
        </p:txBody>
      </p:sp>
    </p:spTree>
    <p:extLst>
      <p:ext uri="{BB962C8B-B14F-4D97-AF65-F5344CB8AC3E}">
        <p14:creationId xmlns:p14="http://schemas.microsoft.com/office/powerpoint/2010/main" val="4280520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Research problem consideration</a:t>
            </a:r>
          </a:p>
          <a:p>
            <a:pPr>
              <a:buFont typeface="Wingdings" panose="05000000000000000000" pitchFamily="2" charset="2"/>
              <a:buChar char="v"/>
            </a:pPr>
            <a:r>
              <a:rPr lang="en-US" dirty="0" smtClean="0"/>
              <a:t>Ethical issues</a:t>
            </a:r>
          </a:p>
          <a:p>
            <a:pPr>
              <a:buFont typeface="Wingdings" panose="05000000000000000000" pitchFamily="2" charset="2"/>
              <a:buChar char="v"/>
            </a:pPr>
            <a:r>
              <a:rPr lang="en-US" dirty="0" smtClean="0"/>
              <a:t>Significance to nursing </a:t>
            </a:r>
          </a:p>
          <a:p>
            <a:pPr>
              <a:buFont typeface="Wingdings" panose="05000000000000000000" pitchFamily="2" charset="2"/>
              <a:buChar char="v"/>
            </a:pPr>
            <a:r>
              <a:rPr lang="en-US" dirty="0" smtClean="0"/>
              <a:t>Personal motivation</a:t>
            </a:r>
          </a:p>
          <a:p>
            <a:pPr>
              <a:buFont typeface="Wingdings" panose="05000000000000000000" pitchFamily="2" charset="2"/>
              <a:buChar char="v"/>
            </a:pPr>
            <a:r>
              <a:rPr lang="en-US" dirty="0" smtClean="0"/>
              <a:t>Researcher qualification</a:t>
            </a:r>
          </a:p>
          <a:p>
            <a:pPr>
              <a:buFont typeface="Wingdings" panose="05000000000000000000" pitchFamily="2" charset="2"/>
              <a:buChar char="v"/>
            </a:pPr>
            <a:r>
              <a:rPr lang="en-US" dirty="0" smtClean="0"/>
              <a:t>Feasibility study</a:t>
            </a: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1442" y="4343400"/>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35</a:t>
            </a:fld>
            <a:endParaRPr lang="en-US"/>
          </a:p>
        </p:txBody>
      </p:sp>
    </p:spTree>
    <p:extLst>
      <p:ext uri="{BB962C8B-B14F-4D97-AF65-F5344CB8AC3E}">
        <p14:creationId xmlns:p14="http://schemas.microsoft.com/office/powerpoint/2010/main" val="467841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Research question criteria</a:t>
            </a:r>
          </a:p>
          <a:p>
            <a:pPr>
              <a:buFont typeface="Wingdings" panose="05000000000000000000" pitchFamily="2" charset="2"/>
              <a:buChar char="v"/>
            </a:pPr>
            <a:r>
              <a:rPr lang="en-US" dirty="0" smtClean="0"/>
              <a:t>Is written in interrogative sentence form</a:t>
            </a:r>
          </a:p>
          <a:p>
            <a:pPr>
              <a:buFont typeface="Wingdings" panose="05000000000000000000" pitchFamily="2" charset="2"/>
              <a:buChar char="v"/>
            </a:pPr>
            <a:r>
              <a:rPr lang="en-US" dirty="0" smtClean="0"/>
              <a:t>Includes the population</a:t>
            </a:r>
          </a:p>
          <a:p>
            <a:pPr>
              <a:buFont typeface="Wingdings" panose="05000000000000000000" pitchFamily="2" charset="2"/>
              <a:buChar char="v"/>
            </a:pPr>
            <a:r>
              <a:rPr lang="en-US" dirty="0" smtClean="0"/>
              <a:t>Includes variables</a:t>
            </a:r>
          </a:p>
          <a:p>
            <a:pPr>
              <a:buFont typeface="Wingdings" panose="05000000000000000000" pitchFamily="2" charset="2"/>
              <a:buChar char="v"/>
            </a:pPr>
            <a:r>
              <a:rPr lang="en-US" dirty="0" smtClean="0"/>
              <a:t>Empirically testable</a:t>
            </a:r>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986" y="4515803"/>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36</a:t>
            </a:fld>
            <a:endParaRPr lang="en-US"/>
          </a:p>
        </p:txBody>
      </p:sp>
    </p:spTree>
    <p:extLst>
      <p:ext uri="{BB962C8B-B14F-4D97-AF65-F5344CB8AC3E}">
        <p14:creationId xmlns:p14="http://schemas.microsoft.com/office/powerpoint/2010/main" val="1913942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Step 1: Identify the research problem</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solidFill>
                  <a:srgbClr val="FF0000"/>
                </a:solidFill>
              </a:rPr>
              <a:t>Research problem</a:t>
            </a:r>
          </a:p>
          <a:p>
            <a:pPr lvl="1"/>
            <a:r>
              <a:rPr lang="en-US" dirty="0" smtClean="0"/>
              <a:t>One of the most important steps</a:t>
            </a:r>
          </a:p>
          <a:p>
            <a:pPr lvl="1"/>
            <a:r>
              <a:rPr lang="en-US" dirty="0" smtClean="0"/>
              <a:t>Is an area where knowledge is needed to advance the practice of nursing</a:t>
            </a:r>
          </a:p>
          <a:p>
            <a:pPr lvl="1"/>
            <a:r>
              <a:rPr lang="en-US" dirty="0" smtClean="0"/>
              <a:t>Broad topic is identified and then the topic is narrowed down to a specific problem to be studied.</a:t>
            </a:r>
          </a:p>
          <a:p>
            <a:pPr marL="0" indent="0">
              <a:buNone/>
            </a:pPr>
            <a:r>
              <a:rPr lang="en-US" dirty="0" smtClean="0">
                <a:solidFill>
                  <a:srgbClr val="FF0000"/>
                </a:solidFill>
              </a:rPr>
              <a:t>Stated in </a:t>
            </a:r>
            <a:r>
              <a:rPr lang="en-US" dirty="0">
                <a:solidFill>
                  <a:srgbClr val="FF0000"/>
                </a:solidFill>
              </a:rPr>
              <a:t>two </a:t>
            </a:r>
            <a:r>
              <a:rPr lang="en-US" dirty="0" smtClean="0">
                <a:solidFill>
                  <a:srgbClr val="FF0000"/>
                </a:solidFill>
              </a:rPr>
              <a:t>forms:</a:t>
            </a:r>
          </a:p>
          <a:p>
            <a:r>
              <a:rPr lang="en-US" dirty="0" smtClean="0"/>
              <a:t>Interrogative – statement that ask</a:t>
            </a:r>
          </a:p>
          <a:p>
            <a:r>
              <a:rPr lang="en-US" dirty="0" smtClean="0"/>
              <a:t>Declarative </a:t>
            </a:r>
          </a:p>
          <a:p>
            <a:endParaRPr lang="en-US" dirty="0"/>
          </a:p>
        </p:txBody>
      </p:sp>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37</a:t>
            </a:fld>
            <a:endParaRPr lang="en-US"/>
          </a:p>
        </p:txBody>
      </p:sp>
    </p:spTree>
    <p:extLst>
      <p:ext uri="{BB962C8B-B14F-4D97-AF65-F5344CB8AC3E}">
        <p14:creationId xmlns:p14="http://schemas.microsoft.com/office/powerpoint/2010/main" val="337718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u="sng" dirty="0" smtClean="0">
                <a:solidFill>
                  <a:srgbClr val="FF0000"/>
                </a:solidFill>
              </a:rPr>
              <a:t>Interrogative form</a:t>
            </a:r>
            <a:r>
              <a:rPr lang="en-US" dirty="0" smtClean="0"/>
              <a:t> </a:t>
            </a:r>
          </a:p>
          <a:p>
            <a:r>
              <a:rPr lang="en-US" i="1" dirty="0" smtClean="0"/>
              <a:t>“Is there a correlation between the number of hours that baccalaureate nursing students have studied and their anxiety levels before the midterm examination?”</a:t>
            </a:r>
          </a:p>
          <a:p>
            <a:pPr marL="0" indent="0">
              <a:buNone/>
            </a:pPr>
            <a:r>
              <a:rPr lang="en-US" u="sng" dirty="0" smtClean="0">
                <a:solidFill>
                  <a:srgbClr val="FF0000"/>
                </a:solidFill>
              </a:rPr>
              <a:t>Declarative form</a:t>
            </a:r>
          </a:p>
          <a:p>
            <a:r>
              <a:rPr lang="en-US" i="1" dirty="0" smtClean="0"/>
              <a:t>“This study examines the relationship between the number of hours that baccalaureate nursing students have studied and their anxiety levels before the midterm examination.”</a:t>
            </a:r>
            <a:r>
              <a:rPr lang="en-US" dirty="0" smtClean="0"/>
              <a:t> </a:t>
            </a:r>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38</a:t>
            </a:fld>
            <a:endParaRPr lang="en-US"/>
          </a:p>
        </p:txBody>
      </p:sp>
    </p:spTree>
    <p:extLst>
      <p:ext uri="{BB962C8B-B14F-4D97-AF65-F5344CB8AC3E}">
        <p14:creationId xmlns:p14="http://schemas.microsoft.com/office/powerpoint/2010/main" val="3460091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FF0000"/>
                </a:solidFill>
              </a:rPr>
              <a:t>Variables</a:t>
            </a:r>
            <a:endParaRPr lang="en-US" dirty="0">
              <a:solidFill>
                <a:srgbClr val="FF0000"/>
              </a:solidFill>
            </a:endParaRPr>
          </a:p>
          <a:p>
            <a:pPr lvl="1"/>
            <a:r>
              <a:rPr lang="en-US" dirty="0" smtClean="0"/>
              <a:t>A characteristic, attribute of a person or object that differs among the persons or object being studied (</a:t>
            </a:r>
            <a:r>
              <a:rPr lang="en-US" dirty="0" err="1" smtClean="0"/>
              <a:t>eg</a:t>
            </a:r>
            <a:r>
              <a:rPr lang="en-US" dirty="0" smtClean="0"/>
              <a:t>. Age, sex, blood type etc.)</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39</a:t>
            </a:fld>
            <a:endParaRPr lang="en-US"/>
          </a:p>
        </p:txBody>
      </p:sp>
    </p:spTree>
    <p:extLst>
      <p:ext uri="{BB962C8B-B14F-4D97-AF65-F5344CB8AC3E}">
        <p14:creationId xmlns:p14="http://schemas.microsoft.com/office/powerpoint/2010/main" val="292779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t>
            </a:r>
            <a:r>
              <a:rPr lang="en-US" dirty="0" smtClean="0"/>
              <a:t>research</a:t>
            </a:r>
            <a:endParaRPr lang="en-US" dirty="0"/>
          </a:p>
        </p:txBody>
      </p:sp>
      <p:sp>
        <p:nvSpPr>
          <p:cNvPr id="3" name="Content Placeholder 2"/>
          <p:cNvSpPr>
            <a:spLocks noGrp="1"/>
          </p:cNvSpPr>
          <p:nvPr>
            <p:ph idx="1"/>
          </p:nvPr>
        </p:nvSpPr>
        <p:spPr>
          <a:xfrm>
            <a:off x="228600" y="1600200"/>
            <a:ext cx="8763000" cy="4525963"/>
          </a:xfrm>
        </p:spPr>
        <p:txBody>
          <a:bodyPr>
            <a:normAutofit/>
          </a:bodyPr>
          <a:lstStyle/>
          <a:p>
            <a:pPr marL="0" indent="0">
              <a:buNone/>
            </a:pPr>
            <a:r>
              <a:rPr lang="en-US" dirty="0"/>
              <a:t>1.Involves gathering of new data </a:t>
            </a:r>
            <a:r>
              <a:rPr lang="en-US" dirty="0" smtClean="0"/>
              <a:t>from new sources</a:t>
            </a:r>
          </a:p>
          <a:p>
            <a:pPr marL="0" indent="0">
              <a:buNone/>
            </a:pPr>
            <a:r>
              <a:rPr lang="en-US" dirty="0" smtClean="0"/>
              <a:t>2.Directed </a:t>
            </a:r>
            <a:r>
              <a:rPr lang="en-US" dirty="0"/>
              <a:t>towards the solution of </a:t>
            </a:r>
            <a:r>
              <a:rPr lang="en-US" dirty="0" smtClean="0"/>
              <a:t>problem</a:t>
            </a:r>
          </a:p>
          <a:p>
            <a:pPr marL="0" indent="0">
              <a:buNone/>
            </a:pPr>
            <a:r>
              <a:rPr lang="en-US" dirty="0" smtClean="0"/>
              <a:t>3.Analytical </a:t>
            </a:r>
            <a:r>
              <a:rPr lang="en-US" dirty="0"/>
              <a:t>and </a:t>
            </a:r>
            <a:r>
              <a:rPr lang="en-US" dirty="0" smtClean="0"/>
              <a:t>empirical</a:t>
            </a:r>
          </a:p>
          <a:p>
            <a:pPr marL="0" indent="0">
              <a:buNone/>
            </a:pPr>
            <a:r>
              <a:rPr lang="en-US" dirty="0" smtClean="0"/>
              <a:t>4.Requires expertise</a:t>
            </a:r>
          </a:p>
          <a:p>
            <a:pPr marL="0" indent="0">
              <a:buNone/>
            </a:pPr>
            <a:r>
              <a:rPr lang="en-US" dirty="0" smtClean="0"/>
              <a:t>5.Logical</a:t>
            </a:r>
            <a:r>
              <a:rPr lang="en-US" dirty="0"/>
              <a:t>, honest and </a:t>
            </a:r>
            <a:r>
              <a:rPr lang="en-US" dirty="0" smtClean="0"/>
              <a:t>innovative</a:t>
            </a:r>
          </a:p>
          <a:p>
            <a:pPr marL="0" indent="0">
              <a:buNone/>
            </a:pPr>
            <a:r>
              <a:rPr lang="en-US" dirty="0" smtClean="0"/>
              <a:t>6.Can </a:t>
            </a:r>
            <a:r>
              <a:rPr lang="en-US" dirty="0"/>
              <a:t>be </a:t>
            </a:r>
            <a:r>
              <a:rPr lang="en-US" dirty="0" smtClean="0"/>
              <a:t>replicated</a:t>
            </a:r>
          </a:p>
          <a:p>
            <a:pPr marL="0" indent="0">
              <a:buNone/>
            </a:pPr>
            <a:r>
              <a:rPr lang="en-US" dirty="0" smtClean="0"/>
              <a:t>7.Carefully </a:t>
            </a:r>
            <a:r>
              <a:rPr lang="en-US" dirty="0"/>
              <a:t>recorded</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276600"/>
            <a:ext cx="3352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4</a:t>
            </a:fld>
            <a:endParaRPr lang="en-US"/>
          </a:p>
        </p:txBody>
      </p:sp>
    </p:spTree>
    <p:extLst>
      <p:ext uri="{BB962C8B-B14F-4D97-AF65-F5344CB8AC3E}">
        <p14:creationId xmlns:p14="http://schemas.microsoft.com/office/powerpoint/2010/main" val="2006317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p:spPr>
        <p:txBody>
          <a:bodyPr>
            <a:normAutofit fontScale="92500" lnSpcReduction="10000"/>
          </a:bodyPr>
          <a:lstStyle/>
          <a:p>
            <a:pPr marL="0" indent="0">
              <a:buNone/>
            </a:pPr>
            <a:r>
              <a:rPr lang="en-US" u="sng" dirty="0" smtClean="0">
                <a:solidFill>
                  <a:srgbClr val="FF0000"/>
                </a:solidFill>
              </a:rPr>
              <a:t>Classification  of  research variables</a:t>
            </a:r>
          </a:p>
          <a:p>
            <a:pPr marL="514350" indent="-514350">
              <a:buFont typeface="+mj-lt"/>
              <a:buAutoNum type="arabicPeriod"/>
            </a:pPr>
            <a:r>
              <a:rPr lang="en-US" u="sng" dirty="0" smtClean="0"/>
              <a:t>One variable study/ univariate study</a:t>
            </a:r>
          </a:p>
          <a:p>
            <a:pPr marL="400050" lvl="1" indent="0">
              <a:buNone/>
            </a:pPr>
            <a:r>
              <a:rPr lang="en-US" sz="2400" i="1" dirty="0" smtClean="0"/>
              <a:t>Ex. “what sources of work stress are identified by thoracic care unit nurses?”</a:t>
            </a:r>
          </a:p>
          <a:p>
            <a:pPr marL="514350" indent="-514350">
              <a:buFont typeface="+mj-lt"/>
              <a:buAutoNum type="arabicPeriod"/>
            </a:pPr>
            <a:r>
              <a:rPr lang="en-US" u="sng" dirty="0" smtClean="0"/>
              <a:t>Two variables study/bivariate study</a:t>
            </a:r>
          </a:p>
          <a:p>
            <a:pPr marL="400050" lvl="1" indent="0">
              <a:buNone/>
            </a:pPr>
            <a:r>
              <a:rPr lang="en-US" sz="2400" i="1" dirty="0" smtClean="0"/>
              <a:t>One is dependent and the other is independent</a:t>
            </a:r>
          </a:p>
          <a:p>
            <a:pPr marL="400050" lvl="1" indent="0">
              <a:buNone/>
            </a:pPr>
            <a:r>
              <a:rPr lang="en-US" sz="2400" i="1" dirty="0" smtClean="0"/>
              <a:t>Ex. Is there a correlation between the number of sources of stress reported by nurses in a thoracic intensive care.  The independent variable is “ the number of reported sources of stress.” and the dependent variable is the desire to leave to leave employment in the thoracic intensive care unit.”</a:t>
            </a:r>
          </a:p>
          <a:p>
            <a:pPr marL="514350" indent="-514350">
              <a:buFont typeface="+mj-lt"/>
              <a:buAutoNum type="arabicPeriod"/>
            </a:pPr>
            <a:r>
              <a:rPr lang="en-US" u="sng" dirty="0" smtClean="0"/>
              <a:t>Multi-variables study/ multivariate study  </a:t>
            </a:r>
          </a:p>
          <a:p>
            <a:pPr marL="0" indent="0">
              <a:buNone/>
            </a:pPr>
            <a:r>
              <a:rPr lang="en-US" sz="2400" dirty="0" smtClean="0"/>
              <a:t>      more than two variables are examined in a study</a:t>
            </a:r>
          </a:p>
          <a:p>
            <a:pPr marL="0" indent="0">
              <a:buNone/>
            </a:pPr>
            <a:r>
              <a:rPr lang="en-US" sz="2400" dirty="0" smtClean="0"/>
              <a:t>     Ex. Why clients do not take their medications as directed after they are   </a:t>
            </a:r>
          </a:p>
          <a:p>
            <a:pPr marL="0" indent="0">
              <a:buNone/>
            </a:pPr>
            <a:r>
              <a:rPr lang="en-US" sz="2400" dirty="0"/>
              <a:t> </a:t>
            </a:r>
            <a:r>
              <a:rPr lang="en-US" sz="2400" dirty="0" smtClean="0"/>
              <a:t>           discharged?</a:t>
            </a:r>
          </a:p>
          <a:p>
            <a:pPr marL="0" indent="0">
              <a:buNone/>
            </a:pPr>
            <a:r>
              <a:rPr lang="en-US" sz="2400" dirty="0" smtClean="0"/>
              <a:t>            Why do nursing students pass/fail the examination?</a:t>
            </a:r>
            <a:endParaRPr lang="en-US" sz="2400"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40</a:t>
            </a:fld>
            <a:endParaRPr lang="en-US"/>
          </a:p>
        </p:txBody>
      </p:sp>
    </p:spTree>
    <p:extLst>
      <p:ext uri="{BB962C8B-B14F-4D97-AF65-F5344CB8AC3E}">
        <p14:creationId xmlns:p14="http://schemas.microsoft.com/office/powerpoint/2010/main" val="2174187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u="sng" dirty="0" smtClean="0">
                <a:solidFill>
                  <a:srgbClr val="FF0000"/>
                </a:solidFill>
              </a:rPr>
              <a:t>Types of variables</a:t>
            </a:r>
          </a:p>
          <a:p>
            <a:r>
              <a:rPr lang="en-US" dirty="0" smtClean="0"/>
              <a:t>Independent variable</a:t>
            </a:r>
          </a:p>
          <a:p>
            <a:pPr lvl="1"/>
            <a:r>
              <a:rPr lang="en-US" i="1" dirty="0" smtClean="0"/>
              <a:t>The “cause” or the variable thought to influence the dependent variable in experimental research it is the variable manipulated by the researcher.</a:t>
            </a:r>
          </a:p>
          <a:p>
            <a:r>
              <a:rPr lang="en-US" dirty="0" smtClean="0"/>
              <a:t>Dependent variable</a:t>
            </a:r>
          </a:p>
          <a:p>
            <a:pPr lvl="1"/>
            <a:r>
              <a:rPr lang="en-US" i="1" dirty="0" smtClean="0"/>
              <a:t>The “effect” a response or behavior that is influenced by the independent variable; sometimes called </a:t>
            </a:r>
            <a:r>
              <a:rPr lang="en-US" i="1" u="sng" dirty="0" smtClean="0">
                <a:solidFill>
                  <a:srgbClr val="FF0000"/>
                </a:solidFill>
              </a:rPr>
              <a:t>criterion</a:t>
            </a:r>
            <a:r>
              <a:rPr lang="en-US" i="1" dirty="0" smtClean="0"/>
              <a:t> variable.</a:t>
            </a:r>
            <a:endParaRPr lang="en-US" i="1"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41</a:t>
            </a:fld>
            <a:endParaRPr lang="en-US"/>
          </a:p>
        </p:txBody>
      </p:sp>
    </p:spTree>
    <p:extLst>
      <p:ext uri="{BB962C8B-B14F-4D97-AF65-F5344CB8AC3E}">
        <p14:creationId xmlns:p14="http://schemas.microsoft.com/office/powerpoint/2010/main" val="1175528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a:bodyPr>
          <a:lstStyle/>
          <a:p>
            <a:pPr marL="0" indent="0">
              <a:buNone/>
            </a:pPr>
            <a:r>
              <a:rPr lang="en-US" u="sng" dirty="0">
                <a:solidFill>
                  <a:srgbClr val="FF0000"/>
                </a:solidFill>
              </a:rPr>
              <a:t>Types of variables</a:t>
            </a:r>
          </a:p>
          <a:p>
            <a:r>
              <a:rPr lang="en-US" dirty="0" smtClean="0"/>
              <a:t>Intervening variables</a:t>
            </a:r>
          </a:p>
          <a:p>
            <a:pPr lvl="1"/>
            <a:r>
              <a:rPr lang="en-US" dirty="0" smtClean="0"/>
              <a:t>Comes between dependent and independent variable</a:t>
            </a:r>
          </a:p>
          <a:p>
            <a:r>
              <a:rPr lang="en-US" dirty="0" smtClean="0"/>
              <a:t>Extraneous variable</a:t>
            </a:r>
          </a:p>
          <a:p>
            <a:pPr lvl="1"/>
            <a:r>
              <a:rPr lang="en-US" dirty="0" smtClean="0"/>
              <a:t>Influence can be change</a:t>
            </a:r>
          </a:p>
          <a:p>
            <a:r>
              <a:rPr lang="en-US" dirty="0" smtClean="0"/>
              <a:t>Dichotomous variable</a:t>
            </a:r>
          </a:p>
          <a:p>
            <a:pPr lvl="1"/>
            <a:r>
              <a:rPr lang="en-US" dirty="0" smtClean="0"/>
              <a:t>Two choice or result (male/female)</a:t>
            </a:r>
          </a:p>
          <a:p>
            <a:r>
              <a:rPr lang="en-US" dirty="0" err="1" smtClean="0"/>
              <a:t>Polychotomous</a:t>
            </a:r>
            <a:r>
              <a:rPr lang="en-US" dirty="0" smtClean="0"/>
              <a:t> variables </a:t>
            </a:r>
          </a:p>
          <a:p>
            <a:pPr lvl="1"/>
            <a:r>
              <a:rPr lang="en-US" dirty="0" smtClean="0"/>
              <a:t>Multiple variables</a:t>
            </a:r>
          </a:p>
          <a:p>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42</a:t>
            </a:fld>
            <a:endParaRPr lang="en-US"/>
          </a:p>
        </p:txBody>
      </p:sp>
    </p:spTree>
    <p:extLst>
      <p:ext uri="{BB962C8B-B14F-4D97-AF65-F5344CB8AC3E}">
        <p14:creationId xmlns:p14="http://schemas.microsoft.com/office/powerpoint/2010/main" val="3402708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Step 2: Determine the purpose of the study</a:t>
            </a:r>
            <a:endParaRPr lang="en-US" dirty="0"/>
          </a:p>
        </p:txBody>
      </p:sp>
      <p:sp>
        <p:nvSpPr>
          <p:cNvPr id="3" name="Content Placeholder 2"/>
          <p:cNvSpPr>
            <a:spLocks noGrp="1"/>
          </p:cNvSpPr>
          <p:nvPr>
            <p:ph idx="1"/>
          </p:nvPr>
        </p:nvSpPr>
        <p:spPr/>
        <p:txBody>
          <a:bodyPr/>
          <a:lstStyle/>
          <a:p>
            <a:pPr marL="0" indent="0">
              <a:buNone/>
            </a:pPr>
            <a:r>
              <a:rPr lang="en-US" dirty="0"/>
              <a:t>purpose of the </a:t>
            </a:r>
            <a:r>
              <a:rPr lang="en-US" dirty="0" smtClean="0"/>
              <a:t>study</a:t>
            </a:r>
          </a:p>
          <a:p>
            <a:pPr marL="0" indent="0">
              <a:buNone/>
            </a:pPr>
            <a:r>
              <a:rPr lang="en-US" dirty="0" smtClean="0"/>
              <a:t>- Addresses the </a:t>
            </a:r>
            <a:r>
              <a:rPr lang="en-US" i="1" u="sng" dirty="0" smtClean="0">
                <a:solidFill>
                  <a:srgbClr val="FF0000"/>
                </a:solidFill>
              </a:rPr>
              <a:t>WHAT</a:t>
            </a:r>
            <a:r>
              <a:rPr lang="en-US" i="1" dirty="0" smtClean="0">
                <a:solidFill>
                  <a:srgbClr val="FF0000"/>
                </a:solidFill>
              </a:rPr>
              <a:t>  </a:t>
            </a:r>
            <a:r>
              <a:rPr lang="en-US" dirty="0" smtClean="0"/>
              <a:t>will be studied;</a:t>
            </a:r>
          </a:p>
          <a:p>
            <a:pPr marL="0" indent="0">
              <a:buNone/>
            </a:pPr>
            <a:r>
              <a:rPr lang="en-US" dirty="0" smtClean="0"/>
              <a:t>- Provides </a:t>
            </a:r>
            <a:r>
              <a:rPr lang="en-US" u="sng" dirty="0" smtClean="0">
                <a:solidFill>
                  <a:srgbClr val="FF0000"/>
                </a:solidFill>
              </a:rPr>
              <a:t>WHY</a:t>
            </a:r>
            <a:r>
              <a:rPr lang="en-US" dirty="0" smtClean="0"/>
              <a:t> the study is being done.</a:t>
            </a:r>
          </a:p>
          <a:p>
            <a:pPr marL="0" indent="0">
              <a:buNone/>
            </a:pPr>
            <a:r>
              <a:rPr lang="en-US" dirty="0" smtClean="0"/>
              <a:t>Example:</a:t>
            </a:r>
          </a:p>
          <a:p>
            <a:pPr marL="0" indent="0">
              <a:buNone/>
            </a:pPr>
            <a:r>
              <a:rPr lang="en-US" dirty="0" smtClean="0"/>
              <a:t>“This study will try to determine whether a back rub is an effective means of reducing anxiety levels of women who are about to undergo a hysterectomy.” </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43</a:t>
            </a:fld>
            <a:endParaRPr lang="en-US"/>
          </a:p>
        </p:txBody>
      </p:sp>
    </p:spTree>
    <p:extLst>
      <p:ext uri="{BB962C8B-B14F-4D97-AF65-F5344CB8AC3E}">
        <p14:creationId xmlns:p14="http://schemas.microsoft.com/office/powerpoint/2010/main" val="831041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Formulate a Research Question</a:t>
            </a:r>
            <a:endParaRPr lang="en-US" dirty="0"/>
          </a:p>
        </p:txBody>
      </p:sp>
      <p:sp>
        <p:nvSpPr>
          <p:cNvPr id="3" name="Content Placeholder 2"/>
          <p:cNvSpPr>
            <a:spLocks noGrp="1"/>
          </p:cNvSpPr>
          <p:nvPr>
            <p:ph idx="1"/>
          </p:nvPr>
        </p:nvSpPr>
        <p:spPr/>
        <p:txBody>
          <a:bodyPr>
            <a:normAutofit lnSpcReduction="10000"/>
          </a:bodyPr>
          <a:lstStyle/>
          <a:p>
            <a:r>
              <a:rPr lang="en-US" dirty="0" smtClean="0"/>
              <a:t>Research question</a:t>
            </a:r>
          </a:p>
          <a:p>
            <a:pPr lvl="1"/>
            <a:r>
              <a:rPr lang="en-US" dirty="0" smtClean="0"/>
              <a:t>Is the specific question that the researcher expects to be answered in a study.</a:t>
            </a:r>
          </a:p>
          <a:p>
            <a:pPr lvl="1"/>
            <a:r>
              <a:rPr lang="en-US" dirty="0" smtClean="0"/>
              <a:t>Should specify the variables and the population that are being studied</a:t>
            </a:r>
          </a:p>
          <a:p>
            <a:pPr marL="457200" lvl="1" indent="0">
              <a:buNone/>
            </a:pPr>
            <a:r>
              <a:rPr lang="en-US" dirty="0" smtClean="0"/>
              <a:t>Example;</a:t>
            </a:r>
          </a:p>
          <a:p>
            <a:pPr marL="457200" lvl="1" indent="0">
              <a:buNone/>
            </a:pPr>
            <a:r>
              <a:rPr lang="en-US" dirty="0" smtClean="0"/>
              <a:t>“Is there a difference in anxiety levels of women about to undergo hysterectomy between those women who receive a back rub and those who not receive a back rub?”</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44</a:t>
            </a:fld>
            <a:endParaRPr lang="en-US"/>
          </a:p>
        </p:txBody>
      </p:sp>
    </p:spTree>
    <p:extLst>
      <p:ext uri="{BB962C8B-B14F-4D97-AF65-F5344CB8AC3E}">
        <p14:creationId xmlns:p14="http://schemas.microsoft.com/office/powerpoint/2010/main" val="3927102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smtClean="0"/>
              <a:t>Sources of nursing research problems</a:t>
            </a:r>
          </a:p>
          <a:p>
            <a:r>
              <a:rPr lang="en-US" dirty="0" smtClean="0"/>
              <a:t>Personal experiences</a:t>
            </a:r>
          </a:p>
          <a:p>
            <a:r>
              <a:rPr lang="en-US" dirty="0" smtClean="0"/>
              <a:t>Literature sources</a:t>
            </a:r>
          </a:p>
          <a:p>
            <a:r>
              <a:rPr lang="en-US" dirty="0" smtClean="0"/>
              <a:t>Existing theories</a:t>
            </a:r>
          </a:p>
          <a:p>
            <a:r>
              <a:rPr lang="en-US" dirty="0" smtClean="0"/>
              <a:t>Previous research</a:t>
            </a:r>
          </a:p>
          <a:p>
            <a:endParaRPr lang="en-US"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822" y="1143000"/>
            <a:ext cx="224937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0" y="3406726"/>
            <a:ext cx="28575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45</a:t>
            </a:fld>
            <a:endParaRPr lang="en-US"/>
          </a:p>
        </p:txBody>
      </p:sp>
    </p:spTree>
    <p:extLst>
      <p:ext uri="{BB962C8B-B14F-4D97-AF65-F5344CB8AC3E}">
        <p14:creationId xmlns:p14="http://schemas.microsoft.com/office/powerpoint/2010/main" val="1716814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400800"/>
          </a:xfrm>
        </p:spPr>
        <p:txBody>
          <a:bodyPr>
            <a:normAutofit/>
          </a:bodyPr>
          <a:lstStyle/>
          <a:p>
            <a:pPr marL="0" indent="0">
              <a:buNone/>
            </a:pPr>
            <a:r>
              <a:rPr lang="en-US" u="sng" dirty="0" smtClean="0">
                <a:solidFill>
                  <a:srgbClr val="FF0000"/>
                </a:solidFill>
              </a:rPr>
              <a:t>Research problem considerations</a:t>
            </a:r>
          </a:p>
          <a:p>
            <a:r>
              <a:rPr lang="en-US" dirty="0" smtClean="0"/>
              <a:t>Ethical issues</a:t>
            </a:r>
          </a:p>
          <a:p>
            <a:r>
              <a:rPr lang="en-US" dirty="0" smtClean="0"/>
              <a:t>Significance to nursing</a:t>
            </a:r>
          </a:p>
          <a:p>
            <a:r>
              <a:rPr lang="en-US" dirty="0" smtClean="0"/>
              <a:t>Personal motivation</a:t>
            </a:r>
          </a:p>
          <a:p>
            <a:r>
              <a:rPr lang="en-US" dirty="0" smtClean="0"/>
              <a:t>Researcher qualifications</a:t>
            </a:r>
          </a:p>
          <a:p>
            <a:r>
              <a:rPr lang="en-US" dirty="0" smtClean="0"/>
              <a:t>Feasibility of study</a:t>
            </a:r>
          </a:p>
          <a:p>
            <a:pPr lvl="2"/>
            <a:r>
              <a:rPr lang="en-US" dirty="0" smtClean="0"/>
              <a:t>Time</a:t>
            </a:r>
          </a:p>
          <a:p>
            <a:pPr lvl="2"/>
            <a:r>
              <a:rPr lang="en-US" dirty="0" smtClean="0"/>
              <a:t>Cost</a:t>
            </a:r>
          </a:p>
          <a:p>
            <a:pPr lvl="2"/>
            <a:r>
              <a:rPr lang="en-US" dirty="0" smtClean="0"/>
              <a:t>Equipment and supplies</a:t>
            </a:r>
          </a:p>
          <a:p>
            <a:pPr lvl="2"/>
            <a:r>
              <a:rPr lang="en-US" dirty="0" smtClean="0"/>
              <a:t>Administrative support</a:t>
            </a:r>
          </a:p>
          <a:p>
            <a:pPr lvl="2"/>
            <a:r>
              <a:rPr lang="en-US" dirty="0" smtClean="0"/>
              <a:t>Peer support</a:t>
            </a:r>
          </a:p>
          <a:p>
            <a:pPr lvl="2"/>
            <a:r>
              <a:rPr lang="en-US" dirty="0" smtClean="0"/>
              <a:t>Availability of subjects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048000"/>
            <a:ext cx="35052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46</a:t>
            </a:fld>
            <a:endParaRPr lang="en-US"/>
          </a:p>
        </p:txBody>
      </p:sp>
    </p:spTree>
    <p:extLst>
      <p:ext uri="{BB962C8B-B14F-4D97-AF65-F5344CB8AC3E}">
        <p14:creationId xmlns:p14="http://schemas.microsoft.com/office/powerpoint/2010/main" val="2603857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553200"/>
          </a:xfrm>
        </p:spPr>
        <p:txBody>
          <a:bodyPr>
            <a:normAutofit/>
          </a:bodyPr>
          <a:lstStyle/>
          <a:p>
            <a:pPr marL="0" indent="0">
              <a:buNone/>
            </a:pPr>
            <a:r>
              <a:rPr lang="en-US" u="sng" dirty="0" smtClean="0"/>
              <a:t>Research question format</a:t>
            </a:r>
          </a:p>
          <a:p>
            <a:pPr lvl="1"/>
            <a:r>
              <a:rPr lang="en-US" sz="2400" dirty="0" smtClean="0"/>
              <a:t>Research questions for studies that examine more than one variable are usually written as correlational statement or comparative statement.</a:t>
            </a:r>
          </a:p>
          <a:p>
            <a:pPr marL="457200" lvl="1" indent="0">
              <a:buNone/>
            </a:pPr>
            <a:endParaRPr lang="en-US" dirty="0" smtClean="0">
              <a:solidFill>
                <a:srgbClr val="FF0000"/>
              </a:solidFill>
            </a:endParaRPr>
          </a:p>
          <a:p>
            <a:pPr marL="457200" lvl="1" indent="0">
              <a:buNone/>
            </a:pPr>
            <a:r>
              <a:rPr lang="en-US" b="1" u="sng" dirty="0" smtClean="0">
                <a:solidFill>
                  <a:srgbClr val="FF0000"/>
                </a:solidFill>
              </a:rPr>
              <a:t>1. Correlational Statement</a:t>
            </a:r>
            <a:r>
              <a:rPr lang="en-US" u="sng" dirty="0" smtClean="0"/>
              <a:t> </a:t>
            </a:r>
          </a:p>
          <a:p>
            <a:pPr marL="457200" lvl="1" indent="0">
              <a:buNone/>
            </a:pPr>
            <a:r>
              <a:rPr lang="en-US" sz="2400" dirty="0" smtClean="0"/>
              <a:t>(dependent and independent)</a:t>
            </a:r>
          </a:p>
          <a:p>
            <a:pPr marL="457200" lvl="1" indent="0">
              <a:buNone/>
            </a:pPr>
            <a:r>
              <a:rPr lang="en-US" sz="2400" dirty="0" smtClean="0"/>
              <a:t>“ Is there a correlation between anxiety and midterm scores of baccalaureate nursing students?”</a:t>
            </a:r>
            <a:endParaRPr lang="en-US" sz="2400" dirty="0" smtClean="0">
              <a:solidFill>
                <a:srgbClr val="FF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750" y="4006362"/>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47</a:t>
            </a:fld>
            <a:endParaRPr lang="en-US"/>
          </a:p>
        </p:txBody>
      </p:sp>
    </p:spTree>
    <p:extLst>
      <p:ext uri="{BB962C8B-B14F-4D97-AF65-F5344CB8AC3E}">
        <p14:creationId xmlns:p14="http://schemas.microsoft.com/office/powerpoint/2010/main" val="961113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400800"/>
          </a:xfrm>
        </p:spPr>
        <p:txBody>
          <a:bodyPr>
            <a:normAutofit lnSpcReduction="10000"/>
          </a:bodyPr>
          <a:lstStyle/>
          <a:p>
            <a:pPr marL="0" indent="0">
              <a:buNone/>
            </a:pPr>
            <a:r>
              <a:rPr lang="en-US" sz="4000" b="1" dirty="0"/>
              <a:t>Research question </a:t>
            </a:r>
            <a:r>
              <a:rPr lang="en-US" sz="4000" b="1" dirty="0" smtClean="0"/>
              <a:t>format</a:t>
            </a:r>
          </a:p>
          <a:p>
            <a:pPr marL="0" indent="0">
              <a:buNone/>
            </a:pPr>
            <a:r>
              <a:rPr lang="en-US" b="1" u="sng" dirty="0" smtClean="0">
                <a:solidFill>
                  <a:srgbClr val="FF0000"/>
                </a:solidFill>
              </a:rPr>
              <a:t>2. Comparative Statement:</a:t>
            </a:r>
            <a:endParaRPr lang="en-US" dirty="0" smtClean="0"/>
          </a:p>
          <a:p>
            <a:pPr marL="0" indent="0">
              <a:buNone/>
            </a:pPr>
            <a:r>
              <a:rPr lang="en-US" b="1" u="sng" dirty="0" smtClean="0"/>
              <a:t>a. Descriptive </a:t>
            </a:r>
            <a:r>
              <a:rPr lang="en-US" b="1" u="sng" dirty="0"/>
              <a:t>study</a:t>
            </a:r>
            <a:r>
              <a:rPr lang="en-US" u="sng" dirty="0" smtClean="0"/>
              <a:t>:</a:t>
            </a:r>
          </a:p>
          <a:p>
            <a:pPr marL="0" indent="0">
              <a:buNone/>
            </a:pPr>
            <a:r>
              <a:rPr lang="en-US" sz="2800" i="1" dirty="0" smtClean="0"/>
              <a:t>“</a:t>
            </a:r>
            <a:r>
              <a:rPr lang="en-US" sz="2800" i="1" dirty="0"/>
              <a:t>Is there a difference between in readiness to learn about preoperative teaching between preoperative patients who have high anxiety levels compared to preoperative patients who have low anxiety levels?”</a:t>
            </a:r>
          </a:p>
          <a:p>
            <a:pPr marL="0" indent="0">
              <a:buNone/>
            </a:pPr>
            <a:endParaRPr lang="en-US" dirty="0" smtClean="0"/>
          </a:p>
          <a:p>
            <a:pPr marL="0" indent="0">
              <a:buNone/>
            </a:pPr>
            <a:r>
              <a:rPr lang="en-US" b="1" u="sng" dirty="0" smtClean="0"/>
              <a:t>b. Experimental </a:t>
            </a:r>
            <a:r>
              <a:rPr lang="en-US" b="1" u="sng" dirty="0"/>
              <a:t>study</a:t>
            </a:r>
            <a:r>
              <a:rPr lang="en-US" b="1" u="sng" dirty="0" smtClean="0"/>
              <a:t>:</a:t>
            </a:r>
            <a:endParaRPr lang="en-US" dirty="0" smtClean="0"/>
          </a:p>
          <a:p>
            <a:pPr marL="0" indent="0">
              <a:buNone/>
            </a:pPr>
            <a:r>
              <a:rPr lang="en-US" sz="2600" i="1" dirty="0" smtClean="0"/>
              <a:t>“ </a:t>
            </a:r>
            <a:r>
              <a:rPr lang="en-US" sz="2600" i="1" dirty="0"/>
              <a:t>Is there a difference in the preoperative anxiety levels of patients who where taught relaxation techniques compared to those patients who were not taught relaxation techniques?”</a:t>
            </a:r>
          </a:p>
          <a:p>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48</a:t>
            </a:fld>
            <a:endParaRPr lang="en-US"/>
          </a:p>
        </p:txBody>
      </p:sp>
    </p:spTree>
    <p:extLst>
      <p:ext uri="{BB962C8B-B14F-4D97-AF65-F5344CB8AC3E}">
        <p14:creationId xmlns:p14="http://schemas.microsoft.com/office/powerpoint/2010/main" val="41087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763000" cy="6705600"/>
          </a:xfrm>
        </p:spPr>
        <p:txBody>
          <a:bodyPr>
            <a:normAutofit/>
          </a:bodyPr>
          <a:lstStyle/>
          <a:p>
            <a:pPr marL="457200" lvl="1" indent="0">
              <a:buNone/>
            </a:pPr>
            <a:r>
              <a:rPr lang="en-US" sz="2400" dirty="0"/>
              <a:t>Step 3: Review the literature</a:t>
            </a:r>
          </a:p>
          <a:p>
            <a:pPr lvl="1">
              <a:buFont typeface="Arial" panose="020B0604020202020204" pitchFamily="34" charset="0"/>
              <a:buChar char="•"/>
            </a:pPr>
            <a:r>
              <a:rPr lang="en-US" sz="2400" dirty="0" smtClean="0"/>
              <a:t>Importance of the Review </a:t>
            </a:r>
            <a:r>
              <a:rPr lang="en-US" sz="2400" dirty="0"/>
              <a:t>the literature</a:t>
            </a:r>
          </a:p>
          <a:p>
            <a:pPr lvl="1">
              <a:buFont typeface="Arial" panose="020B0604020202020204" pitchFamily="34" charset="0"/>
              <a:buChar char="•"/>
            </a:pPr>
            <a:r>
              <a:rPr lang="en-US" sz="2400" dirty="0" smtClean="0"/>
              <a:t>Is important to determine what knowledge exists of the study topic.</a:t>
            </a:r>
          </a:p>
          <a:p>
            <a:pPr lvl="1">
              <a:buFont typeface="Arial" panose="020B0604020202020204" pitchFamily="34" charset="0"/>
              <a:buChar char="•"/>
            </a:pPr>
            <a:r>
              <a:rPr lang="en-US" sz="2400" dirty="0" smtClean="0"/>
              <a:t>Helps to develop theoretical or conceptual framework.</a:t>
            </a:r>
          </a:p>
          <a:p>
            <a:pPr lvl="1">
              <a:buFont typeface="Arial" panose="020B0604020202020204" pitchFamily="34" charset="0"/>
              <a:buChar char="•"/>
            </a:pPr>
            <a:r>
              <a:rPr lang="en-US" sz="2400" dirty="0" smtClean="0"/>
              <a:t>Instruments or tools may also be discovered that can be used to measure the study variables.</a:t>
            </a:r>
          </a:p>
          <a:p>
            <a:pPr lvl="1">
              <a:buFont typeface="Arial" panose="020B0604020202020204" pitchFamily="34" charset="0"/>
              <a:buChar char="•"/>
            </a:pPr>
            <a:r>
              <a:rPr lang="en-US" sz="2400" dirty="0" smtClean="0"/>
              <a:t>Also help the researcher plan a study method.</a:t>
            </a:r>
          </a:p>
          <a:p>
            <a:pPr lvl="1">
              <a:buFont typeface="Arial" panose="020B0604020202020204" pitchFamily="34" charset="0"/>
              <a:buChar char="•"/>
            </a:pPr>
            <a:r>
              <a:rPr lang="en-US" sz="2400" dirty="0" smtClean="0"/>
              <a:t>Research problems may also identified following suggestions or recommendations of the researchers who have conducted previous study.</a:t>
            </a:r>
          </a:p>
          <a:p>
            <a:pPr lvl="1">
              <a:buFont typeface="Arial" panose="020B0604020202020204" pitchFamily="34" charset="0"/>
              <a:buChar char="•"/>
            </a:pPr>
            <a:endParaRPr lang="en-US" sz="2400" dirty="0" smtClean="0"/>
          </a:p>
          <a:p>
            <a:pPr lvl="1">
              <a:buFont typeface="Arial" panose="020B0604020202020204" pitchFamily="34" charset="0"/>
              <a:buChar char="•"/>
            </a:pPr>
            <a:endParaRPr lang="en-US" sz="2400"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49</a:t>
            </a:fld>
            <a:endParaRPr lang="en-US"/>
          </a:p>
        </p:txBody>
      </p:sp>
    </p:spTree>
    <p:extLst>
      <p:ext uri="{BB962C8B-B14F-4D97-AF65-F5344CB8AC3E}">
        <p14:creationId xmlns:p14="http://schemas.microsoft.com/office/powerpoint/2010/main" val="231496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u="sng" dirty="0" smtClean="0">
                <a:solidFill>
                  <a:srgbClr val="FF0000"/>
                </a:solidFill>
              </a:rPr>
              <a:t>Nursing Research</a:t>
            </a:r>
          </a:p>
          <a:p>
            <a:pPr lvl="1"/>
            <a:r>
              <a:rPr lang="en-US" i="1" dirty="0" smtClean="0"/>
              <a:t>systematic study </a:t>
            </a:r>
            <a:r>
              <a:rPr lang="en-US" i="1" dirty="0"/>
              <a:t>and assessment of </a:t>
            </a:r>
            <a:r>
              <a:rPr lang="en-US" i="1" dirty="0" smtClean="0"/>
              <a:t>nursing problems </a:t>
            </a:r>
            <a:r>
              <a:rPr lang="en-US" i="1" dirty="0"/>
              <a:t>or </a:t>
            </a:r>
            <a:r>
              <a:rPr lang="en-US" i="1" dirty="0" smtClean="0"/>
              <a:t>phenomena.</a:t>
            </a:r>
          </a:p>
          <a:p>
            <a:pPr lvl="1"/>
            <a:r>
              <a:rPr lang="en-US" i="1" dirty="0" smtClean="0"/>
              <a:t> finding ways </a:t>
            </a:r>
            <a:r>
              <a:rPr lang="en-US" i="1" dirty="0"/>
              <a:t>to improve nursing </a:t>
            </a:r>
            <a:r>
              <a:rPr lang="en-US" i="1" dirty="0" smtClean="0"/>
              <a:t>practice and </a:t>
            </a:r>
            <a:r>
              <a:rPr lang="en-US" i="1" dirty="0"/>
              <a:t>patient care through </a:t>
            </a:r>
            <a:r>
              <a:rPr lang="en-US" i="1" dirty="0" smtClean="0"/>
              <a:t>creative studies</a:t>
            </a:r>
            <a:r>
              <a:rPr lang="en-US" i="1" dirty="0"/>
              <a:t>, initiating change and </a:t>
            </a:r>
            <a:r>
              <a:rPr lang="en-US" i="1" dirty="0" smtClean="0"/>
              <a:t>taking action </a:t>
            </a:r>
            <a:r>
              <a:rPr lang="en-US" i="1" dirty="0"/>
              <a:t>to make new </a:t>
            </a:r>
            <a:r>
              <a:rPr lang="en-US" i="1" dirty="0" smtClean="0"/>
              <a:t>knowledge useful </a:t>
            </a:r>
            <a:r>
              <a:rPr lang="en-US" i="1" dirty="0"/>
              <a:t>to nursing</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879" y="4114800"/>
            <a:ext cx="227693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5</a:t>
            </a:fld>
            <a:endParaRPr lang="en-US"/>
          </a:p>
        </p:txBody>
      </p:sp>
    </p:spTree>
    <p:extLst>
      <p:ext uri="{BB962C8B-B14F-4D97-AF65-F5344CB8AC3E}">
        <p14:creationId xmlns:p14="http://schemas.microsoft.com/office/powerpoint/2010/main" val="4822803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05800" cy="6248400"/>
          </a:xfrm>
        </p:spPr>
        <p:txBody>
          <a:bodyPr>
            <a:normAutofit fontScale="92500" lnSpcReduction="10000"/>
          </a:bodyPr>
          <a:lstStyle/>
          <a:p>
            <a:pPr marL="0" indent="0">
              <a:buNone/>
            </a:pPr>
            <a:r>
              <a:rPr lang="en-US" b="1" dirty="0" smtClean="0"/>
              <a:t>Sources of literature</a:t>
            </a:r>
          </a:p>
          <a:p>
            <a:r>
              <a:rPr lang="en-US" dirty="0" smtClean="0">
                <a:solidFill>
                  <a:srgbClr val="FF0000"/>
                </a:solidFill>
              </a:rPr>
              <a:t>Primary</a:t>
            </a:r>
          </a:p>
          <a:p>
            <a:pPr lvl="1"/>
            <a:r>
              <a:rPr lang="en-US" dirty="0" smtClean="0"/>
              <a:t>Is a description of a research study written by the original investigator.</a:t>
            </a:r>
          </a:p>
          <a:p>
            <a:r>
              <a:rPr lang="en-US" dirty="0" smtClean="0">
                <a:solidFill>
                  <a:srgbClr val="FF0000"/>
                </a:solidFill>
              </a:rPr>
              <a:t>Secondary</a:t>
            </a:r>
            <a:r>
              <a:rPr lang="en-US" dirty="0" smtClean="0"/>
              <a:t> </a:t>
            </a:r>
          </a:p>
          <a:p>
            <a:pPr lvl="1"/>
            <a:r>
              <a:rPr lang="en-US" dirty="0"/>
              <a:t>Is a summary or description of a research study written by someone other than the study investigator</a:t>
            </a:r>
            <a:r>
              <a:rPr lang="en-US" dirty="0" smtClean="0"/>
              <a:t>.</a:t>
            </a:r>
          </a:p>
          <a:p>
            <a:r>
              <a:rPr lang="en-US" dirty="0" smtClean="0">
                <a:solidFill>
                  <a:srgbClr val="FF0000"/>
                </a:solidFill>
              </a:rPr>
              <a:t>Grey literature </a:t>
            </a:r>
          </a:p>
          <a:p>
            <a:pPr lvl="1"/>
            <a:r>
              <a:rPr lang="en-US" dirty="0" smtClean="0"/>
              <a:t>Defined as any document that is not commercially published and is not usually indexed or made available in the major data bases.</a:t>
            </a:r>
          </a:p>
          <a:p>
            <a:pPr marL="457200" lvl="1" indent="0">
              <a:buNone/>
            </a:pPr>
            <a:r>
              <a:rPr lang="en-US" dirty="0" smtClean="0"/>
              <a:t>Examples:</a:t>
            </a:r>
          </a:p>
          <a:p>
            <a:pPr marL="457200" lvl="1" indent="0">
              <a:buNone/>
            </a:pPr>
            <a:r>
              <a:rPr lang="en-US" dirty="0" smtClean="0"/>
              <a:t>Theses, dissertations, conference proceedings, technical reports, unpublished research reports</a:t>
            </a:r>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50</a:t>
            </a:fld>
            <a:endParaRPr lang="en-US"/>
          </a:p>
        </p:txBody>
      </p:sp>
    </p:spTree>
    <p:extLst>
      <p:ext uri="{BB962C8B-B14F-4D97-AF65-F5344CB8AC3E}">
        <p14:creationId xmlns:p14="http://schemas.microsoft.com/office/powerpoint/2010/main" val="2401037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991600" cy="6400800"/>
          </a:xfrm>
        </p:spPr>
        <p:txBody>
          <a:bodyPr>
            <a:normAutofit/>
          </a:bodyPr>
          <a:lstStyle/>
          <a:p>
            <a:pPr marL="0" indent="0">
              <a:buNone/>
            </a:pPr>
            <a:r>
              <a:rPr lang="en-US" dirty="0"/>
              <a:t>Sources of </a:t>
            </a:r>
            <a:r>
              <a:rPr lang="en-US" dirty="0" smtClean="0"/>
              <a:t>literature</a:t>
            </a:r>
          </a:p>
          <a:p>
            <a:r>
              <a:rPr lang="en-US" dirty="0" smtClean="0"/>
              <a:t>Print sources</a:t>
            </a:r>
          </a:p>
          <a:p>
            <a:pPr marL="914400" lvl="2" indent="0">
              <a:buNone/>
            </a:pPr>
            <a:r>
              <a:rPr lang="en-US" dirty="0" smtClean="0"/>
              <a:t>Two types:</a:t>
            </a:r>
          </a:p>
          <a:p>
            <a:pPr lvl="2"/>
            <a:r>
              <a:rPr lang="en-US" dirty="0" smtClean="0"/>
              <a:t> Indexes </a:t>
            </a:r>
            <a:r>
              <a:rPr lang="en-US" sz="2200" dirty="0" smtClean="0"/>
              <a:t>– contain reference materials on periodicals and some books.</a:t>
            </a:r>
          </a:p>
          <a:p>
            <a:pPr lvl="2"/>
            <a:r>
              <a:rPr lang="en-US" dirty="0" smtClean="0"/>
              <a:t>Abstract </a:t>
            </a:r>
            <a:r>
              <a:rPr lang="en-US" sz="2200" dirty="0" smtClean="0"/>
              <a:t>– contain brief summaries of articles which includes purpose, methods and major study findings.</a:t>
            </a:r>
          </a:p>
          <a:p>
            <a:r>
              <a:rPr lang="en-US" dirty="0" smtClean="0"/>
              <a:t>Electronic sources</a:t>
            </a:r>
          </a:p>
          <a:p>
            <a:pPr lvl="2"/>
            <a:r>
              <a:rPr lang="en-US" dirty="0" smtClean="0"/>
              <a:t>Online catalogs</a:t>
            </a:r>
          </a:p>
          <a:p>
            <a:pPr lvl="2"/>
            <a:r>
              <a:rPr lang="en-US" dirty="0" smtClean="0"/>
              <a:t>Online data bases </a:t>
            </a:r>
          </a:p>
          <a:p>
            <a:pPr marL="914400" lvl="2" indent="0">
              <a:buNone/>
            </a:pPr>
            <a:r>
              <a:rPr lang="en-US" dirty="0" smtClean="0"/>
              <a:t>     CINAHL</a:t>
            </a:r>
            <a:r>
              <a:rPr lang="en-US" sz="2000" dirty="0" smtClean="0"/>
              <a:t>(Cumulative index to Nursing &amp; Allied health Literature)</a:t>
            </a:r>
          </a:p>
          <a:p>
            <a:pPr marL="914400" lvl="2" indent="0">
              <a:buNone/>
            </a:pPr>
            <a:r>
              <a:rPr lang="en-US" dirty="0" smtClean="0"/>
              <a:t>     Registry of Nursing Research</a:t>
            </a:r>
          </a:p>
          <a:p>
            <a:pPr marL="914400" lvl="2" indent="0">
              <a:buNone/>
            </a:pPr>
            <a:r>
              <a:rPr lang="en-US" dirty="0" smtClean="0"/>
              <a:t>     MEDLINE Databases</a:t>
            </a:r>
          </a:p>
          <a:p>
            <a:pPr marL="914400" lvl="2" indent="0">
              <a:buNone/>
            </a:pPr>
            <a:r>
              <a:rPr lang="en-US" dirty="0" smtClean="0"/>
              <a:t>     Cochrane Database of </a:t>
            </a:r>
            <a:r>
              <a:rPr lang="en-US" dirty="0" err="1" smtClean="0"/>
              <a:t>Sytesmatic</a:t>
            </a:r>
            <a:r>
              <a:rPr lang="en-US" dirty="0" smtClean="0"/>
              <a:t> Review</a:t>
            </a:r>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51</a:t>
            </a:fld>
            <a:endParaRPr lang="en-US"/>
          </a:p>
        </p:txBody>
      </p:sp>
    </p:spTree>
    <p:extLst>
      <p:ext uri="{BB962C8B-B14F-4D97-AF65-F5344CB8AC3E}">
        <p14:creationId xmlns:p14="http://schemas.microsoft.com/office/powerpoint/2010/main" val="4065590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develop a Theoretical or Conceptual Framework</a:t>
            </a:r>
            <a:endParaRPr lang="en-US" dirty="0"/>
          </a:p>
        </p:txBody>
      </p:sp>
      <p:sp>
        <p:nvSpPr>
          <p:cNvPr id="3" name="Content Placeholder 2"/>
          <p:cNvSpPr>
            <a:spLocks noGrp="1"/>
          </p:cNvSpPr>
          <p:nvPr>
            <p:ph idx="1"/>
          </p:nvPr>
        </p:nvSpPr>
        <p:spPr/>
        <p:txBody>
          <a:bodyPr/>
          <a:lstStyle/>
          <a:p>
            <a:r>
              <a:rPr lang="en-US" dirty="0" smtClean="0"/>
              <a:t>Assist in the selection of the of the study variables and in defining them.</a:t>
            </a:r>
          </a:p>
          <a:p>
            <a:r>
              <a:rPr lang="en-US" dirty="0" smtClean="0"/>
              <a:t>Directs the hypothesis and the interpretation of the findings. </a:t>
            </a:r>
            <a:endParaRPr lang="en-US" dirty="0"/>
          </a:p>
          <a:p>
            <a:r>
              <a:rPr lang="en-US" dirty="0" smtClean="0"/>
              <a:t>Research without theory provides a set of isolated facts.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52</a:t>
            </a:fld>
            <a:endParaRPr lang="en-US"/>
          </a:p>
        </p:txBody>
      </p:sp>
    </p:spTree>
    <p:extLst>
      <p:ext uri="{BB962C8B-B14F-4D97-AF65-F5344CB8AC3E}">
        <p14:creationId xmlns:p14="http://schemas.microsoft.com/office/powerpoint/2010/main" val="2772059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Identify the Study Assumptions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Assumptions</a:t>
            </a:r>
          </a:p>
          <a:p>
            <a:pPr>
              <a:buFontTx/>
              <a:buChar char="-"/>
            </a:pPr>
            <a:r>
              <a:rPr lang="en-US" dirty="0" smtClean="0"/>
              <a:t>Are beliefs that are held to be true but have not necessary been proven.</a:t>
            </a:r>
          </a:p>
          <a:p>
            <a:pPr>
              <a:buFontTx/>
              <a:buChar char="-"/>
            </a:pPr>
            <a:r>
              <a:rPr lang="en-US" dirty="0" smtClean="0"/>
              <a:t>Each scientific investigation is based on assumptions.</a:t>
            </a:r>
          </a:p>
          <a:p>
            <a:pPr marL="0" indent="0">
              <a:buNone/>
            </a:pPr>
            <a:r>
              <a:rPr lang="en-US" dirty="0" smtClean="0">
                <a:solidFill>
                  <a:srgbClr val="FF0000"/>
                </a:solidFill>
              </a:rPr>
              <a:t>3 types:</a:t>
            </a:r>
          </a:p>
          <a:p>
            <a:pPr marL="514350" indent="-514350">
              <a:buAutoNum type="arabicPeriod"/>
            </a:pPr>
            <a:r>
              <a:rPr lang="en-US" dirty="0" smtClean="0"/>
              <a:t>Universal</a:t>
            </a:r>
          </a:p>
          <a:p>
            <a:pPr marL="514350" indent="-514350">
              <a:buAutoNum type="arabicPeriod"/>
            </a:pPr>
            <a:r>
              <a:rPr lang="en-US" dirty="0" smtClean="0"/>
              <a:t>Based on theory or research findings</a:t>
            </a:r>
          </a:p>
          <a:p>
            <a:pPr marL="514350" indent="-514350">
              <a:buAutoNum type="arabicPeriod"/>
            </a:pPr>
            <a:r>
              <a:rPr lang="en-US" dirty="0" smtClean="0"/>
              <a:t>Common sense </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53</a:t>
            </a:fld>
            <a:endParaRPr lang="en-US"/>
          </a:p>
        </p:txBody>
      </p:sp>
    </p:spTree>
    <p:extLst>
      <p:ext uri="{BB962C8B-B14F-4D97-AF65-F5344CB8AC3E}">
        <p14:creationId xmlns:p14="http://schemas.microsoft.com/office/powerpoint/2010/main" val="314395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limitation of the study</a:t>
            </a:r>
            <a:endParaRPr lang="en-US" dirty="0"/>
          </a:p>
        </p:txBody>
      </p:sp>
      <p:sp>
        <p:nvSpPr>
          <p:cNvPr id="3" name="Content Placeholder 2"/>
          <p:cNvSpPr>
            <a:spLocks noGrp="1"/>
          </p:cNvSpPr>
          <p:nvPr>
            <p:ph idx="1"/>
          </p:nvPr>
        </p:nvSpPr>
        <p:spPr/>
        <p:txBody>
          <a:bodyPr/>
          <a:lstStyle/>
          <a:p>
            <a:pPr marL="0" indent="0">
              <a:buNone/>
            </a:pPr>
            <a:r>
              <a:rPr lang="en-US" dirty="0" smtClean="0"/>
              <a:t>Limitations</a:t>
            </a:r>
          </a:p>
          <a:p>
            <a:pPr>
              <a:buFontTx/>
              <a:buChar char="-"/>
            </a:pPr>
            <a:r>
              <a:rPr lang="en-US" dirty="0" smtClean="0"/>
              <a:t>Are uncontrolled variables that may affect the study results and limit the generalizability of the findings.</a:t>
            </a:r>
          </a:p>
          <a:p>
            <a:pPr>
              <a:buFontTx/>
              <a:buChar char="-"/>
            </a:pPr>
            <a:r>
              <a:rPr lang="en-US" dirty="0" smtClean="0"/>
              <a:t>Limitations must be taken into consideration when the conclusions of a study are formulated and when recommendations are made for future research.</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54</a:t>
            </a:fld>
            <a:endParaRPr lang="en-US"/>
          </a:p>
        </p:txBody>
      </p:sp>
    </p:spTree>
    <p:extLst>
      <p:ext uri="{BB962C8B-B14F-4D97-AF65-F5344CB8AC3E}">
        <p14:creationId xmlns:p14="http://schemas.microsoft.com/office/powerpoint/2010/main" val="1815840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Formulate Hypothesis</a:t>
            </a:r>
            <a:endParaRPr lang="en-US" dirty="0"/>
          </a:p>
        </p:txBody>
      </p:sp>
      <p:sp>
        <p:nvSpPr>
          <p:cNvPr id="3" name="Content Placeholder 2"/>
          <p:cNvSpPr>
            <a:spLocks noGrp="1"/>
          </p:cNvSpPr>
          <p:nvPr>
            <p:ph idx="1"/>
          </p:nvPr>
        </p:nvSpPr>
        <p:spPr>
          <a:xfrm>
            <a:off x="457200" y="1600200"/>
            <a:ext cx="8382000" cy="4876800"/>
          </a:xfrm>
        </p:spPr>
        <p:txBody>
          <a:bodyPr/>
          <a:lstStyle/>
          <a:p>
            <a:pPr marL="0" indent="0">
              <a:buNone/>
            </a:pPr>
            <a:r>
              <a:rPr lang="en-US" dirty="0" smtClean="0">
                <a:solidFill>
                  <a:srgbClr val="FF0000"/>
                </a:solidFill>
              </a:rPr>
              <a:t>Hypothesis</a:t>
            </a:r>
          </a:p>
          <a:p>
            <a:pPr lvl="1"/>
            <a:r>
              <a:rPr lang="en-US" dirty="0" smtClean="0"/>
              <a:t>Predicts the relationship between two or more variables.</a:t>
            </a:r>
          </a:p>
          <a:p>
            <a:pPr lvl="1"/>
            <a:r>
              <a:rPr lang="en-US" dirty="0" smtClean="0"/>
              <a:t>Furnishes the predicted answer to the research questions.</a:t>
            </a:r>
          </a:p>
          <a:p>
            <a:pPr lvl="1"/>
            <a:r>
              <a:rPr lang="en-US" dirty="0" smtClean="0"/>
              <a:t>Contains the population and variables </a:t>
            </a:r>
          </a:p>
          <a:p>
            <a:pPr lvl="1"/>
            <a:r>
              <a:rPr lang="en-US" dirty="0" smtClean="0"/>
              <a:t>Proposes the relationship between the independent  and the dependent variables.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55</a:t>
            </a:fld>
            <a:endParaRPr lang="en-US"/>
          </a:p>
        </p:txBody>
      </p:sp>
    </p:spTree>
    <p:extLst>
      <p:ext uri="{BB962C8B-B14F-4D97-AF65-F5344CB8AC3E}">
        <p14:creationId xmlns:p14="http://schemas.microsoft.com/office/powerpoint/2010/main" val="558843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Classification of Hypothesis</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Simple and complex</a:t>
            </a:r>
          </a:p>
          <a:p>
            <a:r>
              <a:rPr lang="en-US" dirty="0" smtClean="0"/>
              <a:t>Null and research </a:t>
            </a:r>
          </a:p>
          <a:p>
            <a:r>
              <a:rPr lang="en-US" dirty="0" smtClean="0"/>
              <a:t>Non-directional and directional </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56</a:t>
            </a:fld>
            <a:endParaRPr lang="en-US"/>
          </a:p>
        </p:txBody>
      </p:sp>
    </p:spTree>
    <p:extLst>
      <p:ext uri="{BB962C8B-B14F-4D97-AF65-F5344CB8AC3E}">
        <p14:creationId xmlns:p14="http://schemas.microsoft.com/office/powerpoint/2010/main" val="3017101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fontScale="92500"/>
          </a:bodyPr>
          <a:lstStyle/>
          <a:p>
            <a:pPr marL="0" indent="0">
              <a:buNone/>
            </a:pPr>
            <a:r>
              <a:rPr lang="en-US" u="sng" dirty="0" smtClean="0">
                <a:solidFill>
                  <a:srgbClr val="FF0000"/>
                </a:solidFill>
              </a:rPr>
              <a:t>Simple Hypothesis</a:t>
            </a:r>
          </a:p>
          <a:p>
            <a:pPr lvl="1"/>
            <a:r>
              <a:rPr lang="en-US" dirty="0" smtClean="0"/>
              <a:t>Concerns the relationship between one independent and one dependent variable.</a:t>
            </a:r>
          </a:p>
          <a:p>
            <a:pPr marL="457200" lvl="1" indent="0">
              <a:buNone/>
            </a:pPr>
            <a:r>
              <a:rPr lang="en-US" dirty="0" smtClean="0"/>
              <a:t>Example:</a:t>
            </a:r>
          </a:p>
          <a:p>
            <a:pPr marL="457200" lvl="1" indent="0">
              <a:buNone/>
            </a:pPr>
            <a:r>
              <a:rPr lang="en-US" i="1" dirty="0" smtClean="0"/>
              <a:t>There is negative relationship between </a:t>
            </a:r>
            <a:r>
              <a:rPr lang="en-US" b="1" i="1" u="sng" dirty="0" smtClean="0">
                <a:solidFill>
                  <a:srgbClr val="7030A0"/>
                </a:solidFill>
              </a:rPr>
              <a:t>denial</a:t>
            </a:r>
            <a:r>
              <a:rPr lang="en-US" i="1" dirty="0" smtClean="0"/>
              <a:t> and reports of </a:t>
            </a:r>
            <a:r>
              <a:rPr lang="en-US" b="1" i="1" u="sng" dirty="0" smtClean="0">
                <a:solidFill>
                  <a:srgbClr val="FF0000"/>
                </a:solidFill>
              </a:rPr>
              <a:t>anxiety</a:t>
            </a:r>
            <a:r>
              <a:rPr lang="en-US" i="1" dirty="0" smtClean="0"/>
              <a:t> among post-myocardial infarction patients.</a:t>
            </a:r>
          </a:p>
          <a:p>
            <a:pPr marL="0" indent="0">
              <a:buNone/>
            </a:pPr>
            <a:r>
              <a:rPr lang="en-US" u="sng" dirty="0" smtClean="0">
                <a:solidFill>
                  <a:srgbClr val="FF0000"/>
                </a:solidFill>
              </a:rPr>
              <a:t>Complex Hypothesis</a:t>
            </a:r>
          </a:p>
          <a:p>
            <a:pPr lvl="1"/>
            <a:r>
              <a:rPr lang="en-US" dirty="0" smtClean="0"/>
              <a:t>Concerns a relationship where two or more independent variables or two or more dependent variables, or both are being examined in the same study. </a:t>
            </a:r>
          </a:p>
          <a:p>
            <a:pPr marL="457200" lvl="1" indent="0">
              <a:buNone/>
            </a:pPr>
            <a:r>
              <a:rPr lang="en-US" dirty="0" smtClean="0"/>
              <a:t>Example:</a:t>
            </a:r>
          </a:p>
          <a:p>
            <a:pPr marL="457200" lvl="1" indent="0">
              <a:buNone/>
            </a:pPr>
            <a:r>
              <a:rPr lang="en-US" i="1" dirty="0" smtClean="0"/>
              <a:t>Daily </a:t>
            </a:r>
            <a:r>
              <a:rPr lang="en-US" b="1" i="1" u="sng" dirty="0" smtClean="0">
                <a:solidFill>
                  <a:srgbClr val="FF0000"/>
                </a:solidFill>
                <a:effectLst>
                  <a:outerShdw blurRad="38100" dist="38100" dir="2700000" algn="tl">
                    <a:srgbClr val="000000">
                      <a:alpha val="43137"/>
                    </a:srgbClr>
                  </a:outerShdw>
                </a:effectLst>
              </a:rPr>
              <a:t>weight</a:t>
            </a:r>
            <a:r>
              <a:rPr lang="en-US" i="1" dirty="0" smtClean="0"/>
              <a:t> loss is greater for adults who follow a reduced  </a:t>
            </a:r>
            <a:r>
              <a:rPr lang="en-US" b="1" i="1" u="sng" dirty="0" smtClean="0">
                <a:solidFill>
                  <a:srgbClr val="7030A0"/>
                </a:solidFill>
                <a:effectLst>
                  <a:outerShdw blurRad="38100" dist="38100" dir="2700000" algn="tl">
                    <a:srgbClr val="000000">
                      <a:alpha val="43137"/>
                    </a:srgbClr>
                  </a:outerShdw>
                </a:effectLst>
              </a:rPr>
              <a:t>calorie diet</a:t>
            </a:r>
            <a:r>
              <a:rPr lang="en-US" i="1" dirty="0" smtClean="0"/>
              <a:t> and  </a:t>
            </a:r>
            <a:r>
              <a:rPr lang="en-US" b="1" i="1" u="sng" dirty="0" smtClean="0">
                <a:solidFill>
                  <a:srgbClr val="7030A0"/>
                </a:solidFill>
                <a:effectLst>
                  <a:outerShdw blurRad="38100" dist="38100" dir="2700000" algn="tl">
                    <a:srgbClr val="000000">
                      <a:alpha val="43137"/>
                    </a:srgbClr>
                  </a:outerShdw>
                </a:effectLst>
              </a:rPr>
              <a:t>exercise</a:t>
            </a:r>
            <a:r>
              <a:rPr lang="en-US" i="1" dirty="0" smtClean="0"/>
              <a:t> daily than for those who do not follow a reduced calorie diet and do not exercise daily.</a:t>
            </a:r>
            <a:r>
              <a:rPr lang="en-US" dirty="0" smtClean="0"/>
              <a:t> </a:t>
            </a:r>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57</a:t>
            </a:fld>
            <a:endParaRPr lang="en-US"/>
          </a:p>
        </p:txBody>
      </p:sp>
    </p:spTree>
    <p:extLst>
      <p:ext uri="{BB962C8B-B14F-4D97-AF65-F5344CB8AC3E}">
        <p14:creationId xmlns:p14="http://schemas.microsoft.com/office/powerpoint/2010/main" val="1281927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400800"/>
          </a:xfrm>
        </p:spPr>
        <p:txBody>
          <a:bodyPr>
            <a:normAutofit/>
          </a:bodyPr>
          <a:lstStyle/>
          <a:p>
            <a:r>
              <a:rPr lang="en-US" dirty="0" smtClean="0"/>
              <a:t>Null hypothesis (H</a:t>
            </a:r>
            <a:r>
              <a:rPr lang="en-US" sz="2000" dirty="0" smtClean="0"/>
              <a:t>0</a:t>
            </a:r>
            <a:r>
              <a:rPr lang="en-US" dirty="0" smtClean="0"/>
              <a:t>)</a:t>
            </a:r>
          </a:p>
          <a:p>
            <a:pPr lvl="1"/>
            <a:r>
              <a:rPr lang="en-US" dirty="0" smtClean="0"/>
              <a:t>Predicts that no relationship exists between variables.</a:t>
            </a:r>
          </a:p>
          <a:p>
            <a:pPr lvl="1"/>
            <a:r>
              <a:rPr lang="en-US" dirty="0" smtClean="0"/>
              <a:t>Subject to statistical analysis</a:t>
            </a:r>
          </a:p>
          <a:p>
            <a:r>
              <a:rPr lang="en-US" dirty="0" smtClean="0"/>
              <a:t>Research hypothesis (H</a:t>
            </a:r>
            <a:r>
              <a:rPr lang="en-US" sz="2000" dirty="0" smtClean="0"/>
              <a:t>1</a:t>
            </a:r>
            <a:r>
              <a:rPr lang="en-US" dirty="0" smtClean="0"/>
              <a:t>) </a:t>
            </a:r>
          </a:p>
          <a:p>
            <a:pPr lvl="1"/>
            <a:r>
              <a:rPr lang="en-US" dirty="0" smtClean="0"/>
              <a:t>Also called alternative hypothesis</a:t>
            </a:r>
          </a:p>
          <a:p>
            <a:pPr lvl="1"/>
            <a:r>
              <a:rPr lang="en-US" dirty="0" smtClean="0"/>
              <a:t>States the expected relationship between variables. </a:t>
            </a:r>
          </a:p>
          <a:p>
            <a:pPr lvl="1"/>
            <a:r>
              <a:rPr lang="en-US" dirty="0" smtClean="0"/>
              <a:t>Others names are scientific, substantive, and theoretical </a:t>
            </a:r>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58</a:t>
            </a:fld>
            <a:endParaRPr lang="en-US"/>
          </a:p>
        </p:txBody>
      </p:sp>
    </p:spTree>
    <p:extLst>
      <p:ext uri="{BB962C8B-B14F-4D97-AF65-F5344CB8AC3E}">
        <p14:creationId xmlns:p14="http://schemas.microsoft.com/office/powerpoint/2010/main" val="302344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dirty="0" smtClean="0">
                <a:solidFill>
                  <a:srgbClr val="FF0000"/>
                </a:solidFill>
              </a:rPr>
              <a:t>Non-directional hypothesis</a:t>
            </a:r>
          </a:p>
          <a:p>
            <a:pPr lvl="1"/>
            <a:r>
              <a:rPr lang="en-US" dirty="0" smtClean="0"/>
              <a:t>Researcher merely predicts that relationship exists.</a:t>
            </a:r>
          </a:p>
          <a:p>
            <a:pPr lvl="1"/>
            <a:r>
              <a:rPr lang="en-US" dirty="0" smtClean="0"/>
              <a:t>The direction of the relationship is not presented.</a:t>
            </a:r>
          </a:p>
          <a:p>
            <a:pPr marL="0" indent="0">
              <a:buNone/>
            </a:pPr>
            <a:r>
              <a:rPr lang="en-US" dirty="0" smtClean="0">
                <a:solidFill>
                  <a:srgbClr val="FF0000"/>
                </a:solidFill>
              </a:rPr>
              <a:t>Directional hypothesis </a:t>
            </a:r>
          </a:p>
          <a:p>
            <a:pPr lvl="1"/>
            <a:r>
              <a:rPr lang="en-US" dirty="0" smtClean="0"/>
              <a:t>The researcher predicts the type of relationship that is expected.</a:t>
            </a:r>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59</a:t>
            </a:fld>
            <a:endParaRPr lang="en-US"/>
          </a:p>
        </p:txBody>
      </p:sp>
    </p:spTree>
    <p:extLst>
      <p:ext uri="{BB962C8B-B14F-4D97-AF65-F5344CB8AC3E}">
        <p14:creationId xmlns:p14="http://schemas.microsoft.com/office/powerpoint/2010/main" val="317383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Nursing Research</a:t>
            </a:r>
          </a:p>
          <a:p>
            <a:r>
              <a:rPr lang="en-US" dirty="0" smtClean="0"/>
              <a:t>Systematic             Practice</a:t>
            </a:r>
          </a:p>
          <a:p>
            <a:r>
              <a:rPr lang="en-US" dirty="0" smtClean="0"/>
              <a:t>Scientific 		Education</a:t>
            </a:r>
          </a:p>
          <a:p>
            <a:r>
              <a:rPr lang="en-US" dirty="0" smtClean="0"/>
              <a:t>Solve Problem 	  Administration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2568" y="4038600"/>
            <a:ext cx="2852737"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2819400" y="2274505"/>
            <a:ext cx="978408" cy="366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815323"/>
            <a:ext cx="10064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4570" y="3431381"/>
            <a:ext cx="10064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601D-8DB2-42E0-ACB1-E4663F31DA2B}" type="slidenum">
              <a:rPr lang="en-US" smtClean="0"/>
              <a:pPr/>
              <a:t>6</a:t>
            </a:fld>
            <a:endParaRPr lang="en-US"/>
          </a:p>
        </p:txBody>
      </p:sp>
    </p:spTree>
    <p:extLst>
      <p:ext uri="{BB962C8B-B14F-4D97-AF65-F5344CB8AC3E}">
        <p14:creationId xmlns:p14="http://schemas.microsoft.com/office/powerpoint/2010/main" val="33162373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Hypothesis criteria</a:t>
            </a:r>
            <a:endParaRPr lang="en-US" dirty="0"/>
          </a:p>
        </p:txBody>
      </p:sp>
      <p:sp>
        <p:nvSpPr>
          <p:cNvPr id="3" name="Content Placeholder 2"/>
          <p:cNvSpPr>
            <a:spLocks noGrp="1"/>
          </p:cNvSpPr>
          <p:nvPr>
            <p:ph idx="1"/>
          </p:nvPr>
        </p:nvSpPr>
        <p:spPr>
          <a:xfrm>
            <a:off x="457200" y="1219200"/>
            <a:ext cx="8305800" cy="5334000"/>
          </a:xfrm>
        </p:spPr>
        <p:txBody>
          <a:bodyPr>
            <a:normAutofit/>
          </a:bodyPr>
          <a:lstStyle/>
          <a:p>
            <a:pPr marL="0" indent="0">
              <a:buNone/>
            </a:pPr>
            <a:r>
              <a:rPr lang="en-US" dirty="0" smtClean="0"/>
              <a:t>A hypothesis should:</a:t>
            </a:r>
          </a:p>
          <a:p>
            <a:pPr>
              <a:buFont typeface="Wingdings" panose="05000000000000000000" pitchFamily="2" charset="2"/>
              <a:buChar char="ü"/>
            </a:pPr>
            <a:r>
              <a:rPr lang="en-US" dirty="0" smtClean="0"/>
              <a:t>Be written in a declarative sentence</a:t>
            </a:r>
          </a:p>
          <a:p>
            <a:pPr>
              <a:buFont typeface="Wingdings" panose="05000000000000000000" pitchFamily="2" charset="2"/>
              <a:buChar char="ü"/>
            </a:pPr>
            <a:r>
              <a:rPr lang="en-US" dirty="0" smtClean="0"/>
              <a:t>Be written in the present tense</a:t>
            </a:r>
          </a:p>
          <a:p>
            <a:pPr>
              <a:buFont typeface="Wingdings" panose="05000000000000000000" pitchFamily="2" charset="2"/>
              <a:buChar char="ü"/>
            </a:pPr>
            <a:r>
              <a:rPr lang="en-US" dirty="0" smtClean="0"/>
              <a:t>Contain the population</a:t>
            </a:r>
          </a:p>
          <a:p>
            <a:pPr>
              <a:buFont typeface="Wingdings" panose="05000000000000000000" pitchFamily="2" charset="2"/>
              <a:buChar char="ü"/>
            </a:pPr>
            <a:r>
              <a:rPr lang="en-US" dirty="0" smtClean="0"/>
              <a:t>Contain variables</a:t>
            </a:r>
          </a:p>
          <a:p>
            <a:pPr>
              <a:buFont typeface="Wingdings" panose="05000000000000000000" pitchFamily="2" charset="2"/>
              <a:buChar char="ü"/>
            </a:pPr>
            <a:r>
              <a:rPr lang="en-US" dirty="0" smtClean="0"/>
              <a:t>Reflect the problem statement, purpose statement, or research question</a:t>
            </a:r>
          </a:p>
          <a:p>
            <a:pPr>
              <a:buFont typeface="Wingdings" panose="05000000000000000000" pitchFamily="2" charset="2"/>
              <a:buChar char="ü"/>
            </a:pPr>
            <a:r>
              <a:rPr lang="en-US" dirty="0" smtClean="0"/>
              <a:t>Be empirically testable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60</a:t>
            </a:fld>
            <a:endParaRPr lang="en-US"/>
          </a:p>
        </p:txBody>
      </p:sp>
    </p:spTree>
    <p:extLst>
      <p:ext uri="{BB962C8B-B14F-4D97-AF65-F5344CB8AC3E}">
        <p14:creationId xmlns:p14="http://schemas.microsoft.com/office/powerpoint/2010/main" val="3793756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8: Define the Study variables/Terms</a:t>
            </a:r>
            <a:endParaRPr lang="en-US" dirty="0"/>
          </a:p>
        </p:txBody>
      </p:sp>
      <p:sp>
        <p:nvSpPr>
          <p:cNvPr id="3" name="Content Placeholder 2"/>
          <p:cNvSpPr>
            <a:spLocks noGrp="1"/>
          </p:cNvSpPr>
          <p:nvPr>
            <p:ph idx="1"/>
          </p:nvPr>
        </p:nvSpPr>
        <p:spPr/>
        <p:txBody>
          <a:bodyPr/>
          <a:lstStyle/>
          <a:p>
            <a:r>
              <a:rPr lang="en-US" dirty="0" smtClean="0">
                <a:solidFill>
                  <a:srgbClr val="FF0000"/>
                </a:solidFill>
              </a:rPr>
              <a:t>Conceptual definition</a:t>
            </a:r>
          </a:p>
          <a:p>
            <a:pPr lvl="1"/>
            <a:r>
              <a:rPr lang="en-US" dirty="0" smtClean="0"/>
              <a:t>Is a dictionary definition or theoretical definition of an abstract idea that is being studied by the researcher.</a:t>
            </a:r>
          </a:p>
          <a:p>
            <a:r>
              <a:rPr lang="en-US" dirty="0" smtClean="0">
                <a:solidFill>
                  <a:srgbClr val="FF0000"/>
                </a:solidFill>
              </a:rPr>
              <a:t>Operational definition</a:t>
            </a:r>
          </a:p>
          <a:p>
            <a:pPr lvl="1"/>
            <a:r>
              <a:rPr lang="en-US" dirty="0" smtClean="0"/>
              <a:t>Indicates how a variable will be observed or measured.</a:t>
            </a:r>
          </a:p>
          <a:p>
            <a:pPr lvl="1"/>
            <a:r>
              <a:rPr lang="en-US" dirty="0" smtClean="0"/>
              <a:t>Include the instrument that will be used to measure the variables.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61</a:t>
            </a:fld>
            <a:endParaRPr lang="en-US"/>
          </a:p>
        </p:txBody>
      </p:sp>
    </p:spTree>
    <p:extLst>
      <p:ext uri="{BB962C8B-B14F-4D97-AF65-F5344CB8AC3E}">
        <p14:creationId xmlns:p14="http://schemas.microsoft.com/office/powerpoint/2010/main" val="2392674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9: Select a Research Design</a:t>
            </a:r>
            <a:endParaRPr lang="en-US" dirty="0"/>
          </a:p>
        </p:txBody>
      </p:sp>
      <p:sp>
        <p:nvSpPr>
          <p:cNvPr id="3" name="Content Placeholder 2"/>
          <p:cNvSpPr>
            <a:spLocks noGrp="1"/>
          </p:cNvSpPr>
          <p:nvPr>
            <p:ph idx="1"/>
          </p:nvPr>
        </p:nvSpPr>
        <p:spPr/>
        <p:txBody>
          <a:bodyPr/>
          <a:lstStyle/>
          <a:p>
            <a:r>
              <a:rPr lang="en-US" dirty="0" smtClean="0"/>
              <a:t>Is the plan for how the study will be conducted</a:t>
            </a:r>
          </a:p>
          <a:p>
            <a:r>
              <a:rPr lang="en-US" dirty="0" smtClean="0"/>
              <a:t>Concerned with the type of data that will be collected and the means used to obtain these data.</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62</a:t>
            </a:fld>
            <a:endParaRPr lang="en-US"/>
          </a:p>
        </p:txBody>
      </p:sp>
    </p:spTree>
    <p:extLst>
      <p:ext uri="{BB962C8B-B14F-4D97-AF65-F5344CB8AC3E}">
        <p14:creationId xmlns:p14="http://schemas.microsoft.com/office/powerpoint/2010/main" val="36465056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3600" dirty="0" smtClean="0"/>
              <a:t>Step 10: Identify the Population</a:t>
            </a:r>
            <a:endParaRPr lang="en-US" sz="3600" dirty="0"/>
          </a:p>
        </p:txBody>
      </p:sp>
      <p:sp>
        <p:nvSpPr>
          <p:cNvPr id="3" name="Content Placeholder 2"/>
          <p:cNvSpPr>
            <a:spLocks noGrp="1"/>
          </p:cNvSpPr>
          <p:nvPr>
            <p:ph idx="1"/>
          </p:nvPr>
        </p:nvSpPr>
        <p:spPr>
          <a:xfrm>
            <a:off x="152400" y="1295400"/>
            <a:ext cx="8763000" cy="5334000"/>
          </a:xfrm>
        </p:spPr>
        <p:txBody>
          <a:bodyPr>
            <a:normAutofit/>
          </a:bodyPr>
          <a:lstStyle/>
          <a:p>
            <a:pPr marL="0" indent="0">
              <a:buNone/>
            </a:pPr>
            <a:r>
              <a:rPr lang="en-US" u="sng" dirty="0" smtClean="0">
                <a:solidFill>
                  <a:srgbClr val="FF0000"/>
                </a:solidFill>
              </a:rPr>
              <a:t>Population</a:t>
            </a:r>
          </a:p>
          <a:p>
            <a:pPr lvl="1"/>
            <a:r>
              <a:rPr lang="en-US" sz="2400" i="1" dirty="0" smtClean="0"/>
              <a:t>A complete set of persons or objects that posses some common characteristic of interest to the researcher.</a:t>
            </a:r>
          </a:p>
          <a:p>
            <a:pPr marL="0" indent="0">
              <a:buNone/>
            </a:pPr>
            <a:r>
              <a:rPr lang="en-US" u="sng" dirty="0" smtClean="0">
                <a:solidFill>
                  <a:srgbClr val="FF0000"/>
                </a:solidFill>
              </a:rPr>
              <a:t>Target population</a:t>
            </a:r>
          </a:p>
          <a:p>
            <a:pPr lvl="1"/>
            <a:r>
              <a:rPr lang="en-US" sz="2400" i="1" dirty="0" smtClean="0"/>
              <a:t>The entire group of people or objects to which the researcher wishes to generalize the  findings of a study.</a:t>
            </a:r>
          </a:p>
          <a:p>
            <a:pPr lvl="1"/>
            <a:r>
              <a:rPr lang="en-US" sz="2400" i="1" dirty="0" smtClean="0"/>
              <a:t>Also called the universe</a:t>
            </a:r>
          </a:p>
          <a:p>
            <a:pPr marL="0" indent="0">
              <a:buNone/>
            </a:pPr>
            <a:r>
              <a:rPr lang="en-US" u="sng" dirty="0" smtClean="0">
                <a:solidFill>
                  <a:srgbClr val="FF0000"/>
                </a:solidFill>
              </a:rPr>
              <a:t>Accessible population</a:t>
            </a:r>
          </a:p>
          <a:p>
            <a:pPr lvl="1"/>
            <a:r>
              <a:rPr lang="en-US" sz="2400" i="1" dirty="0" smtClean="0"/>
              <a:t>The group of people or objects that is available to the researcher for a particular study. </a:t>
            </a:r>
            <a:endParaRPr lang="en-US" sz="2400" i="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63</a:t>
            </a:fld>
            <a:endParaRPr lang="en-US"/>
          </a:p>
        </p:txBody>
      </p:sp>
    </p:spTree>
    <p:extLst>
      <p:ext uri="{BB962C8B-B14F-4D97-AF65-F5344CB8AC3E}">
        <p14:creationId xmlns:p14="http://schemas.microsoft.com/office/powerpoint/2010/main" val="3474981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11 Select Sample</a:t>
            </a:r>
            <a:endParaRPr lang="en-US" dirty="0"/>
          </a:p>
        </p:txBody>
      </p:sp>
      <p:sp>
        <p:nvSpPr>
          <p:cNvPr id="3" name="Content Placeholder 2"/>
          <p:cNvSpPr>
            <a:spLocks noGrp="1"/>
          </p:cNvSpPr>
          <p:nvPr>
            <p:ph idx="1"/>
          </p:nvPr>
        </p:nvSpPr>
        <p:spPr/>
        <p:txBody>
          <a:bodyPr/>
          <a:lstStyle/>
          <a:p>
            <a:pPr marL="0" indent="0">
              <a:buNone/>
            </a:pPr>
            <a:r>
              <a:rPr lang="en-US" dirty="0" smtClean="0"/>
              <a:t>Sample</a:t>
            </a:r>
          </a:p>
          <a:p>
            <a:pPr lvl="1"/>
            <a:r>
              <a:rPr lang="en-US" dirty="0" smtClean="0"/>
              <a:t>a subset of the population that is selected to represent the population.</a:t>
            </a:r>
          </a:p>
          <a:p>
            <a:pPr marL="457200" lvl="1" indent="0">
              <a:buNone/>
            </a:pPr>
            <a:endParaRPr lang="en-US" dirty="0" smtClean="0"/>
          </a:p>
          <a:p>
            <a:pPr marL="457200" lvl="1" indent="0">
              <a:buNone/>
            </a:pPr>
            <a:r>
              <a:rPr lang="en-US" dirty="0" smtClean="0"/>
              <a:t>Types of sampling method</a:t>
            </a:r>
          </a:p>
          <a:p>
            <a:pPr marL="971550" lvl="1" indent="-514350">
              <a:buAutoNum type="arabicPeriod"/>
            </a:pPr>
            <a:r>
              <a:rPr lang="en-US" dirty="0" smtClean="0"/>
              <a:t>Probability sampling method</a:t>
            </a:r>
          </a:p>
          <a:p>
            <a:pPr marL="971550" lvl="1" indent="-514350">
              <a:buAutoNum type="arabicPeriod"/>
            </a:pPr>
            <a:r>
              <a:rPr lang="en-US" dirty="0" smtClean="0"/>
              <a:t>Non-probability sampling methods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64</a:t>
            </a:fld>
            <a:endParaRPr lang="en-US"/>
          </a:p>
        </p:txBody>
      </p:sp>
    </p:spTree>
    <p:extLst>
      <p:ext uri="{BB962C8B-B14F-4D97-AF65-F5344CB8AC3E}">
        <p14:creationId xmlns:p14="http://schemas.microsoft.com/office/powerpoint/2010/main" val="2299305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477000"/>
          </a:xfrm>
        </p:spPr>
        <p:txBody>
          <a:bodyPr>
            <a:normAutofit/>
          </a:bodyPr>
          <a:lstStyle/>
          <a:p>
            <a:pPr marL="0" indent="0">
              <a:buNone/>
            </a:pPr>
            <a:r>
              <a:rPr lang="en-US" dirty="0"/>
              <a:t>Probability sampling method</a:t>
            </a:r>
          </a:p>
          <a:p>
            <a:pPr lvl="1"/>
            <a:r>
              <a:rPr lang="en-US" dirty="0" smtClean="0"/>
              <a:t>The use of </a:t>
            </a:r>
            <a:r>
              <a:rPr lang="en-US" u="sng" dirty="0" smtClean="0">
                <a:solidFill>
                  <a:srgbClr val="FF0000"/>
                </a:solidFill>
              </a:rPr>
              <a:t>random</a:t>
            </a:r>
            <a:r>
              <a:rPr lang="en-US" dirty="0" smtClean="0"/>
              <a:t> sampling procedure to select a sample from elements or members of the population.</a:t>
            </a:r>
          </a:p>
          <a:p>
            <a:pPr marL="0" indent="0">
              <a:buNone/>
            </a:pPr>
            <a:r>
              <a:rPr lang="en-US" dirty="0" smtClean="0"/>
              <a:t>Types of probability sampling method</a:t>
            </a:r>
          </a:p>
          <a:p>
            <a:pPr marL="571500" indent="-571500">
              <a:buFont typeface="+mj-lt"/>
              <a:buAutoNum type="romanUcPeriod"/>
            </a:pPr>
            <a:r>
              <a:rPr lang="en-US" dirty="0" smtClean="0"/>
              <a:t>Simple random</a:t>
            </a:r>
          </a:p>
          <a:p>
            <a:pPr marL="571500" indent="-571500">
              <a:buFont typeface="+mj-lt"/>
              <a:buAutoNum type="romanUcPeriod"/>
            </a:pPr>
            <a:r>
              <a:rPr lang="en-US" dirty="0" smtClean="0"/>
              <a:t>Stratified</a:t>
            </a:r>
          </a:p>
          <a:p>
            <a:pPr marL="1428750" lvl="2" indent="-514350">
              <a:buFont typeface="+mj-lt"/>
              <a:buAutoNum type="romanUcPeriod"/>
            </a:pPr>
            <a:r>
              <a:rPr lang="en-US" dirty="0" smtClean="0"/>
              <a:t>Proportionate</a:t>
            </a:r>
          </a:p>
          <a:p>
            <a:pPr marL="1428750" lvl="2" indent="-514350">
              <a:buFont typeface="+mj-lt"/>
              <a:buAutoNum type="romanUcPeriod"/>
            </a:pPr>
            <a:r>
              <a:rPr lang="en-US" dirty="0" smtClean="0"/>
              <a:t>Disproportionate</a:t>
            </a:r>
          </a:p>
          <a:p>
            <a:pPr marL="571500" indent="-571500">
              <a:buFont typeface="+mj-lt"/>
              <a:buAutoNum type="romanUcPeriod"/>
            </a:pPr>
            <a:r>
              <a:rPr lang="en-US" dirty="0" smtClean="0"/>
              <a:t>Cluster</a:t>
            </a:r>
          </a:p>
          <a:p>
            <a:pPr marL="571500" indent="-571500">
              <a:buFont typeface="+mj-lt"/>
              <a:buAutoNum type="romanUcPeriod"/>
            </a:pPr>
            <a:r>
              <a:rPr lang="en-US" dirty="0" smtClean="0"/>
              <a:t>Systematic</a:t>
            </a:r>
          </a:p>
          <a:p>
            <a:pPr marL="0" indent="0">
              <a:buNone/>
            </a:pPr>
            <a:endParaRPr lang="en-US" dirty="0" smtClean="0"/>
          </a:p>
          <a:p>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65</a:t>
            </a:fld>
            <a:endParaRPr lang="en-US"/>
          </a:p>
        </p:txBody>
      </p:sp>
    </p:spTree>
    <p:extLst>
      <p:ext uri="{BB962C8B-B14F-4D97-AF65-F5344CB8AC3E}">
        <p14:creationId xmlns:p14="http://schemas.microsoft.com/office/powerpoint/2010/main" val="1427255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fontScale="92500"/>
          </a:bodyPr>
          <a:lstStyle/>
          <a:p>
            <a:pPr marL="0" indent="0">
              <a:buNone/>
            </a:pPr>
            <a:r>
              <a:rPr lang="en-US" dirty="0"/>
              <a:t>Types of probability sampling </a:t>
            </a:r>
            <a:r>
              <a:rPr lang="en-US" dirty="0" smtClean="0"/>
              <a:t>method</a:t>
            </a:r>
          </a:p>
          <a:p>
            <a:r>
              <a:rPr lang="en-US" sz="3000" u="sng" dirty="0" smtClean="0">
                <a:solidFill>
                  <a:srgbClr val="FF0000"/>
                </a:solidFill>
              </a:rPr>
              <a:t>Simple random</a:t>
            </a:r>
          </a:p>
          <a:p>
            <a:pPr lvl="1"/>
            <a:r>
              <a:rPr lang="en-US" sz="2200" i="1" dirty="0" smtClean="0"/>
              <a:t>A method of random sampling in which each element of the population has an equal and independent chance of being chosen for the sample.</a:t>
            </a:r>
            <a:endParaRPr lang="en-US" sz="2200" i="1" dirty="0"/>
          </a:p>
          <a:p>
            <a:r>
              <a:rPr lang="en-US" sz="3000" u="sng" dirty="0" smtClean="0">
                <a:solidFill>
                  <a:srgbClr val="FF0000"/>
                </a:solidFill>
              </a:rPr>
              <a:t>Stratified</a:t>
            </a:r>
          </a:p>
          <a:p>
            <a:pPr lvl="1"/>
            <a:r>
              <a:rPr lang="en-US" sz="2400" i="1" dirty="0" smtClean="0"/>
              <a:t>A random sampling process in which a sample is selected after the population has been divided into subgroups or strata according to some variable of importance to the research study.</a:t>
            </a:r>
            <a:endParaRPr lang="en-US" sz="2400" i="1" dirty="0"/>
          </a:p>
          <a:p>
            <a:r>
              <a:rPr lang="en-US" sz="3000" u="sng" dirty="0" smtClean="0">
                <a:solidFill>
                  <a:srgbClr val="FF0000"/>
                </a:solidFill>
              </a:rPr>
              <a:t>Cluster</a:t>
            </a:r>
          </a:p>
          <a:p>
            <a:pPr lvl="1"/>
            <a:r>
              <a:rPr lang="en-US" sz="2400" i="1" dirty="0" smtClean="0"/>
              <a:t>A random sampling process that involves two or more stages. The population is first listed by clusters or categories and then the sample elements  are randomly selected from these clusters.</a:t>
            </a:r>
            <a:endParaRPr lang="en-US" sz="2400" i="1" dirty="0"/>
          </a:p>
          <a:p>
            <a:r>
              <a:rPr lang="en-US" sz="3000" u="sng" dirty="0" smtClean="0">
                <a:solidFill>
                  <a:srgbClr val="FF0000"/>
                </a:solidFill>
              </a:rPr>
              <a:t>Systematic</a:t>
            </a:r>
          </a:p>
          <a:p>
            <a:pPr lvl="1"/>
            <a:r>
              <a:rPr lang="en-US" sz="2400" i="1" dirty="0" smtClean="0"/>
              <a:t>A random sampling process in which every k</a:t>
            </a:r>
            <a:r>
              <a:rPr lang="en-US" sz="2400" i="1" baseline="30000" dirty="0" smtClean="0"/>
              <a:t>th</a:t>
            </a:r>
            <a:r>
              <a:rPr lang="en-US" sz="2400" i="1" dirty="0" smtClean="0"/>
              <a:t> ( every fifth) element or member of the population is selected the sample </a:t>
            </a:r>
            <a:endParaRPr lang="en-US" sz="2400" i="1" dirty="0"/>
          </a:p>
          <a:p>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66</a:t>
            </a:fld>
            <a:endParaRPr lang="en-US"/>
          </a:p>
        </p:txBody>
      </p:sp>
    </p:spTree>
    <p:extLst>
      <p:ext uri="{BB962C8B-B14F-4D97-AF65-F5344CB8AC3E}">
        <p14:creationId xmlns:p14="http://schemas.microsoft.com/office/powerpoint/2010/main" val="25559865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324600"/>
          </a:xfrm>
        </p:spPr>
        <p:txBody>
          <a:bodyPr>
            <a:normAutofit fontScale="92500" lnSpcReduction="20000"/>
          </a:bodyPr>
          <a:lstStyle/>
          <a:p>
            <a:r>
              <a:rPr lang="en-US" u="sng" dirty="0" smtClean="0">
                <a:solidFill>
                  <a:srgbClr val="FF0000"/>
                </a:solidFill>
              </a:rPr>
              <a:t>Non-probability </a:t>
            </a:r>
            <a:r>
              <a:rPr lang="en-US" u="sng" dirty="0">
                <a:solidFill>
                  <a:srgbClr val="FF0000"/>
                </a:solidFill>
              </a:rPr>
              <a:t>sampling </a:t>
            </a:r>
            <a:r>
              <a:rPr lang="en-US" u="sng" dirty="0" smtClean="0">
                <a:solidFill>
                  <a:srgbClr val="FF0000"/>
                </a:solidFill>
              </a:rPr>
              <a:t>method</a:t>
            </a:r>
          </a:p>
          <a:p>
            <a:pPr lvl="1"/>
            <a:r>
              <a:rPr lang="en-US" sz="2400" i="1" dirty="0" smtClean="0"/>
              <a:t>A sampling process in which a sample is selected from elements or members of a population through non-random methods</a:t>
            </a:r>
            <a:endParaRPr lang="en-US" dirty="0" smtClean="0"/>
          </a:p>
          <a:p>
            <a:pPr marL="0" indent="0">
              <a:buNone/>
            </a:pPr>
            <a:r>
              <a:rPr lang="en-US" dirty="0" smtClean="0"/>
              <a:t>Types </a:t>
            </a:r>
            <a:r>
              <a:rPr lang="en-US" dirty="0"/>
              <a:t>of Non-probability sampling </a:t>
            </a:r>
            <a:r>
              <a:rPr lang="en-US" dirty="0" smtClean="0"/>
              <a:t>method</a:t>
            </a:r>
          </a:p>
          <a:p>
            <a:r>
              <a:rPr lang="en-US" dirty="0" smtClean="0"/>
              <a:t>Convenience sampling</a:t>
            </a:r>
          </a:p>
          <a:p>
            <a:r>
              <a:rPr lang="en-US" dirty="0" smtClean="0"/>
              <a:t>Also referred to as accidental or incidental and involves choosing readily available people or objects for a study</a:t>
            </a:r>
          </a:p>
          <a:p>
            <a:pPr lvl="2"/>
            <a:r>
              <a:rPr lang="en-US" dirty="0" smtClean="0"/>
              <a:t>Snowball sampling</a:t>
            </a:r>
          </a:p>
          <a:p>
            <a:pPr lvl="3"/>
            <a:r>
              <a:rPr lang="en-US" dirty="0" smtClean="0"/>
              <a:t>Also called network sampling</a:t>
            </a:r>
          </a:p>
          <a:p>
            <a:pPr lvl="3"/>
            <a:r>
              <a:rPr lang="en-US" dirty="0" smtClean="0"/>
              <a:t>A sampling method that involves the assistance of study </a:t>
            </a:r>
          </a:p>
          <a:p>
            <a:r>
              <a:rPr lang="en-US" dirty="0" smtClean="0"/>
              <a:t>Quota sampling </a:t>
            </a:r>
            <a:r>
              <a:rPr lang="en-US" sz="2600" dirty="0" smtClean="0"/>
              <a:t>– researcher’s desired population variable of interest</a:t>
            </a:r>
            <a:r>
              <a:rPr lang="en-US" dirty="0" smtClean="0"/>
              <a:t> </a:t>
            </a:r>
          </a:p>
          <a:p>
            <a:r>
              <a:rPr lang="en-US" dirty="0" smtClean="0"/>
              <a:t>Purposive sampling </a:t>
            </a:r>
          </a:p>
          <a:p>
            <a:pPr lvl="1"/>
            <a:r>
              <a:rPr lang="en-US" sz="2200" dirty="0" smtClean="0"/>
              <a:t>handpicking of subjects</a:t>
            </a:r>
          </a:p>
          <a:p>
            <a:pPr lvl="1"/>
            <a:r>
              <a:rPr lang="en-US" sz="2200" dirty="0" smtClean="0"/>
              <a:t>Also called </a:t>
            </a:r>
            <a:r>
              <a:rPr lang="en-US" sz="2200" dirty="0" err="1" smtClean="0"/>
              <a:t>judmental</a:t>
            </a:r>
            <a:r>
              <a:rPr lang="en-US" sz="2200" dirty="0" smtClean="0"/>
              <a:t> </a:t>
            </a:r>
            <a:endParaRPr lang="en-US" sz="2200"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67</a:t>
            </a:fld>
            <a:endParaRPr lang="en-US"/>
          </a:p>
        </p:txBody>
      </p:sp>
    </p:spTree>
    <p:extLst>
      <p:ext uri="{BB962C8B-B14F-4D97-AF65-F5344CB8AC3E}">
        <p14:creationId xmlns:p14="http://schemas.microsoft.com/office/powerpoint/2010/main" val="68687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dirty="0" smtClean="0"/>
              <a:t>Time frame for studying the sample</a:t>
            </a:r>
          </a:p>
          <a:p>
            <a:r>
              <a:rPr lang="en-US" dirty="0" smtClean="0">
                <a:solidFill>
                  <a:srgbClr val="FF0000"/>
                </a:solidFill>
              </a:rPr>
              <a:t>Longitudinal study</a:t>
            </a:r>
          </a:p>
          <a:p>
            <a:pPr lvl="1"/>
            <a:r>
              <a:rPr lang="en-US" dirty="0" smtClean="0"/>
              <a:t>Follows subjects over a period of time in the future</a:t>
            </a:r>
          </a:p>
          <a:p>
            <a:pPr lvl="1"/>
            <a:r>
              <a:rPr lang="en-US" dirty="0" smtClean="0"/>
              <a:t>Cohort study a special  type of longitudinal study the focus is on a subgroup of the population, frequently persons who are of a similar age group</a:t>
            </a:r>
          </a:p>
          <a:p>
            <a:r>
              <a:rPr lang="en-US" dirty="0" smtClean="0">
                <a:solidFill>
                  <a:srgbClr val="FF0000"/>
                </a:solidFill>
              </a:rPr>
              <a:t>Cross-sectional study</a:t>
            </a:r>
          </a:p>
          <a:p>
            <a:pPr lvl="1"/>
            <a:r>
              <a:rPr lang="en-US" dirty="0" smtClean="0"/>
              <a:t>Examines subjects at one point in time</a:t>
            </a:r>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68</a:t>
            </a:fld>
            <a:endParaRPr lang="en-US"/>
          </a:p>
        </p:txBody>
      </p:sp>
    </p:spTree>
    <p:extLst>
      <p:ext uri="{BB962C8B-B14F-4D97-AF65-F5344CB8AC3E}">
        <p14:creationId xmlns:p14="http://schemas.microsoft.com/office/powerpoint/2010/main" val="3415013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solidFill>
                  <a:srgbClr val="FF0000"/>
                </a:solidFill>
              </a:rPr>
              <a:t>Sampling error</a:t>
            </a:r>
          </a:p>
          <a:p>
            <a:pPr lvl="1"/>
            <a:r>
              <a:rPr lang="en-US" dirty="0" smtClean="0"/>
              <a:t>Defined as the difference between data obtained from random sample and the data would be obtained if an entire population were measured.</a:t>
            </a:r>
          </a:p>
          <a:p>
            <a:r>
              <a:rPr lang="en-US" dirty="0" smtClean="0"/>
              <a:t>Sampling bias</a:t>
            </a:r>
          </a:p>
          <a:p>
            <a:pPr lvl="1"/>
            <a:r>
              <a:rPr lang="en-US" dirty="0" smtClean="0"/>
              <a:t>Occurs by chance</a:t>
            </a:r>
          </a:p>
          <a:p>
            <a:pPr lvl="1"/>
            <a:r>
              <a:rPr lang="en-US" dirty="0" smtClean="0"/>
              <a:t>Caused by the researcher</a:t>
            </a:r>
          </a:p>
          <a:p>
            <a:pPr lvl="1"/>
            <a:r>
              <a:rPr lang="en-US" dirty="0" smtClean="0"/>
              <a:t>Sample not </a:t>
            </a:r>
            <a:r>
              <a:rPr lang="en-US" smtClean="0"/>
              <a:t>carefully selected</a:t>
            </a:r>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69</a:t>
            </a:fld>
            <a:endParaRPr lang="en-US"/>
          </a:p>
        </p:txBody>
      </p:sp>
    </p:spTree>
    <p:extLst>
      <p:ext uri="{BB962C8B-B14F-4D97-AF65-F5344CB8AC3E}">
        <p14:creationId xmlns:p14="http://schemas.microsoft.com/office/powerpoint/2010/main" val="95932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Purposes of </a:t>
            </a:r>
            <a:r>
              <a:rPr lang="en-US" u="sng" dirty="0" smtClean="0">
                <a:solidFill>
                  <a:srgbClr val="FF0000"/>
                </a:solidFill>
              </a:rPr>
              <a:t>NURSING</a:t>
            </a:r>
            <a:r>
              <a:rPr lang="en-US" dirty="0" smtClean="0"/>
              <a:t> research</a:t>
            </a:r>
            <a:endParaRPr lang="en-US" dirty="0"/>
          </a:p>
        </p:txBody>
      </p:sp>
      <p:sp>
        <p:nvSpPr>
          <p:cNvPr id="3" name="Content Placeholder 2"/>
          <p:cNvSpPr>
            <a:spLocks noGrp="1"/>
          </p:cNvSpPr>
          <p:nvPr>
            <p:ph idx="1"/>
          </p:nvPr>
        </p:nvSpPr>
        <p:spPr>
          <a:xfrm>
            <a:off x="457200" y="1600200"/>
            <a:ext cx="8534400" cy="4525963"/>
          </a:xfrm>
        </p:spPr>
        <p:txBody>
          <a:bodyPr/>
          <a:lstStyle/>
          <a:p>
            <a:pPr marL="0" indent="0">
              <a:buNone/>
            </a:pPr>
            <a:r>
              <a:rPr lang="en-US" dirty="0"/>
              <a:t>1.Provide scientific basis for </a:t>
            </a:r>
            <a:r>
              <a:rPr lang="en-US" dirty="0" smtClean="0"/>
              <a:t>nursing practice</a:t>
            </a:r>
          </a:p>
          <a:p>
            <a:pPr marL="0" indent="0">
              <a:buNone/>
            </a:pPr>
            <a:r>
              <a:rPr lang="en-US" dirty="0" smtClean="0"/>
              <a:t>2.Develop </a:t>
            </a:r>
            <a:r>
              <a:rPr lang="en-US" dirty="0"/>
              <a:t>new techniques, </a:t>
            </a:r>
            <a:r>
              <a:rPr lang="en-US" dirty="0" smtClean="0"/>
              <a:t>tools, new knowledge</a:t>
            </a:r>
          </a:p>
          <a:p>
            <a:pPr marL="0" indent="0">
              <a:buNone/>
            </a:pPr>
            <a:r>
              <a:rPr lang="en-US" dirty="0" smtClean="0"/>
              <a:t>3.Provide </a:t>
            </a:r>
            <a:r>
              <a:rPr lang="en-US" dirty="0"/>
              <a:t>solutions to </a:t>
            </a:r>
            <a:r>
              <a:rPr lang="en-US" dirty="0" smtClean="0"/>
              <a:t>problems concerning health</a:t>
            </a:r>
          </a:p>
          <a:p>
            <a:pPr marL="0" indent="0">
              <a:buNone/>
            </a:pPr>
            <a:r>
              <a:rPr lang="en-US" dirty="0" smtClean="0"/>
              <a:t>4.Help </a:t>
            </a:r>
            <a:r>
              <a:rPr lang="en-US" dirty="0"/>
              <a:t>determine the areas of need </a:t>
            </a:r>
            <a:r>
              <a:rPr lang="en-US" dirty="0" smtClean="0"/>
              <a:t>in nursing</a:t>
            </a:r>
          </a:p>
          <a:p>
            <a:pPr marL="0" indent="0">
              <a:buNone/>
            </a:pPr>
            <a:r>
              <a:rPr lang="en-US" dirty="0" smtClean="0"/>
              <a:t>5.Prepare </a:t>
            </a:r>
            <a:r>
              <a:rPr lang="en-US" dirty="0"/>
              <a:t>oneself to be a </a:t>
            </a:r>
            <a:r>
              <a:rPr lang="en-US" dirty="0" smtClean="0"/>
              <a:t>diligent researcher</a:t>
            </a:r>
            <a:r>
              <a:rPr lang="en-US" dirty="0"/>
              <a:t>.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028" y="4953000"/>
            <a:ext cx="289637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7</a:t>
            </a:fld>
            <a:endParaRPr lang="en-US"/>
          </a:p>
        </p:txBody>
      </p:sp>
    </p:spTree>
    <p:extLst>
      <p:ext uri="{BB962C8B-B14F-4D97-AF65-F5344CB8AC3E}">
        <p14:creationId xmlns:p14="http://schemas.microsoft.com/office/powerpoint/2010/main" val="4442225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Principles</a:t>
            </a:r>
            <a:endParaRPr lang="en-US" dirty="0"/>
          </a:p>
        </p:txBody>
      </p:sp>
      <p:sp>
        <p:nvSpPr>
          <p:cNvPr id="3" name="Content Placeholder 2"/>
          <p:cNvSpPr>
            <a:spLocks noGrp="1"/>
          </p:cNvSpPr>
          <p:nvPr>
            <p:ph idx="1"/>
          </p:nvPr>
        </p:nvSpPr>
        <p:spPr>
          <a:xfrm>
            <a:off x="304800" y="1219200"/>
            <a:ext cx="8610600" cy="5334000"/>
          </a:xfrm>
        </p:spPr>
        <p:txBody>
          <a:bodyPr>
            <a:normAutofit/>
          </a:bodyPr>
          <a:lstStyle/>
          <a:p>
            <a:pPr marL="0" indent="0">
              <a:buNone/>
            </a:pPr>
            <a:r>
              <a:rPr lang="en-US" dirty="0" smtClean="0">
                <a:solidFill>
                  <a:srgbClr val="FF0000"/>
                </a:solidFill>
              </a:rPr>
              <a:t>Measurement</a:t>
            </a:r>
          </a:p>
          <a:p>
            <a:pPr lvl="1"/>
            <a:r>
              <a:rPr lang="en-US" dirty="0" smtClean="0"/>
              <a:t>Is the process of assigning numbers to variables, includes counting, ranking, and comparing objects or events.</a:t>
            </a:r>
          </a:p>
          <a:p>
            <a:pPr marL="0" indent="0">
              <a:buNone/>
            </a:pPr>
            <a:r>
              <a:rPr lang="en-US" dirty="0" smtClean="0"/>
              <a:t>Level of measurement</a:t>
            </a:r>
          </a:p>
          <a:p>
            <a:pPr marL="571500" indent="-571500">
              <a:buFont typeface="+mj-lt"/>
              <a:buAutoNum type="romanUcPeriod"/>
            </a:pPr>
            <a:r>
              <a:rPr lang="en-US" sz="2800" dirty="0" smtClean="0"/>
              <a:t>Nominal level of measurement</a:t>
            </a:r>
          </a:p>
          <a:p>
            <a:pPr marL="571500" indent="-571500">
              <a:buFont typeface="+mj-lt"/>
              <a:buAutoNum type="romanUcPeriod"/>
            </a:pPr>
            <a:r>
              <a:rPr lang="en-US" sz="2800" dirty="0" smtClean="0"/>
              <a:t>Ordinal level of measurement </a:t>
            </a:r>
          </a:p>
          <a:p>
            <a:pPr marL="571500" indent="-571500">
              <a:buFont typeface="+mj-lt"/>
              <a:buAutoNum type="romanUcPeriod"/>
            </a:pPr>
            <a:r>
              <a:rPr lang="en-US" sz="2800" dirty="0" smtClean="0"/>
              <a:t>Interval level of measurement</a:t>
            </a:r>
          </a:p>
          <a:p>
            <a:pPr marL="571500" indent="-571500">
              <a:buFont typeface="+mj-lt"/>
              <a:buAutoNum type="romanUcPeriod"/>
            </a:pPr>
            <a:r>
              <a:rPr lang="en-US" sz="2800" dirty="0" smtClean="0"/>
              <a:t>Ration level of measurement </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799" y="3200400"/>
            <a:ext cx="335280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70</a:t>
            </a:fld>
            <a:endParaRPr lang="en-US"/>
          </a:p>
        </p:txBody>
      </p:sp>
    </p:spTree>
    <p:extLst>
      <p:ext uri="{BB962C8B-B14F-4D97-AF65-F5344CB8AC3E}">
        <p14:creationId xmlns:p14="http://schemas.microsoft.com/office/powerpoint/2010/main" val="39478378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82000" cy="6477000"/>
          </a:xfrm>
        </p:spPr>
        <p:txBody>
          <a:bodyPr>
            <a:normAutofit/>
          </a:bodyPr>
          <a:lstStyle/>
          <a:p>
            <a:pPr marL="0" indent="0">
              <a:buNone/>
            </a:pPr>
            <a:r>
              <a:rPr lang="en-US" dirty="0" smtClean="0"/>
              <a:t>Level of measurement</a:t>
            </a:r>
          </a:p>
          <a:p>
            <a:r>
              <a:rPr lang="en-US" dirty="0" smtClean="0"/>
              <a:t>Nominal level of measurement</a:t>
            </a:r>
          </a:p>
          <a:p>
            <a:pPr lvl="1"/>
            <a:r>
              <a:rPr lang="en-US" dirty="0" smtClean="0"/>
              <a:t>The lowest level of measurement</a:t>
            </a:r>
          </a:p>
          <a:p>
            <a:pPr lvl="1"/>
            <a:r>
              <a:rPr lang="en-US" dirty="0" smtClean="0"/>
              <a:t>Numbers are obtained for this type of data through counting the frequency or percentage</a:t>
            </a:r>
          </a:p>
          <a:p>
            <a:pPr lvl="1"/>
            <a:r>
              <a:rPr lang="en-US" dirty="0" smtClean="0"/>
              <a:t>Objects or events are “named” or categorized.</a:t>
            </a:r>
          </a:p>
          <a:p>
            <a:pPr marL="457200" lvl="1" indent="0">
              <a:buNone/>
            </a:pPr>
            <a:r>
              <a:rPr lang="en-US" dirty="0"/>
              <a:t>	</a:t>
            </a:r>
            <a:r>
              <a:rPr lang="en-US" u="sng" dirty="0" smtClean="0"/>
              <a:t>Examples:</a:t>
            </a:r>
            <a:r>
              <a:rPr lang="en-US" dirty="0" smtClean="0"/>
              <a:t>  </a:t>
            </a:r>
            <a:r>
              <a:rPr lang="en-US" i="1" dirty="0" smtClean="0">
                <a:solidFill>
                  <a:srgbClr val="FF0000"/>
                </a:solidFill>
              </a:rPr>
              <a:t>race</a:t>
            </a:r>
            <a:r>
              <a:rPr lang="en-US" dirty="0" smtClean="0"/>
              <a:t>, </a:t>
            </a:r>
            <a:r>
              <a:rPr lang="en-US" i="1" dirty="0" smtClean="0">
                <a:solidFill>
                  <a:srgbClr val="FF0000"/>
                </a:solidFill>
              </a:rPr>
              <a:t>gender</a:t>
            </a:r>
            <a:r>
              <a:rPr lang="en-US" dirty="0" smtClean="0"/>
              <a:t>, </a:t>
            </a:r>
            <a:r>
              <a:rPr lang="en-US" i="1" dirty="0" smtClean="0">
                <a:solidFill>
                  <a:srgbClr val="FF0000"/>
                </a:solidFill>
              </a:rPr>
              <a:t>religious affiliation</a:t>
            </a:r>
            <a:r>
              <a:rPr lang="en-US" dirty="0" smtClean="0"/>
              <a:t>,</a:t>
            </a:r>
          </a:p>
          <a:p>
            <a:pPr marL="457200" lvl="1" indent="0">
              <a:buNone/>
            </a:pPr>
            <a:r>
              <a:rPr lang="en-US" dirty="0"/>
              <a:t> </a:t>
            </a:r>
            <a:r>
              <a:rPr lang="en-US" dirty="0" smtClean="0"/>
              <a:t>                         </a:t>
            </a:r>
            <a:r>
              <a:rPr lang="en-US" i="1" dirty="0" smtClean="0">
                <a:solidFill>
                  <a:srgbClr val="FF0000"/>
                </a:solidFill>
              </a:rPr>
              <a:t>marital status</a:t>
            </a:r>
            <a:r>
              <a:rPr lang="en-US" dirty="0" smtClean="0"/>
              <a:t>.</a:t>
            </a:r>
          </a:p>
          <a:p>
            <a:r>
              <a:rPr lang="en-US" dirty="0" smtClean="0"/>
              <a:t>Ordinal level of measurement</a:t>
            </a:r>
          </a:p>
          <a:p>
            <a:pPr lvl="1"/>
            <a:r>
              <a:rPr lang="en-US" dirty="0" smtClean="0"/>
              <a:t>Data can be ranked ordered an placed into categories</a:t>
            </a:r>
          </a:p>
          <a:p>
            <a:pPr marL="457200" lvl="1" indent="0">
              <a:buNone/>
            </a:pPr>
            <a:r>
              <a:rPr lang="en-US" u="sng" dirty="0" smtClean="0"/>
              <a:t>Example; </a:t>
            </a:r>
            <a:r>
              <a:rPr lang="en-US" dirty="0" smtClean="0"/>
              <a:t>small, medium, and large</a:t>
            </a:r>
          </a:p>
          <a:p>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71</a:t>
            </a:fld>
            <a:endParaRPr lang="en-US"/>
          </a:p>
        </p:txBody>
      </p:sp>
    </p:spTree>
    <p:extLst>
      <p:ext uri="{BB962C8B-B14F-4D97-AF65-F5344CB8AC3E}">
        <p14:creationId xmlns:p14="http://schemas.microsoft.com/office/powerpoint/2010/main" val="1705093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dirty="0"/>
              <a:t>Level of measurement</a:t>
            </a:r>
          </a:p>
          <a:p>
            <a:r>
              <a:rPr lang="en-US" dirty="0" smtClean="0"/>
              <a:t>Interval level of measurement</a:t>
            </a:r>
          </a:p>
          <a:p>
            <a:pPr lvl="1"/>
            <a:r>
              <a:rPr lang="en-US" dirty="0" smtClean="0"/>
              <a:t>Consist of real numbers</a:t>
            </a:r>
          </a:p>
          <a:p>
            <a:pPr lvl="1"/>
            <a:r>
              <a:rPr lang="en-US" dirty="0" smtClean="0"/>
              <a:t>Concerns data that not only can be placed in categories and ranked, but also </a:t>
            </a:r>
            <a:r>
              <a:rPr lang="en-US" i="1" dirty="0" smtClean="0">
                <a:solidFill>
                  <a:srgbClr val="FF0000"/>
                </a:solidFill>
              </a:rPr>
              <a:t>distance</a:t>
            </a:r>
            <a:r>
              <a:rPr lang="en-US" dirty="0" smtClean="0"/>
              <a:t> between the ranks can be specified.</a:t>
            </a:r>
          </a:p>
          <a:p>
            <a:r>
              <a:rPr lang="en-US" dirty="0" smtClean="0"/>
              <a:t>Ratio level of measurement</a:t>
            </a:r>
          </a:p>
          <a:p>
            <a:pPr lvl="1"/>
            <a:r>
              <a:rPr lang="en-US" dirty="0" smtClean="0"/>
              <a:t>Considered the highest or most precise level of data</a:t>
            </a:r>
          </a:p>
          <a:p>
            <a:pPr lvl="1"/>
            <a:r>
              <a:rPr lang="en-US" dirty="0" smtClean="0"/>
              <a:t>Includes data that can be categorized and ranked the distance between ranks can be specified and a true or natural zero point can be identified. </a:t>
            </a:r>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72</a:t>
            </a:fld>
            <a:endParaRPr lang="en-US"/>
          </a:p>
        </p:txBody>
      </p:sp>
    </p:spTree>
    <p:extLst>
      <p:ext uri="{BB962C8B-B14F-4D97-AF65-F5344CB8AC3E}">
        <p14:creationId xmlns:p14="http://schemas.microsoft.com/office/powerpoint/2010/main" val="2365535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05800" cy="6096000"/>
          </a:xfrm>
        </p:spPr>
        <p:txBody>
          <a:bodyPr/>
          <a:lstStyle/>
          <a:p>
            <a:pPr marL="0" indent="0">
              <a:buNone/>
            </a:pPr>
            <a:r>
              <a:rPr lang="en-US" dirty="0" smtClean="0"/>
              <a:t>Data Collection Process</a:t>
            </a:r>
          </a:p>
          <a:p>
            <a:pPr marL="0" indent="0">
              <a:buNone/>
            </a:pPr>
            <a:r>
              <a:rPr lang="en-US" dirty="0" smtClean="0"/>
              <a:t>Five questions in data collection process</a:t>
            </a:r>
          </a:p>
          <a:p>
            <a:pPr marL="514350" indent="-514350">
              <a:buFont typeface="+mj-lt"/>
              <a:buAutoNum type="arabicPeriod"/>
            </a:pPr>
            <a:r>
              <a:rPr lang="en-US" dirty="0" smtClean="0"/>
              <a:t>Who will collect the data</a:t>
            </a:r>
          </a:p>
          <a:p>
            <a:pPr marL="514350" indent="-514350">
              <a:buFont typeface="+mj-lt"/>
              <a:buAutoNum type="arabicPeriod"/>
            </a:pPr>
            <a:r>
              <a:rPr lang="en-US" dirty="0" smtClean="0"/>
              <a:t>When will the data be collected</a:t>
            </a:r>
          </a:p>
          <a:p>
            <a:pPr marL="514350" indent="-514350">
              <a:buFont typeface="+mj-lt"/>
              <a:buAutoNum type="arabicPeriod"/>
            </a:pPr>
            <a:r>
              <a:rPr lang="en-US" dirty="0" smtClean="0"/>
              <a:t>Where will the data be collected</a:t>
            </a:r>
          </a:p>
          <a:p>
            <a:pPr marL="514350" indent="-514350">
              <a:buFont typeface="+mj-lt"/>
              <a:buAutoNum type="arabicPeriod"/>
            </a:pPr>
            <a:r>
              <a:rPr lang="en-US" dirty="0" smtClean="0"/>
              <a:t>What data will be collected</a:t>
            </a:r>
          </a:p>
          <a:p>
            <a:pPr marL="514350" indent="-514350">
              <a:buFont typeface="+mj-lt"/>
              <a:buAutoNum type="arabicPeriod"/>
            </a:pPr>
            <a:r>
              <a:rPr lang="en-US" dirty="0" smtClean="0"/>
              <a:t>How will the data be collected</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267200"/>
            <a:ext cx="28575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73</a:t>
            </a:fld>
            <a:endParaRPr lang="en-US"/>
          </a:p>
        </p:txBody>
      </p:sp>
    </p:spTree>
    <p:extLst>
      <p:ext uri="{BB962C8B-B14F-4D97-AF65-F5344CB8AC3E}">
        <p14:creationId xmlns:p14="http://schemas.microsoft.com/office/powerpoint/2010/main" val="3931954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05800" cy="6324600"/>
          </a:xfrm>
        </p:spPr>
        <p:txBody>
          <a:bodyPr/>
          <a:lstStyle/>
          <a:p>
            <a:pPr marL="0" indent="0">
              <a:buNone/>
            </a:pPr>
            <a:r>
              <a:rPr lang="en-US" dirty="0"/>
              <a:t>Data Collection Method</a:t>
            </a:r>
          </a:p>
          <a:p>
            <a:pPr marL="514350" indent="-514350">
              <a:buFont typeface="+mj-lt"/>
              <a:buAutoNum type="arabicPeriod"/>
            </a:pPr>
            <a:r>
              <a:rPr lang="en-US" dirty="0" smtClean="0"/>
              <a:t>Questionnaires</a:t>
            </a:r>
          </a:p>
          <a:p>
            <a:pPr marL="514350" indent="-514350">
              <a:buFont typeface="+mj-lt"/>
              <a:buAutoNum type="arabicPeriod"/>
            </a:pPr>
            <a:r>
              <a:rPr lang="en-US" dirty="0" smtClean="0"/>
              <a:t>Interviews</a:t>
            </a:r>
          </a:p>
          <a:p>
            <a:pPr marL="514350" indent="-514350">
              <a:buFont typeface="+mj-lt"/>
              <a:buAutoNum type="arabicPeriod"/>
            </a:pPr>
            <a:r>
              <a:rPr lang="en-US" dirty="0" smtClean="0"/>
              <a:t>Observation methods</a:t>
            </a:r>
          </a:p>
          <a:p>
            <a:pPr marL="514350" indent="-514350">
              <a:buFont typeface="+mj-lt"/>
              <a:buAutoNum type="arabicPeriod"/>
            </a:pPr>
            <a:r>
              <a:rPr lang="en-US" dirty="0" smtClean="0"/>
              <a:t>Physiological measures</a:t>
            </a:r>
          </a:p>
          <a:p>
            <a:pPr marL="514350" indent="-514350">
              <a:buFont typeface="+mj-lt"/>
              <a:buAutoNum type="arabicPeriod"/>
            </a:pPr>
            <a:r>
              <a:rPr lang="en-US" dirty="0" smtClean="0"/>
              <a:t>Attitude scales</a:t>
            </a:r>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667000"/>
            <a:ext cx="28575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038600"/>
            <a:ext cx="28575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4063" y="76200"/>
            <a:ext cx="25241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5990" y="4191000"/>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74</a:t>
            </a:fld>
            <a:endParaRPr lang="en-US"/>
          </a:p>
        </p:txBody>
      </p:sp>
    </p:spTree>
    <p:extLst>
      <p:ext uri="{BB962C8B-B14F-4D97-AF65-F5344CB8AC3E}">
        <p14:creationId xmlns:p14="http://schemas.microsoft.com/office/powerpoint/2010/main" val="21345483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534400" cy="5668963"/>
          </a:xfrm>
        </p:spPr>
        <p:txBody>
          <a:bodyPr>
            <a:normAutofit/>
          </a:bodyPr>
          <a:lstStyle/>
          <a:p>
            <a:r>
              <a:rPr lang="en-US" dirty="0" smtClean="0"/>
              <a:t>Questionnaires</a:t>
            </a:r>
          </a:p>
          <a:p>
            <a:pPr lvl="1"/>
            <a:r>
              <a:rPr lang="en-US" dirty="0" smtClean="0"/>
              <a:t>Is a paper and pencil report instrument.</a:t>
            </a:r>
          </a:p>
          <a:p>
            <a:pPr lvl="1"/>
            <a:r>
              <a:rPr lang="en-US" dirty="0" smtClean="0"/>
              <a:t>Contains questions that respondents are asked to answer in writing.</a:t>
            </a:r>
          </a:p>
          <a:p>
            <a:pPr lvl="1"/>
            <a:endParaRPr lang="en-US" dirty="0"/>
          </a:p>
          <a:p>
            <a:pPr marL="457200" lvl="1" indent="0">
              <a:buNone/>
            </a:pPr>
            <a:r>
              <a:rPr lang="en-US" dirty="0" smtClean="0"/>
              <a:t>Types of questions</a:t>
            </a:r>
          </a:p>
          <a:p>
            <a:pPr marL="971550" lvl="1" indent="-514350">
              <a:buFont typeface="+mj-lt"/>
              <a:buAutoNum type="arabicPeriod"/>
            </a:pPr>
            <a:r>
              <a:rPr lang="en-US" dirty="0" smtClean="0"/>
              <a:t>Demographic questions </a:t>
            </a:r>
            <a:r>
              <a:rPr lang="en-US" sz="2200" dirty="0" smtClean="0"/>
              <a:t>– characteristic of the sample</a:t>
            </a:r>
          </a:p>
          <a:p>
            <a:pPr marL="971550" lvl="1" indent="-514350">
              <a:buFont typeface="+mj-lt"/>
              <a:buAutoNum type="arabicPeriod"/>
            </a:pPr>
            <a:r>
              <a:rPr lang="en-US" dirty="0" smtClean="0"/>
              <a:t>Closed-ended questions </a:t>
            </a:r>
            <a:r>
              <a:rPr lang="en-US" sz="2200" dirty="0" smtClean="0"/>
              <a:t>– chose from given alternatives</a:t>
            </a:r>
          </a:p>
          <a:p>
            <a:pPr marL="971550" lvl="1" indent="-514350">
              <a:buFont typeface="+mj-lt"/>
              <a:buAutoNum type="arabicPeriod"/>
            </a:pPr>
            <a:r>
              <a:rPr lang="en-US" dirty="0" smtClean="0"/>
              <a:t>Open-ended-questions </a:t>
            </a:r>
            <a:r>
              <a:rPr lang="en-US" sz="2200" dirty="0" smtClean="0"/>
              <a:t>– to complete in their own words</a:t>
            </a:r>
          </a:p>
          <a:p>
            <a:pPr marL="971550" lvl="1" indent="-514350">
              <a:buFont typeface="+mj-lt"/>
              <a:buAutoNum type="arabicPeriod"/>
            </a:pPr>
            <a:r>
              <a:rPr lang="en-US" dirty="0" smtClean="0"/>
              <a:t>Consistency questions </a:t>
            </a:r>
          </a:p>
          <a:p>
            <a:pPr marL="971550" lvl="1" indent="-514350">
              <a:buFont typeface="+mj-lt"/>
              <a:buAutoNum type="arabicPeriod"/>
            </a:pPr>
            <a:r>
              <a:rPr lang="en-US" dirty="0" smtClean="0"/>
              <a:t>Filler question</a:t>
            </a:r>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75</a:t>
            </a:fld>
            <a:endParaRPr lang="en-US"/>
          </a:p>
        </p:txBody>
      </p:sp>
    </p:spTree>
    <p:extLst>
      <p:ext uri="{BB962C8B-B14F-4D97-AF65-F5344CB8AC3E}">
        <p14:creationId xmlns:p14="http://schemas.microsoft.com/office/powerpoint/2010/main" val="302706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normAutofit fontScale="85000" lnSpcReduction="10000"/>
          </a:bodyPr>
          <a:lstStyle/>
          <a:p>
            <a:pPr marL="0" indent="0">
              <a:buNone/>
            </a:pPr>
            <a:r>
              <a:rPr lang="en-US" b="1" u="sng" dirty="0"/>
              <a:t>Why is research important in nursing?</a:t>
            </a:r>
          </a:p>
          <a:p>
            <a:r>
              <a:rPr lang="en-US" dirty="0" smtClean="0"/>
              <a:t>Knowledge </a:t>
            </a:r>
            <a:r>
              <a:rPr lang="en-US" dirty="0"/>
              <a:t>generated through research is essential to provide a scientific basis for</a:t>
            </a:r>
            <a:r>
              <a:rPr lang="en-US" dirty="0" smtClean="0"/>
              <a:t>:</a:t>
            </a:r>
          </a:p>
          <a:p>
            <a:pPr marL="0" indent="0">
              <a:buNone/>
            </a:pPr>
            <a:r>
              <a:rPr lang="en-US" dirty="0" smtClean="0"/>
              <a:t>     </a:t>
            </a:r>
            <a:r>
              <a:rPr lang="en-US" i="1" u="sng" dirty="0" smtClean="0"/>
              <a:t>Description</a:t>
            </a:r>
            <a:endParaRPr lang="en-US" i="1" u="sng" dirty="0"/>
          </a:p>
          <a:p>
            <a:pPr marL="0" indent="0">
              <a:buNone/>
            </a:pPr>
            <a:r>
              <a:rPr lang="en-US" dirty="0"/>
              <a:t> </a:t>
            </a:r>
            <a:r>
              <a:rPr lang="en-US" dirty="0" smtClean="0"/>
              <a:t>     – </a:t>
            </a:r>
            <a:r>
              <a:rPr lang="en-US" dirty="0"/>
              <a:t>What exist in N/practice and discover a new knowledge.</a:t>
            </a:r>
          </a:p>
          <a:p>
            <a:pPr marL="0" indent="0">
              <a:buNone/>
            </a:pPr>
            <a:r>
              <a:rPr lang="en-US" dirty="0"/>
              <a:t> </a:t>
            </a:r>
            <a:r>
              <a:rPr lang="en-US" dirty="0" smtClean="0"/>
              <a:t>    </a:t>
            </a:r>
            <a:r>
              <a:rPr lang="en-US" i="1" u="sng" dirty="0" smtClean="0"/>
              <a:t>Explanation</a:t>
            </a:r>
            <a:endParaRPr lang="en-US" i="1" u="sng" dirty="0"/>
          </a:p>
          <a:p>
            <a:pPr marL="457200" lvl="1" indent="0">
              <a:buNone/>
            </a:pPr>
            <a:r>
              <a:rPr lang="en-US" dirty="0" smtClean="0"/>
              <a:t>– Explains </a:t>
            </a:r>
            <a:r>
              <a:rPr lang="en-US" dirty="0"/>
              <a:t>the existing knowledge in relation to the effect and the </a:t>
            </a:r>
            <a:r>
              <a:rPr lang="en-US" dirty="0" smtClean="0"/>
              <a:t>   </a:t>
            </a:r>
          </a:p>
          <a:p>
            <a:pPr marL="457200" lvl="1" indent="0">
              <a:buNone/>
            </a:pPr>
            <a:r>
              <a:rPr lang="en-US" dirty="0"/>
              <a:t> </a:t>
            </a:r>
            <a:r>
              <a:rPr lang="en-US" dirty="0" smtClean="0"/>
              <a:t>  outcome. </a:t>
            </a:r>
          </a:p>
          <a:p>
            <a:pPr marL="457200" lvl="1" indent="0">
              <a:buNone/>
            </a:pPr>
            <a:r>
              <a:rPr lang="en-US" dirty="0"/>
              <a:t> </a:t>
            </a:r>
            <a:r>
              <a:rPr lang="en-US" dirty="0" smtClean="0"/>
              <a:t>ex. Like </a:t>
            </a:r>
            <a:r>
              <a:rPr lang="en-US" dirty="0"/>
              <a:t>bed sore occur in the old people due to lack of mobility</a:t>
            </a:r>
          </a:p>
          <a:p>
            <a:pPr marL="0" indent="0">
              <a:buNone/>
            </a:pPr>
            <a:r>
              <a:rPr lang="en-US" dirty="0"/>
              <a:t> </a:t>
            </a:r>
            <a:r>
              <a:rPr lang="en-US" dirty="0" smtClean="0"/>
              <a:t>    </a:t>
            </a:r>
            <a:r>
              <a:rPr lang="en-US" i="1" u="sng" dirty="0" smtClean="0"/>
              <a:t>Prediction</a:t>
            </a:r>
            <a:endParaRPr lang="en-US" i="1" u="sng" dirty="0"/>
          </a:p>
          <a:p>
            <a:pPr marL="0" indent="0">
              <a:buNone/>
            </a:pPr>
            <a:r>
              <a:rPr lang="en-US" dirty="0"/>
              <a:t> </a:t>
            </a:r>
            <a:r>
              <a:rPr lang="en-US" dirty="0" smtClean="0"/>
              <a:t>      – </a:t>
            </a:r>
            <a:r>
              <a:rPr lang="en-US" dirty="0"/>
              <a:t>A nurse could predict the out come on the bases of </a:t>
            </a:r>
            <a:r>
              <a:rPr lang="en-US" dirty="0" smtClean="0"/>
              <a:t>	interventions</a:t>
            </a:r>
            <a:endParaRPr lang="en-US" dirty="0"/>
          </a:p>
          <a:p>
            <a:pPr marL="0" indent="0">
              <a:buNone/>
            </a:pPr>
            <a:r>
              <a:rPr lang="en-US" i="1" dirty="0"/>
              <a:t> </a:t>
            </a:r>
            <a:r>
              <a:rPr lang="en-US" i="1" dirty="0" smtClean="0"/>
              <a:t>    </a:t>
            </a:r>
            <a:r>
              <a:rPr lang="en-US" i="1" u="sng" dirty="0" smtClean="0"/>
              <a:t>Control</a:t>
            </a:r>
            <a:endParaRPr lang="en-US" i="1" u="sng" dirty="0"/>
          </a:p>
          <a:p>
            <a:pPr marL="0" indent="0">
              <a:buNone/>
            </a:pPr>
            <a:r>
              <a:rPr lang="en-US" dirty="0"/>
              <a:t> </a:t>
            </a:r>
            <a:r>
              <a:rPr lang="en-US" dirty="0" smtClean="0"/>
              <a:t>      – </a:t>
            </a:r>
            <a:r>
              <a:rPr lang="en-US" dirty="0"/>
              <a:t>Ability to write a prescription to produce the desire result.</a:t>
            </a:r>
          </a:p>
          <a:p>
            <a:endParaRPr lang="en-US" dirty="0"/>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601D-8DB2-42E0-ACB1-E4663F31DA2B}" type="slidenum">
              <a:rPr lang="en-US" smtClean="0"/>
              <a:pPr/>
              <a:t>8</a:t>
            </a:fld>
            <a:endParaRPr lang="en-US"/>
          </a:p>
        </p:txBody>
      </p:sp>
    </p:spTree>
    <p:extLst>
      <p:ext uri="{BB962C8B-B14F-4D97-AF65-F5344CB8AC3E}">
        <p14:creationId xmlns:p14="http://schemas.microsoft.com/office/powerpoint/2010/main" val="1801310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Research ethics</a:t>
            </a:r>
          </a:p>
          <a:p>
            <a:pPr lvl="1"/>
            <a:r>
              <a:rPr lang="en-US" dirty="0" smtClean="0"/>
              <a:t>Refers to a diverse set of value, norms and institutional regulations that help constitute and regulate scientific activity.</a:t>
            </a:r>
          </a:p>
          <a:p>
            <a:pPr lvl="1"/>
            <a:r>
              <a:rPr lang="en-US" dirty="0" smtClean="0"/>
              <a:t>pertains to research demands VS participant rights</a:t>
            </a:r>
          </a:p>
          <a:p>
            <a:pPr marL="457200" lvl="1" indent="0">
              <a:buNone/>
            </a:pPr>
            <a:endParaRPr lang="en-US"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000500"/>
            <a:ext cx="2833468"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601D-8DB2-42E0-ACB1-E4663F31DA2B}" type="slidenum">
              <a:rPr lang="en-US" smtClean="0"/>
              <a:pPr/>
              <a:t>9</a:t>
            </a:fld>
            <a:endParaRPr lang="en-US"/>
          </a:p>
        </p:txBody>
      </p:sp>
    </p:spTree>
    <p:extLst>
      <p:ext uri="{BB962C8B-B14F-4D97-AF65-F5344CB8AC3E}">
        <p14:creationId xmlns:p14="http://schemas.microsoft.com/office/powerpoint/2010/main" val="3883896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2371</TotalTime>
  <Words>3370</Words>
  <Application>Microsoft Office PowerPoint</Application>
  <PresentationFormat>On-screen Show (4:3)</PresentationFormat>
  <Paragraphs>563</Paragraphs>
  <Slides>75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Wingdings</vt:lpstr>
      <vt:lpstr>Office Theme</vt:lpstr>
      <vt:lpstr>PowerPoint Presentation</vt:lpstr>
      <vt:lpstr>PowerPoint Presentation</vt:lpstr>
      <vt:lpstr>PowerPoint Presentation</vt:lpstr>
      <vt:lpstr>Characteristics of research</vt:lpstr>
      <vt:lpstr>PowerPoint Presentation</vt:lpstr>
      <vt:lpstr>PowerPoint Presentation</vt:lpstr>
      <vt:lpstr>Purposes of NURSING research</vt:lpstr>
      <vt:lpstr>PowerPoint Presentation</vt:lpstr>
      <vt:lpstr>PowerPoint Presentation</vt:lpstr>
      <vt:lpstr>PowerPoint Presentation</vt:lpstr>
      <vt:lpstr>PowerPoint Presentation</vt:lpstr>
      <vt:lpstr>PowerPoint Presentation</vt:lpstr>
      <vt:lpstr>The researcher can expect to deal with the following ethical issues:</vt:lpstr>
      <vt:lpstr>PowerPoint Presentation</vt:lpstr>
      <vt:lpstr>PowerPoint Presentation</vt:lpstr>
      <vt:lpstr>PowerPoint Presentation</vt:lpstr>
      <vt:lpstr>Types of study</vt:lpstr>
      <vt:lpstr>PowerPoint Presentation</vt:lpstr>
      <vt:lpstr>PowerPoint Presentation</vt:lpstr>
      <vt:lpstr>PowerPoint Presentation</vt:lpstr>
      <vt:lpstr>Types Experimental Design</vt:lpstr>
      <vt:lpstr>Types Non- Experimental Design</vt:lpstr>
      <vt:lpstr>Types Non- Experimental Design</vt:lpstr>
      <vt:lpstr>Types Qualitative Research </vt:lpstr>
      <vt:lpstr>Types Qualitative Research </vt:lpstr>
      <vt:lpstr>PowerPoint Presentation</vt:lpstr>
      <vt:lpstr>PowerPoint Presentation</vt:lpstr>
      <vt:lpstr>Steps in Quantitative Research</vt:lpstr>
      <vt:lpstr>Steps in Quantitative Research</vt:lpstr>
      <vt:lpstr>Steps in Quantitative Research</vt:lpstr>
      <vt:lpstr>Steps in Quantitative Research</vt:lpstr>
      <vt:lpstr>Steps in Qualitative Research</vt:lpstr>
      <vt:lpstr>Steps in Qualitative Research</vt:lpstr>
      <vt:lpstr>PowerPoint Presentation</vt:lpstr>
      <vt:lpstr>PowerPoint Presentation</vt:lpstr>
      <vt:lpstr>PowerPoint Presentation</vt:lpstr>
      <vt:lpstr>Step 1: Identify the research problem</vt:lpstr>
      <vt:lpstr>PowerPoint Presentation</vt:lpstr>
      <vt:lpstr>PowerPoint Presentation</vt:lpstr>
      <vt:lpstr>PowerPoint Presentation</vt:lpstr>
      <vt:lpstr>PowerPoint Presentation</vt:lpstr>
      <vt:lpstr>PowerPoint Presentation</vt:lpstr>
      <vt:lpstr>Step 2: Determine the purpose of the study</vt:lpstr>
      <vt:lpstr>Step 3: Formulate a Research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4: develop a Theoretical or Conceptual Framework</vt:lpstr>
      <vt:lpstr>Step: 5 Identify the Study Assumptions</vt:lpstr>
      <vt:lpstr>Step 6: limitation of the study</vt:lpstr>
      <vt:lpstr>Step: 7 Formulate Hypothesis</vt:lpstr>
      <vt:lpstr>Classification of Hypothesis</vt:lpstr>
      <vt:lpstr>PowerPoint Presentation</vt:lpstr>
      <vt:lpstr>PowerPoint Presentation</vt:lpstr>
      <vt:lpstr>PowerPoint Presentation</vt:lpstr>
      <vt:lpstr>Hypothesis criteria</vt:lpstr>
      <vt:lpstr>Step 8: Define the Study variables/Terms</vt:lpstr>
      <vt:lpstr>Step 9: Select a Research Design</vt:lpstr>
      <vt:lpstr>Step 10: Identify the Population</vt:lpstr>
      <vt:lpstr>Step: 11 Select Sample</vt:lpstr>
      <vt:lpstr>PowerPoint Presentation</vt:lpstr>
      <vt:lpstr>PowerPoint Presentation</vt:lpstr>
      <vt:lpstr>PowerPoint Presentation</vt:lpstr>
      <vt:lpstr>PowerPoint Presentation</vt:lpstr>
      <vt:lpstr>PowerPoint Presentation</vt:lpstr>
      <vt:lpstr>Measurement Principles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dc:creator>
  <cp:lastModifiedBy>Alshehri</cp:lastModifiedBy>
  <cp:revision>80</cp:revision>
  <dcterms:created xsi:type="dcterms:W3CDTF">2015-04-10T08:06:01Z</dcterms:created>
  <dcterms:modified xsi:type="dcterms:W3CDTF">2016-10-16T07:51:56Z</dcterms:modified>
</cp:coreProperties>
</file>