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notesMasterIdLst>
    <p:notesMasterId r:id="rId29"/>
  </p:notesMasterIdLst>
  <p:sldIdLst>
    <p:sldId id="286" r:id="rId5"/>
    <p:sldId id="269" r:id="rId6"/>
    <p:sldId id="271" r:id="rId7"/>
    <p:sldId id="287" r:id="rId8"/>
    <p:sldId id="272" r:id="rId9"/>
    <p:sldId id="289" r:id="rId10"/>
    <p:sldId id="273" r:id="rId11"/>
    <p:sldId id="288" r:id="rId12"/>
    <p:sldId id="290" r:id="rId13"/>
    <p:sldId id="291" r:id="rId14"/>
    <p:sldId id="277" r:id="rId15"/>
    <p:sldId id="293" r:id="rId16"/>
    <p:sldId id="294" r:id="rId17"/>
    <p:sldId id="295" r:id="rId18"/>
    <p:sldId id="296" r:id="rId19"/>
    <p:sldId id="280" r:id="rId20"/>
    <p:sldId id="298" r:id="rId21"/>
    <p:sldId id="281" r:id="rId22"/>
    <p:sldId id="297" r:id="rId23"/>
    <p:sldId id="283" r:id="rId24"/>
    <p:sldId id="284" r:id="rId25"/>
    <p:sldId id="300" r:id="rId26"/>
    <p:sldId id="299" r:id="rId27"/>
    <p:sldId id="285"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5" d="100"/>
          <a:sy n="95" d="100"/>
        </p:scale>
        <p:origin x="-85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3F2B9-E660-4115-AB02-278A9F9D8D60}" type="doc">
      <dgm:prSet loTypeId="urn:microsoft.com/office/officeart/2005/8/layout/hList9" loCatId="list" qsTypeId="urn:microsoft.com/office/officeart/2005/8/quickstyle/simple1" qsCatId="simple" csTypeId="urn:microsoft.com/office/officeart/2005/8/colors/accent2_2" csCatId="accent2" phldr="1"/>
      <dgm:spPr/>
      <dgm:t>
        <a:bodyPr/>
        <a:lstStyle/>
        <a:p>
          <a:endParaRPr lang="en-US"/>
        </a:p>
      </dgm:t>
    </dgm:pt>
    <dgm:pt modelId="{5019BC4C-EAD1-4D1B-9229-D04F4E779F09}">
      <dgm:prSet phldrT="[Text]" custT="1"/>
      <dgm:spPr/>
      <dgm:t>
        <a:bodyPr/>
        <a:lstStyle/>
        <a:p>
          <a:r>
            <a:rPr kumimoji="0" lang="ar-SA" sz="3600" b="1" kern="1200" dirty="0" smtClean="0">
              <a:solidFill>
                <a:schemeClr val="bg1"/>
              </a:solidFill>
              <a:latin typeface="+mn-lt"/>
              <a:ea typeface="+mn-ea"/>
              <a:cs typeface="Traditional Arabic" pitchFamily="2" charset="-78"/>
            </a:rPr>
            <a:t>مميزات</a:t>
          </a:r>
          <a:endParaRPr kumimoji="0" lang="en-US" sz="2800" b="1" kern="1200" dirty="0" smtClean="0">
            <a:solidFill>
              <a:schemeClr val="bg1"/>
            </a:solidFill>
            <a:latin typeface="+mn-lt"/>
            <a:ea typeface="+mn-ea"/>
            <a:cs typeface="Traditional Arabic" pitchFamily="2" charset="-78"/>
          </a:endParaRPr>
        </a:p>
      </dgm:t>
    </dgm:pt>
    <dgm:pt modelId="{34DF6F40-540B-4FEF-8220-47A37897F814}" type="parTrans" cxnId="{61AD5A0E-CCF4-4B58-BF1B-91FD59DC59EC}">
      <dgm:prSet/>
      <dgm:spPr/>
      <dgm:t>
        <a:bodyPr/>
        <a:lstStyle/>
        <a:p>
          <a:endParaRPr lang="en-US"/>
        </a:p>
      </dgm:t>
    </dgm:pt>
    <dgm:pt modelId="{A0C1CB1D-0511-4447-911E-4169A0B08367}" type="sibTrans" cxnId="{61AD5A0E-CCF4-4B58-BF1B-91FD59DC59EC}">
      <dgm:prSet/>
      <dgm:spPr/>
      <dgm:t>
        <a:bodyPr/>
        <a:lstStyle/>
        <a:p>
          <a:endParaRPr lang="en-US"/>
        </a:p>
      </dgm:t>
    </dgm:pt>
    <dgm:pt modelId="{3BBD1EF4-4EB6-446D-A8A9-5E477695D2C8}">
      <dgm:prSet phldrT="[Text]" custT="1">
        <dgm:style>
          <a:lnRef idx="1">
            <a:schemeClr val="accent2"/>
          </a:lnRef>
          <a:fillRef idx="2">
            <a:schemeClr val="accent2"/>
          </a:fillRef>
          <a:effectRef idx="1">
            <a:schemeClr val="accent2"/>
          </a:effectRef>
          <a:fontRef idx="minor">
            <a:schemeClr val="dk1"/>
          </a:fontRef>
        </dgm:style>
      </dgm:prSet>
      <dgm:spPr/>
      <dgm:t>
        <a:bodyPr/>
        <a:lstStyle/>
        <a:p>
          <a:pPr algn="r" rtl="1"/>
          <a:r>
            <a:rPr kumimoji="0" lang="ar-SA" sz="2800" kern="1200" dirty="0" smtClean="0">
              <a:solidFill>
                <a:schemeClr val="bg2">
                  <a:lumMod val="10000"/>
                </a:schemeClr>
              </a:solidFill>
              <a:latin typeface="+mn-lt"/>
              <a:ea typeface="+mn-ea"/>
              <a:cs typeface="Traditional Arabic" pitchFamily="2" charset="-78"/>
            </a:rPr>
            <a:t>1. سهلة التثبيت.</a:t>
          </a:r>
        </a:p>
        <a:p>
          <a:pPr algn="r" rtl="1"/>
          <a:r>
            <a:rPr kumimoji="0" lang="ar-SA" sz="2800" kern="1200" dirty="0" smtClean="0">
              <a:solidFill>
                <a:schemeClr val="bg2">
                  <a:lumMod val="10000"/>
                </a:schemeClr>
              </a:solidFill>
              <a:latin typeface="+mn-lt"/>
              <a:ea typeface="+mn-ea"/>
              <a:cs typeface="Traditional Arabic" pitchFamily="2" charset="-78"/>
            </a:rPr>
            <a:t>2. توفير وظيفة مراقب الشبكة.</a:t>
          </a:r>
        </a:p>
        <a:p>
          <a:pPr algn="r" rtl="1"/>
          <a:r>
            <a:rPr kumimoji="0" lang="ar-SA" sz="2800" kern="1200" dirty="0" smtClean="0">
              <a:solidFill>
                <a:schemeClr val="bg2">
                  <a:lumMod val="10000"/>
                </a:schemeClr>
              </a:solidFill>
              <a:latin typeface="+mn-lt"/>
              <a:ea typeface="+mn-ea"/>
              <a:cs typeface="Traditional Arabic" pitchFamily="2" charset="-78"/>
            </a:rPr>
            <a:t>3. مقدرة المستخدمين على السيطرة على مصادر الشبكة عن طريق طلب خصائص الملف ثم طلب الأمر (مشاركة) والعكس صحيح.</a:t>
          </a:r>
        </a:p>
        <a:p>
          <a:pPr algn="r" rtl="1"/>
          <a:r>
            <a:rPr kumimoji="0" lang="ar-SA" sz="2800" kern="1200" dirty="0" smtClean="0">
              <a:solidFill>
                <a:schemeClr val="bg2">
                  <a:lumMod val="10000"/>
                </a:schemeClr>
              </a:solidFill>
              <a:latin typeface="+mn-lt"/>
              <a:ea typeface="+mn-ea"/>
              <a:cs typeface="Traditional Arabic" pitchFamily="2" charset="-78"/>
            </a:rPr>
            <a:t>4.</a:t>
          </a:r>
          <a:r>
            <a:rPr kumimoji="0" lang="ar-SA" sz="2800" b="0" kern="1200" dirty="0" smtClean="0">
              <a:solidFill>
                <a:schemeClr val="bg2">
                  <a:lumMod val="10000"/>
                </a:schemeClr>
              </a:solidFill>
              <a:latin typeface="+mn-lt"/>
              <a:ea typeface="+mn-ea"/>
              <a:cs typeface="Traditional Arabic" pitchFamily="2" charset="-78"/>
            </a:rPr>
            <a:t>قليلة التكلفة</a:t>
          </a:r>
          <a:r>
            <a:rPr kumimoji="0" lang="ar-SA" sz="2800" kern="1200" dirty="0" smtClean="0">
              <a:solidFill>
                <a:schemeClr val="bg2">
                  <a:lumMod val="10000"/>
                </a:schemeClr>
              </a:solidFill>
              <a:latin typeface="+mn-lt"/>
              <a:ea typeface="+mn-ea"/>
              <a:cs typeface="Traditional Arabic" pitchFamily="2" charset="-78"/>
            </a:rPr>
            <a:t> حيث أن المكونات المادية المطلوبة لهذه الشبكة قليلة ورخيصة الثمن</a:t>
          </a:r>
          <a:r>
            <a:rPr lang="ar-SA" sz="2800" kern="1200" dirty="0" smtClean="0"/>
            <a:t>.</a:t>
          </a:r>
          <a:endParaRPr kumimoji="0" lang="en-US" sz="2800" kern="1200" dirty="0" smtClean="0">
            <a:solidFill>
              <a:schemeClr val="bg2">
                <a:lumMod val="10000"/>
              </a:schemeClr>
            </a:solidFill>
            <a:latin typeface="+mn-lt"/>
            <a:ea typeface="+mn-ea"/>
            <a:cs typeface="Traditional Arabic" pitchFamily="2" charset="-78"/>
          </a:endParaRPr>
        </a:p>
      </dgm:t>
    </dgm:pt>
    <dgm:pt modelId="{B92B47C2-8950-4FA7-BE80-154843D18423}" type="parTrans" cxnId="{C23EB68D-0804-4706-8A90-CA984B07DC33}">
      <dgm:prSet/>
      <dgm:spPr/>
      <dgm:t>
        <a:bodyPr/>
        <a:lstStyle/>
        <a:p>
          <a:endParaRPr lang="en-US"/>
        </a:p>
      </dgm:t>
    </dgm:pt>
    <dgm:pt modelId="{ABCCA8F1-9595-4A77-988F-ABE029625359}" type="sibTrans" cxnId="{C23EB68D-0804-4706-8A90-CA984B07DC33}">
      <dgm:prSet/>
      <dgm:spPr/>
      <dgm:t>
        <a:bodyPr/>
        <a:lstStyle/>
        <a:p>
          <a:endParaRPr lang="en-US"/>
        </a:p>
      </dgm:t>
    </dgm:pt>
    <dgm:pt modelId="{A0FFF6CA-0838-4A6E-8F2D-D880A16C5E3F}" type="pres">
      <dgm:prSet presAssocID="{B093F2B9-E660-4115-AB02-278A9F9D8D60}" presName="list" presStyleCnt="0">
        <dgm:presLayoutVars>
          <dgm:dir/>
          <dgm:animLvl val="lvl"/>
        </dgm:presLayoutVars>
      </dgm:prSet>
      <dgm:spPr/>
      <dgm:t>
        <a:bodyPr/>
        <a:lstStyle/>
        <a:p>
          <a:endParaRPr lang="en-US"/>
        </a:p>
      </dgm:t>
    </dgm:pt>
    <dgm:pt modelId="{44643B66-DCA7-4D68-8484-EF3A933E8687}" type="pres">
      <dgm:prSet presAssocID="{5019BC4C-EAD1-4D1B-9229-D04F4E779F09}" presName="posSpace" presStyleCnt="0"/>
      <dgm:spPr/>
    </dgm:pt>
    <dgm:pt modelId="{EF4E4E02-E98E-4459-B4F9-6A46598409F2}" type="pres">
      <dgm:prSet presAssocID="{5019BC4C-EAD1-4D1B-9229-D04F4E779F09}" presName="vertFlow" presStyleCnt="0"/>
      <dgm:spPr/>
    </dgm:pt>
    <dgm:pt modelId="{DB2F1883-47D9-46CF-8058-AE0915EE8BA6}" type="pres">
      <dgm:prSet presAssocID="{5019BC4C-EAD1-4D1B-9229-D04F4E779F09}" presName="topSpace" presStyleCnt="0"/>
      <dgm:spPr/>
    </dgm:pt>
    <dgm:pt modelId="{2E1E5042-ED4C-4780-AA98-C5A4D1BB803F}" type="pres">
      <dgm:prSet presAssocID="{5019BC4C-EAD1-4D1B-9229-D04F4E779F09}" presName="firstComp" presStyleCnt="0"/>
      <dgm:spPr/>
    </dgm:pt>
    <dgm:pt modelId="{6FEC5C26-FC1E-4270-A630-2F7513729853}" type="pres">
      <dgm:prSet presAssocID="{5019BC4C-EAD1-4D1B-9229-D04F4E779F09}" presName="firstChild" presStyleLbl="bgAccFollowNode1" presStyleIdx="0" presStyleCnt="1" custScaleX="178451" custScaleY="231777"/>
      <dgm:spPr/>
      <dgm:t>
        <a:bodyPr/>
        <a:lstStyle/>
        <a:p>
          <a:endParaRPr lang="en-US"/>
        </a:p>
      </dgm:t>
    </dgm:pt>
    <dgm:pt modelId="{DA566A96-35C1-492F-AC7E-4ECED15C2629}" type="pres">
      <dgm:prSet presAssocID="{5019BC4C-EAD1-4D1B-9229-D04F4E779F09}" presName="firstChildTx" presStyleLbl="bgAccFollowNode1" presStyleIdx="0" presStyleCnt="1">
        <dgm:presLayoutVars>
          <dgm:bulletEnabled val="1"/>
        </dgm:presLayoutVars>
      </dgm:prSet>
      <dgm:spPr/>
      <dgm:t>
        <a:bodyPr/>
        <a:lstStyle/>
        <a:p>
          <a:endParaRPr lang="en-US"/>
        </a:p>
      </dgm:t>
    </dgm:pt>
    <dgm:pt modelId="{B0ACFE00-0453-47DE-BA6F-5473DD86EC33}" type="pres">
      <dgm:prSet presAssocID="{5019BC4C-EAD1-4D1B-9229-D04F4E779F09}" presName="negSpace" presStyleCnt="0"/>
      <dgm:spPr/>
    </dgm:pt>
    <dgm:pt modelId="{7E0340C3-1D6F-4BF3-A4F5-3DA9B788AF33}" type="pres">
      <dgm:prSet presAssocID="{5019BC4C-EAD1-4D1B-9229-D04F4E779F09}" presName="circle" presStyleLbl="node1" presStyleIdx="0" presStyleCnt="1" custLinFactNeighborX="-19356" custLinFactNeighborY="-21614"/>
      <dgm:spPr/>
      <dgm:t>
        <a:bodyPr/>
        <a:lstStyle/>
        <a:p>
          <a:endParaRPr lang="en-US"/>
        </a:p>
      </dgm:t>
    </dgm:pt>
  </dgm:ptLst>
  <dgm:cxnLst>
    <dgm:cxn modelId="{61AD5A0E-CCF4-4B58-BF1B-91FD59DC59EC}" srcId="{B093F2B9-E660-4115-AB02-278A9F9D8D60}" destId="{5019BC4C-EAD1-4D1B-9229-D04F4E779F09}" srcOrd="0" destOrd="0" parTransId="{34DF6F40-540B-4FEF-8220-47A37897F814}" sibTransId="{A0C1CB1D-0511-4447-911E-4169A0B08367}"/>
    <dgm:cxn modelId="{E56D5A56-5E32-475C-A526-28EDDBA4E99C}" type="presOf" srcId="{3BBD1EF4-4EB6-446D-A8A9-5E477695D2C8}" destId="{6FEC5C26-FC1E-4270-A630-2F7513729853}" srcOrd="0" destOrd="0" presId="urn:microsoft.com/office/officeart/2005/8/layout/hList9"/>
    <dgm:cxn modelId="{C23EB68D-0804-4706-8A90-CA984B07DC33}" srcId="{5019BC4C-EAD1-4D1B-9229-D04F4E779F09}" destId="{3BBD1EF4-4EB6-446D-A8A9-5E477695D2C8}" srcOrd="0" destOrd="0" parTransId="{B92B47C2-8950-4FA7-BE80-154843D18423}" sibTransId="{ABCCA8F1-9595-4A77-988F-ABE029625359}"/>
    <dgm:cxn modelId="{D5AEF5CD-94DC-489B-93A1-EFE2DE0ACFD7}" type="presOf" srcId="{5019BC4C-EAD1-4D1B-9229-D04F4E779F09}" destId="{7E0340C3-1D6F-4BF3-A4F5-3DA9B788AF33}" srcOrd="0" destOrd="0" presId="urn:microsoft.com/office/officeart/2005/8/layout/hList9"/>
    <dgm:cxn modelId="{CEEB0434-CDCC-4AF7-B4C8-FE134624AB47}" type="presOf" srcId="{3BBD1EF4-4EB6-446D-A8A9-5E477695D2C8}" destId="{DA566A96-35C1-492F-AC7E-4ECED15C2629}" srcOrd="1" destOrd="0" presId="urn:microsoft.com/office/officeart/2005/8/layout/hList9"/>
    <dgm:cxn modelId="{E5727D98-463A-492E-BF4D-5E14F6E48A5A}" type="presOf" srcId="{B093F2B9-E660-4115-AB02-278A9F9D8D60}" destId="{A0FFF6CA-0838-4A6E-8F2D-D880A16C5E3F}" srcOrd="0" destOrd="0" presId="urn:microsoft.com/office/officeart/2005/8/layout/hList9"/>
    <dgm:cxn modelId="{828538BD-633A-4061-AA0E-21F60ED5E37D}" type="presParOf" srcId="{A0FFF6CA-0838-4A6E-8F2D-D880A16C5E3F}" destId="{44643B66-DCA7-4D68-8484-EF3A933E8687}" srcOrd="0" destOrd="0" presId="urn:microsoft.com/office/officeart/2005/8/layout/hList9"/>
    <dgm:cxn modelId="{D544432E-802E-45B6-BF32-902B9A470F80}" type="presParOf" srcId="{A0FFF6CA-0838-4A6E-8F2D-D880A16C5E3F}" destId="{EF4E4E02-E98E-4459-B4F9-6A46598409F2}" srcOrd="1" destOrd="0" presId="urn:microsoft.com/office/officeart/2005/8/layout/hList9"/>
    <dgm:cxn modelId="{AB52386C-59A0-4F9D-9FF5-96E4C19F0F3B}" type="presParOf" srcId="{EF4E4E02-E98E-4459-B4F9-6A46598409F2}" destId="{DB2F1883-47D9-46CF-8058-AE0915EE8BA6}" srcOrd="0" destOrd="0" presId="urn:microsoft.com/office/officeart/2005/8/layout/hList9"/>
    <dgm:cxn modelId="{D7213821-4251-41CB-83B6-E0FA8241EF51}" type="presParOf" srcId="{EF4E4E02-E98E-4459-B4F9-6A46598409F2}" destId="{2E1E5042-ED4C-4780-AA98-C5A4D1BB803F}" srcOrd="1" destOrd="0" presId="urn:microsoft.com/office/officeart/2005/8/layout/hList9"/>
    <dgm:cxn modelId="{6EC18716-1612-4B51-AB14-469ABC678371}" type="presParOf" srcId="{2E1E5042-ED4C-4780-AA98-C5A4D1BB803F}" destId="{6FEC5C26-FC1E-4270-A630-2F7513729853}" srcOrd="0" destOrd="0" presId="urn:microsoft.com/office/officeart/2005/8/layout/hList9"/>
    <dgm:cxn modelId="{2A4B79A6-62F2-4C7F-893E-38626A8DED82}" type="presParOf" srcId="{2E1E5042-ED4C-4780-AA98-C5A4D1BB803F}" destId="{DA566A96-35C1-492F-AC7E-4ECED15C2629}" srcOrd="1" destOrd="0" presId="urn:microsoft.com/office/officeart/2005/8/layout/hList9"/>
    <dgm:cxn modelId="{9DBA44D8-0CB5-4331-B14E-316DBCE28E8F}" type="presParOf" srcId="{A0FFF6CA-0838-4A6E-8F2D-D880A16C5E3F}" destId="{B0ACFE00-0453-47DE-BA6F-5473DD86EC33}" srcOrd="2" destOrd="0" presId="urn:microsoft.com/office/officeart/2005/8/layout/hList9"/>
    <dgm:cxn modelId="{6E3FC034-565C-4562-9263-2BDB43557CCE}" type="presParOf" srcId="{A0FFF6CA-0838-4A6E-8F2D-D880A16C5E3F}" destId="{7E0340C3-1D6F-4BF3-A4F5-3DA9B788AF33}"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3F2B9-E660-4115-AB02-278A9F9D8D60}" type="doc">
      <dgm:prSet loTypeId="urn:microsoft.com/office/officeart/2005/8/layout/hList9" loCatId="list" qsTypeId="urn:microsoft.com/office/officeart/2005/8/quickstyle/simple1" qsCatId="simple" csTypeId="urn:microsoft.com/office/officeart/2005/8/colors/accent2_2" csCatId="accent2" phldr="1"/>
      <dgm:spPr/>
      <dgm:t>
        <a:bodyPr/>
        <a:lstStyle/>
        <a:p>
          <a:endParaRPr lang="en-US"/>
        </a:p>
      </dgm:t>
    </dgm:pt>
    <dgm:pt modelId="{5019BC4C-EAD1-4D1B-9229-D04F4E779F09}">
      <dgm:prSet phldrT="[Text]" custT="1"/>
      <dgm:spPr/>
      <dgm:t>
        <a:bodyPr/>
        <a:lstStyle/>
        <a:p>
          <a:r>
            <a:rPr kumimoji="0" lang="ar-SA" sz="3600" b="1" kern="1200" dirty="0" smtClean="0">
              <a:solidFill>
                <a:schemeClr val="bg1"/>
              </a:solidFill>
              <a:latin typeface="+mn-lt"/>
              <a:ea typeface="+mn-ea"/>
              <a:cs typeface="Traditional Arabic" pitchFamily="2" charset="-78"/>
            </a:rPr>
            <a:t>عيوب</a:t>
          </a:r>
          <a:endParaRPr kumimoji="0" lang="en-US" sz="2800" b="1" kern="1200" dirty="0" smtClean="0">
            <a:solidFill>
              <a:schemeClr val="bg1"/>
            </a:solidFill>
            <a:latin typeface="+mn-lt"/>
            <a:ea typeface="+mn-ea"/>
            <a:cs typeface="Traditional Arabic" pitchFamily="2" charset="-78"/>
          </a:endParaRPr>
        </a:p>
      </dgm:t>
    </dgm:pt>
    <dgm:pt modelId="{34DF6F40-540B-4FEF-8220-47A37897F814}" type="parTrans" cxnId="{61AD5A0E-CCF4-4B58-BF1B-91FD59DC59EC}">
      <dgm:prSet/>
      <dgm:spPr/>
      <dgm:t>
        <a:bodyPr/>
        <a:lstStyle/>
        <a:p>
          <a:endParaRPr lang="en-US"/>
        </a:p>
      </dgm:t>
    </dgm:pt>
    <dgm:pt modelId="{A0C1CB1D-0511-4447-911E-4169A0B08367}" type="sibTrans" cxnId="{61AD5A0E-CCF4-4B58-BF1B-91FD59DC59EC}">
      <dgm:prSet/>
      <dgm:spPr/>
      <dgm:t>
        <a:bodyPr/>
        <a:lstStyle/>
        <a:p>
          <a:endParaRPr lang="en-US"/>
        </a:p>
      </dgm:t>
    </dgm:pt>
    <dgm:pt modelId="{3BBD1EF4-4EB6-446D-A8A9-5E477695D2C8}">
      <dgm:prSet phldrT="[Text]" custT="1">
        <dgm:style>
          <a:lnRef idx="1">
            <a:schemeClr val="accent2"/>
          </a:lnRef>
          <a:fillRef idx="2">
            <a:schemeClr val="accent2"/>
          </a:fillRef>
          <a:effectRef idx="1">
            <a:schemeClr val="accent2"/>
          </a:effectRef>
          <a:fontRef idx="minor">
            <a:schemeClr val="dk1"/>
          </a:fontRef>
        </dgm:style>
      </dgm:prSet>
      <dgm:spPr/>
      <dgm:t>
        <a:bodyPr/>
        <a:lstStyle/>
        <a:p>
          <a:pPr algn="r" rtl="1"/>
          <a:endParaRPr kumimoji="0" lang="ar-SA" sz="2800" kern="1200" dirty="0" smtClean="0">
            <a:solidFill>
              <a:schemeClr val="bg2">
                <a:lumMod val="10000"/>
              </a:schemeClr>
            </a:solidFill>
            <a:latin typeface="+mn-lt"/>
            <a:ea typeface="+mn-ea"/>
            <a:cs typeface="Traditional Arabic" pitchFamily="2" charset="-78"/>
          </a:endParaRPr>
        </a:p>
        <a:p>
          <a:pPr algn="r" rtl="1"/>
          <a:r>
            <a:rPr kumimoji="0" lang="ar-SA" sz="2800" kern="1200" dirty="0" smtClean="0">
              <a:solidFill>
                <a:schemeClr val="bg2">
                  <a:lumMod val="10000"/>
                </a:schemeClr>
              </a:solidFill>
              <a:latin typeface="+mn-lt"/>
              <a:ea typeface="+mn-ea"/>
              <a:cs typeface="Traditional Arabic" pitchFamily="2" charset="-78"/>
            </a:rPr>
            <a:t>1. عدد المستخدمين محدود فليس لهذا النوع من الشبكات القدرة على ربط عدد كبير من المستخدمين.</a:t>
          </a:r>
        </a:p>
        <a:p>
          <a:pPr algn="r" rtl="1"/>
          <a:r>
            <a:rPr kumimoji="0" lang="ar-SA" sz="2800" kern="1200" dirty="0" smtClean="0">
              <a:solidFill>
                <a:schemeClr val="bg2">
                  <a:lumMod val="10000"/>
                </a:schemeClr>
              </a:solidFill>
              <a:latin typeface="+mn-lt"/>
              <a:ea typeface="+mn-ea"/>
              <a:cs typeface="Traditional Arabic" pitchFamily="2" charset="-78"/>
            </a:rPr>
            <a:t>2. لا يوجد نظام التخزين المركزي بهذا النوع من الشبكات.</a:t>
          </a:r>
        </a:p>
        <a:p>
          <a:pPr algn="r" rtl="1"/>
          <a:r>
            <a:rPr kumimoji="0" lang="ar-SA" sz="2800" kern="1200" dirty="0" smtClean="0">
              <a:solidFill>
                <a:schemeClr val="bg2">
                  <a:lumMod val="10000"/>
                </a:schemeClr>
              </a:solidFill>
              <a:latin typeface="+mn-lt"/>
              <a:ea typeface="+mn-ea"/>
              <a:cs typeface="Traditional Arabic" pitchFamily="2" charset="-78"/>
            </a:rPr>
            <a:t>3. الحماية ضعيفة.</a:t>
          </a:r>
          <a:endParaRPr kumimoji="0" lang="en-US" sz="2800" kern="1200" dirty="0" smtClean="0">
            <a:solidFill>
              <a:schemeClr val="bg2">
                <a:lumMod val="10000"/>
              </a:schemeClr>
            </a:solidFill>
            <a:latin typeface="+mn-lt"/>
            <a:ea typeface="+mn-ea"/>
            <a:cs typeface="Traditional Arabic" pitchFamily="2" charset="-78"/>
          </a:endParaRPr>
        </a:p>
      </dgm:t>
    </dgm:pt>
    <dgm:pt modelId="{B92B47C2-8950-4FA7-BE80-154843D18423}" type="parTrans" cxnId="{C23EB68D-0804-4706-8A90-CA984B07DC33}">
      <dgm:prSet/>
      <dgm:spPr/>
      <dgm:t>
        <a:bodyPr/>
        <a:lstStyle/>
        <a:p>
          <a:endParaRPr lang="en-US"/>
        </a:p>
      </dgm:t>
    </dgm:pt>
    <dgm:pt modelId="{ABCCA8F1-9595-4A77-988F-ABE029625359}" type="sibTrans" cxnId="{C23EB68D-0804-4706-8A90-CA984B07DC33}">
      <dgm:prSet/>
      <dgm:spPr/>
      <dgm:t>
        <a:bodyPr/>
        <a:lstStyle/>
        <a:p>
          <a:endParaRPr lang="en-US"/>
        </a:p>
      </dgm:t>
    </dgm:pt>
    <dgm:pt modelId="{A0FFF6CA-0838-4A6E-8F2D-D880A16C5E3F}" type="pres">
      <dgm:prSet presAssocID="{B093F2B9-E660-4115-AB02-278A9F9D8D60}" presName="list" presStyleCnt="0">
        <dgm:presLayoutVars>
          <dgm:dir/>
          <dgm:animLvl val="lvl"/>
        </dgm:presLayoutVars>
      </dgm:prSet>
      <dgm:spPr/>
      <dgm:t>
        <a:bodyPr/>
        <a:lstStyle/>
        <a:p>
          <a:endParaRPr lang="en-US"/>
        </a:p>
      </dgm:t>
    </dgm:pt>
    <dgm:pt modelId="{44643B66-DCA7-4D68-8484-EF3A933E8687}" type="pres">
      <dgm:prSet presAssocID="{5019BC4C-EAD1-4D1B-9229-D04F4E779F09}" presName="posSpace" presStyleCnt="0"/>
      <dgm:spPr/>
    </dgm:pt>
    <dgm:pt modelId="{EF4E4E02-E98E-4459-B4F9-6A46598409F2}" type="pres">
      <dgm:prSet presAssocID="{5019BC4C-EAD1-4D1B-9229-D04F4E779F09}" presName="vertFlow" presStyleCnt="0"/>
      <dgm:spPr/>
    </dgm:pt>
    <dgm:pt modelId="{DB2F1883-47D9-46CF-8058-AE0915EE8BA6}" type="pres">
      <dgm:prSet presAssocID="{5019BC4C-EAD1-4D1B-9229-D04F4E779F09}" presName="topSpace" presStyleCnt="0"/>
      <dgm:spPr/>
    </dgm:pt>
    <dgm:pt modelId="{2E1E5042-ED4C-4780-AA98-C5A4D1BB803F}" type="pres">
      <dgm:prSet presAssocID="{5019BC4C-EAD1-4D1B-9229-D04F4E779F09}" presName="firstComp" presStyleCnt="0"/>
      <dgm:spPr/>
    </dgm:pt>
    <dgm:pt modelId="{6FEC5C26-FC1E-4270-A630-2F7513729853}" type="pres">
      <dgm:prSet presAssocID="{5019BC4C-EAD1-4D1B-9229-D04F4E779F09}" presName="firstChild" presStyleLbl="bgAccFollowNode1" presStyleIdx="0" presStyleCnt="1" custScaleX="178451" custScaleY="266215"/>
      <dgm:spPr/>
      <dgm:t>
        <a:bodyPr/>
        <a:lstStyle/>
        <a:p>
          <a:endParaRPr lang="en-US"/>
        </a:p>
      </dgm:t>
    </dgm:pt>
    <dgm:pt modelId="{DA566A96-35C1-492F-AC7E-4ECED15C2629}" type="pres">
      <dgm:prSet presAssocID="{5019BC4C-EAD1-4D1B-9229-D04F4E779F09}" presName="firstChildTx" presStyleLbl="bgAccFollowNode1" presStyleIdx="0" presStyleCnt="1">
        <dgm:presLayoutVars>
          <dgm:bulletEnabled val="1"/>
        </dgm:presLayoutVars>
      </dgm:prSet>
      <dgm:spPr/>
      <dgm:t>
        <a:bodyPr/>
        <a:lstStyle/>
        <a:p>
          <a:endParaRPr lang="en-US"/>
        </a:p>
      </dgm:t>
    </dgm:pt>
    <dgm:pt modelId="{B0ACFE00-0453-47DE-BA6F-5473DD86EC33}" type="pres">
      <dgm:prSet presAssocID="{5019BC4C-EAD1-4D1B-9229-D04F4E779F09}" presName="negSpace" presStyleCnt="0"/>
      <dgm:spPr/>
    </dgm:pt>
    <dgm:pt modelId="{7E0340C3-1D6F-4BF3-A4F5-3DA9B788AF33}" type="pres">
      <dgm:prSet presAssocID="{5019BC4C-EAD1-4D1B-9229-D04F4E779F09}" presName="circle" presStyleLbl="node1" presStyleIdx="0" presStyleCnt="1" custLinFactNeighborX="-19356" custLinFactNeighborY="-21614"/>
      <dgm:spPr/>
      <dgm:t>
        <a:bodyPr/>
        <a:lstStyle/>
        <a:p>
          <a:endParaRPr lang="en-US"/>
        </a:p>
      </dgm:t>
    </dgm:pt>
  </dgm:ptLst>
  <dgm:cxnLst>
    <dgm:cxn modelId="{61AD5A0E-CCF4-4B58-BF1B-91FD59DC59EC}" srcId="{B093F2B9-E660-4115-AB02-278A9F9D8D60}" destId="{5019BC4C-EAD1-4D1B-9229-D04F4E779F09}" srcOrd="0" destOrd="0" parTransId="{34DF6F40-540B-4FEF-8220-47A37897F814}" sibTransId="{A0C1CB1D-0511-4447-911E-4169A0B08367}"/>
    <dgm:cxn modelId="{521424DA-F74B-49BB-8CAC-14B26485E87D}" type="presOf" srcId="{3BBD1EF4-4EB6-446D-A8A9-5E477695D2C8}" destId="{DA566A96-35C1-492F-AC7E-4ECED15C2629}" srcOrd="1" destOrd="0" presId="urn:microsoft.com/office/officeart/2005/8/layout/hList9"/>
    <dgm:cxn modelId="{33D9F112-A93A-4033-BA16-93BA37268798}" type="presOf" srcId="{3BBD1EF4-4EB6-446D-A8A9-5E477695D2C8}" destId="{6FEC5C26-FC1E-4270-A630-2F7513729853}" srcOrd="0" destOrd="0" presId="urn:microsoft.com/office/officeart/2005/8/layout/hList9"/>
    <dgm:cxn modelId="{C74E84A6-7864-444D-AB10-D2BF50CC23B9}" type="presOf" srcId="{B093F2B9-E660-4115-AB02-278A9F9D8D60}" destId="{A0FFF6CA-0838-4A6E-8F2D-D880A16C5E3F}" srcOrd="0" destOrd="0" presId="urn:microsoft.com/office/officeart/2005/8/layout/hList9"/>
    <dgm:cxn modelId="{A65BC8B1-0137-4919-BA78-514C1620D9F8}" type="presOf" srcId="{5019BC4C-EAD1-4D1B-9229-D04F4E779F09}" destId="{7E0340C3-1D6F-4BF3-A4F5-3DA9B788AF33}" srcOrd="0" destOrd="0" presId="urn:microsoft.com/office/officeart/2005/8/layout/hList9"/>
    <dgm:cxn modelId="{C23EB68D-0804-4706-8A90-CA984B07DC33}" srcId="{5019BC4C-EAD1-4D1B-9229-D04F4E779F09}" destId="{3BBD1EF4-4EB6-446D-A8A9-5E477695D2C8}" srcOrd="0" destOrd="0" parTransId="{B92B47C2-8950-4FA7-BE80-154843D18423}" sibTransId="{ABCCA8F1-9595-4A77-988F-ABE029625359}"/>
    <dgm:cxn modelId="{4B969409-8458-4E21-9CFD-94F348BDF7C5}" type="presParOf" srcId="{A0FFF6CA-0838-4A6E-8F2D-D880A16C5E3F}" destId="{44643B66-DCA7-4D68-8484-EF3A933E8687}" srcOrd="0" destOrd="0" presId="urn:microsoft.com/office/officeart/2005/8/layout/hList9"/>
    <dgm:cxn modelId="{7F7002D3-FC16-4C3C-B68B-A06082A03C18}" type="presParOf" srcId="{A0FFF6CA-0838-4A6E-8F2D-D880A16C5E3F}" destId="{EF4E4E02-E98E-4459-B4F9-6A46598409F2}" srcOrd="1" destOrd="0" presId="urn:microsoft.com/office/officeart/2005/8/layout/hList9"/>
    <dgm:cxn modelId="{CA0AF44C-1515-4CC8-B7EB-4A3EF1E39AB4}" type="presParOf" srcId="{EF4E4E02-E98E-4459-B4F9-6A46598409F2}" destId="{DB2F1883-47D9-46CF-8058-AE0915EE8BA6}" srcOrd="0" destOrd="0" presId="urn:microsoft.com/office/officeart/2005/8/layout/hList9"/>
    <dgm:cxn modelId="{EDB397A1-F0B3-45A6-90D0-D4016B51A8C2}" type="presParOf" srcId="{EF4E4E02-E98E-4459-B4F9-6A46598409F2}" destId="{2E1E5042-ED4C-4780-AA98-C5A4D1BB803F}" srcOrd="1" destOrd="0" presId="urn:microsoft.com/office/officeart/2005/8/layout/hList9"/>
    <dgm:cxn modelId="{EB6EBA26-17D1-49DD-A8FE-5CAF431ACAF8}" type="presParOf" srcId="{2E1E5042-ED4C-4780-AA98-C5A4D1BB803F}" destId="{6FEC5C26-FC1E-4270-A630-2F7513729853}" srcOrd="0" destOrd="0" presId="urn:microsoft.com/office/officeart/2005/8/layout/hList9"/>
    <dgm:cxn modelId="{FC6FB71B-C3AE-43CC-83DB-EF47909102C7}" type="presParOf" srcId="{2E1E5042-ED4C-4780-AA98-C5A4D1BB803F}" destId="{DA566A96-35C1-492F-AC7E-4ECED15C2629}" srcOrd="1" destOrd="0" presId="urn:microsoft.com/office/officeart/2005/8/layout/hList9"/>
    <dgm:cxn modelId="{DC1637B5-C53A-40F4-B6FC-EBD01FEEF145}" type="presParOf" srcId="{A0FFF6CA-0838-4A6E-8F2D-D880A16C5E3F}" destId="{B0ACFE00-0453-47DE-BA6F-5473DD86EC33}" srcOrd="2" destOrd="0" presId="urn:microsoft.com/office/officeart/2005/8/layout/hList9"/>
    <dgm:cxn modelId="{546806C6-4103-4F08-AFE7-E5AEC6E697FF}" type="presParOf" srcId="{A0FFF6CA-0838-4A6E-8F2D-D880A16C5E3F}" destId="{7E0340C3-1D6F-4BF3-A4F5-3DA9B788AF33}"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EF4D05-6B63-4A93-B687-8BB0B79CB52A}" type="datetimeFigureOut">
              <a:rPr lang="ar-SA" smtClean="0"/>
              <a:pPr/>
              <a:t>12/04/1435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439C0B-97A9-439F-84F7-381AED704020}" type="slidenum">
              <a:rPr lang="ar-SA" smtClean="0"/>
              <a:pPr/>
              <a:t>‹#›</a:t>
            </a:fld>
            <a:endParaRPr lang="ar-SA"/>
          </a:p>
        </p:txBody>
      </p:sp>
    </p:spTree>
    <p:extLst>
      <p:ext uri="{BB962C8B-B14F-4D97-AF65-F5344CB8AC3E}">
        <p14:creationId xmlns:p14="http://schemas.microsoft.com/office/powerpoint/2010/main" val="5571351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5439C0B-97A9-439F-84F7-381AED704020}" type="slidenum">
              <a:rPr lang="ar-SA" smtClean="0"/>
              <a:pPr/>
              <a:t>16</a:t>
            </a:fld>
            <a:endParaRPr lang="ar-SA"/>
          </a:p>
        </p:txBody>
      </p:sp>
    </p:spTree>
    <p:extLst>
      <p:ext uri="{BB962C8B-B14F-4D97-AF65-F5344CB8AC3E}">
        <p14:creationId xmlns:p14="http://schemas.microsoft.com/office/powerpoint/2010/main" val="528399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5439C0B-97A9-439F-84F7-381AED704020}" type="slidenum">
              <a:rPr lang="ar-SA" smtClean="0"/>
              <a:pPr/>
              <a:t>17</a:t>
            </a:fld>
            <a:endParaRPr lang="ar-SA"/>
          </a:p>
        </p:txBody>
      </p:sp>
    </p:spTree>
    <p:extLst>
      <p:ext uri="{BB962C8B-B14F-4D97-AF65-F5344CB8AC3E}">
        <p14:creationId xmlns:p14="http://schemas.microsoft.com/office/powerpoint/2010/main" val="528399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2DE153B-8D93-4BB4-8019-D7FB0D4098E3}" type="datetimeFigureOut">
              <a:rPr lang="ar-SA" smtClean="0"/>
              <a:pPr/>
              <a:t>12/04/1435</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5A7F96A-0F11-4C20-9E75-83A4C5848C1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2DE153B-8D93-4BB4-8019-D7FB0D4098E3}" type="datetimeFigureOut">
              <a:rPr lang="ar-SA" smtClean="0"/>
              <a:pPr/>
              <a:t>12/04/1435</a:t>
            </a:fld>
            <a:endParaRPr lang="ar-SA"/>
          </a:p>
        </p:txBody>
      </p:sp>
      <p:sp>
        <p:nvSpPr>
          <p:cNvPr id="27" name="Slide Number Placeholder 26"/>
          <p:cNvSpPr>
            <a:spLocks noGrp="1"/>
          </p:cNvSpPr>
          <p:nvPr>
            <p:ph type="sldNum" sz="quarter" idx="11"/>
          </p:nvPr>
        </p:nvSpPr>
        <p:spPr/>
        <p:txBody>
          <a:bodyPr rtlCol="0"/>
          <a:lstStyle/>
          <a:p>
            <a:fld id="{35A7F96A-0F11-4C20-9E75-83A4C5848C18}"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2DE153B-8D93-4BB4-8019-D7FB0D4098E3}" type="datetimeFigureOut">
              <a:rPr lang="ar-SA" smtClean="0"/>
              <a:pPr/>
              <a:t>12/04/1435</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35A7F96A-0F11-4C20-9E75-83A4C5848C1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DE153B-8D93-4BB4-8019-D7FB0D4098E3}" type="datetimeFigureOut">
              <a:rPr lang="ar-SA" smtClean="0"/>
              <a:pPr/>
              <a:t>12/04/1435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2DE153B-8D93-4BB4-8019-D7FB0D4098E3}" type="datetimeFigureOut">
              <a:rPr lang="ar-SA" smtClean="0"/>
              <a:pPr/>
              <a:t>12/04/1435</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5A7F96A-0F11-4C20-9E75-83A4C5848C1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748820"/>
            <a:ext cx="6858000" cy="1894362"/>
          </a:xfrm>
        </p:spPr>
        <p:txBody>
          <a:bodyPr wrap="square" lIns="91440" tIns="45720" rIns="91440" bIns="45720" numCol="1" anchor="b" anchorCtr="0" compatLnSpc="1">
            <a:prstTxWarp prst="textNoShape">
              <a:avLst/>
            </a:prstTxWarp>
            <a:normAutofit/>
          </a:bodyPr>
          <a:lstStyle/>
          <a:p>
            <a:pPr algn="r">
              <a:defRPr/>
            </a:pPr>
            <a:r>
              <a:rPr lang="ar-SA" sz="4000" dirty="0" smtClean="0">
                <a:cs typeface="Traditional Arabic" pitchFamily="2" charset="-78"/>
              </a:rPr>
              <a:t>تطبيقات على الحاسب الشخصي</a:t>
            </a:r>
            <a:br>
              <a:rPr lang="ar-SA" sz="4000" dirty="0" smtClean="0">
                <a:cs typeface="Traditional Arabic" pitchFamily="2" charset="-78"/>
              </a:rPr>
            </a:br>
            <a:r>
              <a:rPr lang="ar-SA" sz="4000" dirty="0" smtClean="0">
                <a:cs typeface="Traditional Arabic" pitchFamily="2" charset="-78"/>
              </a:rPr>
              <a:t>1103 حال</a:t>
            </a:r>
            <a:br>
              <a:rPr lang="ar-SA" sz="4000" dirty="0" smtClean="0">
                <a:cs typeface="Traditional Arabic" pitchFamily="2" charset="-78"/>
              </a:rPr>
            </a:br>
            <a:r>
              <a:rPr lang="ar-SA" sz="2400" dirty="0" smtClean="0">
                <a:cs typeface="Traditional Arabic" pitchFamily="2" charset="-78"/>
              </a:rPr>
              <a:t>المحاضرة الثالثة</a:t>
            </a:r>
            <a:endParaRPr lang="en-US" sz="4000" dirty="0">
              <a:cs typeface="Led Italic Font" pitchFamily="2" charset="-78"/>
            </a:endParaRPr>
          </a:p>
        </p:txBody>
      </p:sp>
      <p:sp>
        <p:nvSpPr>
          <p:cNvPr id="3" name="Subtitle 2"/>
          <p:cNvSpPr>
            <a:spLocks noGrp="1"/>
          </p:cNvSpPr>
          <p:nvPr>
            <p:ph type="subTitle" idx="1"/>
          </p:nvPr>
        </p:nvSpPr>
        <p:spPr>
          <a:xfrm>
            <a:off x="2362200" y="2438400"/>
            <a:ext cx="6172200" cy="2133600"/>
          </a:xfrm>
        </p:spPr>
        <p:txBody>
          <a:bodyPr>
            <a:noAutofit/>
          </a:bodyPr>
          <a:lstStyle/>
          <a:p>
            <a:pPr algn="ctr"/>
            <a:r>
              <a:rPr lang="ar-SA" sz="2800" dirty="0">
                <a:cs typeface="Led Italic Font" pitchFamily="2" charset="-78"/>
              </a:rPr>
              <a:t>1103 حال</a:t>
            </a:r>
            <a:endParaRPr lang="ar-SA" sz="2800" dirty="0"/>
          </a:p>
          <a:p>
            <a:pPr algn="ctr"/>
            <a:endParaRPr lang="ar-SA" sz="2800" dirty="0" smtClean="0"/>
          </a:p>
          <a:p>
            <a:pPr algn="ctr"/>
            <a:r>
              <a:rPr lang="ar-SA" sz="2800" dirty="0" smtClean="0"/>
              <a:t>المحاضرة الثانية</a:t>
            </a:r>
            <a:endParaRPr lang="ar-SA" sz="2800" dirty="0"/>
          </a:p>
        </p:txBody>
      </p:sp>
      <p:sp>
        <p:nvSpPr>
          <p:cNvPr id="8195" name="Slide Number Placeholder 4"/>
          <p:cNvSpPr>
            <a:spLocks noGrp="1"/>
          </p:cNvSpPr>
          <p:nvPr>
            <p:ph type="sldNum" sz="quarter" idx="12"/>
          </p:nvPr>
        </p:nvSpPr>
        <p:spPr bwMode="auto">
          <a:noFill/>
          <a:ln>
            <a:miter lim="800000"/>
            <a:headEnd/>
            <a:tailEnd/>
          </a:ln>
        </p:spPr>
        <p:txBody>
          <a:bodyPr/>
          <a:lstStyle/>
          <a:p>
            <a:fld id="{0D7D37F4-11AE-4739-B7F3-61FC564D9001}" type="slidenum">
              <a:rPr lang="ar-SA" smtClean="0"/>
              <a:pPr/>
              <a:t>1</a:t>
            </a:fld>
            <a:endParaRPr lang="en-US" smtClean="0"/>
          </a:p>
        </p:txBody>
      </p:sp>
    </p:spTree>
    <p:extLst>
      <p:ext uri="{BB962C8B-B14F-4D97-AF65-F5344CB8AC3E}">
        <p14:creationId xmlns:p14="http://schemas.microsoft.com/office/powerpoint/2010/main" val="419058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66800"/>
          </a:xfrm>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أنواع</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حسب</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smtClean="0">
                <a:solidFill>
                  <a:schemeClr val="accent2"/>
                </a:solidFill>
                <a:latin typeface="Lucida Sans Unicode" pitchFamily="34" charset="0"/>
                <a:ea typeface="+mn-ea"/>
                <a:cs typeface="Traditional Arabic" pitchFamily="2" charset="-78"/>
              </a:rPr>
              <a:t>المكونات</a:t>
            </a:r>
            <a:endParaRPr lang="ar-SA" sz="3700" b="1" dirty="0">
              <a:solidFill>
                <a:schemeClr val="accent2"/>
              </a:solidFill>
              <a:latin typeface="Lucida Sans Unicode" pitchFamily="34" charset="0"/>
              <a:ea typeface="+mn-ea"/>
              <a:cs typeface="Traditional Arabic" pitchFamily="2" charset="-78"/>
            </a:endParaRPr>
          </a:p>
        </p:txBody>
      </p:sp>
      <p:sp>
        <p:nvSpPr>
          <p:cNvPr id="3" name="Content Placeholder 2"/>
          <p:cNvSpPr>
            <a:spLocks noGrp="1"/>
          </p:cNvSpPr>
          <p:nvPr>
            <p:ph idx="1"/>
          </p:nvPr>
        </p:nvSpPr>
        <p:spPr>
          <a:xfrm>
            <a:off x="3431498" y="2000240"/>
            <a:ext cx="5712502" cy="3373554"/>
          </a:xfrm>
        </p:spPr>
        <p:txBody>
          <a:bodyPr>
            <a:noAutofit/>
          </a:bodyPr>
          <a:lstStyle/>
          <a:p>
            <a:pPr marL="624078" lvl="0" indent="-514350" algn="r" rtl="1">
              <a:buClr>
                <a:schemeClr val="accent2">
                  <a:lumMod val="75000"/>
                </a:schemeClr>
              </a:buClr>
              <a:buAutoNum type="arabicPeriod"/>
            </a:pPr>
            <a:r>
              <a:rPr lang="ar-SA" b="1" dirty="0" smtClean="0">
                <a:solidFill>
                  <a:schemeClr val="bg2">
                    <a:lumMod val="10000"/>
                  </a:schemeClr>
                </a:solidFill>
                <a:cs typeface="Traditional Arabic" pitchFamily="2" charset="-78"/>
              </a:rPr>
              <a:t>شبكة النظير </a:t>
            </a:r>
            <a:r>
              <a:rPr lang="en-US" sz="2000" dirty="0" smtClean="0">
                <a:solidFill>
                  <a:schemeClr val="bg2">
                    <a:lumMod val="10000"/>
                  </a:schemeClr>
                </a:solidFill>
                <a:cs typeface="Traditional Arabic" pitchFamily="2" charset="-78"/>
              </a:rPr>
              <a:t>Peer To Peer Network </a:t>
            </a:r>
            <a:endParaRPr lang="ar-SA" sz="2000" dirty="0" smtClean="0">
              <a:solidFill>
                <a:schemeClr val="bg2">
                  <a:lumMod val="10000"/>
                </a:schemeClr>
              </a:solidFill>
              <a:cs typeface="Traditional Arabic" pitchFamily="2" charset="-78"/>
            </a:endParaRPr>
          </a:p>
          <a:p>
            <a:pPr marL="566928" lvl="0" indent="-457200" algn="r" rtl="1">
              <a:buClr>
                <a:schemeClr val="accent2">
                  <a:lumMod val="75000"/>
                </a:schemeClr>
              </a:buClr>
              <a:buAutoNum type="arabicPeriod"/>
            </a:pPr>
            <a:endParaRPr lang="ar-SA" sz="2000" dirty="0" smtClean="0">
              <a:solidFill>
                <a:schemeClr val="bg2">
                  <a:lumMod val="10000"/>
                </a:schemeClr>
              </a:solidFill>
              <a:cs typeface="Traditional Arabic" pitchFamily="2" charset="-78"/>
            </a:endParaRPr>
          </a:p>
          <a:p>
            <a:pPr algn="r" rtl="1">
              <a:buClr>
                <a:schemeClr val="accent2">
                  <a:lumMod val="75000"/>
                </a:schemeClr>
              </a:buClr>
              <a:buNone/>
            </a:pPr>
            <a:r>
              <a:rPr lang="ar-SA" dirty="0" smtClean="0">
                <a:solidFill>
                  <a:schemeClr val="bg2">
                    <a:lumMod val="10000"/>
                  </a:schemeClr>
                </a:solidFill>
                <a:cs typeface="Traditional Arabic" pitchFamily="2" charset="-78"/>
              </a:rPr>
              <a:t>  في هذا النوع من الشبكات لا يوجد خادم لذلك لا يوجد متحكم بالشبكة لكن يستطيع كل جهاز في الشبكة الاستفادة من موارد الجهاز الآخر سواء المكونات المادية أو البرمجية, وتستخدم هذه الشبكات في الشركات لنقل الملفات أو المستندات من جهاز إلى آخر, كما يستخدم هذا النوع بكثرة في مقاهي الإنترنت وذلك للمشاركة في خط هاتفي واحد, يكفي نظام تشغيل بسيط لإدخال الأجهزة على هذا النوع من الشبكات.</a:t>
            </a:r>
            <a:endParaRPr lang="en-US" dirty="0" smtClean="0">
              <a:solidFill>
                <a:schemeClr val="bg2">
                  <a:lumMod val="10000"/>
                </a:schemeClr>
              </a:solidFill>
              <a:cs typeface="Traditional Arabic" pitchFamily="2" charset="-78"/>
            </a:endParaRPr>
          </a:p>
          <a:p>
            <a:pPr marL="566928" indent="-457200" algn="r" rtl="1">
              <a:buClr>
                <a:schemeClr val="accent2">
                  <a:lumMod val="75000"/>
                </a:schemeClr>
              </a:buClr>
              <a:buNone/>
            </a:pPr>
            <a:endParaRPr lang="ar-SA" sz="2000" dirty="0" smtClean="0">
              <a:solidFill>
                <a:schemeClr val="bg2">
                  <a:lumMod val="10000"/>
                </a:schemeClr>
              </a:solidFill>
              <a:cs typeface="Traditional Arabic" pitchFamily="2" charset="-78"/>
            </a:endParaRPr>
          </a:p>
          <a:p>
            <a:pPr algn="r" rtl="1">
              <a:buClr>
                <a:schemeClr val="accent2">
                  <a:lumMod val="75000"/>
                </a:schemeClr>
              </a:buClr>
              <a:buNone/>
            </a:pPr>
            <a:endParaRPr lang="ar-SA" dirty="0" smtClean="0">
              <a:solidFill>
                <a:schemeClr val="bg2">
                  <a:lumMod val="10000"/>
                </a:schemeClr>
              </a:solidFill>
              <a:cs typeface="Traditional Arabic" pitchFamily="2" charset="-78"/>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14620"/>
            <a:ext cx="3357554" cy="2786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7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222" y="1857364"/>
          <a:ext cx="8572528"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571472" y="928670"/>
            <a:ext cx="8229600" cy="1066800"/>
          </a:xfrm>
          <a:prstGeom prst="rect">
            <a:avLst/>
          </a:prstGeom>
          <a:noFill/>
          <a:ln w="9525">
            <a:noFill/>
            <a:miter lim="800000"/>
            <a:headEnd/>
            <a:tailEnd/>
          </a:ln>
        </p:spPr>
        <p:txBody>
          <a:bodyPr vert="horz" anchor="ctr">
            <a:normAutofit/>
          </a:bodyPr>
          <a:lstStyle/>
          <a:p>
            <a:pPr lvl="0" eaLnBrk="0" hangingPunct="0">
              <a:spcBef>
                <a:spcPct val="0"/>
              </a:spcBef>
            </a:pPr>
            <a:r>
              <a:rPr lang="ar-SA" sz="3200" b="1" dirty="0" smtClean="0">
                <a:solidFill>
                  <a:schemeClr val="accent2"/>
                </a:solidFill>
                <a:latin typeface="Lucida Sans Unicode" pitchFamily="34" charset="0"/>
                <a:cs typeface="Traditional Arabic" pitchFamily="2" charset="-78"/>
              </a:rPr>
              <a:t>شبكة النظير </a:t>
            </a:r>
            <a:r>
              <a:rPr lang="en-US" sz="2400" dirty="0" smtClean="0">
                <a:solidFill>
                  <a:schemeClr val="accent2">
                    <a:lumMod val="75000"/>
                  </a:schemeClr>
                </a:solidFill>
                <a:cs typeface="Traditional Arabic" pitchFamily="2" charset="-78"/>
              </a:rPr>
              <a:t>Peer To Peer Network </a:t>
            </a:r>
            <a:endParaRPr lang="en-US" sz="2000" dirty="0" smtClean="0">
              <a:solidFill>
                <a:schemeClr val="accent2">
                  <a:lumMod val="75000"/>
                </a:schemeClr>
              </a:solidFill>
              <a:cs typeface="Traditional Arabic" pitchFamily="2" charset="-78"/>
            </a:endParaRPr>
          </a:p>
        </p:txBody>
      </p:sp>
    </p:spTree>
    <p:extLst>
      <p:ext uri="{BB962C8B-B14F-4D97-AF65-F5344CB8AC3E}">
        <p14:creationId xmlns:p14="http://schemas.microsoft.com/office/powerpoint/2010/main" val="65007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14346" y="1928802"/>
          <a:ext cx="8786874"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609600" y="928670"/>
            <a:ext cx="8229600" cy="1066800"/>
          </a:xfrm>
          <a:prstGeom prst="rect">
            <a:avLst/>
          </a:prstGeom>
          <a:noFill/>
          <a:ln w="9525">
            <a:noFill/>
            <a:miter lim="800000"/>
            <a:headEnd/>
            <a:tailEnd/>
          </a:ln>
        </p:spPr>
        <p:txBody>
          <a:bodyPr vert="horz" anchor="ctr">
            <a:normAutofit/>
          </a:bodyPr>
          <a:lstStyle/>
          <a:p>
            <a:pPr lvl="0" eaLnBrk="0" hangingPunct="0">
              <a:spcBef>
                <a:spcPct val="0"/>
              </a:spcBef>
            </a:pPr>
            <a:r>
              <a:rPr lang="ar-SA" sz="3200" b="1" dirty="0" smtClean="0">
                <a:solidFill>
                  <a:schemeClr val="accent2"/>
                </a:solidFill>
                <a:latin typeface="Lucida Sans Unicode" pitchFamily="34" charset="0"/>
                <a:cs typeface="Traditional Arabic" pitchFamily="2" charset="-78"/>
              </a:rPr>
              <a:t>شبكة النظير </a:t>
            </a:r>
            <a:r>
              <a:rPr lang="en-US" sz="2400" dirty="0" smtClean="0">
                <a:solidFill>
                  <a:schemeClr val="accent2">
                    <a:lumMod val="75000"/>
                  </a:schemeClr>
                </a:solidFill>
                <a:cs typeface="Traditional Arabic" pitchFamily="2" charset="-78"/>
              </a:rPr>
              <a:t>Peer To Peer Network </a:t>
            </a:r>
            <a:endParaRPr lang="en-US" sz="2000" dirty="0" smtClean="0">
              <a:solidFill>
                <a:schemeClr val="accent2">
                  <a:lumMod val="75000"/>
                </a:schemeClr>
              </a:solidFill>
              <a:cs typeface="Traditional Arabic" pitchFamily="2" charset="-78"/>
            </a:endParaRPr>
          </a:p>
        </p:txBody>
      </p:sp>
    </p:spTree>
    <p:extLst>
      <p:ext uri="{BB962C8B-B14F-4D97-AF65-F5344CB8AC3E}">
        <p14:creationId xmlns:p14="http://schemas.microsoft.com/office/powerpoint/2010/main" val="65007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66800"/>
          </a:xfrm>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أنواع</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حسب</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smtClean="0">
                <a:solidFill>
                  <a:schemeClr val="accent2"/>
                </a:solidFill>
                <a:latin typeface="Lucida Sans Unicode" pitchFamily="34" charset="0"/>
                <a:ea typeface="+mn-ea"/>
                <a:cs typeface="Traditional Arabic" pitchFamily="2" charset="-78"/>
              </a:rPr>
              <a:t>المكونات</a:t>
            </a:r>
            <a:endParaRPr lang="ar-SA" sz="3700" b="1" dirty="0">
              <a:solidFill>
                <a:schemeClr val="accent2"/>
              </a:solidFill>
              <a:latin typeface="Lucida Sans Unicode" pitchFamily="34" charset="0"/>
              <a:ea typeface="+mn-ea"/>
              <a:cs typeface="Traditional Arabic" pitchFamily="2" charset="-78"/>
            </a:endParaRPr>
          </a:p>
        </p:txBody>
      </p:sp>
      <p:sp>
        <p:nvSpPr>
          <p:cNvPr id="3" name="Content Placeholder 2"/>
          <p:cNvSpPr>
            <a:spLocks noGrp="1"/>
          </p:cNvSpPr>
          <p:nvPr>
            <p:ph idx="1"/>
          </p:nvPr>
        </p:nvSpPr>
        <p:spPr>
          <a:xfrm>
            <a:off x="3286116" y="2270024"/>
            <a:ext cx="5712502" cy="3373554"/>
          </a:xfrm>
        </p:spPr>
        <p:txBody>
          <a:bodyPr>
            <a:noAutofit/>
          </a:bodyPr>
          <a:lstStyle/>
          <a:p>
            <a:pPr marL="624078" lvl="0" indent="-514350" algn="r" rtl="1">
              <a:buClr>
                <a:schemeClr val="accent2">
                  <a:lumMod val="75000"/>
                </a:schemeClr>
              </a:buClr>
              <a:buNone/>
            </a:pPr>
            <a:r>
              <a:rPr lang="ar-SA" b="1" dirty="0" smtClean="0">
                <a:solidFill>
                  <a:schemeClr val="bg2">
                    <a:lumMod val="10000"/>
                  </a:schemeClr>
                </a:solidFill>
                <a:cs typeface="Traditional Arabic" pitchFamily="2" charset="-78"/>
              </a:rPr>
              <a:t>2.  شبكة الخادم </a:t>
            </a:r>
            <a:r>
              <a:rPr lang="en-US" sz="2000" dirty="0" smtClean="0">
                <a:solidFill>
                  <a:schemeClr val="bg2">
                    <a:lumMod val="10000"/>
                  </a:schemeClr>
                </a:solidFill>
                <a:cs typeface="Traditional Arabic" pitchFamily="2" charset="-78"/>
              </a:rPr>
              <a:t>Server</a:t>
            </a:r>
            <a:r>
              <a:rPr lang="en-US" b="1" dirty="0" smtClean="0">
                <a:solidFill>
                  <a:schemeClr val="bg2">
                    <a:lumMod val="10000"/>
                  </a:schemeClr>
                </a:solidFill>
                <a:cs typeface="Traditional Arabic" pitchFamily="2" charset="-78"/>
              </a:rPr>
              <a:t> </a:t>
            </a:r>
            <a:r>
              <a:rPr lang="en-US" sz="2000" dirty="0" smtClean="0">
                <a:solidFill>
                  <a:schemeClr val="bg2">
                    <a:lumMod val="10000"/>
                  </a:schemeClr>
                </a:solidFill>
                <a:cs typeface="Traditional Arabic" pitchFamily="2" charset="-78"/>
              </a:rPr>
              <a:t>Based Network</a:t>
            </a:r>
            <a:endParaRPr lang="ar-SA" sz="2000" dirty="0" smtClean="0">
              <a:solidFill>
                <a:schemeClr val="bg2">
                  <a:lumMod val="10000"/>
                </a:schemeClr>
              </a:solidFill>
              <a:cs typeface="Traditional Arabic" pitchFamily="2" charset="-78"/>
            </a:endParaRPr>
          </a:p>
          <a:p>
            <a:pPr algn="r" rtl="1">
              <a:buNone/>
            </a:pPr>
            <a:r>
              <a:rPr lang="ar-SA" dirty="0" smtClean="0">
                <a:solidFill>
                  <a:schemeClr val="bg2">
                    <a:lumMod val="10000"/>
                  </a:schemeClr>
                </a:solidFill>
                <a:cs typeface="Traditional Arabic" pitchFamily="2" charset="-78"/>
              </a:rPr>
              <a:t>  </a:t>
            </a:r>
          </a:p>
          <a:p>
            <a:pPr algn="r" rtl="1">
              <a:buNone/>
            </a:pPr>
            <a:r>
              <a:rPr lang="ar-SA" dirty="0" smtClean="0">
                <a:solidFill>
                  <a:schemeClr val="bg2">
                    <a:lumMod val="10000"/>
                  </a:schemeClr>
                </a:solidFill>
                <a:cs typeface="Traditional Arabic" pitchFamily="2" charset="-78"/>
              </a:rPr>
              <a:t>في هذا النوع من الشبكات الخادم هو المسئول عن الحماية والمهام الإدارية للشبكة سواء بمنح خواص المشاركة المادية أو البرمجية للمستخدمين.</a:t>
            </a:r>
            <a:endParaRPr lang="en-US" dirty="0" smtClean="0">
              <a:solidFill>
                <a:schemeClr val="bg2">
                  <a:lumMod val="10000"/>
                </a:schemeClr>
              </a:solidFill>
              <a:cs typeface="Traditional Arabic" pitchFamily="2" charset="-78"/>
            </a:endParaRPr>
          </a:p>
          <a:p>
            <a:pPr algn="r" rtl="1">
              <a:buNone/>
            </a:pPr>
            <a:endParaRPr lang="ar-SA" dirty="0" smtClean="0">
              <a:solidFill>
                <a:schemeClr val="bg2">
                  <a:lumMod val="10000"/>
                </a:schemeClr>
              </a:solidFill>
              <a:cs typeface="Traditional Arabic" pitchFamily="2" charset="-78"/>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20" y="1571612"/>
            <a:ext cx="29813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78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1472" y="785794"/>
            <a:ext cx="8229600" cy="1066800"/>
          </a:xfrm>
          <a:prstGeom prst="rect">
            <a:avLst/>
          </a:prstGeom>
          <a:noFill/>
          <a:ln w="9525">
            <a:noFill/>
            <a:miter lim="800000"/>
            <a:headEnd/>
            <a:tailEnd/>
          </a:ln>
        </p:spPr>
        <p:txBody>
          <a:bodyPr vert="horz" anchor="ctr">
            <a:normAutofit/>
          </a:bodyPr>
          <a:lstStyle/>
          <a:p>
            <a:pPr lvl="0" eaLnBrk="0" hangingPunct="0">
              <a:spcBef>
                <a:spcPct val="0"/>
              </a:spcBef>
            </a:pPr>
            <a:r>
              <a:rPr lang="ar-SA" sz="3200" b="1" dirty="0" smtClean="0">
                <a:solidFill>
                  <a:schemeClr val="accent2"/>
                </a:solidFill>
                <a:latin typeface="Lucida Sans Unicode" pitchFamily="34" charset="0"/>
                <a:cs typeface="Traditional Arabic" pitchFamily="2" charset="-78"/>
              </a:rPr>
              <a:t>شبكة الخادم </a:t>
            </a:r>
            <a:r>
              <a:rPr lang="en-US" sz="2400" dirty="0" smtClean="0">
                <a:solidFill>
                  <a:schemeClr val="accent2">
                    <a:lumMod val="75000"/>
                  </a:schemeClr>
                </a:solidFill>
                <a:cs typeface="Traditional Arabic" pitchFamily="2" charset="-78"/>
              </a:rPr>
              <a:t>Server Based Network</a:t>
            </a:r>
          </a:p>
        </p:txBody>
      </p:sp>
      <p:sp>
        <p:nvSpPr>
          <p:cNvPr id="6" name="TextBox 5"/>
          <p:cNvSpPr txBox="1"/>
          <p:nvPr/>
        </p:nvSpPr>
        <p:spPr>
          <a:xfrm>
            <a:off x="299207" y="2214554"/>
            <a:ext cx="8559073"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457200" lvl="0" indent="-457200">
              <a:buAutoNum type="arabicPeriod"/>
            </a:pPr>
            <a:endParaRPr lang="ar-SA" sz="2400" b="1" dirty="0" smtClean="0">
              <a:cs typeface="Traditional Arabic" pitchFamily="2" charset="-78"/>
            </a:endParaRPr>
          </a:p>
          <a:p>
            <a:pPr marL="457200" lvl="0" indent="-457200">
              <a:buAutoNum type="arabicPeriod"/>
            </a:pPr>
            <a:r>
              <a:rPr lang="ar-SA" sz="2400" b="1" dirty="0" smtClean="0">
                <a:cs typeface="Traditional Arabic" pitchFamily="2" charset="-78"/>
              </a:rPr>
              <a:t>حماية مركزية قوية</a:t>
            </a:r>
            <a:r>
              <a:rPr lang="ar-SA" sz="2400" dirty="0" smtClean="0">
                <a:cs typeface="Traditional Arabic" pitchFamily="2" charset="-78"/>
              </a:rPr>
              <a:t>:</a:t>
            </a:r>
            <a:br>
              <a:rPr lang="ar-SA" sz="2400" dirty="0" smtClean="0">
                <a:cs typeface="Traditional Arabic" pitchFamily="2" charset="-78"/>
              </a:rPr>
            </a:br>
            <a:r>
              <a:rPr lang="ar-SA" sz="2400" dirty="0" smtClean="0">
                <a:cs typeface="Traditional Arabic" pitchFamily="2" charset="-78"/>
              </a:rPr>
              <a:t>حيث أن دخول أي مستخدم لا يتم إلا بعد التحقق من اسم المستخدم وكلمة المرور الخاصة به.</a:t>
            </a:r>
          </a:p>
          <a:p>
            <a:pPr marL="457200" lvl="0" indent="-457200">
              <a:buAutoNum type="arabicPeriod"/>
            </a:pPr>
            <a:r>
              <a:rPr lang="ar-SA" sz="2400" b="1" dirty="0" smtClean="0">
                <a:cs typeface="Traditional Arabic" pitchFamily="2" charset="-78"/>
              </a:rPr>
              <a:t>التخزين المركزي</a:t>
            </a:r>
            <a:r>
              <a:rPr lang="ar-SA" sz="2400" dirty="0" smtClean="0">
                <a:cs typeface="Traditional Arabic" pitchFamily="2" charset="-78"/>
              </a:rPr>
              <a:t>:</a:t>
            </a:r>
            <a:br>
              <a:rPr lang="ar-SA" sz="2400" dirty="0" smtClean="0">
                <a:cs typeface="Traditional Arabic" pitchFamily="2" charset="-78"/>
              </a:rPr>
            </a:br>
            <a:r>
              <a:rPr lang="ar-SA" sz="2400" dirty="0" smtClean="0">
                <a:cs typeface="Traditional Arabic" pitchFamily="2" charset="-78"/>
              </a:rPr>
              <a:t>يسمح التخزين المركزي باستخدام أو استخراج الملفات أو البيانات من قبل عدة مستخدمين في نفس الوقت.</a:t>
            </a:r>
          </a:p>
          <a:p>
            <a:pPr marL="457200" lvl="0" indent="-457200">
              <a:buAutoNum type="arabicPeriod"/>
            </a:pPr>
            <a:r>
              <a:rPr lang="ar-SA" sz="2400" b="1" dirty="0" smtClean="0">
                <a:cs typeface="Traditional Arabic" pitchFamily="2" charset="-78"/>
              </a:rPr>
              <a:t>المشاركة في الأجهزة والبرامج.</a:t>
            </a:r>
          </a:p>
          <a:p>
            <a:pPr marL="457200" lvl="0" indent="-457200">
              <a:buAutoNum type="arabicPeriod"/>
            </a:pPr>
            <a:r>
              <a:rPr lang="ar-SA" sz="2400" b="1" dirty="0" smtClean="0">
                <a:cs typeface="Traditional Arabic" pitchFamily="2" charset="-78"/>
              </a:rPr>
              <a:t>سهولة إدارة الأعداد الكبيرة من المستخدمين:</a:t>
            </a:r>
            <a:br>
              <a:rPr lang="ar-SA" sz="2400" b="1" dirty="0" smtClean="0">
                <a:cs typeface="Traditional Arabic" pitchFamily="2" charset="-78"/>
              </a:rPr>
            </a:br>
            <a:r>
              <a:rPr lang="ar-SA" sz="2400" dirty="0" smtClean="0">
                <a:cs typeface="Traditional Arabic" pitchFamily="2" charset="-78"/>
              </a:rPr>
              <a:t>حيث أن نظام التشغيل المستخدم في جهاز الخادم يحتوي على عدد من البرمجيات المساندة أو المساعدة  والتي تتحكم في تنظيم وإدارة المستخدم وهذه البرمجيات المساعدة أو المساندة هي التي تعطي الصلاحيات بالطرد أو القبول من ناحية دخول الشبكة مثلاً.</a:t>
            </a:r>
          </a:p>
          <a:p>
            <a:pPr marL="457200" lvl="0" indent="-457200">
              <a:buAutoNum type="arabicPeriod"/>
            </a:pPr>
            <a:endParaRPr lang="en-US" sz="2400" dirty="0" smtClean="0">
              <a:cs typeface="Traditional Arabic" pitchFamily="2" charset="-78"/>
            </a:endParaRPr>
          </a:p>
        </p:txBody>
      </p:sp>
      <p:grpSp>
        <p:nvGrpSpPr>
          <p:cNvPr id="7" name="Group 6"/>
          <p:cNvGrpSpPr/>
          <p:nvPr/>
        </p:nvGrpSpPr>
        <p:grpSpPr>
          <a:xfrm>
            <a:off x="3857620" y="1500174"/>
            <a:ext cx="1571636" cy="1428760"/>
            <a:chOff x="4358813" y="0"/>
            <a:chExt cx="1680600" cy="1680600"/>
          </a:xfrm>
        </p:grpSpPr>
        <p:sp>
          <p:nvSpPr>
            <p:cNvPr id="9" name="Oval 8"/>
            <p:cNvSpPr/>
            <p:nvPr/>
          </p:nvSpPr>
          <p:spPr>
            <a:xfrm>
              <a:off x="4358813" y="0"/>
              <a:ext cx="1680600" cy="1680600"/>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Oval 4"/>
            <p:cNvSpPr/>
            <p:nvPr/>
          </p:nvSpPr>
          <p:spPr>
            <a:xfrm>
              <a:off x="4604931" y="246118"/>
              <a:ext cx="1188364" cy="11883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kumimoji="0" lang="ar-SA" sz="3600" b="1" kern="1200" dirty="0" smtClean="0">
                  <a:solidFill>
                    <a:schemeClr val="bg1"/>
                  </a:solidFill>
                  <a:latin typeface="+mn-lt"/>
                  <a:ea typeface="+mn-ea"/>
                  <a:cs typeface="Traditional Arabic" pitchFamily="2" charset="-78"/>
                </a:rPr>
                <a:t>مميزات</a:t>
              </a:r>
              <a:endParaRPr kumimoji="0" lang="en-US" sz="2800" b="1" kern="1200" dirty="0" smtClean="0">
                <a:solidFill>
                  <a:schemeClr val="bg1"/>
                </a:solidFill>
                <a:latin typeface="+mn-lt"/>
                <a:ea typeface="+mn-ea"/>
                <a:cs typeface="Traditional Arabic" pitchFamily="2" charset="-78"/>
              </a:endParaRPr>
            </a:p>
          </p:txBody>
        </p:sp>
      </p:grpSp>
    </p:spTree>
    <p:extLst>
      <p:ext uri="{BB962C8B-B14F-4D97-AF65-F5344CB8AC3E}">
        <p14:creationId xmlns:p14="http://schemas.microsoft.com/office/powerpoint/2010/main" val="65007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1472" y="785794"/>
            <a:ext cx="8229600" cy="1066800"/>
          </a:xfrm>
          <a:prstGeom prst="rect">
            <a:avLst/>
          </a:prstGeom>
          <a:noFill/>
          <a:ln w="9525">
            <a:noFill/>
            <a:miter lim="800000"/>
            <a:headEnd/>
            <a:tailEnd/>
          </a:ln>
        </p:spPr>
        <p:txBody>
          <a:bodyPr vert="horz" anchor="ctr">
            <a:normAutofit/>
          </a:bodyPr>
          <a:lstStyle/>
          <a:p>
            <a:pPr lvl="0" eaLnBrk="0" hangingPunct="0">
              <a:spcBef>
                <a:spcPct val="0"/>
              </a:spcBef>
            </a:pPr>
            <a:r>
              <a:rPr lang="ar-SA" sz="3200" b="1" dirty="0" smtClean="0">
                <a:solidFill>
                  <a:schemeClr val="accent2"/>
                </a:solidFill>
                <a:latin typeface="Lucida Sans Unicode" pitchFamily="34" charset="0"/>
                <a:cs typeface="Traditional Arabic" pitchFamily="2" charset="-78"/>
              </a:rPr>
              <a:t>شبكة الخادم </a:t>
            </a:r>
            <a:r>
              <a:rPr lang="en-US" sz="2400" dirty="0" smtClean="0">
                <a:solidFill>
                  <a:schemeClr val="accent2">
                    <a:lumMod val="75000"/>
                  </a:schemeClr>
                </a:solidFill>
                <a:cs typeface="Traditional Arabic" pitchFamily="2" charset="-78"/>
              </a:rPr>
              <a:t>Server Based Network</a:t>
            </a:r>
          </a:p>
        </p:txBody>
      </p:sp>
      <p:sp>
        <p:nvSpPr>
          <p:cNvPr id="6" name="TextBox 5"/>
          <p:cNvSpPr txBox="1"/>
          <p:nvPr/>
        </p:nvSpPr>
        <p:spPr>
          <a:xfrm>
            <a:off x="299207" y="2978064"/>
            <a:ext cx="8559073"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457200" lvl="0" indent="-457200">
              <a:buAutoNum type="arabicPeriod"/>
            </a:pPr>
            <a:endParaRPr lang="ar-SA" sz="2400" dirty="0" smtClean="0">
              <a:cs typeface="Traditional Arabic" pitchFamily="2" charset="-78"/>
            </a:endParaRPr>
          </a:p>
          <a:p>
            <a:pPr marL="457200" lvl="0" indent="-457200">
              <a:buAutoNum type="arabicPeriod"/>
            </a:pPr>
            <a:r>
              <a:rPr lang="ar-SA" sz="2400" dirty="0" smtClean="0">
                <a:cs typeface="Traditional Arabic" pitchFamily="2" charset="-78"/>
              </a:rPr>
              <a:t>تكلفة الأجهزة المستخدمة ونظم التشغيل المستخدمة باهظة وغالية الثمن.</a:t>
            </a:r>
          </a:p>
          <a:p>
            <a:pPr marL="457200" lvl="0" indent="-457200">
              <a:buAutoNum type="arabicPeriod"/>
            </a:pPr>
            <a:endParaRPr lang="ar-SA" sz="2400" dirty="0" smtClean="0">
              <a:cs typeface="Traditional Arabic" pitchFamily="2" charset="-78"/>
            </a:endParaRPr>
          </a:p>
          <a:p>
            <a:pPr marL="457200" lvl="0" indent="-457200">
              <a:buAutoNum type="arabicPeriod"/>
            </a:pPr>
            <a:r>
              <a:rPr lang="ar-SA" sz="2400" dirty="0" smtClean="0">
                <a:cs typeface="Traditional Arabic" pitchFamily="2" charset="-78"/>
              </a:rPr>
              <a:t>هذا النوع من الشبكات يحتاج مراقب شبكات للعمل على مراقبة الشبكة ومنح الصلاحيات المطلوبة من قبل مستخدميها.</a:t>
            </a:r>
          </a:p>
          <a:p>
            <a:pPr marL="457200" lvl="0" indent="-457200">
              <a:buAutoNum type="arabicPeriod"/>
            </a:pPr>
            <a:endParaRPr lang="ar-SA" sz="2400" dirty="0" smtClean="0">
              <a:cs typeface="Traditional Arabic" pitchFamily="2" charset="-78"/>
            </a:endParaRPr>
          </a:p>
        </p:txBody>
      </p:sp>
      <p:grpSp>
        <p:nvGrpSpPr>
          <p:cNvPr id="2" name="Group 6"/>
          <p:cNvGrpSpPr/>
          <p:nvPr/>
        </p:nvGrpSpPr>
        <p:grpSpPr>
          <a:xfrm>
            <a:off x="3857620" y="1785926"/>
            <a:ext cx="1571636" cy="1428760"/>
            <a:chOff x="4358813" y="0"/>
            <a:chExt cx="1680600" cy="1680600"/>
          </a:xfrm>
        </p:grpSpPr>
        <p:sp>
          <p:nvSpPr>
            <p:cNvPr id="9" name="Oval 8"/>
            <p:cNvSpPr/>
            <p:nvPr/>
          </p:nvSpPr>
          <p:spPr>
            <a:xfrm>
              <a:off x="4358813" y="0"/>
              <a:ext cx="1680600" cy="1680600"/>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Oval 4"/>
            <p:cNvSpPr/>
            <p:nvPr/>
          </p:nvSpPr>
          <p:spPr>
            <a:xfrm>
              <a:off x="4604931" y="246118"/>
              <a:ext cx="1188364" cy="11883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kumimoji="0" lang="ar-SA" sz="3600" b="1" kern="1200" dirty="0" smtClean="0">
                  <a:solidFill>
                    <a:schemeClr val="bg1"/>
                  </a:solidFill>
                  <a:latin typeface="+mn-lt"/>
                  <a:ea typeface="+mn-ea"/>
                  <a:cs typeface="Traditional Arabic" pitchFamily="2" charset="-78"/>
                </a:rPr>
                <a:t>عيوب</a:t>
              </a:r>
              <a:endParaRPr kumimoji="0" lang="en-US" sz="2800" b="1" kern="1200" dirty="0" smtClean="0">
                <a:solidFill>
                  <a:schemeClr val="bg1"/>
                </a:solidFill>
                <a:latin typeface="+mn-lt"/>
                <a:ea typeface="+mn-ea"/>
                <a:cs typeface="Traditional Arabic" pitchFamily="2" charset="-78"/>
              </a:endParaRPr>
            </a:p>
          </p:txBody>
        </p:sp>
      </p:grpSp>
    </p:spTree>
    <p:extLst>
      <p:ext uri="{BB962C8B-B14F-4D97-AF65-F5344CB8AC3E}">
        <p14:creationId xmlns:p14="http://schemas.microsoft.com/office/powerpoint/2010/main" val="65007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147248" cy="1143000"/>
          </a:xfrm>
          <a:noFill/>
          <a:ln w="9525">
            <a:noFill/>
            <a:miter lim="800000"/>
            <a:headEnd/>
            <a:tailEnd/>
          </a:ln>
        </p:spPr>
        <p:txBody>
          <a:bodyPr vert="horz" anchor="ctr">
            <a:noAutofit/>
          </a:bodyPr>
          <a:lstStyle/>
          <a:p>
            <a:pPr algn="ctr" rtl="1" eaLnBrk="0" hangingPunct="0"/>
            <a:r>
              <a:rPr lang="ar-SA" sz="3700" b="1" dirty="0">
                <a:solidFill>
                  <a:schemeClr val="accent2"/>
                </a:solidFill>
                <a:latin typeface="Lucida Sans Unicode" pitchFamily="34" charset="0"/>
                <a:ea typeface="+mn-ea"/>
                <a:cs typeface="Traditional Arabic" pitchFamily="2" charset="-78"/>
              </a:rPr>
              <a:t>المكونات المادية للشبكة ( </a:t>
            </a:r>
            <a:r>
              <a:rPr lang="en-US" sz="2800" dirty="0" smtClean="0">
                <a:solidFill>
                  <a:schemeClr val="accent2">
                    <a:lumMod val="75000"/>
                  </a:schemeClr>
                </a:solidFill>
                <a:latin typeface="+mn-lt"/>
                <a:ea typeface="+mn-ea"/>
                <a:cs typeface="Traditional Arabic" pitchFamily="2" charset="-78"/>
              </a:rPr>
              <a:t>Network</a:t>
            </a:r>
            <a:r>
              <a:rPr lang="en-US" b="1" dirty="0">
                <a:solidFill>
                  <a:schemeClr val="accent2"/>
                </a:solidFill>
                <a:latin typeface="Lucida Sans Unicode" pitchFamily="34" charset="0"/>
                <a:ea typeface="+mn-ea"/>
                <a:cs typeface="Traditional Arabic" pitchFamily="2" charset="-78"/>
              </a:rPr>
              <a:t> </a:t>
            </a:r>
            <a:r>
              <a:rPr lang="en-US" sz="2800" dirty="0" smtClean="0">
                <a:solidFill>
                  <a:schemeClr val="accent2">
                    <a:lumMod val="75000"/>
                  </a:schemeClr>
                </a:solidFill>
                <a:latin typeface="+mn-lt"/>
                <a:ea typeface="+mn-ea"/>
                <a:cs typeface="Traditional Arabic" pitchFamily="2" charset="-78"/>
              </a:rPr>
              <a:t>Hardware</a:t>
            </a:r>
            <a:r>
              <a:rPr lang="ar-SA" sz="3700" b="1" dirty="0">
                <a:solidFill>
                  <a:schemeClr val="accent2"/>
                </a:solidFill>
                <a:latin typeface="Lucida Sans Unicode" pitchFamily="34" charset="0"/>
                <a:ea typeface="+mn-ea"/>
                <a:cs typeface="Traditional Arabic" pitchFamily="2" charset="-78"/>
              </a:rPr>
              <a:t>) </a:t>
            </a:r>
          </a:p>
        </p:txBody>
      </p:sp>
      <p:sp>
        <p:nvSpPr>
          <p:cNvPr id="3" name="Content Placeholder 2"/>
          <p:cNvSpPr>
            <a:spLocks noGrp="1"/>
          </p:cNvSpPr>
          <p:nvPr>
            <p:ph idx="1"/>
          </p:nvPr>
        </p:nvSpPr>
        <p:spPr>
          <a:xfrm>
            <a:off x="457200" y="2028828"/>
            <a:ext cx="8329642" cy="4257692"/>
          </a:xfrm>
        </p:spPr>
        <p:txBody>
          <a:bodyPr>
            <a:noAutofit/>
          </a:bodyPr>
          <a:lstStyle/>
          <a:p>
            <a:pPr lvl="0" algn="r" rtl="1">
              <a:buClr>
                <a:schemeClr val="accent2">
                  <a:lumMod val="75000"/>
                </a:schemeClr>
              </a:buClr>
            </a:pPr>
            <a:r>
              <a:rPr lang="ar-SA" sz="2400" b="1" dirty="0">
                <a:solidFill>
                  <a:schemeClr val="dk1"/>
                </a:solidFill>
                <a:cs typeface="Traditional Arabic" pitchFamily="2" charset="-78"/>
              </a:rPr>
              <a:t>جهاز (</a:t>
            </a:r>
            <a:r>
              <a:rPr lang="en-US" sz="2000" b="1" dirty="0" smtClean="0">
                <a:solidFill>
                  <a:schemeClr val="bg2">
                    <a:lumMod val="10000"/>
                  </a:schemeClr>
                </a:solidFill>
                <a:cs typeface="Traditional Arabic" pitchFamily="2" charset="-78"/>
              </a:rPr>
              <a:t>Hub</a:t>
            </a:r>
            <a:r>
              <a:rPr lang="ar-SA" sz="2400" b="1" dirty="0" smtClean="0">
                <a:solidFill>
                  <a:schemeClr val="dk1"/>
                </a:solidFill>
                <a:cs typeface="Traditional Arabic" pitchFamily="2" charset="-78"/>
              </a:rPr>
              <a:t>):</a:t>
            </a:r>
            <a:r>
              <a:rPr lang="ar-SA" sz="2400" dirty="0" smtClean="0">
                <a:solidFill>
                  <a:schemeClr val="dk1"/>
                </a:solidFill>
                <a:cs typeface="Traditional Arabic" pitchFamily="2" charset="-78"/>
              </a:rPr>
              <a:t/>
            </a:r>
            <a:br>
              <a:rPr lang="ar-SA" sz="2400" dirty="0" smtClean="0">
                <a:solidFill>
                  <a:schemeClr val="dk1"/>
                </a:solidFill>
                <a:cs typeface="Traditional Arabic" pitchFamily="2" charset="-78"/>
              </a:rPr>
            </a:br>
            <a:r>
              <a:rPr lang="ar-SA" sz="2400" dirty="0" smtClean="0">
                <a:solidFill>
                  <a:schemeClr val="dk1"/>
                </a:solidFill>
                <a:cs typeface="Traditional Arabic" pitchFamily="2" charset="-78"/>
              </a:rPr>
              <a:t>هذا </a:t>
            </a:r>
            <a:r>
              <a:rPr lang="ar-SA" sz="2400" dirty="0">
                <a:solidFill>
                  <a:schemeClr val="dk1"/>
                </a:solidFill>
                <a:cs typeface="Traditional Arabic" pitchFamily="2" charset="-78"/>
              </a:rPr>
              <a:t>الجهاز يعمل بمثابة المستقبل والموزع للشبكة حيث أنه يوفر التداخل والاندماج المطلوب بين أجهزة مستخدمي الشبكة.</a:t>
            </a:r>
            <a:endParaRPr lang="en-US" sz="2400" dirty="0">
              <a:solidFill>
                <a:schemeClr val="dk1"/>
              </a:solidFill>
              <a:cs typeface="Traditional Arabic" pitchFamily="2" charset="-78"/>
            </a:endParaRPr>
          </a:p>
          <a:p>
            <a:pPr lvl="0" algn="r" rtl="1">
              <a:buClr>
                <a:schemeClr val="accent2">
                  <a:lumMod val="75000"/>
                </a:schemeClr>
              </a:buClr>
            </a:pPr>
            <a:r>
              <a:rPr lang="ar-SA" sz="2400" b="1" dirty="0">
                <a:solidFill>
                  <a:schemeClr val="dk1"/>
                </a:solidFill>
                <a:cs typeface="Traditional Arabic" pitchFamily="2" charset="-78"/>
              </a:rPr>
              <a:t>الكابلات (</a:t>
            </a:r>
            <a:r>
              <a:rPr lang="en-US" sz="2000" b="1" dirty="0" smtClean="0">
                <a:solidFill>
                  <a:schemeClr val="bg2">
                    <a:lumMod val="10000"/>
                  </a:schemeClr>
                </a:solidFill>
                <a:cs typeface="Traditional Arabic" pitchFamily="2" charset="-78"/>
              </a:rPr>
              <a:t>Cables</a:t>
            </a:r>
            <a:r>
              <a:rPr lang="ar-SA" sz="2400" b="1" dirty="0" smtClean="0">
                <a:solidFill>
                  <a:schemeClr val="dk1"/>
                </a:solidFill>
                <a:cs typeface="Traditional Arabic" pitchFamily="2" charset="-78"/>
              </a:rPr>
              <a:t>):</a:t>
            </a:r>
            <a:r>
              <a:rPr lang="ar-SA" sz="2400" dirty="0" smtClean="0">
                <a:solidFill>
                  <a:schemeClr val="dk1"/>
                </a:solidFill>
                <a:cs typeface="Traditional Arabic" pitchFamily="2" charset="-78"/>
              </a:rPr>
              <a:t/>
            </a:r>
            <a:br>
              <a:rPr lang="ar-SA" sz="2400" dirty="0" smtClean="0">
                <a:solidFill>
                  <a:schemeClr val="dk1"/>
                </a:solidFill>
                <a:cs typeface="Traditional Arabic" pitchFamily="2" charset="-78"/>
              </a:rPr>
            </a:br>
            <a:r>
              <a:rPr lang="ar-SA" sz="2400" dirty="0" smtClean="0">
                <a:solidFill>
                  <a:schemeClr val="dk1"/>
                </a:solidFill>
                <a:cs typeface="Traditional Arabic" pitchFamily="2" charset="-78"/>
              </a:rPr>
              <a:t>تعتبر </a:t>
            </a:r>
            <a:r>
              <a:rPr lang="ar-SA" sz="2400" dirty="0">
                <a:solidFill>
                  <a:schemeClr val="dk1"/>
                </a:solidFill>
                <a:cs typeface="Traditional Arabic" pitchFamily="2" charset="-78"/>
              </a:rPr>
              <a:t>الكابلات حلقة الوصل بين الأجهزة وبين جهاز الـ(</a:t>
            </a:r>
            <a:r>
              <a:rPr lang="en-US" sz="2000" dirty="0" smtClean="0">
                <a:solidFill>
                  <a:schemeClr val="bg2">
                    <a:lumMod val="10000"/>
                  </a:schemeClr>
                </a:solidFill>
                <a:cs typeface="Traditional Arabic" pitchFamily="2" charset="-78"/>
              </a:rPr>
              <a:t>Hub</a:t>
            </a:r>
            <a:r>
              <a:rPr lang="ar-SA" sz="2400" dirty="0">
                <a:solidFill>
                  <a:schemeClr val="dk1"/>
                </a:solidFill>
                <a:cs typeface="Traditional Arabic" pitchFamily="2" charset="-78"/>
              </a:rPr>
              <a:t>) .</a:t>
            </a:r>
            <a:endParaRPr lang="en-US" sz="2400" dirty="0">
              <a:solidFill>
                <a:schemeClr val="dk1"/>
              </a:solidFill>
              <a:cs typeface="Traditional Arabic" pitchFamily="2" charset="-78"/>
            </a:endParaRPr>
          </a:p>
          <a:p>
            <a:pPr lvl="0" algn="r" rtl="1">
              <a:buClr>
                <a:schemeClr val="accent2">
                  <a:lumMod val="75000"/>
                </a:schemeClr>
              </a:buClr>
            </a:pPr>
            <a:r>
              <a:rPr lang="ar-SA" sz="2400" b="1" dirty="0">
                <a:solidFill>
                  <a:schemeClr val="dk1"/>
                </a:solidFill>
                <a:cs typeface="Traditional Arabic" pitchFamily="2" charset="-78"/>
              </a:rPr>
              <a:t>بطاقات الشبكة (</a:t>
            </a:r>
            <a:r>
              <a:rPr lang="en-US" sz="2000" b="1" dirty="0" smtClean="0">
                <a:solidFill>
                  <a:schemeClr val="bg2">
                    <a:lumMod val="10000"/>
                  </a:schemeClr>
                </a:solidFill>
                <a:cs typeface="Traditional Arabic" pitchFamily="2" charset="-78"/>
              </a:rPr>
              <a:t>Network</a:t>
            </a:r>
            <a:r>
              <a:rPr lang="en-US" sz="2400" b="1" dirty="0">
                <a:solidFill>
                  <a:schemeClr val="dk1"/>
                </a:solidFill>
                <a:cs typeface="Traditional Arabic" pitchFamily="2" charset="-78"/>
              </a:rPr>
              <a:t> </a:t>
            </a:r>
            <a:r>
              <a:rPr lang="en-US" sz="2000" b="1" dirty="0" smtClean="0">
                <a:solidFill>
                  <a:schemeClr val="bg2">
                    <a:lumMod val="10000"/>
                  </a:schemeClr>
                </a:solidFill>
                <a:cs typeface="Traditional Arabic" pitchFamily="2" charset="-78"/>
              </a:rPr>
              <a:t>Cards</a:t>
            </a:r>
            <a:r>
              <a:rPr lang="ar-SA" sz="2400" b="1" dirty="0" smtClean="0">
                <a:solidFill>
                  <a:schemeClr val="dk1"/>
                </a:solidFill>
                <a:cs typeface="Traditional Arabic" pitchFamily="2" charset="-78"/>
              </a:rPr>
              <a:t>):</a:t>
            </a:r>
            <a:r>
              <a:rPr lang="ar-SA" sz="2400" dirty="0" smtClean="0">
                <a:solidFill>
                  <a:schemeClr val="dk1"/>
                </a:solidFill>
                <a:cs typeface="Traditional Arabic" pitchFamily="2" charset="-78"/>
              </a:rPr>
              <a:t/>
            </a:r>
            <a:br>
              <a:rPr lang="ar-SA" sz="2400" dirty="0" smtClean="0">
                <a:solidFill>
                  <a:schemeClr val="dk1"/>
                </a:solidFill>
                <a:cs typeface="Traditional Arabic" pitchFamily="2" charset="-78"/>
              </a:rPr>
            </a:br>
            <a:r>
              <a:rPr lang="ar-SA" sz="2400" dirty="0" smtClean="0">
                <a:solidFill>
                  <a:schemeClr val="dk1"/>
                </a:solidFill>
                <a:cs typeface="Traditional Arabic" pitchFamily="2" charset="-78"/>
              </a:rPr>
              <a:t>عبارة </a:t>
            </a:r>
            <a:r>
              <a:rPr lang="ar-SA" sz="2400" dirty="0">
                <a:solidFill>
                  <a:schemeClr val="dk1"/>
                </a:solidFill>
                <a:cs typeface="Traditional Arabic" pitchFamily="2" charset="-78"/>
              </a:rPr>
              <a:t>عن البطاقات التي تركب على الأجهزة الخاصة بمستخدمي الشبكة وهي البطاقة التي يتم تركيب </a:t>
            </a:r>
            <a:r>
              <a:rPr lang="ar-SA" sz="2400" dirty="0" err="1" smtClean="0">
                <a:solidFill>
                  <a:schemeClr val="dk1"/>
                </a:solidFill>
                <a:cs typeface="Traditional Arabic" pitchFamily="2" charset="-78"/>
              </a:rPr>
              <a:t>كيبل</a:t>
            </a:r>
            <a:r>
              <a:rPr lang="ar-SA" sz="2400" dirty="0" smtClean="0">
                <a:solidFill>
                  <a:schemeClr val="dk1"/>
                </a:solidFill>
                <a:cs typeface="Traditional Arabic" pitchFamily="2" charset="-78"/>
              </a:rPr>
              <a:t> </a:t>
            </a:r>
            <a:r>
              <a:rPr lang="ar-SA" sz="2400" dirty="0">
                <a:solidFill>
                  <a:schemeClr val="dk1"/>
                </a:solidFill>
                <a:cs typeface="Traditional Arabic" pitchFamily="2" charset="-78"/>
              </a:rPr>
              <a:t>الشبكة عليها ثم الربط مع الـ </a:t>
            </a:r>
            <a:r>
              <a:rPr lang="en-US" sz="2000" dirty="0" smtClean="0">
                <a:solidFill>
                  <a:schemeClr val="bg2">
                    <a:lumMod val="10000"/>
                  </a:schemeClr>
                </a:solidFill>
                <a:cs typeface="Traditional Arabic" pitchFamily="2" charset="-78"/>
              </a:rPr>
              <a:t>Hub</a:t>
            </a:r>
            <a:r>
              <a:rPr lang="ar-SA" sz="2400" dirty="0">
                <a:solidFill>
                  <a:schemeClr val="dk1"/>
                </a:solidFill>
                <a:cs typeface="Traditional Arabic" pitchFamily="2" charset="-78"/>
              </a:rPr>
              <a:t>.</a:t>
            </a:r>
            <a:endParaRPr lang="en-US" sz="2400" dirty="0">
              <a:solidFill>
                <a:schemeClr val="dk1"/>
              </a:solidFill>
              <a:cs typeface="Traditional Arabic" pitchFamily="2" charset="-78"/>
            </a:endParaRPr>
          </a:p>
          <a:p>
            <a:pPr lvl="0" algn="r" rtl="1">
              <a:buClr>
                <a:schemeClr val="accent2">
                  <a:lumMod val="75000"/>
                </a:schemeClr>
              </a:buClr>
            </a:pPr>
            <a:r>
              <a:rPr lang="ar-SA" sz="2400" b="1" dirty="0">
                <a:solidFill>
                  <a:schemeClr val="dk1"/>
                </a:solidFill>
                <a:cs typeface="Traditional Arabic" pitchFamily="2" charset="-78"/>
              </a:rPr>
              <a:t>بطاقات الاتصال الهاتفي (</a:t>
            </a:r>
            <a:r>
              <a:rPr lang="en-US" sz="2000" b="1" dirty="0" smtClean="0">
                <a:solidFill>
                  <a:schemeClr val="bg2">
                    <a:lumMod val="10000"/>
                  </a:schemeClr>
                </a:solidFill>
                <a:cs typeface="Traditional Arabic" pitchFamily="2" charset="-78"/>
              </a:rPr>
              <a:t>Modem</a:t>
            </a:r>
            <a:r>
              <a:rPr lang="ar-SA" sz="2400" b="1" dirty="0" smtClean="0">
                <a:solidFill>
                  <a:schemeClr val="dk1"/>
                </a:solidFill>
                <a:cs typeface="Traditional Arabic" pitchFamily="2" charset="-78"/>
              </a:rPr>
              <a:t>):</a:t>
            </a:r>
            <a:r>
              <a:rPr lang="ar-SA" sz="2400" dirty="0" smtClean="0">
                <a:solidFill>
                  <a:schemeClr val="dk1"/>
                </a:solidFill>
                <a:cs typeface="Traditional Arabic" pitchFamily="2" charset="-78"/>
              </a:rPr>
              <a:t/>
            </a:r>
            <a:br>
              <a:rPr lang="ar-SA" sz="2400" dirty="0" smtClean="0">
                <a:solidFill>
                  <a:schemeClr val="dk1"/>
                </a:solidFill>
                <a:cs typeface="Traditional Arabic" pitchFamily="2" charset="-78"/>
              </a:rPr>
            </a:br>
            <a:r>
              <a:rPr lang="ar-SA" sz="2400" dirty="0" smtClean="0">
                <a:solidFill>
                  <a:schemeClr val="dk1"/>
                </a:solidFill>
                <a:cs typeface="Traditional Arabic" pitchFamily="2" charset="-78"/>
              </a:rPr>
              <a:t>تستخدم </a:t>
            </a:r>
            <a:r>
              <a:rPr lang="ar-SA" sz="2400" dirty="0">
                <a:solidFill>
                  <a:schemeClr val="dk1"/>
                </a:solidFill>
                <a:cs typeface="Traditional Arabic" pitchFamily="2" charset="-78"/>
              </a:rPr>
              <a:t>في حال الرغبة في وصل الشبكة بشبكة الإنترنت.</a:t>
            </a:r>
            <a:endParaRPr lang="en-US" sz="2400" dirty="0">
              <a:solidFill>
                <a:schemeClr val="dk1"/>
              </a:solidFill>
              <a:cs typeface="Traditional Arabic" pitchFamily="2" charset="-78"/>
            </a:endParaRPr>
          </a:p>
          <a:p>
            <a:pPr marL="0" indent="0">
              <a:buNone/>
            </a:pPr>
            <a:r>
              <a:rPr lang="ar-SA" sz="2800" dirty="0" smtClean="0"/>
              <a:t>	</a:t>
            </a:r>
            <a:endParaRPr lang="ar-SA" sz="2800" dirty="0"/>
          </a:p>
        </p:txBody>
      </p:sp>
    </p:spTree>
    <p:extLst>
      <p:ext uri="{BB962C8B-B14F-4D97-AF65-F5344CB8AC3E}">
        <p14:creationId xmlns:p14="http://schemas.microsoft.com/office/powerpoint/2010/main" val="1066703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147248" cy="1143000"/>
          </a:xfrm>
          <a:noFill/>
          <a:ln w="9525">
            <a:noFill/>
            <a:miter lim="800000"/>
            <a:headEnd/>
            <a:tailEnd/>
          </a:ln>
        </p:spPr>
        <p:txBody>
          <a:bodyPr vert="horz" anchor="ctr">
            <a:noAutofit/>
          </a:bodyPr>
          <a:lstStyle/>
          <a:p>
            <a:pPr algn="ctr" rtl="1" eaLnBrk="0" hangingPunct="0"/>
            <a:r>
              <a:rPr lang="ar-SA" sz="3700" b="1" dirty="0">
                <a:solidFill>
                  <a:schemeClr val="accent2"/>
                </a:solidFill>
                <a:latin typeface="Lucida Sans Unicode" pitchFamily="34" charset="0"/>
                <a:ea typeface="+mn-ea"/>
                <a:cs typeface="Traditional Arabic" pitchFamily="2" charset="-78"/>
              </a:rPr>
              <a:t>المكونات المادية للشبكة ( </a:t>
            </a:r>
            <a:r>
              <a:rPr lang="en-US" sz="2800" dirty="0" smtClean="0">
                <a:solidFill>
                  <a:schemeClr val="accent2">
                    <a:lumMod val="75000"/>
                  </a:schemeClr>
                </a:solidFill>
                <a:latin typeface="+mn-lt"/>
                <a:ea typeface="+mn-ea"/>
                <a:cs typeface="Traditional Arabic" pitchFamily="2" charset="-78"/>
              </a:rPr>
              <a:t>Network</a:t>
            </a:r>
            <a:r>
              <a:rPr lang="en-US" b="1" dirty="0">
                <a:solidFill>
                  <a:schemeClr val="accent2"/>
                </a:solidFill>
                <a:latin typeface="Lucida Sans Unicode" pitchFamily="34" charset="0"/>
                <a:ea typeface="+mn-ea"/>
                <a:cs typeface="Traditional Arabic" pitchFamily="2" charset="-78"/>
              </a:rPr>
              <a:t> </a:t>
            </a:r>
            <a:r>
              <a:rPr lang="en-US" sz="2800" dirty="0" smtClean="0">
                <a:solidFill>
                  <a:schemeClr val="accent2">
                    <a:lumMod val="75000"/>
                  </a:schemeClr>
                </a:solidFill>
                <a:latin typeface="+mn-lt"/>
                <a:ea typeface="+mn-ea"/>
                <a:cs typeface="Traditional Arabic" pitchFamily="2" charset="-78"/>
              </a:rPr>
              <a:t>Hardware</a:t>
            </a:r>
            <a:r>
              <a:rPr lang="ar-SA" sz="3700" b="1" dirty="0">
                <a:solidFill>
                  <a:schemeClr val="accent2"/>
                </a:solidFill>
                <a:latin typeface="Lucida Sans Unicode" pitchFamily="34" charset="0"/>
                <a:ea typeface="+mn-ea"/>
                <a:cs typeface="Traditional Arabic" pitchFamily="2" charset="-78"/>
              </a:rPr>
              <a:t>) </a:t>
            </a:r>
          </a:p>
        </p:txBody>
      </p:sp>
      <p:pic>
        <p:nvPicPr>
          <p:cNvPr id="1026" name="Picture 2" descr="C:\Users\SONY\Desktop\10baset5.gif"/>
          <p:cNvPicPr>
            <a:picLocks noChangeAspect="1" noChangeArrowheads="1"/>
          </p:cNvPicPr>
          <p:nvPr/>
        </p:nvPicPr>
        <p:blipFill>
          <a:blip r:embed="rId3"/>
          <a:srcRect/>
          <a:stretch>
            <a:fillRect/>
          </a:stretch>
        </p:blipFill>
        <p:spPr bwMode="auto">
          <a:xfrm>
            <a:off x="1928794" y="2504982"/>
            <a:ext cx="5286412" cy="3710100"/>
          </a:xfrm>
          <a:prstGeom prst="rect">
            <a:avLst/>
          </a:prstGeom>
          <a:noFill/>
        </p:spPr>
      </p:pic>
    </p:spTree>
    <p:extLst>
      <p:ext uri="{BB962C8B-B14F-4D97-AF65-F5344CB8AC3E}">
        <p14:creationId xmlns:p14="http://schemas.microsoft.com/office/powerpoint/2010/main" val="1066703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rtl="1" eaLnBrk="0" hangingPunct="0"/>
            <a:r>
              <a:rPr lang="ar-SA" sz="3700" b="1" dirty="0">
                <a:solidFill>
                  <a:schemeClr val="accent2"/>
                </a:solidFill>
                <a:latin typeface="Lucida Sans Unicode" pitchFamily="34" charset="0"/>
                <a:ea typeface="+mn-ea"/>
                <a:cs typeface="Traditional Arabic" pitchFamily="2" charset="-78"/>
              </a:rPr>
              <a:t>العوامل المؤثرة </a:t>
            </a:r>
            <a:r>
              <a:rPr lang="ar-SA" sz="3700" b="1" dirty="0" smtClean="0">
                <a:solidFill>
                  <a:schemeClr val="accent2"/>
                </a:solidFill>
                <a:latin typeface="Lucida Sans Unicode" pitchFamily="34" charset="0"/>
                <a:ea typeface="+mn-ea"/>
                <a:cs typeface="Traditional Arabic" pitchFamily="2" charset="-78"/>
              </a:rPr>
              <a:t>سلبًا </a:t>
            </a:r>
            <a:r>
              <a:rPr lang="ar-SA" sz="3700" b="1" dirty="0">
                <a:solidFill>
                  <a:schemeClr val="accent2"/>
                </a:solidFill>
                <a:latin typeface="Lucida Sans Unicode" pitchFamily="34" charset="0"/>
                <a:ea typeface="+mn-ea"/>
                <a:cs typeface="Traditional Arabic" pitchFamily="2" charset="-78"/>
              </a:rPr>
              <a:t>على  الشبكات </a:t>
            </a:r>
          </a:p>
        </p:txBody>
      </p:sp>
      <p:sp>
        <p:nvSpPr>
          <p:cNvPr id="3" name="Content Placeholder 2"/>
          <p:cNvSpPr>
            <a:spLocks noGrp="1"/>
          </p:cNvSpPr>
          <p:nvPr>
            <p:ph idx="1"/>
          </p:nvPr>
        </p:nvSpPr>
        <p:spPr>
          <a:xfrm>
            <a:off x="457200" y="2461474"/>
            <a:ext cx="8229600" cy="4325112"/>
          </a:xfrm>
        </p:spPr>
        <p:txBody>
          <a:bodyPr>
            <a:normAutofit/>
          </a:bodyPr>
          <a:lstStyle/>
          <a:p>
            <a:pPr lvl="0" algn="r" rtl="1">
              <a:buClr>
                <a:schemeClr val="accent2">
                  <a:lumMod val="75000"/>
                </a:schemeClr>
              </a:buClr>
            </a:pPr>
            <a:r>
              <a:rPr lang="ar-SA" dirty="0">
                <a:solidFill>
                  <a:schemeClr val="dk1"/>
                </a:solidFill>
                <a:cs typeface="Traditional Arabic" pitchFamily="2" charset="-78"/>
              </a:rPr>
              <a:t>كثرة العملاء ( المستخدمين ) الداخلين على شبكة الحاسب يؤدي إلى بطء الشبكة</a:t>
            </a:r>
            <a:r>
              <a:rPr lang="ar-SA" dirty="0" smtClean="0">
                <a:solidFill>
                  <a:schemeClr val="dk1"/>
                </a:solidFill>
                <a:cs typeface="Traditional Arabic" pitchFamily="2" charset="-78"/>
              </a:rPr>
              <a:t>.</a:t>
            </a:r>
          </a:p>
          <a:p>
            <a:pPr lvl="0" algn="r" rtl="1">
              <a:buClr>
                <a:schemeClr val="accent2">
                  <a:lumMod val="75000"/>
                </a:schemeClr>
              </a:buClr>
              <a:buNone/>
            </a:pPr>
            <a:endParaRPr lang="en-US" dirty="0">
              <a:solidFill>
                <a:schemeClr val="dk1"/>
              </a:solidFill>
              <a:cs typeface="Traditional Arabic" pitchFamily="2" charset="-78"/>
            </a:endParaRPr>
          </a:p>
          <a:p>
            <a:pPr lvl="0" algn="r" rtl="1">
              <a:buClr>
                <a:schemeClr val="accent2">
                  <a:lumMod val="75000"/>
                </a:schemeClr>
              </a:buClr>
            </a:pPr>
            <a:r>
              <a:rPr lang="ar-SA" dirty="0">
                <a:solidFill>
                  <a:schemeClr val="dk1"/>
                </a:solidFill>
                <a:cs typeface="Traditional Arabic" pitchFamily="2" charset="-78"/>
              </a:rPr>
              <a:t>صعوبة اكتشاف الأخطاء أو الأعطال في الشبكات خاصة إذا لم يكن العطل في أحد مكونات الشبكة المادية</a:t>
            </a:r>
            <a:r>
              <a:rPr lang="ar-SA" dirty="0" smtClean="0">
                <a:solidFill>
                  <a:schemeClr val="dk1"/>
                </a:solidFill>
                <a:cs typeface="Traditional Arabic" pitchFamily="2" charset="-78"/>
              </a:rPr>
              <a:t>.</a:t>
            </a:r>
          </a:p>
          <a:p>
            <a:pPr lvl="0" algn="r" rtl="1">
              <a:buClr>
                <a:schemeClr val="accent2">
                  <a:lumMod val="75000"/>
                </a:schemeClr>
              </a:buClr>
              <a:buNone/>
            </a:pPr>
            <a:endParaRPr lang="en-US" dirty="0">
              <a:solidFill>
                <a:schemeClr val="dk1"/>
              </a:solidFill>
              <a:cs typeface="Traditional Arabic" pitchFamily="2" charset="-78"/>
            </a:endParaRPr>
          </a:p>
          <a:p>
            <a:pPr lvl="0" algn="r" rtl="1">
              <a:buClr>
                <a:schemeClr val="accent2">
                  <a:lumMod val="75000"/>
                </a:schemeClr>
              </a:buClr>
            </a:pPr>
            <a:r>
              <a:rPr lang="ar-SA" dirty="0">
                <a:solidFill>
                  <a:schemeClr val="dk1"/>
                </a:solidFill>
                <a:cs typeface="Traditional Arabic" pitchFamily="2" charset="-78"/>
              </a:rPr>
              <a:t>قطع أو ثني الأسلاك ( الكابلات) يؤدي إلى تعطيل الشبكة.</a:t>
            </a:r>
            <a:endParaRPr lang="en-US" dirty="0">
              <a:solidFill>
                <a:schemeClr val="dk1"/>
              </a:solidFill>
              <a:cs typeface="Traditional Arabic" pitchFamily="2" charset="-78"/>
            </a:endParaRPr>
          </a:p>
          <a:p>
            <a:pPr algn="r" rtl="1"/>
            <a:endParaRPr lang="ar-SA" sz="3600" dirty="0"/>
          </a:p>
        </p:txBody>
      </p:sp>
    </p:spTree>
    <p:extLst>
      <p:ext uri="{BB962C8B-B14F-4D97-AF65-F5344CB8AC3E}">
        <p14:creationId xmlns:p14="http://schemas.microsoft.com/office/powerpoint/2010/main" val="3715896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1571612"/>
            <a:ext cx="6858000" cy="857256"/>
          </a:xfrm>
        </p:spPr>
        <p:txBody>
          <a:bodyPr wrap="square" lIns="91440" tIns="45720" rIns="91440" bIns="45720" numCol="1" anchor="b" anchorCtr="0" compatLnSpc="1">
            <a:prstTxWarp prst="textNoShape">
              <a:avLst/>
            </a:prstTxWarp>
            <a:noAutofit/>
          </a:bodyPr>
          <a:lstStyle/>
          <a:p>
            <a:pPr algn="ctr" rtl="1">
              <a:defRPr/>
            </a:pPr>
            <a:r>
              <a:rPr lang="ar-SA" sz="5400" dirty="0" smtClean="0">
                <a:cs typeface="Traditional Arabic" pitchFamily="2" charset="-78"/>
              </a:rPr>
              <a:t>الفيروسات</a:t>
            </a:r>
            <a:endParaRPr lang="en-US" sz="5400" dirty="0">
              <a:cs typeface="Led Italic Font" pitchFamily="2" charset="-78"/>
            </a:endParaRPr>
          </a:p>
        </p:txBody>
      </p:sp>
      <p:sp>
        <p:nvSpPr>
          <p:cNvPr id="3" name="Subtitle 2"/>
          <p:cNvSpPr>
            <a:spLocks noGrp="1"/>
          </p:cNvSpPr>
          <p:nvPr>
            <p:ph type="subTitle" idx="1"/>
          </p:nvPr>
        </p:nvSpPr>
        <p:spPr>
          <a:xfrm>
            <a:off x="2362200" y="2438400"/>
            <a:ext cx="6172200" cy="2133600"/>
          </a:xfrm>
        </p:spPr>
        <p:txBody>
          <a:bodyPr>
            <a:noAutofit/>
          </a:bodyPr>
          <a:lstStyle/>
          <a:p>
            <a:pPr algn="ctr"/>
            <a:r>
              <a:rPr lang="ar-SA" sz="2800" dirty="0">
                <a:cs typeface="Led Italic Font" pitchFamily="2" charset="-78"/>
              </a:rPr>
              <a:t>1103 حال</a:t>
            </a:r>
            <a:endParaRPr lang="ar-SA" sz="2800" dirty="0"/>
          </a:p>
          <a:p>
            <a:pPr algn="ctr"/>
            <a:endParaRPr lang="ar-SA" sz="2800" dirty="0" smtClean="0"/>
          </a:p>
          <a:p>
            <a:pPr algn="ctr"/>
            <a:r>
              <a:rPr lang="ar-SA" sz="2800" dirty="0" smtClean="0"/>
              <a:t>المحاضرة الثانية</a:t>
            </a:r>
            <a:endParaRPr lang="ar-SA" sz="2800" dirty="0"/>
          </a:p>
        </p:txBody>
      </p:sp>
      <p:sp>
        <p:nvSpPr>
          <p:cNvPr id="8195" name="Slide Number Placeholder 4"/>
          <p:cNvSpPr>
            <a:spLocks noGrp="1"/>
          </p:cNvSpPr>
          <p:nvPr>
            <p:ph type="sldNum" sz="quarter" idx="12"/>
          </p:nvPr>
        </p:nvSpPr>
        <p:spPr bwMode="auto">
          <a:noFill/>
          <a:ln>
            <a:miter lim="800000"/>
            <a:headEnd/>
            <a:tailEnd/>
          </a:ln>
        </p:spPr>
        <p:txBody>
          <a:bodyPr/>
          <a:lstStyle/>
          <a:p>
            <a:fld id="{0D7D37F4-11AE-4739-B7F3-61FC564D9001}" type="slidenum">
              <a:rPr lang="ar-SA" smtClean="0"/>
              <a:pPr/>
              <a:t>19</a:t>
            </a:fld>
            <a:endParaRPr lang="en-US" smtClean="0"/>
          </a:p>
        </p:txBody>
      </p:sp>
    </p:spTree>
    <p:extLst>
      <p:ext uri="{BB962C8B-B14F-4D97-AF65-F5344CB8AC3E}">
        <p14:creationId xmlns:p14="http://schemas.microsoft.com/office/powerpoint/2010/main" val="4190583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66800"/>
          </a:xfrm>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شبكات الحاسب </a:t>
            </a:r>
            <a:r>
              <a:rPr lang="ar-SA" sz="3700" b="1" dirty="0" smtClean="0">
                <a:solidFill>
                  <a:schemeClr val="accent2"/>
                </a:solidFill>
                <a:latin typeface="Lucida Sans Unicode" pitchFamily="34" charset="0"/>
                <a:ea typeface="+mn-ea"/>
                <a:cs typeface="Traditional Arabic" pitchFamily="2" charset="-78"/>
              </a:rPr>
              <a:t>الآلي</a:t>
            </a:r>
          </a:p>
        </p:txBody>
      </p:sp>
      <p:sp>
        <p:nvSpPr>
          <p:cNvPr id="3" name="Content Placeholder 2"/>
          <p:cNvSpPr>
            <a:spLocks noGrp="1"/>
          </p:cNvSpPr>
          <p:nvPr>
            <p:ph idx="1"/>
          </p:nvPr>
        </p:nvSpPr>
        <p:spPr>
          <a:xfrm>
            <a:off x="3362340" y="1571612"/>
            <a:ext cx="5424502" cy="4873752"/>
          </a:xfrm>
        </p:spPr>
        <p:txBody>
          <a:bodyPr>
            <a:normAutofit/>
          </a:bodyPr>
          <a:lstStyle/>
          <a:p>
            <a:pPr lvl="0" algn="r" rtl="1">
              <a:buClr>
                <a:schemeClr val="accent2">
                  <a:lumMod val="75000"/>
                </a:schemeClr>
              </a:buClr>
              <a:buNone/>
            </a:pPr>
            <a:endParaRPr lang="en-US" b="1" dirty="0" smtClean="0">
              <a:solidFill>
                <a:schemeClr val="bg2">
                  <a:lumMod val="10000"/>
                </a:schemeClr>
              </a:solidFill>
              <a:cs typeface="Traditional Arabic" pitchFamily="2" charset="-78"/>
            </a:endParaRPr>
          </a:p>
          <a:p>
            <a:pPr lvl="0" algn="r" rtl="1">
              <a:buClr>
                <a:schemeClr val="accent2">
                  <a:lumMod val="75000"/>
                </a:schemeClr>
              </a:buClr>
              <a:buNone/>
            </a:pPr>
            <a:endParaRPr lang="en-US" b="1" dirty="0" smtClean="0">
              <a:solidFill>
                <a:schemeClr val="bg2">
                  <a:lumMod val="10000"/>
                </a:schemeClr>
              </a:solidFill>
              <a:cs typeface="Traditional Arabic" pitchFamily="2" charset="-78"/>
            </a:endParaRPr>
          </a:p>
          <a:p>
            <a:pPr lvl="0" algn="r" rtl="1">
              <a:buClr>
                <a:schemeClr val="accent2">
                  <a:lumMod val="75000"/>
                </a:schemeClr>
              </a:buClr>
              <a:buNone/>
            </a:pPr>
            <a:r>
              <a:rPr lang="ar-SA" b="1" dirty="0" smtClean="0">
                <a:solidFill>
                  <a:schemeClr val="bg2">
                    <a:lumMod val="10000"/>
                  </a:schemeClr>
                </a:solidFill>
                <a:cs typeface="Traditional Arabic" pitchFamily="2" charset="-78"/>
              </a:rPr>
              <a:t>تعريف </a:t>
            </a:r>
            <a:r>
              <a:rPr lang="ar-SA" b="1" dirty="0">
                <a:solidFill>
                  <a:schemeClr val="bg2">
                    <a:lumMod val="10000"/>
                  </a:schemeClr>
                </a:solidFill>
                <a:cs typeface="Traditional Arabic" pitchFamily="2" charset="-78"/>
              </a:rPr>
              <a:t>الشبكة :</a:t>
            </a:r>
            <a:endParaRPr lang="en-US" b="1" dirty="0">
              <a:solidFill>
                <a:schemeClr val="bg2">
                  <a:lumMod val="10000"/>
                </a:schemeClr>
              </a:solidFill>
              <a:cs typeface="Traditional Arabic" pitchFamily="2" charset="-78"/>
            </a:endParaRPr>
          </a:p>
          <a:p>
            <a:pPr algn="r" rtl="1">
              <a:buClr>
                <a:schemeClr val="accent2">
                  <a:lumMod val="75000"/>
                </a:schemeClr>
              </a:buClr>
              <a:buNone/>
            </a:pPr>
            <a:r>
              <a:rPr lang="ar-SA" dirty="0" smtClean="0">
                <a:solidFill>
                  <a:schemeClr val="bg2">
                    <a:lumMod val="10000"/>
                  </a:schemeClr>
                </a:solidFill>
                <a:cs typeface="Traditional Arabic" pitchFamily="2" charset="-78"/>
              </a:rPr>
              <a:t>"الشبكات </a:t>
            </a:r>
            <a:r>
              <a:rPr lang="ar-SA" dirty="0">
                <a:solidFill>
                  <a:schemeClr val="bg2">
                    <a:lumMod val="10000"/>
                  </a:schemeClr>
                </a:solidFill>
                <a:cs typeface="Traditional Arabic" pitchFamily="2" charset="-78"/>
              </a:rPr>
              <a:t>هي مجموعة من أجهزة الحاسب وبعض الأجهزة الأخرى مرتبطة مع بعضها البعض للمشاركة في الموارد </a:t>
            </a:r>
            <a:r>
              <a:rPr lang="ar-SA" dirty="0" smtClean="0">
                <a:solidFill>
                  <a:schemeClr val="bg2">
                    <a:lumMod val="10000"/>
                  </a:schemeClr>
                </a:solidFill>
                <a:cs typeface="Traditional Arabic" pitchFamily="2" charset="-78"/>
              </a:rPr>
              <a:t>".</a:t>
            </a:r>
            <a:endParaRPr lang="en-US" dirty="0">
              <a:solidFill>
                <a:schemeClr val="bg2">
                  <a:lumMod val="10000"/>
                </a:schemeClr>
              </a:solidFill>
              <a:cs typeface="Traditional Arabic" pitchFamily="2" charset="-78"/>
            </a:endParaRPr>
          </a:p>
        </p:txBody>
      </p:sp>
      <p:pic>
        <p:nvPicPr>
          <p:cNvPr id="4" name="Picture 3" descr="network.jpg"/>
          <p:cNvPicPr/>
          <p:nvPr/>
        </p:nvPicPr>
        <p:blipFill>
          <a:blip r:embed="rId2" cstate="print"/>
          <a:srcRect l="2941" t="2074"/>
          <a:stretch>
            <a:fillRect/>
          </a:stretch>
        </p:blipFill>
        <p:spPr>
          <a:xfrm>
            <a:off x="0" y="2838662"/>
            <a:ext cx="3354736" cy="4019338"/>
          </a:xfrm>
          <a:prstGeom prst="rect">
            <a:avLst/>
          </a:prstGeom>
        </p:spPr>
      </p:pic>
    </p:spTree>
    <p:extLst>
      <p:ext uri="{BB962C8B-B14F-4D97-AF65-F5344CB8AC3E}">
        <p14:creationId xmlns:p14="http://schemas.microsoft.com/office/powerpoint/2010/main" val="4184367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r" rtl="1" eaLnBrk="0" hangingPunct="0"/>
            <a:r>
              <a:rPr lang="ar-SA" sz="3700" b="1" dirty="0">
                <a:solidFill>
                  <a:schemeClr val="accent2"/>
                </a:solidFill>
                <a:latin typeface="Lucida Sans Unicode" pitchFamily="34" charset="0"/>
                <a:ea typeface="+mn-ea"/>
                <a:cs typeface="Traditional Arabic" pitchFamily="2" charset="-78"/>
              </a:rPr>
              <a:t>تعريف</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الفيروس </a:t>
            </a:r>
          </a:p>
        </p:txBody>
      </p:sp>
      <p:sp>
        <p:nvSpPr>
          <p:cNvPr id="3" name="Content Placeholder 2"/>
          <p:cNvSpPr>
            <a:spLocks noGrp="1"/>
          </p:cNvSpPr>
          <p:nvPr>
            <p:ph idx="1"/>
          </p:nvPr>
        </p:nvSpPr>
        <p:spPr>
          <a:xfrm>
            <a:off x="457200" y="2461474"/>
            <a:ext cx="8229600" cy="4325112"/>
          </a:xfrm>
        </p:spPr>
        <p:txBody>
          <a:bodyPr>
            <a:normAutofit/>
          </a:bodyPr>
          <a:lstStyle/>
          <a:p>
            <a:pPr algn="r" rtl="1">
              <a:buClr>
                <a:schemeClr val="accent2">
                  <a:lumMod val="75000"/>
                </a:schemeClr>
              </a:buClr>
              <a:buFont typeface="Georgia"/>
              <a:buChar char="•"/>
            </a:pPr>
            <a:r>
              <a:rPr lang="ar-SA" sz="3200" dirty="0">
                <a:solidFill>
                  <a:schemeClr val="dk1"/>
                </a:solidFill>
                <a:cs typeface="Traditional Arabic" pitchFamily="2" charset="-78"/>
              </a:rPr>
              <a:t>هو عبارة عن برنامج ولكن تم تصميمه بهدف إلحاق الضرر بنظام الحاسب </a:t>
            </a:r>
          </a:p>
          <a:p>
            <a:pPr algn="r" rtl="1">
              <a:buClr>
                <a:schemeClr val="accent2">
                  <a:lumMod val="75000"/>
                </a:schemeClr>
              </a:buClr>
              <a:buFont typeface="Georgia"/>
              <a:buChar char="•"/>
            </a:pPr>
            <a:r>
              <a:rPr lang="ar-SA" sz="3200" dirty="0" smtClean="0">
                <a:solidFill>
                  <a:schemeClr val="dk1"/>
                </a:solidFill>
                <a:cs typeface="Traditional Arabic" pitchFamily="2" charset="-78"/>
              </a:rPr>
              <a:t>وحتى </a:t>
            </a:r>
            <a:r>
              <a:rPr lang="ar-SA" sz="3200" dirty="0">
                <a:solidFill>
                  <a:schemeClr val="dk1"/>
                </a:solidFill>
                <a:cs typeface="Traditional Arabic" pitchFamily="2" charset="-78"/>
              </a:rPr>
              <a:t>يتحقق ذلك يلزم أن تكون لهذا البرنامج القدرة على ربط نفسه بالبرامج </a:t>
            </a:r>
            <a:r>
              <a:rPr lang="ar-SA" sz="3200" dirty="0" smtClean="0">
                <a:solidFill>
                  <a:schemeClr val="dk1"/>
                </a:solidFill>
                <a:cs typeface="Traditional Arabic" pitchFamily="2" charset="-78"/>
              </a:rPr>
              <a:t>الأخرى.</a:t>
            </a:r>
          </a:p>
          <a:p>
            <a:pPr algn="r" rtl="1">
              <a:buClr>
                <a:schemeClr val="accent2">
                  <a:lumMod val="75000"/>
                </a:schemeClr>
              </a:buClr>
              <a:buFont typeface="Georgia"/>
              <a:buChar char="•"/>
            </a:pPr>
            <a:r>
              <a:rPr lang="ar-SA" sz="3200" dirty="0" smtClean="0">
                <a:solidFill>
                  <a:schemeClr val="dk1"/>
                </a:solidFill>
                <a:cs typeface="Traditional Arabic" pitchFamily="2" charset="-78"/>
              </a:rPr>
              <a:t>كذلك </a:t>
            </a:r>
            <a:r>
              <a:rPr lang="ar-SA" sz="3200" dirty="0">
                <a:solidFill>
                  <a:schemeClr val="dk1"/>
                </a:solidFill>
                <a:cs typeface="Traditional Arabic" pitchFamily="2" charset="-78"/>
              </a:rPr>
              <a:t>القدرة على إعادة تكرار نفسه بحيث يتوالد ويتكاثر مما يتيح له فرصة الانتشار .</a:t>
            </a:r>
            <a:endParaRPr lang="en-US" sz="3200" dirty="0">
              <a:solidFill>
                <a:schemeClr val="dk1"/>
              </a:solidFill>
              <a:cs typeface="Traditional Arabic" pitchFamily="2" charset="-78"/>
            </a:endParaRPr>
          </a:p>
          <a:p>
            <a:pPr marL="0" indent="0" algn="just">
              <a:buNone/>
            </a:pPr>
            <a:endParaRPr lang="ar-SA" sz="3600" dirty="0"/>
          </a:p>
        </p:txBody>
      </p:sp>
    </p:spTree>
    <p:extLst>
      <p:ext uri="{BB962C8B-B14F-4D97-AF65-F5344CB8AC3E}">
        <p14:creationId xmlns:p14="http://schemas.microsoft.com/office/powerpoint/2010/main" val="250416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r" rtl="1" eaLnBrk="0" hangingPunct="0"/>
            <a:r>
              <a:rPr lang="ar-SA" sz="3700" b="1" dirty="0">
                <a:solidFill>
                  <a:schemeClr val="accent2"/>
                </a:solidFill>
                <a:latin typeface="Lucida Sans Unicode" pitchFamily="34" charset="0"/>
                <a:ea typeface="+mn-ea"/>
                <a:cs typeface="Traditional Arabic" pitchFamily="2" charset="-78"/>
              </a:rPr>
              <a:t>أنواع</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الفيروسات </a:t>
            </a:r>
          </a:p>
        </p:txBody>
      </p:sp>
      <p:sp>
        <p:nvSpPr>
          <p:cNvPr id="3" name="Content Placeholder 2"/>
          <p:cNvSpPr>
            <a:spLocks noGrp="1"/>
          </p:cNvSpPr>
          <p:nvPr>
            <p:ph idx="1"/>
          </p:nvPr>
        </p:nvSpPr>
        <p:spPr>
          <a:xfrm>
            <a:off x="3500430" y="2606614"/>
            <a:ext cx="5186370" cy="3322716"/>
          </a:xfrm>
        </p:spPr>
        <p:txBody>
          <a:bodyPr>
            <a:normAutofit/>
          </a:bodyPr>
          <a:lstStyle/>
          <a:p>
            <a:pPr lvl="0" algn="r" rtl="1">
              <a:buClr>
                <a:schemeClr val="accent2">
                  <a:lumMod val="75000"/>
                </a:schemeClr>
              </a:buClr>
            </a:pPr>
            <a:r>
              <a:rPr lang="ar-SA" b="1" dirty="0">
                <a:solidFill>
                  <a:schemeClr val="dk1"/>
                </a:solidFill>
                <a:cs typeface="Traditional Arabic" pitchFamily="2" charset="-78"/>
              </a:rPr>
              <a:t>حصان </a:t>
            </a:r>
            <a:r>
              <a:rPr lang="ar-SA" b="1" dirty="0" smtClean="0">
                <a:solidFill>
                  <a:schemeClr val="dk1"/>
                </a:solidFill>
                <a:cs typeface="Traditional Arabic" pitchFamily="2" charset="-78"/>
              </a:rPr>
              <a:t>طروادة </a:t>
            </a:r>
            <a:r>
              <a:rPr lang="ar-SA" sz="2000" dirty="0" smtClean="0">
                <a:solidFill>
                  <a:schemeClr val="bg2">
                    <a:lumMod val="10000"/>
                  </a:schemeClr>
                </a:solidFill>
                <a:cs typeface="Traditional Arabic" pitchFamily="2" charset="-78"/>
              </a:rPr>
              <a:t>(</a:t>
            </a:r>
            <a:r>
              <a:rPr lang="en-US" sz="2000" dirty="0" smtClean="0">
                <a:solidFill>
                  <a:schemeClr val="bg2">
                    <a:lumMod val="10000"/>
                  </a:schemeClr>
                </a:solidFill>
                <a:cs typeface="Traditional Arabic" pitchFamily="2" charset="-78"/>
              </a:rPr>
              <a:t>Trojan Horse </a:t>
            </a:r>
            <a:r>
              <a:rPr lang="ar-SA" sz="2000" dirty="0" smtClean="0">
                <a:solidFill>
                  <a:schemeClr val="bg2">
                    <a:lumMod val="10000"/>
                  </a:schemeClr>
                </a:solidFill>
                <a:cs typeface="Traditional Arabic" pitchFamily="2" charset="-78"/>
              </a:rPr>
              <a:t>): </a:t>
            </a:r>
          </a:p>
          <a:p>
            <a:pPr lvl="0" algn="r" rtl="1">
              <a:buClr>
                <a:schemeClr val="accent2">
                  <a:lumMod val="75000"/>
                </a:schemeClr>
              </a:buClr>
              <a:buNone/>
            </a:pPr>
            <a:r>
              <a:rPr lang="ar-SA" dirty="0" smtClean="0">
                <a:solidFill>
                  <a:schemeClr val="dk1"/>
                </a:solidFill>
                <a:cs typeface="Traditional Arabic" pitchFamily="2" charset="-78"/>
              </a:rPr>
              <a:t>هو </a:t>
            </a:r>
            <a:r>
              <a:rPr lang="ar-SA" dirty="0">
                <a:solidFill>
                  <a:schemeClr val="dk1"/>
                </a:solidFill>
                <a:cs typeface="Traditional Arabic" pitchFamily="2" charset="-78"/>
              </a:rPr>
              <a:t>جزء صغير من الكود يضاف إلى البرمجيات ويؤدي عملاً </a:t>
            </a:r>
            <a:r>
              <a:rPr lang="ar-SA" dirty="0" smtClean="0">
                <a:solidFill>
                  <a:schemeClr val="dk1"/>
                </a:solidFill>
                <a:cs typeface="Traditional Arabic" pitchFamily="2" charset="-78"/>
              </a:rPr>
              <a:t>تخريبيًا </a:t>
            </a:r>
            <a:r>
              <a:rPr lang="ar-SA" dirty="0">
                <a:solidFill>
                  <a:schemeClr val="dk1"/>
                </a:solidFill>
                <a:cs typeface="Traditional Arabic" pitchFamily="2" charset="-78"/>
              </a:rPr>
              <a:t>للنظام, والنظام لا يشعر بوجوده حتى تحين اللحظة المحددة لعمله</a:t>
            </a:r>
            <a:r>
              <a:rPr lang="ar-SA" dirty="0" smtClean="0">
                <a:solidFill>
                  <a:schemeClr val="dk1"/>
                </a:solidFill>
                <a:cs typeface="Traditional Arabic" pitchFamily="2" charset="-78"/>
              </a:rPr>
              <a:t>.</a:t>
            </a:r>
            <a:endParaRPr lang="ar-SA" sz="2400" dirty="0"/>
          </a:p>
        </p:txBody>
      </p:sp>
      <p:pic>
        <p:nvPicPr>
          <p:cNvPr id="2050" name="Picture 2" descr="C:\Users\SONY\Desktop\220px-Trojan_horse_Çanakkale.jpg"/>
          <p:cNvPicPr>
            <a:picLocks noChangeAspect="1" noChangeArrowheads="1"/>
          </p:cNvPicPr>
          <p:nvPr/>
        </p:nvPicPr>
        <p:blipFill>
          <a:blip r:embed="rId2"/>
          <a:srcRect/>
          <a:stretch>
            <a:fillRect/>
          </a:stretch>
        </p:blipFill>
        <p:spPr bwMode="auto">
          <a:xfrm>
            <a:off x="500034" y="2071678"/>
            <a:ext cx="2576523" cy="3901416"/>
          </a:xfrm>
          <a:prstGeom prst="rect">
            <a:avLst/>
          </a:prstGeom>
          <a:noFill/>
        </p:spPr>
      </p:pic>
    </p:spTree>
    <p:extLst>
      <p:ext uri="{BB962C8B-B14F-4D97-AF65-F5344CB8AC3E}">
        <p14:creationId xmlns:p14="http://schemas.microsoft.com/office/powerpoint/2010/main" val="2840724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r" rtl="1" eaLnBrk="0" hangingPunct="0"/>
            <a:r>
              <a:rPr lang="ar-SA" sz="3700" b="1" dirty="0">
                <a:solidFill>
                  <a:schemeClr val="accent2"/>
                </a:solidFill>
                <a:latin typeface="Lucida Sans Unicode" pitchFamily="34" charset="0"/>
                <a:ea typeface="+mn-ea"/>
                <a:cs typeface="Traditional Arabic" pitchFamily="2" charset="-78"/>
              </a:rPr>
              <a:t>أنواع</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الفيروسات </a:t>
            </a:r>
          </a:p>
        </p:txBody>
      </p:sp>
      <p:sp>
        <p:nvSpPr>
          <p:cNvPr id="3" name="Content Placeholder 2"/>
          <p:cNvSpPr>
            <a:spLocks noGrp="1"/>
          </p:cNvSpPr>
          <p:nvPr>
            <p:ph idx="1"/>
          </p:nvPr>
        </p:nvSpPr>
        <p:spPr/>
        <p:txBody>
          <a:bodyPr>
            <a:normAutofit/>
          </a:bodyPr>
          <a:lstStyle/>
          <a:p>
            <a:pPr lvl="0" algn="r" rtl="1">
              <a:buClr>
                <a:schemeClr val="accent2">
                  <a:lumMod val="75000"/>
                </a:schemeClr>
              </a:buClr>
            </a:pPr>
            <a:r>
              <a:rPr lang="ar-SA" sz="3000" b="1" dirty="0" smtClean="0">
                <a:solidFill>
                  <a:schemeClr val="dk1"/>
                </a:solidFill>
                <a:cs typeface="Traditional Arabic" pitchFamily="2" charset="-78"/>
              </a:rPr>
              <a:t>القنابل المنطقية </a:t>
            </a:r>
            <a:r>
              <a:rPr lang="ar-SA" sz="2200" dirty="0" smtClean="0">
                <a:solidFill>
                  <a:schemeClr val="bg2">
                    <a:lumMod val="10000"/>
                  </a:schemeClr>
                </a:solidFill>
                <a:cs typeface="Traditional Arabic" pitchFamily="2" charset="-78"/>
              </a:rPr>
              <a:t>(</a:t>
            </a:r>
            <a:r>
              <a:rPr lang="en-US" sz="2200" dirty="0" smtClean="0">
                <a:solidFill>
                  <a:schemeClr val="bg2">
                    <a:lumMod val="10000"/>
                  </a:schemeClr>
                </a:solidFill>
                <a:cs typeface="Traditional Arabic" pitchFamily="2" charset="-78"/>
              </a:rPr>
              <a:t>logic bombs </a:t>
            </a:r>
            <a:r>
              <a:rPr lang="ar-SA" sz="2200" dirty="0" smtClean="0">
                <a:solidFill>
                  <a:schemeClr val="bg2">
                    <a:lumMod val="10000"/>
                  </a:schemeClr>
                </a:solidFill>
                <a:cs typeface="Traditional Arabic" pitchFamily="2" charset="-78"/>
              </a:rPr>
              <a:t>):</a:t>
            </a:r>
            <a:endParaRPr lang="ar-SA" sz="3000" dirty="0" smtClean="0">
              <a:solidFill>
                <a:schemeClr val="dk1"/>
              </a:solidFill>
              <a:cs typeface="Traditional Arabic" pitchFamily="2" charset="-78"/>
            </a:endParaRPr>
          </a:p>
          <a:p>
            <a:pPr lvl="0" algn="r" rtl="1">
              <a:buClr>
                <a:schemeClr val="accent2">
                  <a:lumMod val="75000"/>
                </a:schemeClr>
              </a:buClr>
              <a:buNone/>
            </a:pPr>
            <a:r>
              <a:rPr lang="ar-SA" dirty="0" smtClean="0">
                <a:solidFill>
                  <a:schemeClr val="dk1"/>
                </a:solidFill>
                <a:cs typeface="Traditional Arabic" pitchFamily="2" charset="-78"/>
              </a:rPr>
              <a:t>حيث </a:t>
            </a:r>
            <a:r>
              <a:rPr lang="ar-SA" dirty="0">
                <a:solidFill>
                  <a:schemeClr val="dk1"/>
                </a:solidFill>
                <a:cs typeface="Traditional Arabic" pitchFamily="2" charset="-78"/>
              </a:rPr>
              <a:t>تعمل عند حدوث ظروف معينة أو لدى تنفيذ أمر </a:t>
            </a:r>
            <a:r>
              <a:rPr lang="ar-SA" dirty="0" smtClean="0">
                <a:solidFill>
                  <a:schemeClr val="dk1"/>
                </a:solidFill>
                <a:cs typeface="Traditional Arabic" pitchFamily="2" charset="-78"/>
              </a:rPr>
              <a:t>معين, </a:t>
            </a:r>
            <a:r>
              <a:rPr lang="ar-SA" dirty="0">
                <a:solidFill>
                  <a:schemeClr val="dk1"/>
                </a:solidFill>
                <a:cs typeface="Traditional Arabic" pitchFamily="2" charset="-78"/>
              </a:rPr>
              <a:t>وتؤدي القنبلة في هذه الحالة إلى تخريب بعض النظم أو إلى مسح بعض البيانات أو تعطيل النظام عن العمل</a:t>
            </a:r>
            <a:r>
              <a:rPr lang="ar-SA" dirty="0" smtClean="0">
                <a:solidFill>
                  <a:schemeClr val="dk1"/>
                </a:solidFill>
                <a:cs typeface="Traditional Arabic" pitchFamily="2" charset="-78"/>
              </a:rPr>
              <a:t>.</a:t>
            </a:r>
          </a:p>
          <a:p>
            <a:pPr lvl="0" algn="r" rtl="1">
              <a:buClr>
                <a:schemeClr val="accent2">
                  <a:lumMod val="75000"/>
                </a:schemeClr>
              </a:buClr>
              <a:buNone/>
            </a:pPr>
            <a:endParaRPr lang="ar-SA" dirty="0" smtClean="0">
              <a:solidFill>
                <a:schemeClr val="dk1"/>
              </a:solidFill>
              <a:cs typeface="Traditional Arabic" pitchFamily="2" charset="-78"/>
            </a:endParaRPr>
          </a:p>
          <a:p>
            <a:pPr lvl="0" algn="r" rtl="1">
              <a:buClr>
                <a:schemeClr val="accent2">
                  <a:lumMod val="75000"/>
                </a:schemeClr>
              </a:buClr>
            </a:pPr>
            <a:r>
              <a:rPr lang="ar-SA" sz="3000" b="1" dirty="0" smtClean="0">
                <a:solidFill>
                  <a:schemeClr val="dk1"/>
                </a:solidFill>
                <a:cs typeface="Traditional Arabic" pitchFamily="2" charset="-78"/>
              </a:rPr>
              <a:t>القنابل الموقوتة </a:t>
            </a:r>
            <a:r>
              <a:rPr lang="ar-SA" sz="2000" dirty="0" smtClean="0">
                <a:solidFill>
                  <a:schemeClr val="bg2">
                    <a:lumMod val="10000"/>
                  </a:schemeClr>
                </a:solidFill>
                <a:cs typeface="Traditional Arabic" pitchFamily="2" charset="-78"/>
              </a:rPr>
              <a:t>(</a:t>
            </a:r>
            <a:r>
              <a:rPr lang="en-US" sz="2000" dirty="0" smtClean="0">
                <a:solidFill>
                  <a:schemeClr val="bg2">
                    <a:lumMod val="10000"/>
                  </a:schemeClr>
                </a:solidFill>
                <a:cs typeface="Traditional Arabic" pitchFamily="2" charset="-78"/>
              </a:rPr>
              <a:t>Time Bombs</a:t>
            </a:r>
            <a:r>
              <a:rPr lang="ar-SA" sz="2000" dirty="0" smtClean="0">
                <a:solidFill>
                  <a:schemeClr val="bg2">
                    <a:lumMod val="10000"/>
                  </a:schemeClr>
                </a:solidFill>
                <a:cs typeface="Traditional Arabic" pitchFamily="2" charset="-78"/>
              </a:rPr>
              <a:t>):</a:t>
            </a:r>
          </a:p>
          <a:p>
            <a:pPr algn="r" rtl="1">
              <a:buClr>
                <a:schemeClr val="accent2">
                  <a:lumMod val="75000"/>
                </a:schemeClr>
              </a:buClr>
              <a:buNone/>
            </a:pPr>
            <a:r>
              <a:rPr lang="ar-SA" dirty="0" smtClean="0">
                <a:solidFill>
                  <a:schemeClr val="dk1"/>
                </a:solidFill>
                <a:cs typeface="Traditional Arabic" pitchFamily="2" charset="-78"/>
              </a:rPr>
              <a:t>تعمل في ساعة محددة أو في يوم معين كأن تحدث مثلا عندما يوافق اليوم الثالث عشر من الشهر يوم الجمعة.</a:t>
            </a:r>
            <a:endParaRPr lang="en-US" dirty="0" smtClean="0">
              <a:solidFill>
                <a:schemeClr val="dk1"/>
              </a:solidFill>
              <a:cs typeface="Traditional Arabic" pitchFamily="2" charset="-78"/>
            </a:endParaRPr>
          </a:p>
          <a:p>
            <a:pPr lvl="0" algn="r" rtl="1">
              <a:buClr>
                <a:schemeClr val="accent2">
                  <a:lumMod val="75000"/>
                </a:schemeClr>
              </a:buClr>
              <a:buNone/>
            </a:pPr>
            <a:endParaRPr lang="ar-SA" dirty="0"/>
          </a:p>
        </p:txBody>
      </p:sp>
      <p:pic>
        <p:nvPicPr>
          <p:cNvPr id="4098" name="Picture 2" descr="C:\Users\SONY\Desktop\10275-33624-Logic-Bomb-symbol.png"/>
          <p:cNvPicPr>
            <a:picLocks noChangeAspect="1" noChangeArrowheads="1"/>
          </p:cNvPicPr>
          <p:nvPr/>
        </p:nvPicPr>
        <p:blipFill>
          <a:blip r:embed="rId2"/>
          <a:srcRect t="12990" b="9071"/>
          <a:stretch>
            <a:fillRect/>
          </a:stretch>
        </p:blipFill>
        <p:spPr bwMode="auto">
          <a:xfrm>
            <a:off x="214282" y="5286388"/>
            <a:ext cx="3643338" cy="1382908"/>
          </a:xfrm>
          <a:prstGeom prst="rect">
            <a:avLst/>
          </a:prstGeom>
          <a:noFill/>
        </p:spPr>
      </p:pic>
    </p:spTree>
    <p:extLst>
      <p:ext uri="{BB962C8B-B14F-4D97-AF65-F5344CB8AC3E}">
        <p14:creationId xmlns:p14="http://schemas.microsoft.com/office/powerpoint/2010/main" val="2840724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r" rtl="1" eaLnBrk="0" hangingPunct="0"/>
            <a:r>
              <a:rPr lang="ar-SA" sz="3700" b="1" dirty="0">
                <a:solidFill>
                  <a:schemeClr val="accent2"/>
                </a:solidFill>
                <a:latin typeface="Lucida Sans Unicode" pitchFamily="34" charset="0"/>
                <a:ea typeface="+mn-ea"/>
                <a:cs typeface="Traditional Arabic" pitchFamily="2" charset="-78"/>
              </a:rPr>
              <a:t>أنواع</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الفيروسات </a:t>
            </a:r>
          </a:p>
        </p:txBody>
      </p:sp>
      <p:sp>
        <p:nvSpPr>
          <p:cNvPr id="3" name="Content Placeholder 2"/>
          <p:cNvSpPr>
            <a:spLocks noGrp="1"/>
          </p:cNvSpPr>
          <p:nvPr>
            <p:ph idx="1"/>
          </p:nvPr>
        </p:nvSpPr>
        <p:spPr/>
        <p:txBody>
          <a:bodyPr>
            <a:normAutofit/>
          </a:bodyPr>
          <a:lstStyle/>
          <a:p>
            <a:pPr lvl="0" algn="r" rtl="1">
              <a:buClr>
                <a:schemeClr val="accent2">
                  <a:lumMod val="75000"/>
                </a:schemeClr>
              </a:buClr>
            </a:pPr>
            <a:r>
              <a:rPr lang="ar-SA" sz="3000" b="1" dirty="0" smtClean="0">
                <a:solidFill>
                  <a:schemeClr val="dk1"/>
                </a:solidFill>
                <a:cs typeface="Traditional Arabic" pitchFamily="2" charset="-78"/>
              </a:rPr>
              <a:t>الديدان</a:t>
            </a:r>
            <a:r>
              <a:rPr lang="ar-SA" sz="2200" dirty="0" smtClean="0">
                <a:solidFill>
                  <a:schemeClr val="bg2">
                    <a:lumMod val="10000"/>
                  </a:schemeClr>
                </a:solidFill>
                <a:cs typeface="Traditional Arabic" pitchFamily="2" charset="-78"/>
              </a:rPr>
              <a:t> (</a:t>
            </a:r>
            <a:r>
              <a:rPr lang="en-US" sz="2200" dirty="0" smtClean="0">
                <a:solidFill>
                  <a:schemeClr val="bg2">
                    <a:lumMod val="10000"/>
                  </a:schemeClr>
                </a:solidFill>
                <a:cs typeface="Traditional Arabic" pitchFamily="2" charset="-78"/>
              </a:rPr>
              <a:t>Computer worm </a:t>
            </a:r>
            <a:r>
              <a:rPr lang="ar-SA" sz="2200" dirty="0" smtClean="0">
                <a:solidFill>
                  <a:schemeClr val="bg2">
                    <a:lumMod val="10000"/>
                  </a:schemeClr>
                </a:solidFill>
                <a:cs typeface="Traditional Arabic" pitchFamily="2" charset="-78"/>
              </a:rPr>
              <a:t>):</a:t>
            </a:r>
          </a:p>
          <a:p>
            <a:pPr lvl="0" algn="r" rtl="1">
              <a:buClr>
                <a:schemeClr val="accent2">
                  <a:lumMod val="75000"/>
                </a:schemeClr>
              </a:buClr>
              <a:buNone/>
            </a:pPr>
            <a:r>
              <a:rPr lang="ar-SA" sz="2400" dirty="0" smtClean="0">
                <a:solidFill>
                  <a:schemeClr val="dk1"/>
                </a:solidFill>
                <a:cs typeface="Traditional Arabic" pitchFamily="2" charset="-78"/>
              </a:rPr>
              <a:t>عبارة عن كود يسبب أذى للنظام حين استدعائه, وتتميز الدودة بقدرتها على توليد نفسها، بمعنى أن أي ملف أو جهاز متصل بالشبكة تصل إليه الدودة يتلوث, وتنتقل هذه الدودة إلى ملف آخر أو جهاز آخر في الشبكة وهكذا تنتشر الدودة بسرعة وتتوالد.</a:t>
            </a:r>
            <a:endParaRPr lang="en-US" sz="2400" dirty="0" smtClean="0">
              <a:solidFill>
                <a:schemeClr val="dk1"/>
              </a:solidFill>
              <a:cs typeface="Traditional Arabic" pitchFamily="2" charset="-78"/>
            </a:endParaRPr>
          </a:p>
          <a:p>
            <a:pPr algn="r" rtl="1">
              <a:buClr>
                <a:schemeClr val="accent2">
                  <a:lumMod val="75000"/>
                </a:schemeClr>
              </a:buClr>
            </a:pPr>
            <a:endParaRPr lang="ar-SA" dirty="0"/>
          </a:p>
        </p:txBody>
      </p:sp>
      <p:pic>
        <p:nvPicPr>
          <p:cNvPr id="3075" name="Picture 3" descr="C:\Users\SONY\Desktop\Computer_Worm.jpg"/>
          <p:cNvPicPr>
            <a:picLocks noChangeAspect="1" noChangeArrowheads="1"/>
          </p:cNvPicPr>
          <p:nvPr/>
        </p:nvPicPr>
        <p:blipFill>
          <a:blip r:embed="rId2"/>
          <a:srcRect/>
          <a:stretch>
            <a:fillRect/>
          </a:stretch>
        </p:blipFill>
        <p:spPr bwMode="auto">
          <a:xfrm>
            <a:off x="0" y="4229566"/>
            <a:ext cx="2571768" cy="2628434"/>
          </a:xfrm>
          <a:prstGeom prst="rect">
            <a:avLst/>
          </a:prstGeom>
          <a:noFill/>
        </p:spPr>
      </p:pic>
    </p:spTree>
    <p:extLst>
      <p:ext uri="{BB962C8B-B14F-4D97-AF65-F5344CB8AC3E}">
        <p14:creationId xmlns:p14="http://schemas.microsoft.com/office/powerpoint/2010/main" val="2840724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r" rtl="1" eaLnBrk="0" hangingPunct="0"/>
            <a:r>
              <a:rPr lang="ar-SA" sz="3700" b="1" dirty="0">
                <a:solidFill>
                  <a:schemeClr val="accent2"/>
                </a:solidFill>
                <a:latin typeface="Lucida Sans Unicode" pitchFamily="34" charset="0"/>
                <a:ea typeface="+mn-ea"/>
                <a:cs typeface="Traditional Arabic" pitchFamily="2" charset="-78"/>
              </a:rPr>
              <a:t>أهم طرق الحماية من الفيروسات </a:t>
            </a:r>
          </a:p>
        </p:txBody>
      </p:sp>
      <p:sp>
        <p:nvSpPr>
          <p:cNvPr id="3" name="Content Placeholder 2"/>
          <p:cNvSpPr>
            <a:spLocks noGrp="1"/>
          </p:cNvSpPr>
          <p:nvPr>
            <p:ph idx="1"/>
          </p:nvPr>
        </p:nvSpPr>
        <p:spPr/>
        <p:txBody>
          <a:bodyPr>
            <a:noAutofit/>
          </a:bodyPr>
          <a:lstStyle/>
          <a:p>
            <a:pPr marL="457200" lvl="0" indent="-457200" algn="r" rtl="1">
              <a:buClr>
                <a:schemeClr val="accent2">
                  <a:lumMod val="75000"/>
                </a:schemeClr>
              </a:buClr>
              <a:buFont typeface="+mj-lt"/>
              <a:buAutoNum type="arabicPeriod"/>
            </a:pPr>
            <a:r>
              <a:rPr lang="ar-SA" dirty="0">
                <a:solidFill>
                  <a:schemeClr val="dk1"/>
                </a:solidFill>
                <a:cs typeface="Traditional Arabic" pitchFamily="2" charset="-78"/>
              </a:rPr>
              <a:t>تجهيز عدة نسخ من البرمجيات </a:t>
            </a:r>
            <a:r>
              <a:rPr lang="ar-SA" dirty="0" smtClean="0">
                <a:solidFill>
                  <a:schemeClr val="dk1"/>
                </a:solidFill>
                <a:cs typeface="Traditional Arabic" pitchFamily="2" charset="-78"/>
              </a:rPr>
              <a:t>(نسخ احتياطية) </a:t>
            </a:r>
            <a:r>
              <a:rPr lang="ar-SA" dirty="0">
                <a:solidFill>
                  <a:schemeClr val="dk1"/>
                </a:solidFill>
                <a:cs typeface="Traditional Arabic" pitchFamily="2" charset="-78"/>
              </a:rPr>
              <a:t>وحفظها بحيث يمكن استرجاع نسخة نظيفة غير ملوثة بالفيروس من البرنامج عند الحاجة.</a:t>
            </a:r>
            <a:endParaRPr lang="en-US" dirty="0">
              <a:solidFill>
                <a:schemeClr val="dk1"/>
              </a:solidFill>
              <a:cs typeface="Traditional Arabic" pitchFamily="2" charset="-78"/>
            </a:endParaRPr>
          </a:p>
          <a:p>
            <a:pPr marL="457200" lvl="0" indent="-457200" algn="r" rtl="1">
              <a:buClr>
                <a:schemeClr val="accent2">
                  <a:lumMod val="75000"/>
                </a:schemeClr>
              </a:buClr>
              <a:buFont typeface="+mj-lt"/>
              <a:buAutoNum type="arabicPeriod"/>
            </a:pPr>
            <a:r>
              <a:rPr lang="ar-SA" dirty="0">
                <a:solidFill>
                  <a:schemeClr val="dk1"/>
                </a:solidFill>
                <a:cs typeface="Traditional Arabic" pitchFamily="2" charset="-78"/>
              </a:rPr>
              <a:t>تحميل البرامج المضادة للفيروسات </a:t>
            </a:r>
            <a:r>
              <a:rPr lang="ar-SA" dirty="0" smtClean="0">
                <a:solidFill>
                  <a:schemeClr val="dk1"/>
                </a:solidFill>
                <a:cs typeface="Traditional Arabic" pitchFamily="2" charset="-78"/>
              </a:rPr>
              <a:t>(النسخة </a:t>
            </a:r>
            <a:r>
              <a:rPr lang="ar-SA" dirty="0">
                <a:solidFill>
                  <a:schemeClr val="dk1"/>
                </a:solidFill>
                <a:cs typeface="Traditional Arabic" pitchFamily="2" charset="-78"/>
              </a:rPr>
              <a:t>الأصلية</a:t>
            </a:r>
            <a:r>
              <a:rPr lang="ar-SA" dirty="0" smtClean="0">
                <a:solidFill>
                  <a:schemeClr val="dk1"/>
                </a:solidFill>
                <a:cs typeface="Traditional Arabic" pitchFamily="2" charset="-78"/>
              </a:rPr>
              <a:t>):</a:t>
            </a:r>
            <a:br>
              <a:rPr lang="ar-SA" dirty="0" smtClean="0">
                <a:solidFill>
                  <a:schemeClr val="dk1"/>
                </a:solidFill>
                <a:cs typeface="Traditional Arabic" pitchFamily="2" charset="-78"/>
              </a:rPr>
            </a:br>
            <a:r>
              <a:rPr lang="ar-SA" dirty="0" smtClean="0">
                <a:solidFill>
                  <a:schemeClr val="dk1"/>
                </a:solidFill>
                <a:cs typeface="Traditional Arabic" pitchFamily="2" charset="-78"/>
              </a:rPr>
              <a:t>وذلك </a:t>
            </a:r>
            <a:r>
              <a:rPr lang="ar-SA" dirty="0">
                <a:solidFill>
                  <a:schemeClr val="dk1"/>
                </a:solidFill>
                <a:cs typeface="Traditional Arabic" pitchFamily="2" charset="-78"/>
              </a:rPr>
              <a:t>لأن هذه البرامج تقوم بالتأكد من عدم وجود الفيروسات </a:t>
            </a:r>
            <a:r>
              <a:rPr lang="ar-SA" dirty="0" smtClean="0">
                <a:solidFill>
                  <a:schemeClr val="dk1"/>
                </a:solidFill>
                <a:cs typeface="Traditional Arabic" pitchFamily="2" charset="-78"/>
              </a:rPr>
              <a:t>المعروفة, </a:t>
            </a:r>
            <a:r>
              <a:rPr lang="ar-SA" dirty="0">
                <a:solidFill>
                  <a:schemeClr val="dk1"/>
                </a:solidFill>
                <a:cs typeface="Traditional Arabic" pitchFamily="2" charset="-78"/>
              </a:rPr>
              <a:t>وتكون عديمة الفائدة في مواجهة الفيروسات الجديدة إلا إذا تم تحديث البرنامج من موقع الشركة المنتجة أو المصنعة له على شبكة </a:t>
            </a:r>
            <a:r>
              <a:rPr lang="ar-SA" dirty="0" smtClean="0">
                <a:solidFill>
                  <a:schemeClr val="dk1"/>
                </a:solidFill>
                <a:cs typeface="Traditional Arabic" pitchFamily="2" charset="-78"/>
              </a:rPr>
              <a:t>الإنترنت</a:t>
            </a:r>
            <a:r>
              <a:rPr lang="ar-SA" dirty="0">
                <a:solidFill>
                  <a:schemeClr val="dk1"/>
                </a:solidFill>
                <a:cs typeface="Traditional Arabic" pitchFamily="2" charset="-78"/>
              </a:rPr>
              <a:t>.</a:t>
            </a:r>
            <a:endParaRPr lang="en-US" dirty="0">
              <a:solidFill>
                <a:schemeClr val="dk1"/>
              </a:solidFill>
              <a:cs typeface="Traditional Arabic" pitchFamily="2" charset="-78"/>
            </a:endParaRPr>
          </a:p>
          <a:p>
            <a:pPr marL="457200" lvl="0" indent="-457200" algn="r" rtl="1">
              <a:buClr>
                <a:schemeClr val="accent2">
                  <a:lumMod val="75000"/>
                </a:schemeClr>
              </a:buClr>
              <a:buFont typeface="+mj-lt"/>
              <a:buAutoNum type="arabicPeriod"/>
            </a:pPr>
            <a:r>
              <a:rPr lang="ar-SA" dirty="0" smtClean="0">
                <a:solidFill>
                  <a:schemeClr val="dk1"/>
                </a:solidFill>
                <a:cs typeface="Traditional Arabic" pitchFamily="2" charset="-78"/>
              </a:rPr>
              <a:t>كلمة </a:t>
            </a:r>
            <a:r>
              <a:rPr lang="ar-SA" dirty="0">
                <a:solidFill>
                  <a:schemeClr val="dk1"/>
                </a:solidFill>
                <a:cs typeface="Traditional Arabic" pitchFamily="2" charset="-78"/>
              </a:rPr>
              <a:t>المرور.</a:t>
            </a:r>
            <a:endParaRPr lang="en-US" dirty="0">
              <a:solidFill>
                <a:schemeClr val="dk1"/>
              </a:solidFill>
              <a:cs typeface="Traditional Arabic" pitchFamily="2" charset="-78"/>
            </a:endParaRPr>
          </a:p>
          <a:p>
            <a:pPr marL="457200" lvl="0" indent="-457200" algn="r" rtl="1">
              <a:buClr>
                <a:schemeClr val="accent2">
                  <a:lumMod val="75000"/>
                </a:schemeClr>
              </a:buClr>
              <a:buFont typeface="+mj-lt"/>
              <a:buAutoNum type="arabicPeriod"/>
            </a:pPr>
            <a:r>
              <a:rPr lang="ar-SA" dirty="0">
                <a:solidFill>
                  <a:schemeClr val="dk1"/>
                </a:solidFill>
                <a:cs typeface="Traditional Arabic" pitchFamily="2" charset="-78"/>
              </a:rPr>
              <a:t>جدار </a:t>
            </a:r>
            <a:r>
              <a:rPr lang="ar-SA" dirty="0" smtClean="0">
                <a:solidFill>
                  <a:schemeClr val="dk1"/>
                </a:solidFill>
                <a:cs typeface="Traditional Arabic" pitchFamily="2" charset="-78"/>
              </a:rPr>
              <a:t>الحماية</a:t>
            </a:r>
            <a:r>
              <a:rPr lang="en-US" dirty="0" smtClean="0">
                <a:solidFill>
                  <a:schemeClr val="dk1"/>
                </a:solidFill>
                <a:cs typeface="Traditional Arabic" pitchFamily="2" charset="-78"/>
              </a:rPr>
              <a:t> </a:t>
            </a:r>
            <a:r>
              <a:rPr lang="en-US" sz="2000" dirty="0" smtClean="0">
                <a:solidFill>
                  <a:schemeClr val="bg2">
                    <a:lumMod val="10000"/>
                  </a:schemeClr>
                </a:solidFill>
                <a:cs typeface="Traditional Arabic" pitchFamily="2" charset="-78"/>
              </a:rPr>
              <a:t>firewall</a:t>
            </a:r>
            <a:r>
              <a:rPr lang="en-US" sz="2400" dirty="0" smtClean="0">
                <a:solidFill>
                  <a:schemeClr val="dk1"/>
                </a:solidFill>
                <a:cs typeface="Traditional Arabic" pitchFamily="2" charset="-78"/>
              </a:rPr>
              <a:t> </a:t>
            </a:r>
            <a:r>
              <a:rPr lang="ar-SA" dirty="0" smtClean="0">
                <a:solidFill>
                  <a:schemeClr val="dk1"/>
                </a:solidFill>
                <a:cs typeface="Traditional Arabic" pitchFamily="2" charset="-78"/>
              </a:rPr>
              <a:t>.</a:t>
            </a:r>
            <a:endParaRPr lang="en-US" dirty="0">
              <a:solidFill>
                <a:schemeClr val="dk1"/>
              </a:solidFill>
              <a:cs typeface="Traditional Arabic" pitchFamily="2" charset="-78"/>
            </a:endParaRPr>
          </a:p>
        </p:txBody>
      </p:sp>
      <p:pic>
        <p:nvPicPr>
          <p:cNvPr id="5122" name="Picture 2" descr="C:\Users\SONY\Desktop\Firewall.png"/>
          <p:cNvPicPr>
            <a:picLocks noChangeAspect="1" noChangeArrowheads="1"/>
          </p:cNvPicPr>
          <p:nvPr/>
        </p:nvPicPr>
        <p:blipFill>
          <a:blip r:embed="rId2"/>
          <a:srcRect/>
          <a:stretch>
            <a:fillRect/>
          </a:stretch>
        </p:blipFill>
        <p:spPr bwMode="auto">
          <a:xfrm>
            <a:off x="142844" y="4973345"/>
            <a:ext cx="3429024" cy="1884655"/>
          </a:xfrm>
          <a:prstGeom prst="rect">
            <a:avLst/>
          </a:prstGeom>
          <a:noFill/>
        </p:spPr>
      </p:pic>
    </p:spTree>
    <p:extLst>
      <p:ext uri="{BB962C8B-B14F-4D97-AF65-F5344CB8AC3E}">
        <p14:creationId xmlns:p14="http://schemas.microsoft.com/office/powerpoint/2010/main" val="180194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862002"/>
            <a:ext cx="8229600" cy="1066800"/>
          </a:xfrm>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أهم</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فوائد</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ومميزات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 </a:t>
            </a:r>
          </a:p>
        </p:txBody>
      </p:sp>
      <p:sp>
        <p:nvSpPr>
          <p:cNvPr id="3" name="Content Placeholder 2"/>
          <p:cNvSpPr>
            <a:spLocks noGrp="1"/>
          </p:cNvSpPr>
          <p:nvPr>
            <p:ph idx="1"/>
          </p:nvPr>
        </p:nvSpPr>
        <p:spPr>
          <a:xfrm>
            <a:off x="428596" y="1866576"/>
            <a:ext cx="8429684" cy="5277200"/>
          </a:xfrm>
        </p:spPr>
        <p:txBody>
          <a:bodyPr>
            <a:noAutofit/>
          </a:bodyPr>
          <a:lstStyle/>
          <a:p>
            <a:pPr lvl="0" algn="r" rtl="1">
              <a:buClr>
                <a:schemeClr val="accent2">
                  <a:lumMod val="75000"/>
                </a:schemeClr>
              </a:buClr>
            </a:pPr>
            <a:r>
              <a:rPr lang="ar-SA" sz="2200" b="1" dirty="0" smtClean="0">
                <a:solidFill>
                  <a:schemeClr val="bg2">
                    <a:lumMod val="10000"/>
                  </a:schemeClr>
                </a:solidFill>
                <a:cs typeface="Traditional Arabic" pitchFamily="2" charset="-78"/>
              </a:rPr>
              <a:t>المشاركة </a:t>
            </a:r>
            <a:r>
              <a:rPr lang="ar-SA" sz="2200" b="1" dirty="0">
                <a:solidFill>
                  <a:schemeClr val="bg2">
                    <a:lumMod val="10000"/>
                  </a:schemeClr>
                </a:solidFill>
                <a:cs typeface="Traditional Arabic" pitchFamily="2" charset="-78"/>
              </a:rPr>
              <a:t>في المعلومات بين مستخدمي </a:t>
            </a:r>
            <a:r>
              <a:rPr lang="ar-SA" sz="2200" b="1" dirty="0" smtClean="0">
                <a:solidFill>
                  <a:schemeClr val="bg2">
                    <a:lumMod val="10000"/>
                  </a:schemeClr>
                </a:solidFill>
                <a:cs typeface="Traditional Arabic" pitchFamily="2" charset="-78"/>
              </a:rPr>
              <a:t>الشبكة:</a:t>
            </a:r>
            <a:r>
              <a:rPr lang="en-US" sz="2200" dirty="0" smtClean="0">
                <a:solidFill>
                  <a:schemeClr val="bg2">
                    <a:lumMod val="10000"/>
                  </a:schemeClr>
                </a:solidFill>
                <a:cs typeface="Traditional Arabic" pitchFamily="2" charset="-78"/>
              </a:rPr>
              <a:t/>
            </a:r>
            <a:br>
              <a:rPr lang="en-US"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تتيح </a:t>
            </a:r>
            <a:r>
              <a:rPr lang="ar-SA" sz="2200" dirty="0">
                <a:solidFill>
                  <a:schemeClr val="bg2">
                    <a:lumMod val="10000"/>
                  </a:schemeClr>
                </a:solidFill>
                <a:cs typeface="Traditional Arabic" pitchFamily="2" charset="-78"/>
              </a:rPr>
              <a:t>الشبكات ميزة المشاركة في المعلومات بصورة أسرع وأسهل بين مستخدمي الشبكة</a:t>
            </a:r>
            <a:r>
              <a:rPr lang="ar-SA" sz="2200" dirty="0" smtClean="0">
                <a:solidFill>
                  <a:schemeClr val="bg2">
                    <a:lumMod val="10000"/>
                  </a:schemeClr>
                </a:solidFill>
                <a:cs typeface="Traditional Arabic" pitchFamily="2" charset="-78"/>
              </a:rPr>
              <a:t>.</a:t>
            </a:r>
          </a:p>
          <a:p>
            <a:pPr lvl="0" algn="r" rtl="1">
              <a:buClr>
                <a:schemeClr val="accent2">
                  <a:lumMod val="75000"/>
                </a:schemeClr>
              </a:buClr>
              <a:buNone/>
            </a:pPr>
            <a:endParaRPr lang="en-US" sz="2200" dirty="0">
              <a:solidFill>
                <a:schemeClr val="bg2">
                  <a:lumMod val="10000"/>
                </a:schemeClr>
              </a:solidFill>
              <a:cs typeface="Traditional Arabic" pitchFamily="2" charset="-78"/>
            </a:endParaRPr>
          </a:p>
          <a:p>
            <a:pPr lvl="0" algn="r" rtl="1">
              <a:buClr>
                <a:schemeClr val="accent2">
                  <a:lumMod val="75000"/>
                </a:schemeClr>
              </a:buClr>
            </a:pPr>
            <a:r>
              <a:rPr lang="ar-SA" sz="2200" b="1" dirty="0">
                <a:solidFill>
                  <a:schemeClr val="bg2">
                    <a:lumMod val="10000"/>
                  </a:schemeClr>
                </a:solidFill>
                <a:cs typeface="Traditional Arabic" pitchFamily="2" charset="-78"/>
              </a:rPr>
              <a:t>المشاركة في </a:t>
            </a:r>
            <a:r>
              <a:rPr lang="ar-SA" sz="2200" b="1" dirty="0" smtClean="0">
                <a:solidFill>
                  <a:schemeClr val="bg2">
                    <a:lumMod val="10000"/>
                  </a:schemeClr>
                </a:solidFill>
                <a:cs typeface="Traditional Arabic" pitchFamily="2" charset="-78"/>
              </a:rPr>
              <a:t>الأجهزة:</a:t>
            </a:r>
            <a:r>
              <a:rPr lang="en-US" sz="2200" dirty="0" smtClean="0">
                <a:solidFill>
                  <a:schemeClr val="bg2">
                    <a:lumMod val="10000"/>
                  </a:schemeClr>
                </a:solidFill>
                <a:cs typeface="Traditional Arabic" pitchFamily="2" charset="-78"/>
              </a:rPr>
              <a:t/>
            </a:r>
            <a:br>
              <a:rPr lang="en-US"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تسمح </a:t>
            </a:r>
            <a:r>
              <a:rPr lang="ar-SA" sz="2200" dirty="0">
                <a:solidFill>
                  <a:schemeClr val="bg2">
                    <a:lumMod val="10000"/>
                  </a:schemeClr>
                </a:solidFill>
                <a:cs typeface="Traditional Arabic" pitchFamily="2" charset="-78"/>
              </a:rPr>
              <a:t>الشبكات لأي شخص متصل بها المشاركة في العديد من الأجهزة كأمثلة على ذلك: </a:t>
            </a:r>
            <a:endParaRPr lang="en-US" sz="2200" dirty="0">
              <a:solidFill>
                <a:schemeClr val="bg2">
                  <a:lumMod val="10000"/>
                </a:schemeClr>
              </a:solidFill>
              <a:cs typeface="Traditional Arabic" pitchFamily="2" charset="-78"/>
            </a:endParaRPr>
          </a:p>
          <a:p>
            <a:pPr lvl="2" algn="r" rtl="1">
              <a:buClr>
                <a:schemeClr val="accent2">
                  <a:lumMod val="75000"/>
                </a:schemeClr>
              </a:buClr>
            </a:pPr>
            <a:r>
              <a:rPr lang="ar-SA" sz="2200" dirty="0">
                <a:solidFill>
                  <a:schemeClr val="bg2">
                    <a:lumMod val="10000"/>
                  </a:schemeClr>
                </a:solidFill>
                <a:cs typeface="Traditional Arabic" pitchFamily="2" charset="-78"/>
              </a:rPr>
              <a:t>المشاركة في عملية التخزين والاسترجاع في أقراص الأطراف المتصلة بالشبكة .</a:t>
            </a:r>
            <a:endParaRPr lang="en-US" sz="2200" dirty="0">
              <a:solidFill>
                <a:schemeClr val="bg2">
                  <a:lumMod val="10000"/>
                </a:schemeClr>
              </a:solidFill>
              <a:cs typeface="Traditional Arabic" pitchFamily="2" charset="-78"/>
            </a:endParaRPr>
          </a:p>
          <a:p>
            <a:pPr lvl="2" algn="r" rtl="1">
              <a:buClr>
                <a:schemeClr val="accent2">
                  <a:lumMod val="75000"/>
                </a:schemeClr>
              </a:buClr>
            </a:pPr>
            <a:r>
              <a:rPr lang="ar-SA" sz="2200" dirty="0">
                <a:solidFill>
                  <a:schemeClr val="bg2">
                    <a:lumMod val="10000"/>
                  </a:schemeClr>
                </a:solidFill>
                <a:cs typeface="Traditional Arabic" pitchFamily="2" charset="-78"/>
              </a:rPr>
              <a:t>المشاركة في الطابعات.</a:t>
            </a:r>
            <a:endParaRPr lang="en-US" sz="2200" dirty="0">
              <a:solidFill>
                <a:schemeClr val="bg2">
                  <a:lumMod val="10000"/>
                </a:schemeClr>
              </a:solidFill>
              <a:cs typeface="Traditional Arabic" pitchFamily="2" charset="-78"/>
            </a:endParaRPr>
          </a:p>
          <a:p>
            <a:pPr lvl="2" algn="r" rtl="1">
              <a:buClr>
                <a:schemeClr val="accent2">
                  <a:lumMod val="75000"/>
                </a:schemeClr>
              </a:buClr>
            </a:pPr>
            <a:r>
              <a:rPr lang="ar-SA" sz="2200" dirty="0">
                <a:solidFill>
                  <a:schemeClr val="bg2">
                    <a:lumMod val="10000"/>
                  </a:schemeClr>
                </a:solidFill>
                <a:cs typeface="Traditional Arabic" pitchFamily="2" charset="-78"/>
              </a:rPr>
              <a:t>المشاركة في الماسح الضوئي</a:t>
            </a:r>
            <a:r>
              <a:rPr lang="ar-SA" sz="2200" dirty="0" smtClean="0">
                <a:solidFill>
                  <a:schemeClr val="bg2">
                    <a:lumMod val="10000"/>
                  </a:schemeClr>
                </a:solidFill>
                <a:cs typeface="Traditional Arabic" pitchFamily="2" charset="-78"/>
              </a:rPr>
              <a:t>.</a:t>
            </a:r>
          </a:p>
          <a:p>
            <a:pPr lvl="2" algn="r" rtl="1">
              <a:buClr>
                <a:schemeClr val="accent2">
                  <a:lumMod val="75000"/>
                </a:schemeClr>
              </a:buClr>
              <a:buNone/>
            </a:pPr>
            <a:endParaRPr lang="en-US" sz="2200" dirty="0">
              <a:solidFill>
                <a:schemeClr val="bg2">
                  <a:lumMod val="10000"/>
                </a:schemeClr>
              </a:solidFill>
              <a:cs typeface="Traditional Arabic" pitchFamily="2" charset="-78"/>
            </a:endParaRPr>
          </a:p>
          <a:p>
            <a:pPr lvl="0" algn="r" rtl="1">
              <a:buClr>
                <a:schemeClr val="accent2">
                  <a:lumMod val="75000"/>
                </a:schemeClr>
              </a:buClr>
            </a:pPr>
            <a:r>
              <a:rPr lang="ar-SA" sz="2200" b="1" dirty="0">
                <a:solidFill>
                  <a:schemeClr val="bg2">
                    <a:lumMod val="10000"/>
                  </a:schemeClr>
                </a:solidFill>
                <a:cs typeface="Traditional Arabic" pitchFamily="2" charset="-78"/>
              </a:rPr>
              <a:t>المشاركة في </a:t>
            </a:r>
            <a:r>
              <a:rPr lang="ar-SA" sz="2200" b="1" dirty="0" smtClean="0">
                <a:solidFill>
                  <a:schemeClr val="bg2">
                    <a:lumMod val="10000"/>
                  </a:schemeClr>
                </a:solidFill>
                <a:cs typeface="Traditional Arabic" pitchFamily="2" charset="-78"/>
              </a:rPr>
              <a:t>البرامج:</a:t>
            </a:r>
            <a:r>
              <a:rPr lang="en-US" sz="2200" dirty="0" smtClean="0">
                <a:solidFill>
                  <a:schemeClr val="bg2">
                    <a:lumMod val="10000"/>
                  </a:schemeClr>
                </a:solidFill>
                <a:cs typeface="Traditional Arabic" pitchFamily="2" charset="-78"/>
              </a:rPr>
              <a:t/>
            </a:r>
            <a:br>
              <a:rPr lang="en-US"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باستخدام </a:t>
            </a:r>
            <a:r>
              <a:rPr lang="ar-SA" sz="2200" dirty="0">
                <a:solidFill>
                  <a:schemeClr val="bg2">
                    <a:lumMod val="10000"/>
                  </a:schemeClr>
                </a:solidFill>
                <a:cs typeface="Traditional Arabic" pitchFamily="2" charset="-78"/>
              </a:rPr>
              <a:t>الشبكات يمكن تثبيت البرامج وإدارتها </a:t>
            </a:r>
            <a:r>
              <a:rPr lang="ar-SA" sz="2200" dirty="0" smtClean="0">
                <a:solidFill>
                  <a:schemeClr val="bg2">
                    <a:lumMod val="10000"/>
                  </a:schemeClr>
                </a:solidFill>
                <a:cs typeface="Traditional Arabic" pitchFamily="2" charset="-78"/>
              </a:rPr>
              <a:t>مركزيًا </a:t>
            </a:r>
            <a:r>
              <a:rPr lang="ar-SA" sz="2200" dirty="0">
                <a:solidFill>
                  <a:schemeClr val="bg2">
                    <a:lumMod val="10000"/>
                  </a:schemeClr>
                </a:solidFill>
                <a:cs typeface="Traditional Arabic" pitchFamily="2" charset="-78"/>
              </a:rPr>
              <a:t>في جهاز واحد وهو الخادم </a:t>
            </a:r>
            <a:r>
              <a:rPr lang="ar-SA" sz="2200" dirty="0" smtClean="0">
                <a:solidFill>
                  <a:schemeClr val="bg2">
                    <a:lumMod val="10000"/>
                  </a:schemeClr>
                </a:solidFill>
                <a:cs typeface="Traditional Arabic" pitchFamily="2" charset="-78"/>
              </a:rPr>
              <a:t>(</a:t>
            </a:r>
            <a:r>
              <a:rPr lang="en-US" sz="1800" dirty="0" smtClean="0">
                <a:solidFill>
                  <a:schemeClr val="bg2">
                    <a:lumMod val="10000"/>
                  </a:schemeClr>
                </a:solidFill>
                <a:cs typeface="Traditional Arabic" pitchFamily="2" charset="-78"/>
              </a:rPr>
              <a:t>Server </a:t>
            </a:r>
            <a:r>
              <a:rPr lang="ar-SA" sz="2200" dirty="0">
                <a:solidFill>
                  <a:schemeClr val="bg2">
                    <a:lumMod val="10000"/>
                  </a:schemeClr>
                </a:solidFill>
                <a:cs typeface="Traditional Arabic" pitchFamily="2" charset="-78"/>
              </a:rPr>
              <a:t>) ومنع الوصول إليها إلا للمستفيدين فقط ويمكن بواسطة الخادم تحديد كلمات مرور للمستخدمين وتحديد وقت معين لكل مستخدم </a:t>
            </a:r>
            <a:r>
              <a:rPr lang="ar-SA" sz="2200" dirty="0" smtClean="0">
                <a:solidFill>
                  <a:schemeClr val="bg2">
                    <a:lumMod val="10000"/>
                  </a:schemeClr>
                </a:solidFill>
                <a:cs typeface="Traditional Arabic" pitchFamily="2" charset="-78"/>
              </a:rPr>
              <a:t>.</a:t>
            </a:r>
            <a:endParaRPr lang="en-US" sz="2200" dirty="0">
              <a:solidFill>
                <a:schemeClr val="bg2">
                  <a:lumMod val="10000"/>
                </a:schemeClr>
              </a:solidFill>
              <a:cs typeface="Traditional Arabic" pitchFamily="2" charset="-78"/>
            </a:endParaRPr>
          </a:p>
        </p:txBody>
      </p:sp>
    </p:spTree>
    <p:extLst>
      <p:ext uri="{BB962C8B-B14F-4D97-AF65-F5344CB8AC3E}">
        <p14:creationId xmlns:p14="http://schemas.microsoft.com/office/powerpoint/2010/main" val="109115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862002"/>
            <a:ext cx="8229600" cy="1066800"/>
          </a:xfrm>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أهم</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فوائد</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ومميزات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 </a:t>
            </a:r>
          </a:p>
        </p:txBody>
      </p:sp>
      <p:sp>
        <p:nvSpPr>
          <p:cNvPr id="3" name="Content Placeholder 2"/>
          <p:cNvSpPr>
            <a:spLocks noGrp="1"/>
          </p:cNvSpPr>
          <p:nvPr>
            <p:ph idx="1"/>
          </p:nvPr>
        </p:nvSpPr>
        <p:spPr>
          <a:xfrm>
            <a:off x="428596" y="2214554"/>
            <a:ext cx="8429684" cy="3143272"/>
          </a:xfrm>
        </p:spPr>
        <p:txBody>
          <a:bodyPr>
            <a:noAutofit/>
          </a:bodyPr>
          <a:lstStyle/>
          <a:p>
            <a:pPr lvl="0" algn="r" rtl="1">
              <a:buClr>
                <a:schemeClr val="accent2">
                  <a:lumMod val="75000"/>
                </a:schemeClr>
              </a:buClr>
            </a:pPr>
            <a:r>
              <a:rPr lang="ar-SA" sz="2200" b="1" dirty="0" smtClean="0">
                <a:solidFill>
                  <a:schemeClr val="bg2">
                    <a:lumMod val="10000"/>
                  </a:schemeClr>
                </a:solidFill>
                <a:cs typeface="Traditional Arabic" pitchFamily="2" charset="-78"/>
              </a:rPr>
              <a:t>حماية المعلومات:</a:t>
            </a:r>
            <a:r>
              <a:rPr lang="ar-SA" sz="2200" dirty="0" smtClean="0">
                <a:solidFill>
                  <a:schemeClr val="bg2">
                    <a:lumMod val="10000"/>
                  </a:schemeClr>
                </a:solidFill>
                <a:cs typeface="Traditional Arabic" pitchFamily="2" charset="-78"/>
              </a:rPr>
              <a:t/>
            </a:r>
            <a:br>
              <a:rPr lang="ar-SA"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توفر </a:t>
            </a:r>
            <a:r>
              <a:rPr lang="ar-SA" sz="2200" dirty="0">
                <a:solidFill>
                  <a:schemeClr val="bg2">
                    <a:lumMod val="10000"/>
                  </a:schemeClr>
                </a:solidFill>
                <a:cs typeface="Traditional Arabic" pitchFamily="2" charset="-78"/>
              </a:rPr>
              <a:t>الشبكات سرية تامة للمعلومات وذلك بإعطاء كل مستخدم اسم خاص ( </a:t>
            </a:r>
            <a:r>
              <a:rPr lang="en-US" sz="1800" dirty="0" smtClean="0">
                <a:solidFill>
                  <a:schemeClr val="bg2">
                    <a:lumMod val="10000"/>
                  </a:schemeClr>
                </a:solidFill>
                <a:cs typeface="Traditional Arabic" pitchFamily="2" charset="-78"/>
              </a:rPr>
              <a:t>User</a:t>
            </a:r>
            <a:r>
              <a:rPr lang="en-US" sz="2200" dirty="0">
                <a:solidFill>
                  <a:schemeClr val="bg2">
                    <a:lumMod val="10000"/>
                  </a:schemeClr>
                </a:solidFill>
                <a:cs typeface="Traditional Arabic" pitchFamily="2" charset="-78"/>
              </a:rPr>
              <a:t> </a:t>
            </a:r>
            <a:r>
              <a:rPr lang="en-US" sz="1800" dirty="0" smtClean="0">
                <a:solidFill>
                  <a:schemeClr val="bg2">
                    <a:lumMod val="10000"/>
                  </a:schemeClr>
                </a:solidFill>
                <a:cs typeface="Traditional Arabic" pitchFamily="2" charset="-78"/>
              </a:rPr>
              <a:t>Name</a:t>
            </a:r>
            <a:r>
              <a:rPr lang="ar-SA" sz="2200" dirty="0">
                <a:solidFill>
                  <a:schemeClr val="bg2">
                    <a:lumMod val="10000"/>
                  </a:schemeClr>
                </a:solidFill>
                <a:cs typeface="Traditional Arabic" pitchFamily="2" charset="-78"/>
              </a:rPr>
              <a:t>) وكلمة مرور ( </a:t>
            </a:r>
            <a:r>
              <a:rPr lang="en-US" sz="1800" dirty="0" smtClean="0">
                <a:solidFill>
                  <a:schemeClr val="bg2">
                    <a:lumMod val="10000"/>
                  </a:schemeClr>
                </a:solidFill>
                <a:cs typeface="Traditional Arabic" pitchFamily="2" charset="-78"/>
              </a:rPr>
              <a:t>Password</a:t>
            </a:r>
            <a:r>
              <a:rPr lang="ar-SA" sz="2200" dirty="0">
                <a:solidFill>
                  <a:schemeClr val="bg2">
                    <a:lumMod val="10000"/>
                  </a:schemeClr>
                </a:solidFill>
                <a:cs typeface="Traditional Arabic" pitchFamily="2" charset="-78"/>
              </a:rPr>
              <a:t> </a:t>
            </a:r>
            <a:r>
              <a:rPr lang="ar-SA" sz="2200" dirty="0" smtClean="0">
                <a:solidFill>
                  <a:schemeClr val="bg2">
                    <a:lumMod val="10000"/>
                  </a:schemeClr>
                </a:solidFill>
                <a:cs typeface="Traditional Arabic" pitchFamily="2" charset="-78"/>
              </a:rPr>
              <a:t>).</a:t>
            </a:r>
          </a:p>
          <a:p>
            <a:pPr lvl="0" algn="r" rtl="1">
              <a:buClr>
                <a:schemeClr val="accent2">
                  <a:lumMod val="75000"/>
                </a:schemeClr>
              </a:buClr>
            </a:pPr>
            <a:endParaRPr lang="en-US" sz="2200" dirty="0">
              <a:solidFill>
                <a:schemeClr val="bg2">
                  <a:lumMod val="10000"/>
                </a:schemeClr>
              </a:solidFill>
              <a:cs typeface="Traditional Arabic" pitchFamily="2" charset="-78"/>
            </a:endParaRPr>
          </a:p>
          <a:p>
            <a:pPr lvl="0" algn="r" rtl="1">
              <a:buClr>
                <a:schemeClr val="accent2">
                  <a:lumMod val="75000"/>
                </a:schemeClr>
              </a:buClr>
            </a:pPr>
            <a:r>
              <a:rPr lang="ar-SA" sz="2200" b="1" dirty="0">
                <a:solidFill>
                  <a:schemeClr val="bg2">
                    <a:lumMod val="10000"/>
                  </a:schemeClr>
                </a:solidFill>
                <a:cs typeface="Traditional Arabic" pitchFamily="2" charset="-78"/>
              </a:rPr>
              <a:t>البريد </a:t>
            </a:r>
            <a:r>
              <a:rPr lang="ar-SA" sz="2200" b="1" dirty="0" smtClean="0">
                <a:solidFill>
                  <a:schemeClr val="bg2">
                    <a:lumMod val="10000"/>
                  </a:schemeClr>
                </a:solidFill>
                <a:cs typeface="Traditional Arabic" pitchFamily="2" charset="-78"/>
              </a:rPr>
              <a:t>الإلكتروني:</a:t>
            </a:r>
            <a:r>
              <a:rPr lang="ar-SA" sz="2200" dirty="0" smtClean="0">
                <a:solidFill>
                  <a:schemeClr val="bg2">
                    <a:lumMod val="10000"/>
                  </a:schemeClr>
                </a:solidFill>
                <a:cs typeface="Traditional Arabic" pitchFamily="2" charset="-78"/>
              </a:rPr>
              <a:t/>
            </a:r>
            <a:br>
              <a:rPr lang="ar-SA"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البريد </a:t>
            </a:r>
            <a:r>
              <a:rPr lang="ar-SA" sz="2200" dirty="0">
                <a:solidFill>
                  <a:schemeClr val="bg2">
                    <a:lumMod val="10000"/>
                  </a:schemeClr>
                </a:solidFill>
                <a:cs typeface="Traditional Arabic" pitchFamily="2" charset="-78"/>
              </a:rPr>
              <a:t>الإلكتروني هو أحد أنواع التواصل بين الناس والتي توفرها الشبكات مثل الشبكة العالمية (</a:t>
            </a:r>
            <a:r>
              <a:rPr lang="en-US" sz="2200" dirty="0">
                <a:solidFill>
                  <a:schemeClr val="bg2">
                    <a:lumMod val="10000"/>
                  </a:schemeClr>
                </a:solidFill>
                <a:cs typeface="Traditional Arabic" pitchFamily="2" charset="-78"/>
              </a:rPr>
              <a:t> </a:t>
            </a:r>
            <a:r>
              <a:rPr lang="en-US" sz="1800" dirty="0" smtClean="0">
                <a:solidFill>
                  <a:schemeClr val="bg2">
                    <a:lumMod val="10000"/>
                  </a:schemeClr>
                </a:solidFill>
                <a:cs typeface="Traditional Arabic" pitchFamily="2" charset="-78"/>
              </a:rPr>
              <a:t>Internet</a:t>
            </a:r>
            <a:r>
              <a:rPr lang="ar-SA" sz="2200" dirty="0">
                <a:solidFill>
                  <a:schemeClr val="bg2">
                    <a:lumMod val="10000"/>
                  </a:schemeClr>
                </a:solidFill>
                <a:cs typeface="Traditional Arabic" pitchFamily="2" charset="-78"/>
              </a:rPr>
              <a:t>) وهو أحد مسببات سهولة وسرعة الاتصال بين الناس في عصرنا الحاضر</a:t>
            </a:r>
            <a:r>
              <a:rPr lang="ar-SA" sz="2200" dirty="0" smtClean="0">
                <a:solidFill>
                  <a:schemeClr val="bg2">
                    <a:lumMod val="10000"/>
                  </a:schemeClr>
                </a:solidFill>
                <a:cs typeface="Traditional Arabic" pitchFamily="2" charset="-78"/>
              </a:rPr>
              <a:t>.</a:t>
            </a:r>
            <a:endParaRPr lang="en-US" sz="2200" dirty="0">
              <a:solidFill>
                <a:schemeClr val="bg2">
                  <a:lumMod val="10000"/>
                </a:schemeClr>
              </a:solidFill>
              <a:cs typeface="Traditional Arabic" pitchFamily="2" charset="-78"/>
            </a:endParaRPr>
          </a:p>
        </p:txBody>
      </p:sp>
    </p:spTree>
    <p:extLst>
      <p:ext uri="{BB962C8B-B14F-4D97-AF65-F5344CB8AC3E}">
        <p14:creationId xmlns:p14="http://schemas.microsoft.com/office/powerpoint/2010/main" val="109115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محور التعامل مع </a:t>
            </a:r>
            <a:r>
              <a:rPr lang="ar-SA" sz="3700" b="1" dirty="0" smtClean="0">
                <a:solidFill>
                  <a:schemeClr val="accent2"/>
                </a:solidFill>
                <a:latin typeface="Lucida Sans Unicode" pitchFamily="34" charset="0"/>
                <a:ea typeface="+mn-ea"/>
                <a:cs typeface="Traditional Arabic" pitchFamily="2" charset="-78"/>
              </a:rPr>
              <a:t>الشبكة</a:t>
            </a:r>
            <a:endParaRPr lang="ar-SA" sz="3700" b="1" dirty="0">
              <a:solidFill>
                <a:schemeClr val="accent2"/>
              </a:solidFill>
              <a:latin typeface="Lucida Sans Unicode" pitchFamily="34" charset="0"/>
              <a:ea typeface="+mn-ea"/>
              <a:cs typeface="Traditional Arabic" pitchFamily="2" charset="-78"/>
            </a:endParaRPr>
          </a:p>
        </p:txBody>
      </p:sp>
      <p:sp>
        <p:nvSpPr>
          <p:cNvPr id="3" name="Content Placeholder 2"/>
          <p:cNvSpPr>
            <a:spLocks noGrp="1"/>
          </p:cNvSpPr>
          <p:nvPr>
            <p:ph idx="1"/>
          </p:nvPr>
        </p:nvSpPr>
        <p:spPr/>
        <p:txBody>
          <a:bodyPr>
            <a:normAutofit/>
          </a:bodyPr>
          <a:lstStyle/>
          <a:p>
            <a:pPr marL="457200" lvl="0" indent="-457200" algn="r" rtl="1">
              <a:buClr>
                <a:schemeClr val="accent2">
                  <a:lumMod val="75000"/>
                </a:schemeClr>
              </a:buClr>
              <a:buFont typeface="+mj-lt"/>
              <a:buAutoNum type="arabicPeriod"/>
            </a:pPr>
            <a:r>
              <a:rPr lang="ar-SA" sz="2200" b="1" dirty="0" smtClean="0">
                <a:solidFill>
                  <a:schemeClr val="bg2">
                    <a:lumMod val="10000"/>
                  </a:schemeClr>
                </a:solidFill>
                <a:cs typeface="Traditional Arabic" pitchFamily="2" charset="-78"/>
              </a:rPr>
              <a:t>الخادم </a:t>
            </a:r>
            <a:r>
              <a:rPr lang="ar-SA" sz="2200" b="1" dirty="0">
                <a:solidFill>
                  <a:schemeClr val="bg2">
                    <a:lumMod val="10000"/>
                  </a:schemeClr>
                </a:solidFill>
                <a:cs typeface="Traditional Arabic" pitchFamily="2" charset="-78"/>
              </a:rPr>
              <a:t>(</a:t>
            </a:r>
            <a:r>
              <a:rPr lang="en-US" sz="2000" dirty="0">
                <a:solidFill>
                  <a:schemeClr val="bg2">
                    <a:lumMod val="10000"/>
                  </a:schemeClr>
                </a:solidFill>
                <a:cs typeface="Traditional Arabic" pitchFamily="2" charset="-78"/>
              </a:rPr>
              <a:t>Server</a:t>
            </a:r>
            <a:r>
              <a:rPr lang="ar-SA" sz="2200" b="1" dirty="0" smtClean="0">
                <a:solidFill>
                  <a:schemeClr val="bg2">
                    <a:lumMod val="10000"/>
                  </a:schemeClr>
                </a:solidFill>
                <a:cs typeface="Traditional Arabic" pitchFamily="2" charset="-78"/>
              </a:rPr>
              <a:t>):</a:t>
            </a:r>
            <a:r>
              <a:rPr lang="ar-SA" sz="2200" dirty="0" smtClean="0">
                <a:solidFill>
                  <a:schemeClr val="bg2">
                    <a:lumMod val="10000"/>
                  </a:schemeClr>
                </a:solidFill>
                <a:cs typeface="Traditional Arabic" pitchFamily="2" charset="-78"/>
              </a:rPr>
              <a:t/>
            </a:r>
            <a:br>
              <a:rPr lang="ar-SA"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الخادم </a:t>
            </a:r>
            <a:r>
              <a:rPr lang="ar-SA" sz="2200" dirty="0">
                <a:solidFill>
                  <a:schemeClr val="bg2">
                    <a:lumMod val="10000"/>
                  </a:schemeClr>
                </a:solidFill>
                <a:cs typeface="Traditional Arabic" pitchFamily="2" charset="-78"/>
              </a:rPr>
              <a:t>هو أهم أجهزة الشبكة وهو الذي يوفر مصادر الشبكة ويتحكم بها</a:t>
            </a:r>
            <a:r>
              <a:rPr lang="ar-SA" sz="2200" dirty="0" smtClean="0">
                <a:solidFill>
                  <a:schemeClr val="bg2">
                    <a:lumMod val="10000"/>
                  </a:schemeClr>
                </a:solidFill>
                <a:cs typeface="Traditional Arabic" pitchFamily="2" charset="-78"/>
              </a:rPr>
              <a:t>.</a:t>
            </a:r>
          </a:p>
          <a:p>
            <a:pPr marL="457200" lvl="0" indent="-457200" algn="r" rtl="1">
              <a:buClr>
                <a:schemeClr val="accent2">
                  <a:lumMod val="75000"/>
                </a:schemeClr>
              </a:buClr>
              <a:buFont typeface="+mj-lt"/>
              <a:buAutoNum type="arabicPeriod"/>
            </a:pPr>
            <a:endParaRPr lang="en-US" sz="2200" dirty="0">
              <a:solidFill>
                <a:schemeClr val="bg2">
                  <a:lumMod val="10000"/>
                </a:schemeClr>
              </a:solidFill>
              <a:cs typeface="Traditional Arabic" pitchFamily="2" charset="-78"/>
            </a:endParaRPr>
          </a:p>
          <a:p>
            <a:pPr marL="457200" lvl="0" indent="-457200" algn="r" rtl="1">
              <a:buClr>
                <a:schemeClr val="accent2">
                  <a:lumMod val="75000"/>
                </a:schemeClr>
              </a:buClr>
              <a:buFont typeface="+mj-lt"/>
              <a:buAutoNum type="arabicPeriod"/>
            </a:pPr>
            <a:r>
              <a:rPr lang="ar-SA" sz="2200" b="1" dirty="0">
                <a:solidFill>
                  <a:schemeClr val="bg2">
                    <a:lumMod val="10000"/>
                  </a:schemeClr>
                </a:solidFill>
                <a:cs typeface="Traditional Arabic" pitchFamily="2" charset="-78"/>
              </a:rPr>
              <a:t>العميل (</a:t>
            </a:r>
            <a:r>
              <a:rPr lang="en-US" sz="2000" dirty="0">
                <a:solidFill>
                  <a:schemeClr val="bg2">
                    <a:lumMod val="10000"/>
                  </a:schemeClr>
                </a:solidFill>
                <a:cs typeface="Traditional Arabic" pitchFamily="2" charset="-78"/>
              </a:rPr>
              <a:t>Client</a:t>
            </a:r>
            <a:r>
              <a:rPr lang="ar-SA" sz="2200" b="1" dirty="0" smtClean="0">
                <a:solidFill>
                  <a:schemeClr val="bg2">
                    <a:lumMod val="10000"/>
                  </a:schemeClr>
                </a:solidFill>
                <a:cs typeface="Traditional Arabic" pitchFamily="2" charset="-78"/>
              </a:rPr>
              <a:t>):</a:t>
            </a:r>
            <a:r>
              <a:rPr lang="ar-SA" sz="2200" dirty="0" smtClean="0">
                <a:solidFill>
                  <a:schemeClr val="bg2">
                    <a:lumMod val="10000"/>
                  </a:schemeClr>
                </a:solidFill>
                <a:cs typeface="Traditional Arabic" pitchFamily="2" charset="-78"/>
              </a:rPr>
              <a:t/>
            </a:r>
            <a:br>
              <a:rPr lang="ar-SA"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العميل </a:t>
            </a:r>
            <a:r>
              <a:rPr lang="ar-SA" sz="2200" dirty="0">
                <a:solidFill>
                  <a:schemeClr val="bg2">
                    <a:lumMod val="10000"/>
                  </a:schemeClr>
                </a:solidFill>
                <a:cs typeface="Traditional Arabic" pitchFamily="2" charset="-78"/>
              </a:rPr>
              <a:t>هو عبارة عن جهاز حاسب آلي مربوط بالشبكة , وهو عبارة عن جهاز ( وحدة طرفية ) ولكن ليس له أي صلاحيات في التحكم</a:t>
            </a:r>
            <a:r>
              <a:rPr lang="ar-SA" sz="2200" dirty="0" smtClean="0">
                <a:solidFill>
                  <a:schemeClr val="bg2">
                    <a:lumMod val="10000"/>
                  </a:schemeClr>
                </a:solidFill>
                <a:cs typeface="Traditional Arabic" pitchFamily="2" charset="-78"/>
              </a:rPr>
              <a:t>.</a:t>
            </a:r>
          </a:p>
          <a:p>
            <a:pPr marL="457200" lvl="0" indent="-457200" algn="r" rtl="1">
              <a:buClr>
                <a:schemeClr val="accent2">
                  <a:lumMod val="75000"/>
                </a:schemeClr>
              </a:buClr>
              <a:buFont typeface="+mj-lt"/>
              <a:buAutoNum type="arabicPeriod"/>
            </a:pPr>
            <a:endParaRPr lang="en-US" sz="2200" dirty="0">
              <a:solidFill>
                <a:schemeClr val="bg2">
                  <a:lumMod val="10000"/>
                </a:schemeClr>
              </a:solidFill>
              <a:cs typeface="Traditional Arabic" pitchFamily="2" charset="-78"/>
            </a:endParaRPr>
          </a:p>
          <a:p>
            <a:pPr marL="457200" lvl="0" indent="-457200" algn="r" rtl="1">
              <a:buClr>
                <a:schemeClr val="accent2">
                  <a:lumMod val="75000"/>
                </a:schemeClr>
              </a:buClr>
              <a:buFont typeface="+mj-lt"/>
              <a:buAutoNum type="arabicPeriod"/>
            </a:pPr>
            <a:r>
              <a:rPr lang="ar-SA" sz="2200" b="1" dirty="0">
                <a:solidFill>
                  <a:schemeClr val="bg2">
                    <a:lumMod val="10000"/>
                  </a:schemeClr>
                </a:solidFill>
                <a:cs typeface="Traditional Arabic" pitchFamily="2" charset="-78"/>
              </a:rPr>
              <a:t>مصادر الشبكة (</a:t>
            </a:r>
            <a:r>
              <a:rPr lang="en-US" sz="2000" dirty="0">
                <a:solidFill>
                  <a:schemeClr val="bg2">
                    <a:lumMod val="10000"/>
                  </a:schemeClr>
                </a:solidFill>
                <a:cs typeface="Traditional Arabic" pitchFamily="2" charset="-78"/>
              </a:rPr>
              <a:t>Resource</a:t>
            </a:r>
            <a:r>
              <a:rPr lang="ar-SA" sz="2200" b="1" dirty="0" smtClean="0">
                <a:solidFill>
                  <a:schemeClr val="bg2">
                    <a:lumMod val="10000"/>
                  </a:schemeClr>
                </a:solidFill>
                <a:cs typeface="Traditional Arabic" pitchFamily="2" charset="-78"/>
              </a:rPr>
              <a:t>):</a:t>
            </a:r>
            <a:r>
              <a:rPr lang="ar-SA" sz="2200" dirty="0" smtClean="0">
                <a:solidFill>
                  <a:schemeClr val="bg2">
                    <a:lumMod val="10000"/>
                  </a:schemeClr>
                </a:solidFill>
                <a:cs typeface="Traditional Arabic" pitchFamily="2" charset="-78"/>
              </a:rPr>
              <a:t/>
            </a:r>
            <a:br>
              <a:rPr lang="ar-SA" sz="2200" dirty="0" smtClean="0">
                <a:solidFill>
                  <a:schemeClr val="bg2">
                    <a:lumMod val="10000"/>
                  </a:schemeClr>
                </a:solidFill>
                <a:cs typeface="Traditional Arabic" pitchFamily="2" charset="-78"/>
              </a:rPr>
            </a:br>
            <a:r>
              <a:rPr lang="ar-SA" sz="2200" dirty="0" smtClean="0">
                <a:solidFill>
                  <a:schemeClr val="bg2">
                    <a:lumMod val="10000"/>
                  </a:schemeClr>
                </a:solidFill>
                <a:cs typeface="Traditional Arabic" pitchFamily="2" charset="-78"/>
              </a:rPr>
              <a:t>المصادر </a:t>
            </a:r>
            <a:r>
              <a:rPr lang="ar-SA" sz="2200" dirty="0">
                <a:solidFill>
                  <a:schemeClr val="bg2">
                    <a:lumMod val="10000"/>
                  </a:schemeClr>
                </a:solidFill>
                <a:cs typeface="Traditional Arabic" pitchFamily="2" charset="-78"/>
              </a:rPr>
              <a:t>هي عبارة عن كل الملفات والطابعات والمكونات المادية أوالبرمجية الأخرى التي يمكن أن يتشارك بها مستخدم شبكة الحاسب.</a:t>
            </a:r>
            <a:endParaRPr lang="en-US" sz="2200" dirty="0">
              <a:solidFill>
                <a:schemeClr val="bg2">
                  <a:lumMod val="10000"/>
                </a:schemeClr>
              </a:solidFill>
              <a:cs typeface="Traditional Arabic" pitchFamily="2" charset="-78"/>
            </a:endParaRPr>
          </a:p>
          <a:p>
            <a:pPr algn="r"/>
            <a:endParaRPr lang="ar-SA" dirty="0"/>
          </a:p>
        </p:txBody>
      </p:sp>
    </p:spTree>
    <p:extLst>
      <p:ext uri="{BB962C8B-B14F-4D97-AF65-F5344CB8AC3E}">
        <p14:creationId xmlns:p14="http://schemas.microsoft.com/office/powerpoint/2010/main" val="146850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1933572"/>
            <a:ext cx="8229600" cy="1066800"/>
          </a:xfrm>
        </p:spPr>
        <p:txBody>
          <a:bodyPr>
            <a:normAutofit/>
          </a:bodyPr>
          <a:lstStyle/>
          <a:p>
            <a:pPr algn="ctr"/>
            <a:r>
              <a:rPr lang="ar-SA" sz="4400" b="1" dirty="0" smtClean="0">
                <a:solidFill>
                  <a:schemeClr val="accent2"/>
                </a:solidFill>
                <a:latin typeface="Lucida Sans Unicode" pitchFamily="34" charset="0"/>
                <a:cs typeface="Traditional Arabic" pitchFamily="2" charset="-78"/>
              </a:rPr>
              <a:t>أنواع</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الشبكات</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حسب</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البعد </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أنواع</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حسب</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البعد </a:t>
            </a:r>
          </a:p>
        </p:txBody>
      </p:sp>
      <p:sp>
        <p:nvSpPr>
          <p:cNvPr id="3" name="Content Placeholder 2"/>
          <p:cNvSpPr>
            <a:spLocks noGrp="1"/>
          </p:cNvSpPr>
          <p:nvPr>
            <p:ph idx="1"/>
          </p:nvPr>
        </p:nvSpPr>
        <p:spPr>
          <a:xfrm>
            <a:off x="3357554" y="2341462"/>
            <a:ext cx="5141030" cy="3373554"/>
          </a:xfrm>
        </p:spPr>
        <p:txBody>
          <a:bodyPr>
            <a:noAutofit/>
          </a:bodyPr>
          <a:lstStyle/>
          <a:p>
            <a:pPr lvl="0" algn="r" rtl="1">
              <a:buClr>
                <a:schemeClr val="accent2">
                  <a:lumMod val="75000"/>
                </a:schemeClr>
              </a:buClr>
              <a:buNone/>
            </a:pPr>
            <a:r>
              <a:rPr lang="ar-SA" b="1" dirty="0" smtClean="0">
                <a:solidFill>
                  <a:schemeClr val="bg2">
                    <a:lumMod val="10000"/>
                  </a:schemeClr>
                </a:solidFill>
                <a:cs typeface="Traditional Arabic" pitchFamily="2" charset="-78"/>
              </a:rPr>
              <a:t>1. شبكات </a:t>
            </a:r>
            <a:r>
              <a:rPr lang="ar-SA" b="1" dirty="0">
                <a:solidFill>
                  <a:schemeClr val="bg2">
                    <a:lumMod val="10000"/>
                  </a:schemeClr>
                </a:solidFill>
                <a:cs typeface="Traditional Arabic" pitchFamily="2" charset="-78"/>
              </a:rPr>
              <a:t>محلية </a:t>
            </a:r>
            <a:r>
              <a:rPr lang="ar-SA" dirty="0">
                <a:solidFill>
                  <a:schemeClr val="bg2">
                    <a:lumMod val="10000"/>
                  </a:schemeClr>
                </a:solidFill>
                <a:cs typeface="Traditional Arabic" pitchFamily="2" charset="-78"/>
              </a:rPr>
              <a:t>(</a:t>
            </a:r>
            <a:r>
              <a:rPr lang="en-US" sz="2000" dirty="0">
                <a:solidFill>
                  <a:schemeClr val="bg2">
                    <a:lumMod val="10000"/>
                  </a:schemeClr>
                </a:solidFill>
                <a:cs typeface="Traditional Arabic" pitchFamily="2" charset="-78"/>
              </a:rPr>
              <a:t>LAN</a:t>
            </a:r>
            <a:r>
              <a:rPr lang="ar-SA" dirty="0" smtClean="0">
                <a:solidFill>
                  <a:schemeClr val="bg2">
                    <a:lumMod val="10000"/>
                  </a:schemeClr>
                </a:solidFill>
                <a:cs typeface="Traditional Arabic" pitchFamily="2" charset="-78"/>
              </a:rPr>
              <a:t>)</a:t>
            </a:r>
          </a:p>
          <a:p>
            <a:pPr lvl="0" algn="r" rtl="1">
              <a:buClr>
                <a:schemeClr val="accent2">
                  <a:lumMod val="75000"/>
                </a:schemeClr>
              </a:buClr>
              <a:buNone/>
            </a:pPr>
            <a:r>
              <a:rPr lang="ar-SA" b="1" dirty="0" smtClean="0">
                <a:solidFill>
                  <a:schemeClr val="bg2">
                    <a:lumMod val="10000"/>
                  </a:schemeClr>
                </a:solidFill>
                <a:cs typeface="Traditional Arabic" pitchFamily="2" charset="-78"/>
              </a:rPr>
              <a:t>وتعني</a:t>
            </a:r>
            <a:r>
              <a:rPr lang="ar-SA" dirty="0" smtClean="0">
                <a:solidFill>
                  <a:schemeClr val="bg2">
                    <a:lumMod val="10000"/>
                  </a:schemeClr>
                </a:solidFill>
                <a:cs typeface="Traditional Arabic" pitchFamily="2" charset="-78"/>
              </a:rPr>
              <a:t> </a:t>
            </a:r>
            <a:r>
              <a:rPr lang="en-US" sz="2000" dirty="0">
                <a:solidFill>
                  <a:schemeClr val="bg2">
                    <a:lumMod val="10000"/>
                  </a:schemeClr>
                </a:solidFill>
                <a:cs typeface="Traditional Arabic" pitchFamily="2" charset="-78"/>
              </a:rPr>
              <a:t>Local Area Network</a:t>
            </a:r>
            <a:r>
              <a:rPr lang="en-US" dirty="0">
                <a:solidFill>
                  <a:schemeClr val="bg2">
                    <a:lumMod val="10000"/>
                  </a:schemeClr>
                </a:solidFill>
                <a:cs typeface="Traditional Arabic" pitchFamily="2" charset="-78"/>
              </a:rPr>
              <a:t> </a:t>
            </a:r>
          </a:p>
          <a:p>
            <a:pPr algn="r" rtl="1">
              <a:buClr>
                <a:schemeClr val="accent2">
                  <a:lumMod val="75000"/>
                </a:schemeClr>
              </a:buClr>
              <a:buNone/>
            </a:pPr>
            <a:endParaRPr lang="ar-SA" dirty="0" smtClean="0">
              <a:solidFill>
                <a:schemeClr val="bg2">
                  <a:lumMod val="10000"/>
                </a:schemeClr>
              </a:solidFill>
              <a:cs typeface="Traditional Arabic" pitchFamily="2" charset="-78"/>
            </a:endParaRPr>
          </a:p>
          <a:p>
            <a:pPr algn="r" rtl="1">
              <a:buClr>
                <a:schemeClr val="accent2">
                  <a:lumMod val="75000"/>
                </a:schemeClr>
              </a:buClr>
              <a:buNone/>
            </a:pPr>
            <a:r>
              <a:rPr lang="ar-SA" dirty="0" smtClean="0">
                <a:solidFill>
                  <a:schemeClr val="bg2">
                    <a:lumMod val="10000"/>
                  </a:schemeClr>
                </a:solidFill>
                <a:cs typeface="Traditional Arabic" pitchFamily="2" charset="-78"/>
              </a:rPr>
              <a:t>   أي </a:t>
            </a:r>
            <a:r>
              <a:rPr lang="ar-SA" dirty="0">
                <a:solidFill>
                  <a:schemeClr val="bg2">
                    <a:lumMod val="10000"/>
                  </a:schemeClr>
                </a:solidFill>
                <a:cs typeface="Traditional Arabic" pitchFamily="2" charset="-78"/>
              </a:rPr>
              <a:t>منطقة شبكة محلية وهي عبارة عن مجموعة من أجهزة الحاسب مرتبطة مع بعضها البعض بواسطة كابلات في منطقة واحدة أو مبنى واحد كوسيلة للاتصال بين الأجهزة.</a:t>
            </a:r>
            <a:endParaRPr lang="en-US" dirty="0">
              <a:solidFill>
                <a:schemeClr val="bg2">
                  <a:lumMod val="10000"/>
                </a:schemeClr>
              </a:solidFill>
              <a:cs typeface="Traditional Arabic" pitchFamily="2" charset="-78"/>
            </a:endParaRPr>
          </a:p>
          <a:p>
            <a:pPr algn="r" rtl="1">
              <a:buClr>
                <a:schemeClr val="accent2">
                  <a:lumMod val="75000"/>
                </a:schemeClr>
              </a:buClr>
            </a:pPr>
            <a:endParaRPr lang="ar-SA" sz="3600" dirty="0"/>
          </a:p>
        </p:txBody>
      </p:sp>
      <p:pic>
        <p:nvPicPr>
          <p:cNvPr id="4" name="Picture 3" descr="images.jpg"/>
          <p:cNvPicPr/>
          <p:nvPr/>
        </p:nvPicPr>
        <p:blipFill>
          <a:blip r:embed="rId2" cstate="print"/>
          <a:stretch>
            <a:fillRect/>
          </a:stretch>
        </p:blipFill>
        <p:spPr>
          <a:xfrm>
            <a:off x="214282" y="2071678"/>
            <a:ext cx="2603688" cy="3735866"/>
          </a:xfrm>
          <a:prstGeom prst="rect">
            <a:avLst/>
          </a:prstGeom>
        </p:spPr>
      </p:pic>
    </p:spTree>
    <p:extLst>
      <p:ext uri="{BB962C8B-B14F-4D97-AF65-F5344CB8AC3E}">
        <p14:creationId xmlns:p14="http://schemas.microsoft.com/office/powerpoint/2010/main" val="38837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r" eaLnBrk="0" hangingPunct="0"/>
            <a:r>
              <a:rPr lang="ar-SA" sz="3700" b="1" dirty="0">
                <a:solidFill>
                  <a:schemeClr val="accent2"/>
                </a:solidFill>
                <a:latin typeface="Lucida Sans Unicode" pitchFamily="34" charset="0"/>
                <a:ea typeface="+mn-ea"/>
                <a:cs typeface="Traditional Arabic" pitchFamily="2" charset="-78"/>
              </a:rPr>
              <a:t>أنواع</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الشبكات</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حسب</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ar-SA" sz="3700" b="1" dirty="0">
                <a:solidFill>
                  <a:schemeClr val="accent2"/>
                </a:solidFill>
                <a:latin typeface="Lucida Sans Unicode" pitchFamily="34" charset="0"/>
                <a:ea typeface="+mn-ea"/>
                <a:cs typeface="Traditional Arabic" pitchFamily="2" charset="-78"/>
              </a:rPr>
              <a:t>البعد </a:t>
            </a:r>
          </a:p>
        </p:txBody>
      </p:sp>
      <p:sp>
        <p:nvSpPr>
          <p:cNvPr id="3" name="Content Placeholder 2"/>
          <p:cNvSpPr>
            <a:spLocks noGrp="1"/>
          </p:cNvSpPr>
          <p:nvPr>
            <p:ph idx="1"/>
          </p:nvPr>
        </p:nvSpPr>
        <p:spPr>
          <a:xfrm>
            <a:off x="3357554" y="2341462"/>
            <a:ext cx="5141030" cy="3373554"/>
          </a:xfrm>
        </p:spPr>
        <p:txBody>
          <a:bodyPr>
            <a:noAutofit/>
          </a:bodyPr>
          <a:lstStyle/>
          <a:p>
            <a:pPr lvl="0" algn="r" rtl="1">
              <a:buClr>
                <a:schemeClr val="accent2">
                  <a:lumMod val="75000"/>
                </a:schemeClr>
              </a:buClr>
              <a:buNone/>
            </a:pPr>
            <a:r>
              <a:rPr lang="ar-SA" b="1" dirty="0" smtClean="0">
                <a:solidFill>
                  <a:schemeClr val="bg2">
                    <a:lumMod val="10000"/>
                  </a:schemeClr>
                </a:solidFill>
                <a:cs typeface="Traditional Arabic" pitchFamily="2" charset="-78"/>
              </a:rPr>
              <a:t>2. شبكات موسعة </a:t>
            </a:r>
            <a:r>
              <a:rPr lang="en-US" sz="2000" dirty="0" smtClean="0">
                <a:solidFill>
                  <a:schemeClr val="bg2">
                    <a:lumMod val="10000"/>
                  </a:schemeClr>
                </a:solidFill>
                <a:cs typeface="Traditional Arabic" pitchFamily="2" charset="-78"/>
              </a:rPr>
              <a:t>(WAN)</a:t>
            </a:r>
            <a:endParaRPr lang="ar-SA" sz="2000" dirty="0" smtClean="0">
              <a:solidFill>
                <a:schemeClr val="bg2">
                  <a:lumMod val="10000"/>
                </a:schemeClr>
              </a:solidFill>
              <a:cs typeface="Traditional Arabic" pitchFamily="2" charset="-78"/>
            </a:endParaRPr>
          </a:p>
          <a:p>
            <a:pPr lvl="0" algn="r" rtl="1">
              <a:buClr>
                <a:schemeClr val="accent2">
                  <a:lumMod val="75000"/>
                </a:schemeClr>
              </a:buClr>
              <a:buNone/>
            </a:pPr>
            <a:r>
              <a:rPr lang="ar-SA" b="1" dirty="0" smtClean="0">
                <a:solidFill>
                  <a:schemeClr val="bg2">
                    <a:lumMod val="10000"/>
                  </a:schemeClr>
                </a:solidFill>
                <a:cs typeface="Traditional Arabic" pitchFamily="2" charset="-78"/>
              </a:rPr>
              <a:t>وتعني </a:t>
            </a:r>
            <a:r>
              <a:rPr lang="en-US" sz="2000" dirty="0" smtClean="0">
                <a:solidFill>
                  <a:schemeClr val="bg2">
                    <a:lumMod val="10000"/>
                  </a:schemeClr>
                </a:solidFill>
                <a:cs typeface="Traditional Arabic" pitchFamily="2" charset="-78"/>
              </a:rPr>
              <a:t>Wide</a:t>
            </a:r>
            <a:r>
              <a:rPr lang="en-US" b="1" dirty="0" smtClean="0">
                <a:solidFill>
                  <a:schemeClr val="bg2">
                    <a:lumMod val="10000"/>
                  </a:schemeClr>
                </a:solidFill>
                <a:cs typeface="Traditional Arabic" pitchFamily="2" charset="-78"/>
              </a:rPr>
              <a:t> </a:t>
            </a:r>
            <a:r>
              <a:rPr lang="en-US" sz="2000" dirty="0" smtClean="0">
                <a:solidFill>
                  <a:schemeClr val="bg2">
                    <a:lumMod val="10000"/>
                  </a:schemeClr>
                </a:solidFill>
                <a:cs typeface="Traditional Arabic" pitchFamily="2" charset="-78"/>
              </a:rPr>
              <a:t>Area</a:t>
            </a:r>
            <a:r>
              <a:rPr lang="en-US" b="1" dirty="0" smtClean="0">
                <a:solidFill>
                  <a:schemeClr val="bg2">
                    <a:lumMod val="10000"/>
                  </a:schemeClr>
                </a:solidFill>
                <a:cs typeface="Traditional Arabic" pitchFamily="2" charset="-78"/>
              </a:rPr>
              <a:t> </a:t>
            </a:r>
            <a:r>
              <a:rPr lang="en-US" sz="2000" dirty="0" smtClean="0">
                <a:solidFill>
                  <a:schemeClr val="bg2">
                    <a:lumMod val="10000"/>
                  </a:schemeClr>
                </a:solidFill>
                <a:cs typeface="Traditional Arabic" pitchFamily="2" charset="-78"/>
              </a:rPr>
              <a:t>Network </a:t>
            </a:r>
            <a:endParaRPr lang="ar-SA" sz="2000" dirty="0" smtClean="0">
              <a:solidFill>
                <a:schemeClr val="bg2">
                  <a:lumMod val="10000"/>
                </a:schemeClr>
              </a:solidFill>
              <a:cs typeface="Traditional Arabic" pitchFamily="2" charset="-78"/>
            </a:endParaRPr>
          </a:p>
          <a:p>
            <a:pPr lvl="0" algn="r" rtl="1">
              <a:buClr>
                <a:schemeClr val="accent2">
                  <a:lumMod val="75000"/>
                </a:schemeClr>
              </a:buClr>
              <a:buNone/>
            </a:pPr>
            <a:endParaRPr lang="ar-SA" dirty="0" smtClean="0">
              <a:solidFill>
                <a:schemeClr val="bg2">
                  <a:lumMod val="10000"/>
                </a:schemeClr>
              </a:solidFill>
              <a:cs typeface="Traditional Arabic" pitchFamily="2" charset="-78"/>
            </a:endParaRPr>
          </a:p>
          <a:p>
            <a:pPr lvl="0" algn="r" rtl="1">
              <a:buClr>
                <a:schemeClr val="accent2">
                  <a:lumMod val="75000"/>
                </a:schemeClr>
              </a:buClr>
              <a:buNone/>
            </a:pPr>
            <a:r>
              <a:rPr lang="ar-SA" dirty="0" smtClean="0">
                <a:solidFill>
                  <a:schemeClr val="bg2">
                    <a:lumMod val="10000"/>
                  </a:schemeClr>
                </a:solidFill>
                <a:cs typeface="Traditional Arabic" pitchFamily="2" charset="-78"/>
              </a:rPr>
              <a:t>أي منطقة شبكة موسعة, في هذا النوع من الشبكات يتم ربط أجهزة الحاسب في مناطق مختلفة ( مباني متباعدة) وذلك باستخدام وسائط مثل الاتصال الهاتفي (خط الهاتف) أو القمر الصناعي.</a:t>
            </a:r>
          </a:p>
          <a:p>
            <a:pPr lvl="0" algn="r" rtl="1">
              <a:buClr>
                <a:schemeClr val="accent2">
                  <a:lumMod val="75000"/>
                </a:schemeClr>
              </a:buClr>
              <a:buNone/>
            </a:pPr>
            <a:endParaRPr lang="ar-SA" dirty="0" smtClean="0">
              <a:solidFill>
                <a:schemeClr val="bg2">
                  <a:lumMod val="10000"/>
                </a:schemeClr>
              </a:solidFill>
              <a:cs typeface="Traditional Arabic" pitchFamily="2" charset="-78"/>
            </a:endParaRPr>
          </a:p>
          <a:p>
            <a:pPr lvl="0" algn="r" rtl="1">
              <a:buClr>
                <a:schemeClr val="accent2">
                  <a:lumMod val="75000"/>
                </a:schemeClr>
              </a:buClr>
              <a:buNone/>
            </a:pPr>
            <a:endParaRPr lang="ar-SA" dirty="0">
              <a:solidFill>
                <a:schemeClr val="bg2">
                  <a:lumMod val="10000"/>
                </a:schemeClr>
              </a:solidFill>
              <a:cs typeface="Traditional Arabic" pitchFamily="2" charset="-78"/>
            </a:endParaRPr>
          </a:p>
        </p:txBody>
      </p:sp>
      <p:pic>
        <p:nvPicPr>
          <p:cNvPr id="5" name="Picture 4" descr="wan-world.gif"/>
          <p:cNvPicPr/>
          <p:nvPr/>
        </p:nvPicPr>
        <p:blipFill>
          <a:blip r:embed="rId2" cstate="print"/>
          <a:stretch>
            <a:fillRect/>
          </a:stretch>
        </p:blipFill>
        <p:spPr>
          <a:xfrm>
            <a:off x="142844" y="1571612"/>
            <a:ext cx="2952328" cy="4255859"/>
          </a:xfrm>
          <a:prstGeom prst="rect">
            <a:avLst/>
          </a:prstGeom>
        </p:spPr>
      </p:pic>
    </p:spTree>
    <p:extLst>
      <p:ext uri="{BB962C8B-B14F-4D97-AF65-F5344CB8AC3E}">
        <p14:creationId xmlns:p14="http://schemas.microsoft.com/office/powerpoint/2010/main" val="388378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1933572"/>
            <a:ext cx="8229600" cy="1066800"/>
          </a:xfrm>
        </p:spPr>
        <p:txBody>
          <a:bodyPr>
            <a:normAutofit/>
          </a:bodyPr>
          <a:lstStyle/>
          <a:p>
            <a:pPr algn="ctr"/>
            <a:r>
              <a:rPr lang="ar-SA" sz="4400" b="1" dirty="0" smtClean="0">
                <a:solidFill>
                  <a:schemeClr val="accent2"/>
                </a:solidFill>
                <a:latin typeface="Lucida Sans Unicode" pitchFamily="34" charset="0"/>
                <a:cs typeface="Traditional Arabic" pitchFamily="2" charset="-78"/>
              </a:rPr>
              <a:t>أنواع</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الشبكات</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حسب</a:t>
            </a:r>
            <a:r>
              <a:rPr lang="ar-SA" sz="4800" b="1" dirty="0" smtClean="0">
                <a:solidFill>
                  <a:schemeClr val="accent2"/>
                </a:solidFill>
                <a:effectLst>
                  <a:outerShdw blurRad="38100" dist="38100" dir="2700000" algn="tl">
                    <a:srgbClr val="C0C0C0"/>
                  </a:outerShdw>
                </a:effectLst>
                <a:latin typeface="Lucida Sans Unicode" pitchFamily="34" charset="0"/>
              </a:rPr>
              <a:t> </a:t>
            </a:r>
            <a:r>
              <a:rPr lang="ar-SA" sz="4400" b="1" dirty="0" smtClean="0">
                <a:solidFill>
                  <a:schemeClr val="accent2"/>
                </a:solidFill>
                <a:latin typeface="Lucida Sans Unicode" pitchFamily="34" charset="0"/>
                <a:cs typeface="Traditional Arabic" pitchFamily="2" charset="-78"/>
              </a:rPr>
              <a:t>المكونات</a:t>
            </a:r>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49A89BF05CFA41BF00496D73E9E2EA" ma:contentTypeVersion="0" ma:contentTypeDescription="Create a new document." ma:contentTypeScope="" ma:versionID="7738439bcaf0ce6792c450c1e84af89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957EDBD-0833-4ADC-B923-9C22866EEC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5EEFDCC-BE3C-465A-9749-3657A5436AD5}">
  <ds:schemaRefs>
    <ds:schemaRef ds:uri="http://schemas.microsoft.com/sharepoint/v3/contenttype/forms"/>
  </ds:schemaRefs>
</ds:datastoreItem>
</file>

<file path=customXml/itemProps3.xml><?xml version="1.0" encoding="utf-8"?>
<ds:datastoreItem xmlns:ds="http://schemas.openxmlformats.org/officeDocument/2006/customXml" ds:itemID="{78E62220-9EC5-4825-B8EC-2EBFCDEFC780}">
  <ds:schemaRefs>
    <ds:schemaRef ds:uri="http://purl.org/dc/elements/1.1/"/>
    <ds:schemaRef ds:uri="http://schemas.microsoft.com/office/2006/documentManagement/types"/>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Urban</Template>
  <TotalTime>1919</TotalTime>
  <Words>696</Words>
  <Application>Microsoft Office PowerPoint</Application>
  <PresentationFormat>On-screen Show (4:3)</PresentationFormat>
  <Paragraphs>115</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تطبيقات على الحاسب الشخصي 1103 حال المحاضرة الثالثة</vt:lpstr>
      <vt:lpstr>شبكات الحاسب الآلي</vt:lpstr>
      <vt:lpstr>أهم فوائد ومميزات الشبكات </vt:lpstr>
      <vt:lpstr>أهم فوائد ومميزات الشبكات </vt:lpstr>
      <vt:lpstr>محور التعامل مع الشبكة</vt:lpstr>
      <vt:lpstr>أنواع الشبكات حسب البعد </vt:lpstr>
      <vt:lpstr>أنواع الشبكات حسب البعد </vt:lpstr>
      <vt:lpstr>أنواع الشبكات حسب البعد </vt:lpstr>
      <vt:lpstr>أنواع الشبكات حسب المكونات</vt:lpstr>
      <vt:lpstr>أنواع الشبكات حسب المكونات</vt:lpstr>
      <vt:lpstr>PowerPoint Presentation</vt:lpstr>
      <vt:lpstr>PowerPoint Presentation</vt:lpstr>
      <vt:lpstr>أنواع الشبكات حسب المكونات</vt:lpstr>
      <vt:lpstr>PowerPoint Presentation</vt:lpstr>
      <vt:lpstr>PowerPoint Presentation</vt:lpstr>
      <vt:lpstr>المكونات المادية للشبكة ( Network Hardware) </vt:lpstr>
      <vt:lpstr>المكونات المادية للشبكة ( Network Hardware) </vt:lpstr>
      <vt:lpstr>العوامل المؤثرة سلبًا على  الشبكات </vt:lpstr>
      <vt:lpstr>الفيروسات</vt:lpstr>
      <vt:lpstr>تعريف الفيروس </vt:lpstr>
      <vt:lpstr>أنواع الفيروسات </vt:lpstr>
      <vt:lpstr>أنواع الفيروسات </vt:lpstr>
      <vt:lpstr>أنواع الفيروسات </vt:lpstr>
      <vt:lpstr>أهم طرق الحماية من الفيروسات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asoma</dc:creator>
  <cp:lastModifiedBy>mhourani</cp:lastModifiedBy>
  <cp:revision>57</cp:revision>
  <dcterms:created xsi:type="dcterms:W3CDTF">2011-10-02T13:55:47Z</dcterms:created>
  <dcterms:modified xsi:type="dcterms:W3CDTF">2014-02-12T09:06:51Z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0x0101004249A89BF05CFA41BF00496D73E9E2EA</vt:lpwstr>
  </property>
</Properties>
</file>