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80" r:id="rId2"/>
  </p:sldMasterIdLst>
  <p:sldIdLst>
    <p:sldId id="273" r:id="rId3"/>
    <p:sldId id="274" r:id="rId4"/>
    <p:sldId id="285" r:id="rId5"/>
    <p:sldId id="284" r:id="rId6"/>
    <p:sldId id="276" r:id="rId7"/>
    <p:sldId id="286" r:id="rId8"/>
    <p:sldId id="288" r:id="rId9"/>
    <p:sldId id="257" r:id="rId10"/>
    <p:sldId id="267" r:id="rId11"/>
    <p:sldId id="268" r:id="rId12"/>
    <p:sldId id="256" r:id="rId13"/>
    <p:sldId id="287" r:id="rId14"/>
    <p:sldId id="269" r:id="rId15"/>
    <p:sldId id="270" r:id="rId16"/>
    <p:sldId id="258" r:id="rId17"/>
    <p:sldId id="259" r:id="rId18"/>
    <p:sldId id="264" r:id="rId19"/>
    <p:sldId id="260" r:id="rId20"/>
    <p:sldId id="261" r:id="rId21"/>
    <p:sldId id="262" r:id="rId22"/>
    <p:sldId id="263" r:id="rId23"/>
    <p:sldId id="265" r:id="rId24"/>
    <p:sldId id="266"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9" d="100"/>
          <a:sy n="89" d="100"/>
        </p:scale>
        <p:origin x="5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BA2EE2D1-17B3-4695-BB34-D3D2F3354A59}" type="datetimeFigureOut">
              <a:rPr lang="ar-SA" smtClean="0"/>
              <a:t>10/02/1441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1498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A2EE2D1-17B3-4695-BB34-D3D2F3354A59}" type="datetimeFigureOut">
              <a:rPr lang="ar-SA" smtClean="0"/>
              <a:t>10/02/1441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292170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A2EE2D1-17B3-4695-BB34-D3D2F3354A59}" type="datetimeFigureOut">
              <a:rPr lang="ar-SA" smtClean="0"/>
              <a:t>10/02/1441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86511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01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999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27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32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939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255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55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67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A2EE2D1-17B3-4695-BB34-D3D2F3354A59}" type="datetimeFigureOut">
              <a:rPr lang="ar-SA" smtClean="0"/>
              <a:t>10/02/1441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290176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932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472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51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A2EE2D1-17B3-4695-BB34-D3D2F3354A59}" type="datetimeFigureOut">
              <a:rPr lang="ar-SA" smtClean="0"/>
              <a:t>10/02/1441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259934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BA2EE2D1-17B3-4695-BB34-D3D2F3354A59}" type="datetimeFigureOut">
              <a:rPr lang="ar-SA" smtClean="0"/>
              <a:t>10/02/1441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197741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BA2EE2D1-17B3-4695-BB34-D3D2F3354A59}" type="datetimeFigureOut">
              <a:rPr lang="ar-SA" smtClean="0"/>
              <a:t>10/02/1441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329273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BA2EE2D1-17B3-4695-BB34-D3D2F3354A59}" type="datetimeFigureOut">
              <a:rPr lang="ar-SA" smtClean="0"/>
              <a:t>10/02/1441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135336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A2EE2D1-17B3-4695-BB34-D3D2F3354A59}" type="datetimeFigureOut">
              <a:rPr lang="ar-SA" smtClean="0"/>
              <a:t>10/02/1441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222715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A2EE2D1-17B3-4695-BB34-D3D2F3354A59}" type="datetimeFigureOut">
              <a:rPr lang="ar-SA" smtClean="0"/>
              <a:t>10/02/1441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16335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A2EE2D1-17B3-4695-BB34-D3D2F3354A59}" type="datetimeFigureOut">
              <a:rPr lang="ar-SA" smtClean="0"/>
              <a:t>10/02/1441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6AF351-A6E5-4D40-BA79-2C5D7ACA1FD4}" type="slidenum">
              <a:rPr lang="ar-SA" smtClean="0"/>
              <a:t>‹#›</a:t>
            </a:fld>
            <a:endParaRPr lang="ar-SA"/>
          </a:p>
        </p:txBody>
      </p:sp>
    </p:spTree>
    <p:extLst>
      <p:ext uri="{BB962C8B-B14F-4D97-AF65-F5344CB8AC3E}">
        <p14:creationId xmlns:p14="http://schemas.microsoft.com/office/powerpoint/2010/main" val="67066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2EE2D1-17B3-4695-BB34-D3D2F3354A59}" type="datetimeFigureOut">
              <a:rPr lang="ar-SA" smtClean="0"/>
              <a:t>10/02/1441</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6AF351-A6E5-4D40-BA79-2C5D7ACA1FD4}" type="slidenum">
              <a:rPr lang="ar-SA" smtClean="0"/>
              <a:t>‹#›</a:t>
            </a:fld>
            <a:endParaRPr lang="ar-SA"/>
          </a:p>
        </p:txBody>
      </p:sp>
    </p:spTree>
    <p:extLst>
      <p:ext uri="{BB962C8B-B14F-4D97-AF65-F5344CB8AC3E}">
        <p14:creationId xmlns:p14="http://schemas.microsoft.com/office/powerpoint/2010/main" val="228446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EE2D1-17B3-4695-BB34-D3D2F3354A59}" type="datetimeFigureOut">
              <a:rPr lang="ar-SA" smtClean="0"/>
              <a:t>10/02/1441</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AF351-A6E5-4D40-BA79-2C5D7ACA1FD4}" type="slidenum">
              <a:rPr lang="ar-SA" smtClean="0"/>
              <a:t>‹#›</a:t>
            </a:fld>
            <a:endParaRPr lang="ar-SA"/>
          </a:p>
        </p:txBody>
      </p:sp>
    </p:spTree>
    <p:extLst>
      <p:ext uri="{BB962C8B-B14F-4D97-AF65-F5344CB8AC3E}">
        <p14:creationId xmlns:p14="http://schemas.microsoft.com/office/powerpoint/2010/main" val="27768873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oughtco.com/skier-safety-tips-3008592" TargetMode="External"/><Relationship Id="rId2" Type="http://schemas.openxmlformats.org/officeDocument/2006/relationships/hyperlink" Target="https://www.thoughtco.com/who-invented-the-snowmaking-machine-4071870" TargetMode="External"/><Relationship Id="rId1" Type="http://schemas.openxmlformats.org/officeDocument/2006/relationships/slideLayout" Target="../slideLayouts/slideLayout2.xml"/><Relationship Id="rId4" Type="http://schemas.openxmlformats.org/officeDocument/2006/relationships/hyperlink" Target="https://www.thoughtco.com/skiing-styles-415116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iEsYD4yVSB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055" y="965021"/>
            <a:ext cx="10911840" cy="1051560"/>
          </a:xfrm>
        </p:spPr>
        <p:txBody>
          <a:bodyPr>
            <a:normAutofit fontScale="90000"/>
          </a:bodyPr>
          <a:lstStyle/>
          <a:p>
            <a:r>
              <a:rPr lang="en-US" sz="3100" b="0" dirty="0">
                <a:solidFill>
                  <a:srgbClr val="C00000"/>
                </a:solidFill>
                <a:latin typeface="Times New Roman" panose="02020603050405020304" pitchFamily="18" charset="0"/>
                <a:cs typeface="Times New Roman" panose="02020603050405020304" pitchFamily="18" charset="0"/>
              </a:rPr>
              <a:t>The</a:t>
            </a:r>
            <a:r>
              <a:rPr lang="en-US" dirty="0"/>
              <a:t> </a:t>
            </a:r>
            <a:r>
              <a:rPr lang="en-US" sz="3100" b="0" dirty="0">
                <a:solidFill>
                  <a:srgbClr val="C00000"/>
                </a:solidFill>
                <a:latin typeface="Times New Roman" panose="02020603050405020304" pitchFamily="18" charset="0"/>
                <a:cs typeface="Times New Roman" panose="02020603050405020304" pitchFamily="18" charset="0"/>
              </a:rPr>
              <a:t>structure of a dictionary:</a:t>
            </a:r>
            <a:br>
              <a:rPr lang="en-US" sz="3100" b="0" dirty="0">
                <a:solidFill>
                  <a:srgbClr val="C00000"/>
                </a:solidFill>
                <a:latin typeface="Times New Roman" panose="02020603050405020304" pitchFamily="18" charset="0"/>
                <a:cs typeface="Times New Roman" panose="02020603050405020304" pitchFamily="18" charset="0"/>
              </a:rPr>
            </a:br>
            <a:endParaRPr lang="en-US" sz="3100" b="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8311" y="1916183"/>
            <a:ext cx="10455383" cy="4187952"/>
          </a:xfrm>
        </p:spPr>
        <p:txBody>
          <a:bodyPr>
            <a:normAutofit/>
          </a:bodyPr>
          <a:lstStyle/>
          <a:p>
            <a:pPr marL="0" indent="0" algn="just">
              <a:lnSpc>
                <a:spcPct val="150000"/>
              </a:lnSpc>
              <a:buNone/>
            </a:pPr>
            <a:r>
              <a:rPr lang="en-US" sz="2200" dirty="0">
                <a:solidFill>
                  <a:schemeClr val="accent1">
                    <a:lumMod val="75000"/>
                  </a:schemeClr>
                </a:solidFill>
                <a:latin typeface="Times New Roman" panose="02020603050405020304" pitchFamily="18" charset="0"/>
                <a:cs typeface="Times New Roman" panose="02020603050405020304" pitchFamily="18" charset="0"/>
              </a:rPr>
              <a:t>Macrostructure</a:t>
            </a:r>
            <a:r>
              <a:rPr lang="en-US" sz="2200" dirty="0">
                <a:latin typeface="Times New Roman" panose="02020603050405020304" pitchFamily="18" charset="0"/>
                <a:cs typeface="Times New Roman" panose="02020603050405020304" pitchFamily="18" charset="0"/>
              </a:rPr>
              <a:t> – overall structural organization of volume, typically: </a:t>
            </a:r>
          </a:p>
          <a:p>
            <a:pPr algn="just">
              <a:lnSpc>
                <a:spcPct val="150000"/>
              </a:lnSpc>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Front matter</a:t>
            </a:r>
            <a:r>
              <a:rPr lang="en-US" sz="2200" dirty="0">
                <a:latin typeface="Times New Roman" panose="02020603050405020304" pitchFamily="18" charset="0"/>
                <a:cs typeface="Times New Roman" panose="02020603050405020304" pitchFamily="18" charset="0"/>
              </a:rPr>
              <a:t>, introduction, user guidelines; (</a:t>
            </a:r>
            <a:r>
              <a:rPr lang="en-US" sz="2200" u="sng" dirty="0">
                <a:solidFill>
                  <a:schemeClr val="accent1">
                    <a:lumMod val="75000"/>
                  </a:schemeClr>
                </a:solidFill>
                <a:latin typeface="Times New Roman" panose="02020603050405020304" pitchFamily="18" charset="0"/>
                <a:cs typeface="Times New Roman" panose="02020603050405020304" pitchFamily="18" charset="0"/>
              </a:rPr>
              <a:t>before the “A” letter)</a:t>
            </a:r>
          </a:p>
          <a:p>
            <a:pPr algn="just">
              <a:lnSpc>
                <a:spcPct val="150000"/>
              </a:lnSpc>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Body</a:t>
            </a:r>
            <a:r>
              <a:rPr lang="en-US" sz="2200" dirty="0">
                <a:latin typeface="Times New Roman" panose="02020603050405020304" pitchFamily="18" charset="0"/>
                <a:cs typeface="Times New Roman" panose="02020603050405020304" pitchFamily="18" charset="0"/>
              </a:rPr>
              <a:t> – entries and definitions, typically organized alphabetically; </a:t>
            </a:r>
            <a:r>
              <a:rPr lang="en-US" sz="2200" u="sng" dirty="0">
                <a:solidFill>
                  <a:schemeClr val="accent1">
                    <a:lumMod val="75000"/>
                  </a:schemeClr>
                </a:solidFill>
                <a:latin typeface="Times New Roman" panose="02020603050405020304" pitchFamily="18" charset="0"/>
                <a:cs typeface="Times New Roman" panose="02020603050405020304" pitchFamily="18" charset="0"/>
              </a:rPr>
              <a:t>(from A-z) </a:t>
            </a:r>
          </a:p>
          <a:p>
            <a:pPr algn="just">
              <a:lnSpc>
                <a:spcPct val="150000"/>
              </a:lnSpc>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End matter </a:t>
            </a:r>
            <a:r>
              <a:rPr lang="en-US" sz="2200" dirty="0">
                <a:latin typeface="Times New Roman" panose="02020603050405020304" pitchFamily="18" charset="0"/>
                <a:cs typeface="Times New Roman" panose="02020603050405020304" pitchFamily="18" charset="0"/>
              </a:rPr>
              <a:t>– appendices and additional information, e.g. personal names, place names, loan items etc. </a:t>
            </a:r>
            <a:r>
              <a:rPr lang="en-US" sz="2200" u="sng" dirty="0">
                <a:solidFill>
                  <a:schemeClr val="accent1">
                    <a:lumMod val="75000"/>
                  </a:schemeClr>
                </a:solidFill>
                <a:latin typeface="Times New Roman" panose="02020603050405020304" pitchFamily="18" charset="0"/>
                <a:cs typeface="Times New Roman" panose="02020603050405020304" pitchFamily="18" charset="0"/>
              </a:rPr>
              <a:t>(after the z)</a:t>
            </a:r>
          </a:p>
        </p:txBody>
      </p:sp>
    </p:spTree>
    <p:extLst>
      <p:ext uri="{BB962C8B-B14F-4D97-AF65-F5344CB8AC3E}">
        <p14:creationId xmlns:p14="http://schemas.microsoft.com/office/powerpoint/2010/main" val="1655936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097" y="702526"/>
            <a:ext cx="10604809" cy="5753209"/>
          </a:xfrm>
        </p:spPr>
        <p:txBody>
          <a:bodyPr>
            <a:noAutofit/>
          </a:bodyPr>
          <a:lstStyle/>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Lexeme is an abstract concept – it is the set of word forms that comprise a paradigm of related words forms, </a:t>
            </a:r>
            <a:r>
              <a:rPr lang="en-US" sz="2200" dirty="0" err="1">
                <a:latin typeface="Times New Roman" panose="02020603050405020304" pitchFamily="18" charset="0"/>
                <a:cs typeface="Times New Roman" panose="02020603050405020304" pitchFamily="18" charset="0"/>
              </a:rPr>
              <a:t>eg.</a:t>
            </a:r>
            <a:r>
              <a:rPr lang="en-US" sz="2200" dirty="0">
                <a:latin typeface="Times New Roman" panose="02020603050405020304" pitchFamily="18" charset="0"/>
                <a:cs typeface="Times New Roman" panose="02020603050405020304" pitchFamily="18" charset="0"/>
              </a:rPr>
              <a:t> sing – sings – singing - sang – sung (cf. talk – talks – talking – talked – talked) – regular and irregular paradigms; </a:t>
            </a:r>
          </a:p>
          <a:p>
            <a:r>
              <a:rPr lang="en-US" sz="2200" dirty="0">
                <a:latin typeface="Times New Roman" panose="02020603050405020304" pitchFamily="18" charset="0"/>
                <a:cs typeface="Times New Roman" panose="02020603050405020304" pitchFamily="18" charset="0"/>
              </a:rPr>
              <a:t>A lexeme can have many different forms. </a:t>
            </a:r>
          </a:p>
          <a:p>
            <a:pPr marL="0" indent="0">
              <a:buNone/>
            </a:pP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Word-form is inflectional variant of lexeme i.e. word forms have the same lexeme e.g. runs, ran, running are forms of the same lexeme (run). However, the derivative (runner ) has a different lexeme.</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 headword is typically a citation form of a lexeme i.e. represents a lexeme.</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80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935037"/>
          </a:xfrm>
        </p:spPr>
        <p:txBody>
          <a:bodyPr/>
          <a:lstStyle/>
          <a:p>
            <a:r>
              <a:rPr lang="en-US" dirty="0">
                <a:solidFill>
                  <a:srgbClr val="C00000"/>
                </a:solidFill>
              </a:rPr>
              <a:t>The Lemma	</a:t>
            </a:r>
            <a:endParaRPr lang="ar-SA" dirty="0">
              <a:solidFill>
                <a:srgbClr val="C00000"/>
              </a:solidFill>
            </a:endParaRPr>
          </a:p>
        </p:txBody>
      </p:sp>
      <p:sp>
        <p:nvSpPr>
          <p:cNvPr id="3" name="عنوان فرعي 2"/>
          <p:cNvSpPr>
            <a:spLocks noGrp="1"/>
          </p:cNvSpPr>
          <p:nvPr>
            <p:ph type="subTitle" idx="1"/>
          </p:nvPr>
        </p:nvSpPr>
        <p:spPr>
          <a:xfrm>
            <a:off x="1384184" y="2216791"/>
            <a:ext cx="9811682" cy="3454400"/>
          </a:xfrm>
        </p:spPr>
        <p:txBody>
          <a:bodyPr>
            <a:normAutofit/>
          </a:bodyPr>
          <a:lstStyle/>
          <a:p>
            <a:pPr marL="342900" indent="-342900" algn="l" rtl="0">
              <a:buFont typeface="Arial" panose="020B0604020202020204" pitchFamily="34" charset="0"/>
              <a:buChar char="•"/>
            </a:pPr>
            <a:r>
              <a:rPr lang="en-US" dirty="0"/>
              <a:t>The lemma functions as a representative of a linguistic sign; in a dictionary, it represents the lexical item described in the individual dictionary entry.</a:t>
            </a:r>
            <a:endParaRPr lang="ar-SA" dirty="0"/>
          </a:p>
          <a:p>
            <a:pPr marL="342900" indent="-342900" algn="l" rtl="0">
              <a:buFont typeface="Arial" panose="020B0604020202020204" pitchFamily="34" charset="0"/>
              <a:buChar char="•"/>
            </a:pPr>
            <a:r>
              <a:rPr lang="en-US" dirty="0"/>
              <a:t>In a dictionary having an alphabetical macrostructure, the lemma also has the function of determining the position of the entry in the lemma list.</a:t>
            </a:r>
            <a:endParaRPr lang="ar-SA" dirty="0"/>
          </a:p>
          <a:p>
            <a:pPr marL="342900" indent="-342900" algn="l" rtl="0">
              <a:buFont typeface="Arial" panose="020B0604020202020204" pitchFamily="34" charset="0"/>
              <a:buChar char="•"/>
            </a:pPr>
            <a:r>
              <a:rPr lang="en-US" dirty="0"/>
              <a:t>The lemma helps users to find the information provided about the lemma sign. In some cases the information is given as a cross reference to another lemma. </a:t>
            </a:r>
            <a:endParaRPr lang="ar-SA" dirty="0"/>
          </a:p>
          <a:p>
            <a:pPr algn="l"/>
            <a:endParaRPr lang="ar-SA" dirty="0"/>
          </a:p>
        </p:txBody>
      </p:sp>
    </p:spTree>
    <p:extLst>
      <p:ext uri="{BB962C8B-B14F-4D97-AF65-F5344CB8AC3E}">
        <p14:creationId xmlns:p14="http://schemas.microsoft.com/office/powerpoint/2010/main" val="424083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2E48-21DD-4773-929B-D5294594296D}"/>
              </a:ext>
            </a:extLst>
          </p:cNvPr>
          <p:cNvSpPr>
            <a:spLocks noGrp="1"/>
          </p:cNvSpPr>
          <p:nvPr>
            <p:ph type="title"/>
          </p:nvPr>
        </p:nvSpPr>
        <p:spPr>
          <a:xfrm>
            <a:off x="2893503" y="415459"/>
            <a:ext cx="10515600" cy="1325563"/>
          </a:xfrm>
        </p:spPr>
        <p:txBody>
          <a:bodyPr/>
          <a:lstStyle/>
          <a:p>
            <a:pPr algn="l" rtl="0"/>
            <a:r>
              <a:rPr lang="en-CA" dirty="0">
                <a:solidFill>
                  <a:srgbClr val="FF0000"/>
                </a:solidFill>
              </a:rPr>
              <a:t>A lexeme Vs A Lemma</a:t>
            </a:r>
          </a:p>
        </p:txBody>
      </p:sp>
      <p:sp>
        <p:nvSpPr>
          <p:cNvPr id="3" name="Content Placeholder 2">
            <a:extLst>
              <a:ext uri="{FF2B5EF4-FFF2-40B4-BE49-F238E27FC236}">
                <a16:creationId xmlns:a16="http://schemas.microsoft.com/office/drawing/2014/main" id="{A08DAB08-54BD-4E81-BF57-762960603494}"/>
              </a:ext>
            </a:extLst>
          </p:cNvPr>
          <p:cNvSpPr>
            <a:spLocks noGrp="1"/>
          </p:cNvSpPr>
          <p:nvPr>
            <p:ph idx="1"/>
          </p:nvPr>
        </p:nvSpPr>
        <p:spPr/>
        <p:txBody>
          <a:bodyPr/>
          <a:lstStyle/>
          <a:p>
            <a:pPr marL="0" indent="0" algn="ctr" rtl="0">
              <a:buNone/>
            </a:pPr>
            <a:r>
              <a:rPr lang="en-US" dirty="0"/>
              <a:t>A </a:t>
            </a:r>
            <a:r>
              <a:rPr lang="en-US" b="1" dirty="0"/>
              <a:t>lexeme</a:t>
            </a:r>
            <a:r>
              <a:rPr lang="en-US" dirty="0"/>
              <a:t> is a unit of meaning, and can be more than one word. A </a:t>
            </a:r>
            <a:r>
              <a:rPr lang="en-US" b="1" dirty="0"/>
              <a:t>lexeme</a:t>
            </a:r>
            <a:r>
              <a:rPr lang="en-US" dirty="0"/>
              <a:t> is the set of all forms that have the same meaning, while </a:t>
            </a:r>
            <a:r>
              <a:rPr lang="en-US" b="1" dirty="0"/>
              <a:t>lemma</a:t>
            </a:r>
            <a:r>
              <a:rPr lang="en-US" dirty="0"/>
              <a:t> refers to the particular form that is chosen by convention to represent the </a:t>
            </a:r>
            <a:r>
              <a:rPr lang="en-US" b="1" dirty="0"/>
              <a:t>lexeme</a:t>
            </a:r>
            <a:r>
              <a:rPr lang="en-US" dirty="0"/>
              <a:t>. In English, for example, run, runs and running are forms of the same </a:t>
            </a:r>
            <a:r>
              <a:rPr lang="en-US" b="1" dirty="0"/>
              <a:t>lexeme</a:t>
            </a:r>
            <a:r>
              <a:rPr lang="en-US" dirty="0"/>
              <a:t>, but run is the </a:t>
            </a:r>
            <a:r>
              <a:rPr lang="en-US" b="1" dirty="0"/>
              <a:t>lemma.</a:t>
            </a:r>
            <a:endParaRPr lang="en-CA" dirty="0"/>
          </a:p>
        </p:txBody>
      </p:sp>
    </p:spTree>
    <p:extLst>
      <p:ext uri="{BB962C8B-B14F-4D97-AF65-F5344CB8AC3E}">
        <p14:creationId xmlns:p14="http://schemas.microsoft.com/office/powerpoint/2010/main" val="181411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887" y="2217874"/>
            <a:ext cx="10181063" cy="5160336"/>
          </a:xfrm>
        </p:spPr>
        <p:txBody>
          <a:bodyPr>
            <a:normAutofit/>
          </a:bodyPr>
          <a:lstStyle/>
          <a:p>
            <a:pPr algn="just">
              <a:lnSpc>
                <a:spcPct val="150000"/>
              </a:lnSpc>
            </a:pPr>
            <a:r>
              <a:rPr lang="en-US" sz="2200" dirty="0">
                <a:latin typeface="Simplified Arabic" panose="02020603050405020304" pitchFamily="18" charset="-78"/>
                <a:cs typeface="Simplified Arabic" panose="02020603050405020304" pitchFamily="18" charset="-78"/>
              </a:rPr>
              <a:t>Dictionaries of alphabetic languages list words in alphabetical order. </a:t>
            </a:r>
          </a:p>
          <a:p>
            <a:pPr algn="just">
              <a:lnSpc>
                <a:spcPct val="150000"/>
              </a:lnSpc>
            </a:pPr>
            <a:r>
              <a:rPr lang="en-US" sz="2200" dirty="0">
                <a:latin typeface="Simplified Arabic" panose="02020603050405020304" pitchFamily="18" charset="-78"/>
                <a:cs typeface="Simplified Arabic" panose="02020603050405020304" pitchFamily="18" charset="-78"/>
              </a:rPr>
              <a:t>With non-alphabetic languages, it may be different. The order in a dictionary with </a:t>
            </a:r>
            <a:r>
              <a:rPr lang="en-US" sz="2200" i="1" dirty="0">
                <a:latin typeface="Simplified Arabic" panose="02020603050405020304" pitchFamily="18" charset="-78"/>
                <a:cs typeface="Simplified Arabic" panose="02020603050405020304" pitchFamily="18" charset="-78"/>
              </a:rPr>
              <a:t>ideographic</a:t>
            </a:r>
            <a:r>
              <a:rPr lang="en-US" sz="2200" dirty="0">
                <a:latin typeface="Simplified Arabic" panose="02020603050405020304" pitchFamily="18" charset="-78"/>
                <a:cs typeface="Simplified Arabic" panose="02020603050405020304" pitchFamily="18" charset="-78"/>
              </a:rPr>
              <a:t> entries  i.e. graphic symbols that represent an idea rather than a group of letters; such as Chinese character is often troublesome and controversial because each character has different readings.</a:t>
            </a:r>
          </a:p>
        </p:txBody>
      </p:sp>
      <p:sp>
        <p:nvSpPr>
          <p:cNvPr id="4" name="Title 1">
            <a:extLst>
              <a:ext uri="{FF2B5EF4-FFF2-40B4-BE49-F238E27FC236}">
                <a16:creationId xmlns:a16="http://schemas.microsoft.com/office/drawing/2014/main" id="{C4F7D923-AAC3-4E4F-8C13-D3DC61A0E07D}"/>
              </a:ext>
            </a:extLst>
          </p:cNvPr>
          <p:cNvSpPr txBox="1">
            <a:spLocks/>
          </p:cNvSpPr>
          <p:nvPr/>
        </p:nvSpPr>
        <p:spPr>
          <a:xfrm>
            <a:off x="4253076" y="122664"/>
            <a:ext cx="3875856" cy="1937295"/>
          </a:xfrm>
          <a:prstGeom prst="rect">
            <a:avLst/>
          </a:prstGeom>
        </p:spPr>
        <p:txBody>
          <a:bodyPr vert="horz" anchor="b">
            <a:normAutofit fontScale="900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Simplified Arabic Fixed" panose="02070309020205020404" pitchFamily="49" charset="-78"/>
                <a:cs typeface="Simplified Arabic Fixed" panose="02070309020205020404" pitchFamily="49" charset="-78"/>
              </a:rPr>
              <a:t>Entry</a:t>
            </a:r>
            <a:r>
              <a:rPr kumimoji="0" lang="en-US" sz="40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rPr>
              <a:t> </a:t>
            </a:r>
            <a:r>
              <a:rPr kumimoji="0" lang="en-US" sz="40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Simplified Arabic Fixed" panose="02070309020205020404" pitchFamily="49" charset="-78"/>
                <a:cs typeface="Simplified Arabic Fixed" panose="02070309020205020404" pitchFamily="49" charset="-78"/>
              </a:rPr>
              <a:t>Order</a:t>
            </a:r>
            <a:br>
              <a:rPr kumimoji="0" lang="en-US" sz="24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rPr>
            </a:br>
            <a:endParaRPr kumimoji="0" lang="en-US" sz="240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1770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2493" y="1229518"/>
            <a:ext cx="4846638" cy="4398963"/>
          </a:xfrm>
        </p:spPr>
      </p:pic>
    </p:spTree>
    <p:extLst>
      <p:ext uri="{BB962C8B-B14F-4D97-AF65-F5344CB8AC3E}">
        <p14:creationId xmlns:p14="http://schemas.microsoft.com/office/powerpoint/2010/main" val="116213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C00000"/>
                </a:solidFill>
              </a:rPr>
              <a:t>Spelling and word division</a:t>
            </a:r>
            <a:endParaRPr lang="ar-SA" b="1" dirty="0">
              <a:solidFill>
                <a:srgbClr val="C00000"/>
              </a:solidFill>
            </a:endParaRPr>
          </a:p>
        </p:txBody>
      </p:sp>
      <p:sp>
        <p:nvSpPr>
          <p:cNvPr id="3" name="عنصر نائب للمحتوى 2"/>
          <p:cNvSpPr>
            <a:spLocks noGrp="1"/>
          </p:cNvSpPr>
          <p:nvPr>
            <p:ph idx="1"/>
          </p:nvPr>
        </p:nvSpPr>
        <p:spPr/>
        <p:txBody>
          <a:bodyPr/>
          <a:lstStyle/>
          <a:p>
            <a:pPr algn="l" rtl="0"/>
            <a:r>
              <a:rPr lang="en-US" dirty="0"/>
              <a:t>Spelling is one of the most frequent reasons for consulting a dictionary.</a:t>
            </a:r>
          </a:p>
          <a:p>
            <a:pPr algn="l" rtl="0"/>
            <a:r>
              <a:rPr lang="en-US" dirty="0"/>
              <a:t>Information about spelling is conveyed by the lemma.</a:t>
            </a:r>
            <a:endParaRPr lang="ar-SA" dirty="0"/>
          </a:p>
          <a:p>
            <a:pPr algn="l" rtl="0"/>
            <a:r>
              <a:rPr lang="en-US" dirty="0"/>
              <a:t>A user who is not sure about the spelling of a certain word may need help to find the right entry in the dictionary.</a:t>
            </a:r>
          </a:p>
          <a:p>
            <a:pPr algn="l" rtl="0"/>
            <a:r>
              <a:rPr lang="en-US" dirty="0"/>
              <a:t>In electronic dictionaries, there is no need to search in various places in order to find the correct spelling since the dictionary automatically displays a list of suggestions if an incorrect or incomplete spelling is given.</a:t>
            </a:r>
            <a:endParaRPr lang="ar-SA" dirty="0"/>
          </a:p>
        </p:txBody>
      </p:sp>
    </p:spTree>
    <p:extLst>
      <p:ext uri="{BB962C8B-B14F-4D97-AF65-F5344CB8AC3E}">
        <p14:creationId xmlns:p14="http://schemas.microsoft.com/office/powerpoint/2010/main" val="262869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762000"/>
            <a:ext cx="10515600" cy="5414963"/>
          </a:xfrm>
        </p:spPr>
        <p:txBody>
          <a:bodyPr>
            <a:normAutofit/>
          </a:bodyPr>
          <a:lstStyle/>
          <a:p>
            <a:pPr marL="0" indent="0" algn="ctr">
              <a:buNone/>
            </a:pPr>
            <a:r>
              <a:rPr lang="en-US" sz="4000" b="1" dirty="0">
                <a:solidFill>
                  <a:srgbClr val="C00000"/>
                </a:solidFill>
              </a:rPr>
              <a:t>Word</a:t>
            </a:r>
            <a:r>
              <a:rPr lang="en-US" b="1" dirty="0">
                <a:solidFill>
                  <a:srgbClr val="C00000"/>
                </a:solidFill>
              </a:rPr>
              <a:t> </a:t>
            </a:r>
            <a:r>
              <a:rPr lang="en-US" sz="4400" b="1" dirty="0">
                <a:solidFill>
                  <a:srgbClr val="C00000"/>
                </a:solidFill>
              </a:rPr>
              <a:t>Division</a:t>
            </a:r>
          </a:p>
          <a:p>
            <a:pPr algn="l" rtl="0"/>
            <a:r>
              <a:rPr lang="en-US" dirty="0"/>
              <a:t>Information about word division may serve different purposes. In most cases it is a matter of showing where the word can be divided at the end of a line of writing (orthographic word division), but there are also cases where word division is concerned not only with orthography but with word formation as well.</a:t>
            </a:r>
          </a:p>
          <a:p>
            <a:pPr algn="l" rtl="0"/>
            <a:r>
              <a:rPr lang="en-US" dirty="0"/>
              <a:t>Word division information is useful in L1 dictionaries as they are intended for production.</a:t>
            </a:r>
          </a:p>
          <a:p>
            <a:pPr algn="l" rtl="0"/>
            <a:r>
              <a:rPr lang="en-US" dirty="0"/>
              <a:t>Word division information may promote vocabulary building.</a:t>
            </a:r>
          </a:p>
        </p:txBody>
      </p:sp>
    </p:spTree>
    <p:extLst>
      <p:ext uri="{BB962C8B-B14F-4D97-AF65-F5344CB8AC3E}">
        <p14:creationId xmlns:p14="http://schemas.microsoft.com/office/powerpoint/2010/main" val="29026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7649" y="2052128"/>
            <a:ext cx="10515600" cy="4351338"/>
          </a:xfrm>
        </p:spPr>
        <p:txBody>
          <a:bodyPr/>
          <a:lstStyle/>
          <a:p>
            <a:pPr algn="l" rtl="0"/>
            <a:r>
              <a:rPr lang="en-US" dirty="0"/>
              <a:t>There are several types of word-division marker; e.g. cap·​</a:t>
            </a:r>
            <a:r>
              <a:rPr lang="en-US" dirty="0" err="1"/>
              <a:t>i</a:t>
            </a:r>
            <a:r>
              <a:rPr lang="en-US" dirty="0"/>
              <a:t>·​</a:t>
            </a:r>
            <a:r>
              <a:rPr lang="en-US" dirty="0" err="1"/>
              <a:t>tal</a:t>
            </a:r>
            <a:r>
              <a:rPr lang="en-US" dirty="0"/>
              <a:t>·​</a:t>
            </a:r>
            <a:r>
              <a:rPr lang="en-US" dirty="0" err="1"/>
              <a:t>i</a:t>
            </a:r>
            <a:r>
              <a:rPr lang="en-US" dirty="0"/>
              <a:t>·​</a:t>
            </a:r>
            <a:r>
              <a:rPr lang="en-US" dirty="0" err="1"/>
              <a:t>za</a:t>
            </a:r>
            <a:r>
              <a:rPr lang="en-US" dirty="0"/>
              <a:t>·​</a:t>
            </a:r>
            <a:r>
              <a:rPr lang="en-US" dirty="0" err="1"/>
              <a:t>tion</a:t>
            </a:r>
            <a:endParaRPr lang="en-US" dirty="0"/>
          </a:p>
          <a:p>
            <a:pPr algn="l" rtl="0"/>
            <a:r>
              <a:rPr lang="en-US" dirty="0"/>
              <a:t>Dictionaries do not always agree on the position of word-division points. For example, in English there is a disagreement not only between British and American dictionaries, but also between different British dictionaries.</a:t>
            </a:r>
          </a:p>
          <a:p>
            <a:pPr algn="l" rtl="0"/>
            <a:endParaRPr lang="ar-SA" dirty="0"/>
          </a:p>
        </p:txBody>
      </p:sp>
    </p:spTree>
    <p:extLst>
      <p:ext uri="{BB962C8B-B14F-4D97-AF65-F5344CB8AC3E}">
        <p14:creationId xmlns:p14="http://schemas.microsoft.com/office/powerpoint/2010/main" val="364622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790575"/>
          </a:xfrm>
        </p:spPr>
        <p:txBody>
          <a:bodyPr/>
          <a:lstStyle/>
          <a:p>
            <a:pPr algn="ctr"/>
            <a:r>
              <a:rPr lang="en-US" b="1" dirty="0">
                <a:solidFill>
                  <a:srgbClr val="C00000"/>
                </a:solidFill>
              </a:rPr>
              <a:t>Pronunciation</a:t>
            </a:r>
            <a:r>
              <a:rPr lang="en-US" dirty="0"/>
              <a:t>	</a:t>
            </a:r>
            <a:endParaRPr lang="ar-SA" dirty="0"/>
          </a:p>
        </p:txBody>
      </p:sp>
      <p:sp>
        <p:nvSpPr>
          <p:cNvPr id="3" name="عنصر نائب للمحتوى 2"/>
          <p:cNvSpPr>
            <a:spLocks noGrp="1"/>
          </p:cNvSpPr>
          <p:nvPr>
            <p:ph idx="1"/>
          </p:nvPr>
        </p:nvSpPr>
        <p:spPr>
          <a:xfrm>
            <a:off x="838200" y="1155700"/>
            <a:ext cx="10515600" cy="5021263"/>
          </a:xfrm>
        </p:spPr>
        <p:txBody>
          <a:bodyPr>
            <a:normAutofit fontScale="92500"/>
          </a:bodyPr>
          <a:lstStyle/>
          <a:p>
            <a:pPr algn="l" rtl="0"/>
            <a:r>
              <a:rPr lang="en-US" dirty="0"/>
              <a:t>The need for pronunciation information in dictionaries varies between languages.</a:t>
            </a:r>
          </a:p>
          <a:p>
            <a:pPr algn="l" rtl="0"/>
            <a:r>
              <a:rPr lang="en-US" dirty="0"/>
              <a:t>In Finnish, there is a complete one -to-one correspondence between spelling and pronunciation and the stress is always on the first syllable. </a:t>
            </a:r>
          </a:p>
          <a:p>
            <a:pPr algn="l" rtl="0"/>
            <a:r>
              <a:rPr lang="en-US" dirty="0"/>
              <a:t>The pronunciation of English is very little in agreement with the spelling.</a:t>
            </a:r>
            <a:endParaRPr lang="ar-SA" dirty="0"/>
          </a:p>
          <a:p>
            <a:pPr algn="l" rtl="0"/>
            <a:r>
              <a:rPr lang="en-US" dirty="0"/>
              <a:t>The need for pronunciation information varies between different types of dictionaries. Pronunciation is usually shown in monolingual dictionaries.</a:t>
            </a:r>
          </a:p>
          <a:p>
            <a:pPr algn="l" rtl="0"/>
            <a:r>
              <a:rPr lang="en-US" dirty="0"/>
              <a:t>In L1 (object language is the user’s native language)dictionaries, pronunciation information is needed only for words that may cause difficulties.</a:t>
            </a:r>
          </a:p>
          <a:p>
            <a:pPr algn="l" rtl="0"/>
            <a:r>
              <a:rPr lang="en-US" dirty="0"/>
              <a:t>In L2 (object language is not the user’s native language) dictionaries, pronunciation must be shown for all words.</a:t>
            </a:r>
            <a:endParaRPr lang="ar-SA" dirty="0"/>
          </a:p>
        </p:txBody>
      </p:sp>
    </p:spTree>
    <p:extLst>
      <p:ext uri="{BB962C8B-B14F-4D97-AF65-F5344CB8AC3E}">
        <p14:creationId xmlns:p14="http://schemas.microsoft.com/office/powerpoint/2010/main" val="400691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58800"/>
            <a:ext cx="10515600" cy="5618163"/>
          </a:xfrm>
        </p:spPr>
        <p:txBody>
          <a:bodyPr/>
          <a:lstStyle/>
          <a:p>
            <a:pPr marL="0" indent="0" algn="ctr">
              <a:buNone/>
            </a:pPr>
            <a:r>
              <a:rPr lang="en-US" b="1" dirty="0">
                <a:solidFill>
                  <a:srgbClr val="C00000"/>
                </a:solidFill>
              </a:rPr>
              <a:t>Types of pronunciation information:</a:t>
            </a:r>
          </a:p>
          <a:p>
            <a:pPr algn="l" rtl="0"/>
            <a:r>
              <a:rPr lang="en-US" dirty="0"/>
              <a:t>Which sounds occur?</a:t>
            </a:r>
            <a:endParaRPr lang="ar-SA" dirty="0"/>
          </a:p>
          <a:p>
            <a:pPr algn="l" rtl="0"/>
            <a:r>
              <a:rPr lang="en-US" dirty="0"/>
              <a:t>What is the length of the sounds?</a:t>
            </a:r>
          </a:p>
          <a:p>
            <a:pPr algn="l" rtl="0"/>
            <a:r>
              <a:rPr lang="en-US" dirty="0"/>
              <a:t>What is the position of the stress?</a:t>
            </a:r>
          </a:p>
          <a:p>
            <a:pPr algn="l" rtl="0"/>
            <a:r>
              <a:rPr lang="en-US" dirty="0"/>
              <a:t>What is the tone used?</a:t>
            </a:r>
          </a:p>
          <a:p>
            <a:pPr marL="0" indent="0" algn="l" rtl="0">
              <a:buNone/>
            </a:pPr>
            <a:r>
              <a:rPr lang="en-US" dirty="0"/>
              <a:t>This information is conveyed to the user in two main types:</a:t>
            </a:r>
          </a:p>
          <a:p>
            <a:pPr marL="514350" indent="-514350" algn="l" rtl="0">
              <a:buFont typeface="+mj-lt"/>
              <a:buAutoNum type="arabicPeriod"/>
            </a:pPr>
            <a:r>
              <a:rPr lang="en-US" dirty="0"/>
              <a:t>Visually, by means of written characters on a book page or a computer screen.</a:t>
            </a:r>
          </a:p>
          <a:p>
            <a:pPr marL="514350" indent="-514350" algn="l" rtl="0">
              <a:buFont typeface="+mj-lt"/>
              <a:buAutoNum type="arabicPeriod"/>
            </a:pPr>
            <a:r>
              <a:rPr lang="en-US" dirty="0"/>
              <a:t>Auditorily, this feature is offered by some electronic dictionaries.</a:t>
            </a:r>
          </a:p>
          <a:p>
            <a:pPr marL="514350" indent="-514350" algn="l">
              <a:buAutoNum type="arabicPeriod"/>
            </a:pPr>
            <a:endParaRPr lang="ar-SA" dirty="0"/>
          </a:p>
        </p:txBody>
      </p:sp>
    </p:spTree>
    <p:extLst>
      <p:ext uri="{BB962C8B-B14F-4D97-AF65-F5344CB8AC3E}">
        <p14:creationId xmlns:p14="http://schemas.microsoft.com/office/powerpoint/2010/main" val="322097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A8AF4E-FE68-4FB0-B3A4-A6A328A024DB}"/>
              </a:ext>
            </a:extLst>
          </p:cNvPr>
          <p:cNvSpPr txBox="1">
            <a:spLocks/>
          </p:cNvSpPr>
          <p:nvPr/>
        </p:nvSpPr>
        <p:spPr>
          <a:xfrm>
            <a:off x="3424523" y="522760"/>
            <a:ext cx="58610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rPr>
              <a:t>The</a:t>
            </a:r>
            <a:r>
              <a:rPr kumimoji="0" lang="en-US" sz="3600" b="1" i="0" u="none" strike="noStrike" kern="1200" cap="none" spc="0" normalizeH="0" baseline="0" noProof="0" dirty="0">
                <a:ln>
                  <a:noFill/>
                </a:ln>
                <a:solidFill>
                  <a:srgbClr val="F07F09">
                    <a:tint val="88000"/>
                    <a:satMod val="150000"/>
                  </a:srgbClr>
                </a:solidFill>
                <a:effectLst>
                  <a:outerShdw blurRad="53975" dist="22860" dir="5400000" algn="tl" rotWithShape="0">
                    <a:srgbClr val="000000">
                      <a:alpha val="55000"/>
                    </a:srgbClr>
                  </a:outerShdw>
                </a:effectLst>
                <a:uLnTx/>
                <a:uFillTx/>
                <a:latin typeface="Verdana"/>
                <a:ea typeface="+mj-ea"/>
                <a:cs typeface="+mj-cs"/>
              </a:rPr>
              <a:t> </a:t>
            </a:r>
            <a:r>
              <a:rPr kumimoji="0" lang="en-US" sz="3100" b="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rPr>
              <a:t>structure of a dictionary:</a:t>
            </a:r>
            <a:br>
              <a:rPr kumimoji="0" lang="en-US" sz="3100" b="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rPr>
            </a:br>
            <a:endParaRPr kumimoji="0" lang="en-US" sz="3100" b="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endParaRPr>
          </a:p>
        </p:txBody>
      </p:sp>
      <p:sp>
        <p:nvSpPr>
          <p:cNvPr id="8" name="Content Placeholder 2">
            <a:extLst>
              <a:ext uri="{FF2B5EF4-FFF2-40B4-BE49-F238E27FC236}">
                <a16:creationId xmlns:a16="http://schemas.microsoft.com/office/drawing/2014/main" id="{A98C5E49-CA0B-42B8-8082-A8814F2C6D5D}"/>
              </a:ext>
            </a:extLst>
          </p:cNvPr>
          <p:cNvSpPr txBox="1">
            <a:spLocks/>
          </p:cNvSpPr>
          <p:nvPr/>
        </p:nvSpPr>
        <p:spPr>
          <a:xfrm>
            <a:off x="904449" y="2067482"/>
            <a:ext cx="9445081" cy="1167293"/>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just" defTabSz="914400" rtl="0" eaLnBrk="1" fontAlgn="auto" latinLnBrk="0" hangingPunct="1">
              <a:lnSpc>
                <a:spcPct val="150000"/>
              </a:lnSpc>
              <a:spcBef>
                <a:spcPts val="250"/>
              </a:spcBef>
              <a:spcAft>
                <a:spcPts val="0"/>
              </a:spcAft>
              <a:buClr>
                <a:srgbClr val="F07F09"/>
              </a:buClr>
              <a:buSzPct val="80000"/>
              <a:buFont typeface="Wingdings 2"/>
              <a:buNone/>
              <a:tabLst/>
              <a:defRPr/>
            </a:pPr>
            <a:r>
              <a:rPr kumimoji="0" lang="en-US" sz="2200" b="0" i="0" u="none" strike="noStrike" kern="1200" cap="none" spc="0" normalizeH="0" baseline="0" noProof="0" dirty="0">
                <a:ln>
                  <a:noFill/>
                </a:ln>
                <a:solidFill>
                  <a:srgbClr val="F07F09">
                    <a:lumMod val="75000"/>
                  </a:srgbClr>
                </a:solidFill>
                <a:effectLst/>
                <a:uLnTx/>
                <a:uFillTx/>
                <a:latin typeface="Times New Roman" panose="02020603050405020304" pitchFamily="18" charset="0"/>
                <a:ea typeface="+mn-ea"/>
                <a:cs typeface="Times New Roman" panose="02020603050405020304" pitchFamily="18" charset="0"/>
              </a:rPr>
              <a:t> </a:t>
            </a:r>
            <a:r>
              <a:rPr lang="en-US" sz="2200" dirty="0">
                <a:solidFill>
                  <a:srgbClr val="F07F09">
                    <a:lumMod val="75000"/>
                  </a:srgbClr>
                </a:solidFill>
                <a:latin typeface="Times New Roman" panose="02020603050405020304" pitchFamily="18" charset="0"/>
                <a:cs typeface="Times New Roman" panose="02020603050405020304" pitchFamily="18" charset="0"/>
              </a:rPr>
              <a:t>M</a:t>
            </a:r>
            <a:r>
              <a:rPr kumimoji="0" lang="en-US" sz="2200" b="0" i="0" u="none" strike="noStrike" kern="1200" cap="none" spc="0" normalizeH="0" baseline="0" noProof="0" dirty="0" err="1">
                <a:ln>
                  <a:noFill/>
                </a:ln>
                <a:solidFill>
                  <a:srgbClr val="F07F09">
                    <a:lumMod val="75000"/>
                  </a:srgbClr>
                </a:solidFill>
                <a:effectLst/>
                <a:uLnTx/>
                <a:uFillTx/>
                <a:latin typeface="Times New Roman" panose="02020603050405020304" pitchFamily="18" charset="0"/>
                <a:ea typeface="+mn-ea"/>
                <a:cs typeface="Times New Roman" panose="02020603050405020304" pitchFamily="18" charset="0"/>
              </a:rPr>
              <a:t>icrostructure</a:t>
            </a:r>
            <a:r>
              <a:rPr kumimoji="0" lang="en-US" sz="2200" b="0" i="0" u="none" strike="noStrike" kern="1200" cap="none" spc="0" normalizeH="0" baseline="0" noProof="0" dirty="0">
                <a:ln>
                  <a:noFill/>
                </a:ln>
                <a:solidFill>
                  <a:srgbClr val="F07F09">
                    <a:lumMod val="75000"/>
                  </a:srgbClr>
                </a:solidFill>
                <a:effectLst/>
                <a:uLnTx/>
                <a:uFillTx/>
                <a:latin typeface="Times New Roman" panose="02020603050405020304" pitchFamily="18" charset="0"/>
                <a:ea typeface="+mn-ea"/>
                <a:cs typeface="Times New Roman" panose="02020603050405020304" pitchFamily="18" charset="0"/>
              </a:rPr>
              <a:t> –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internal structure of dictionary entry blocks, typically: </a:t>
            </a:r>
          </a:p>
          <a:p>
            <a:pPr marL="0" marR="0" lvl="0" indent="0" algn="just" defTabSz="914400" rtl="0" eaLnBrk="1" fontAlgn="auto" latinLnBrk="0" hangingPunct="1">
              <a:lnSpc>
                <a:spcPct val="150000"/>
              </a:lnSpc>
              <a:spcBef>
                <a:spcPts val="250"/>
              </a:spcBef>
              <a:spcAft>
                <a:spcPts val="0"/>
              </a:spcAft>
              <a:buClr>
                <a:srgbClr val="F07F09"/>
              </a:buClr>
              <a:buSzPct val="80000"/>
              <a:buFont typeface="Wingdings 2"/>
              <a:buNone/>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250"/>
              </a:spcBef>
              <a:spcAft>
                <a:spcPts val="0"/>
              </a:spcAft>
              <a:buClr>
                <a:srgbClr val="F07F09"/>
              </a:buClr>
              <a:buSzPct val="80000"/>
              <a:buFont typeface="Wingdings 2"/>
              <a:buNone/>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Content Placeholder 2">
            <a:extLst>
              <a:ext uri="{FF2B5EF4-FFF2-40B4-BE49-F238E27FC236}">
                <a16:creationId xmlns:a16="http://schemas.microsoft.com/office/drawing/2014/main" id="{2544ADC9-8C75-48E6-B751-9CE32ED25D92}"/>
              </a:ext>
            </a:extLst>
          </p:cNvPr>
          <p:cNvSpPr txBox="1">
            <a:spLocks/>
          </p:cNvSpPr>
          <p:nvPr/>
        </p:nvSpPr>
        <p:spPr>
          <a:xfrm>
            <a:off x="141277" y="2924787"/>
            <a:ext cx="10696375" cy="5084136"/>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just">
              <a:lnSpc>
                <a:spcPct val="150000"/>
              </a:lnSpc>
              <a:buClr>
                <a:srgbClr val="F07F09"/>
              </a:buClr>
              <a:defRPr/>
            </a:pPr>
            <a:r>
              <a:rPr kumimoji="0" lang="en-GB" sz="2200" b="0" i="0" u="none" strike="noStrike" kern="1200" cap="none" spc="0" normalizeH="0" baseline="0" noProof="0" dirty="0">
                <a:ln>
                  <a:noFill/>
                </a:ln>
                <a:solidFill>
                  <a:srgbClr val="9F2936">
                    <a:lumMod val="50000"/>
                  </a:srgbClr>
                </a:solidFill>
                <a:effectLst/>
                <a:uLnTx/>
                <a:uFillTx/>
                <a:latin typeface="Times New Roman" panose="02020603050405020304" pitchFamily="18" charset="0"/>
                <a:ea typeface="+mn-ea"/>
                <a:cs typeface="Times New Roman" panose="02020603050405020304" pitchFamily="18" charset="0"/>
              </a:rPr>
              <a:t>Headword</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word you are looking up. It is always in bold type.</a:t>
            </a:r>
          </a:p>
          <a:p>
            <a:pPr algn="just">
              <a:lnSpc>
                <a:spcPct val="150000"/>
              </a:lnSpc>
              <a:buClr>
                <a:srgbClr val="F07F09"/>
              </a:buClr>
              <a:defRPr/>
            </a:pPr>
            <a:r>
              <a:rPr kumimoji="0" lang="en-GB" sz="2200" b="0" i="0" u="none" strike="noStrike" kern="1200" cap="none" spc="0" normalizeH="0" baseline="0" noProof="0" dirty="0">
                <a:ln>
                  <a:noFill/>
                </a:ln>
                <a:solidFill>
                  <a:srgbClr val="9F2936">
                    <a:lumMod val="50000"/>
                  </a:srgbClr>
                </a:solidFill>
                <a:effectLst/>
                <a:uLnTx/>
                <a:uFillTx/>
                <a:latin typeface="Times New Roman" panose="02020603050405020304" pitchFamily="18" charset="0"/>
                <a:ea typeface="+mn-ea"/>
                <a:cs typeface="Times New Roman" panose="02020603050405020304" pitchFamily="18" charset="0"/>
              </a:rPr>
              <a:t>Entry</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information on the word you are looking up. </a:t>
            </a:r>
          </a:p>
          <a:p>
            <a:pPr algn="just">
              <a:lnSpc>
                <a:spcPct val="150000"/>
              </a:lnSpc>
              <a:buClr>
                <a:srgbClr val="F07F09"/>
              </a:buClr>
              <a:defRPr/>
            </a:pPr>
            <a:r>
              <a:rPr kumimoji="0" lang="en-GB" sz="2200" b="0" i="0" u="none" strike="noStrike" kern="1200" cap="none" spc="0" normalizeH="0" baseline="0" noProof="0" dirty="0">
                <a:ln>
                  <a:noFill/>
                </a:ln>
                <a:solidFill>
                  <a:srgbClr val="9F2936">
                    <a:lumMod val="50000"/>
                  </a:srgbClr>
                </a:solidFill>
                <a:effectLst/>
                <a:uLnTx/>
                <a:uFillTx/>
                <a:latin typeface="Times New Roman" panose="02020603050405020304" pitchFamily="18" charset="0"/>
                <a:ea typeface="+mn-ea"/>
                <a:cs typeface="Times New Roman" panose="02020603050405020304" pitchFamily="18" charset="0"/>
              </a:rPr>
              <a:t>Pronunciation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tells you how to say the word. Found in (parentheses).</a:t>
            </a:r>
          </a:p>
          <a:p>
            <a:pPr marL="0" marR="0" lvl="0" indent="0" algn="just" defTabSz="914400" rtl="0" eaLnBrk="1" fontAlgn="auto" latinLnBrk="0" hangingPunct="1">
              <a:lnSpc>
                <a:spcPct val="150000"/>
              </a:lnSpc>
              <a:spcBef>
                <a:spcPts val="250"/>
              </a:spcBef>
              <a:spcAft>
                <a:spcPts val="0"/>
              </a:spcAft>
              <a:buClr>
                <a:srgbClr val="F07F09"/>
              </a:buClr>
              <a:buSzPct val="80000"/>
              <a:buFont typeface="Wingdings 2"/>
              <a:buNone/>
              <a:tabLst/>
              <a:defRPr/>
            </a:pPr>
            <a:endPar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250"/>
              </a:spcBef>
              <a:spcAft>
                <a:spcPts val="0"/>
              </a:spcAft>
              <a:buClr>
                <a:srgbClr val="F07F09"/>
              </a:buClr>
              <a:buSzPct val="80000"/>
              <a:buFont typeface="Wingdings 2"/>
              <a:buNone/>
              <a:tabLst/>
              <a:defRPr/>
            </a:pPr>
            <a:endPar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65176" marR="0" lvl="0" indent="-265176" algn="just" defTabSz="914400" rtl="0" eaLnBrk="1" fontAlgn="auto" latinLnBrk="0" hangingPunct="1">
              <a:lnSpc>
                <a:spcPct val="150000"/>
              </a:lnSpc>
              <a:spcBef>
                <a:spcPts val="250"/>
              </a:spcBef>
              <a:spcAft>
                <a:spcPts val="0"/>
              </a:spcAft>
              <a:buClr>
                <a:srgbClr val="F07F09"/>
              </a:buClr>
              <a:buSzPct val="80000"/>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250"/>
              </a:spcBef>
              <a:spcAft>
                <a:spcPts val="0"/>
              </a:spcAft>
              <a:buClr>
                <a:srgbClr val="F07F09"/>
              </a:buClr>
              <a:buSzPct val="80000"/>
              <a:buFont typeface="Wingdings 2"/>
              <a:buNone/>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F841B7AC-6D18-4BDD-AE23-8A8BDB57AC01}"/>
              </a:ext>
            </a:extLst>
          </p:cNvPr>
          <p:cNvPicPr>
            <a:picLocks noChangeAspect="1"/>
          </p:cNvPicPr>
          <p:nvPr/>
        </p:nvPicPr>
        <p:blipFill rotWithShape="1">
          <a:blip r:embed="rId2"/>
          <a:srcRect l="8795" t="38328" r="53157" b="25805"/>
          <a:stretch/>
        </p:blipFill>
        <p:spPr>
          <a:xfrm>
            <a:off x="2880683" y="4851918"/>
            <a:ext cx="3215317" cy="1704078"/>
          </a:xfrm>
          <a:prstGeom prst="rect">
            <a:avLst/>
          </a:prstGeom>
        </p:spPr>
      </p:pic>
    </p:spTree>
    <p:extLst>
      <p:ext uri="{BB962C8B-B14F-4D97-AF65-F5344CB8AC3E}">
        <p14:creationId xmlns:p14="http://schemas.microsoft.com/office/powerpoint/2010/main" val="184125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03976" y="155400"/>
            <a:ext cx="10515600" cy="1325563"/>
          </a:xfrm>
        </p:spPr>
        <p:txBody>
          <a:bodyPr/>
          <a:lstStyle/>
          <a:p>
            <a:pPr algn="ctr"/>
            <a:r>
              <a:rPr lang="en-US" b="1" dirty="0">
                <a:solidFill>
                  <a:srgbClr val="C00000"/>
                </a:solidFill>
              </a:rPr>
              <a:t>Equivalents</a:t>
            </a:r>
            <a:endParaRPr lang="ar-SA" b="1" dirty="0">
              <a:solidFill>
                <a:srgbClr val="C00000"/>
              </a:solidFill>
            </a:endParaRPr>
          </a:p>
        </p:txBody>
      </p:sp>
      <p:sp>
        <p:nvSpPr>
          <p:cNvPr id="3" name="عنصر نائب للمحتوى 2"/>
          <p:cNvSpPr>
            <a:spLocks noGrp="1"/>
          </p:cNvSpPr>
          <p:nvPr>
            <p:ph idx="1"/>
          </p:nvPr>
        </p:nvSpPr>
        <p:spPr/>
        <p:txBody>
          <a:bodyPr/>
          <a:lstStyle/>
          <a:p>
            <a:pPr algn="l" rtl="0"/>
            <a:r>
              <a:rPr lang="en-US" dirty="0"/>
              <a:t>The purpose of the bilingual dictionary is to provide lexical items in one language( the source language) with counterparts (equivalents) in another language (the target language) that are as near as possible with regard to meaning and usage.</a:t>
            </a:r>
          </a:p>
          <a:p>
            <a:pPr algn="l" rtl="0"/>
            <a:r>
              <a:rPr lang="en-US" dirty="0"/>
              <a:t>In bilingual lexicography, there are certain restriction and problems originating from the differences between the two linguistic systems.</a:t>
            </a:r>
            <a:endParaRPr lang="ar-SA" dirty="0"/>
          </a:p>
        </p:txBody>
      </p:sp>
    </p:spTree>
    <p:extLst>
      <p:ext uri="{BB962C8B-B14F-4D97-AF65-F5344CB8AC3E}">
        <p14:creationId xmlns:p14="http://schemas.microsoft.com/office/powerpoint/2010/main" val="197610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C00000"/>
                </a:solidFill>
              </a:rPr>
              <a:t>Different concept formation in different languages</a:t>
            </a:r>
            <a:endParaRPr lang="ar-SA" b="1" dirty="0">
              <a:solidFill>
                <a:srgbClr val="C00000"/>
              </a:solidFill>
            </a:endParaRPr>
          </a:p>
        </p:txBody>
      </p:sp>
      <p:sp>
        <p:nvSpPr>
          <p:cNvPr id="3" name="عنصر نائب للمحتوى 2"/>
          <p:cNvSpPr>
            <a:spLocks noGrp="1"/>
          </p:cNvSpPr>
          <p:nvPr>
            <p:ph idx="1"/>
          </p:nvPr>
        </p:nvSpPr>
        <p:spPr/>
        <p:txBody>
          <a:bodyPr/>
          <a:lstStyle/>
          <a:p>
            <a:pPr algn="l" rtl="0"/>
            <a:r>
              <a:rPr lang="en-US" dirty="0"/>
              <a:t>The conceptual world evolves differently in different languages as a result of cultural and other differences between the areas where the languages are used.</a:t>
            </a:r>
            <a:endParaRPr lang="ar-SA" dirty="0"/>
          </a:p>
          <a:p>
            <a:pPr algn="l" rtl="0"/>
            <a:r>
              <a:rPr lang="en-US" dirty="0"/>
              <a:t>The number of concepts within a certain conceptual field may differ. For </a:t>
            </a:r>
            <a:r>
              <a:rPr lang="en-US" dirty="0" err="1"/>
              <a:t>example,in</a:t>
            </a:r>
            <a:r>
              <a:rPr lang="en-US" dirty="0"/>
              <a:t> the Eskimo language, there is a large stock of concepts relating to snow while Arabic has a wide range of concepts relating to camels.</a:t>
            </a:r>
            <a:endParaRPr lang="ar-SA" dirty="0"/>
          </a:p>
        </p:txBody>
      </p:sp>
    </p:spTree>
    <p:extLst>
      <p:ext uri="{BB962C8B-B14F-4D97-AF65-F5344CB8AC3E}">
        <p14:creationId xmlns:p14="http://schemas.microsoft.com/office/powerpoint/2010/main" val="426705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5155"/>
            <a:ext cx="10515600" cy="5661808"/>
          </a:xfrm>
        </p:spPr>
        <p:txBody>
          <a:bodyPr>
            <a:normAutofit fontScale="62500" lnSpcReduction="20000"/>
          </a:bodyPr>
          <a:lstStyle/>
          <a:p>
            <a:pPr marL="0" indent="0" algn="ctr" rtl="0">
              <a:buNone/>
            </a:pPr>
            <a:r>
              <a:rPr lang="en-US" b="1" dirty="0">
                <a:solidFill>
                  <a:srgbClr val="282828"/>
                </a:solidFill>
                <a:latin typeface="Lato"/>
              </a:rPr>
              <a:t>Some Snow Terms</a:t>
            </a:r>
          </a:p>
          <a:p>
            <a:pPr marL="0" indent="0" algn="l">
              <a:buNone/>
            </a:pPr>
            <a:r>
              <a:rPr lang="en-US" b="1" dirty="0">
                <a:solidFill>
                  <a:srgbClr val="282828"/>
                </a:solidFill>
                <a:latin typeface="Georgia" panose="02040502050405020303" pitchFamily="18" charset="0"/>
              </a:rPr>
              <a:t>Artificial Snow:</a:t>
            </a:r>
            <a:r>
              <a:rPr lang="en-US" dirty="0">
                <a:solidFill>
                  <a:srgbClr val="282828"/>
                </a:solidFill>
                <a:latin typeface="Georgia" panose="02040502050405020303" pitchFamily="18" charset="0"/>
              </a:rPr>
              <a:t> Snow manufactured by </a:t>
            </a:r>
            <a:r>
              <a:rPr lang="en-US" dirty="0">
                <a:solidFill>
                  <a:srgbClr val="0086A6"/>
                </a:solidFill>
                <a:latin typeface="Georgia" panose="02040502050405020303" pitchFamily="18" charset="0"/>
                <a:hlinkClick r:id="rId2"/>
              </a:rPr>
              <a:t>snow cannons</a:t>
            </a:r>
            <a:r>
              <a:rPr lang="en-US" dirty="0">
                <a:solidFill>
                  <a:srgbClr val="282828"/>
                </a:solidFill>
                <a:latin typeface="Georgia" panose="02040502050405020303" pitchFamily="18" charset="0"/>
              </a:rPr>
              <a:t> or guns, which create tiny granules like hair or grits. These machines are becoming cheaper with increased technology.</a:t>
            </a:r>
          </a:p>
          <a:p>
            <a:pPr marL="0" indent="0" algn="l">
              <a:buNone/>
            </a:pPr>
            <a:r>
              <a:rPr lang="en-US" b="1" dirty="0">
                <a:solidFill>
                  <a:srgbClr val="282828"/>
                </a:solidFill>
                <a:latin typeface="Georgia" panose="02040502050405020303" pitchFamily="18" charset="0"/>
              </a:rPr>
              <a:t>Ball Bearings:</a:t>
            </a:r>
            <a:r>
              <a:rPr lang="en-US" dirty="0">
                <a:solidFill>
                  <a:srgbClr val="282828"/>
                </a:solidFill>
                <a:latin typeface="Georgia" panose="02040502050405020303" pitchFamily="18" charset="0"/>
              </a:rPr>
              <a:t> Little firm balls of snow that form around or under skis.</a:t>
            </a:r>
          </a:p>
          <a:p>
            <a:pPr marL="0" indent="0" algn="l">
              <a:buNone/>
            </a:pPr>
            <a:r>
              <a:rPr lang="en-US" b="1" dirty="0">
                <a:solidFill>
                  <a:srgbClr val="282828"/>
                </a:solidFill>
                <a:latin typeface="Georgia" panose="02040502050405020303" pitchFamily="18" charset="0"/>
              </a:rPr>
              <a:t>Blowing Snow:</a:t>
            </a:r>
            <a:r>
              <a:rPr lang="en-US" dirty="0">
                <a:solidFill>
                  <a:srgbClr val="282828"/>
                </a:solidFill>
                <a:latin typeface="Georgia" panose="02040502050405020303" pitchFamily="18" charset="0"/>
              </a:rPr>
              <a:t> Grounded snow that has been moved around by the wind.</a:t>
            </a:r>
          </a:p>
          <a:p>
            <a:pPr marL="0" indent="0" algn="l">
              <a:buNone/>
            </a:pPr>
            <a:r>
              <a:rPr lang="en-US" b="1" dirty="0">
                <a:solidFill>
                  <a:srgbClr val="282828"/>
                </a:solidFill>
                <a:latin typeface="Georgia" panose="02040502050405020303" pitchFamily="18" charset="0"/>
              </a:rPr>
              <a:t>Blue:</a:t>
            </a:r>
            <a:r>
              <a:rPr lang="en-US" dirty="0">
                <a:solidFill>
                  <a:srgbClr val="282828"/>
                </a:solidFill>
                <a:latin typeface="Georgia" panose="02040502050405020303" pitchFamily="18" charset="0"/>
              </a:rPr>
              <a:t> Clear ice, the ground is visible underneath it.</a:t>
            </a:r>
          </a:p>
          <a:p>
            <a:pPr marL="0" indent="0" algn="l">
              <a:buNone/>
            </a:pPr>
            <a:r>
              <a:rPr lang="en-US" b="1" dirty="0">
                <a:solidFill>
                  <a:srgbClr val="282828"/>
                </a:solidFill>
                <a:latin typeface="Georgia" panose="02040502050405020303" pitchFamily="18" charset="0"/>
              </a:rPr>
              <a:t>Breakable Crust:</a:t>
            </a:r>
            <a:r>
              <a:rPr lang="en-US" dirty="0">
                <a:solidFill>
                  <a:srgbClr val="282828"/>
                </a:solidFill>
                <a:latin typeface="Georgia" panose="02040502050405020303" pitchFamily="18" charset="0"/>
              </a:rPr>
              <a:t> The top is </a:t>
            </a:r>
            <a:r>
              <a:rPr lang="en-US" dirty="0">
                <a:solidFill>
                  <a:srgbClr val="0086A6"/>
                </a:solidFill>
                <a:latin typeface="Georgia" panose="02040502050405020303" pitchFamily="18" charset="0"/>
                <a:hlinkClick r:id="rId3"/>
              </a:rPr>
              <a:t>frozen solid</a:t>
            </a:r>
            <a:r>
              <a:rPr lang="en-US" dirty="0">
                <a:solidFill>
                  <a:srgbClr val="282828"/>
                </a:solidFill>
                <a:latin typeface="Georgia" panose="02040502050405020303" pitchFamily="18" charset="0"/>
              </a:rPr>
              <a:t>, but underneath there is soft powder.</a:t>
            </a:r>
          </a:p>
          <a:p>
            <a:pPr marL="0" indent="0" algn="l">
              <a:buNone/>
            </a:pPr>
            <a:r>
              <a:rPr lang="en-US" b="1" dirty="0">
                <a:solidFill>
                  <a:srgbClr val="282828"/>
                </a:solidFill>
                <a:latin typeface="Georgia" panose="02040502050405020303" pitchFamily="18" charset="0"/>
              </a:rPr>
              <a:t>Brown Snow:</a:t>
            </a:r>
            <a:r>
              <a:rPr lang="en-US" dirty="0">
                <a:solidFill>
                  <a:srgbClr val="282828"/>
                </a:solidFill>
                <a:latin typeface="Georgia" panose="02040502050405020303" pitchFamily="18" charset="0"/>
              </a:rPr>
              <a:t> Mud showing through, often during springtime.</a:t>
            </a:r>
          </a:p>
          <a:p>
            <a:pPr marL="0" indent="0" algn="l">
              <a:buNone/>
            </a:pPr>
            <a:r>
              <a:rPr lang="en-US" b="1" dirty="0">
                <a:solidFill>
                  <a:srgbClr val="282828"/>
                </a:solidFill>
                <a:latin typeface="Georgia" panose="02040502050405020303" pitchFamily="18" charset="0"/>
              </a:rPr>
              <a:t>Bulletproof:</a:t>
            </a:r>
            <a:r>
              <a:rPr lang="en-US" dirty="0">
                <a:solidFill>
                  <a:srgbClr val="282828"/>
                </a:solidFill>
                <a:latin typeface="Georgia" panose="02040502050405020303" pitchFamily="18" charset="0"/>
              </a:rPr>
              <a:t> White, but so densely packed it is hard to put dents through it.</a:t>
            </a:r>
          </a:p>
          <a:p>
            <a:pPr marL="0" indent="0" algn="l">
              <a:buNone/>
            </a:pPr>
            <a:r>
              <a:rPr lang="en-US" b="1" dirty="0">
                <a:solidFill>
                  <a:srgbClr val="282828"/>
                </a:solidFill>
                <a:latin typeface="Georgia" panose="02040502050405020303" pitchFamily="18" charset="0"/>
              </a:rPr>
              <a:t>California Concrete:</a:t>
            </a:r>
            <a:r>
              <a:rPr lang="en-US" dirty="0">
                <a:solidFill>
                  <a:srgbClr val="282828"/>
                </a:solidFill>
                <a:latin typeface="Georgia" panose="02040502050405020303" pitchFamily="18" charset="0"/>
              </a:rPr>
              <a:t> Heavy wet snow that is created by a Pacific storm.</a:t>
            </a:r>
          </a:p>
          <a:p>
            <a:pPr marL="0" indent="0" algn="l">
              <a:buNone/>
            </a:pPr>
            <a:r>
              <a:rPr lang="en-US" b="1" dirty="0" err="1">
                <a:solidFill>
                  <a:srgbClr val="282828"/>
                </a:solidFill>
                <a:latin typeface="Georgia" panose="02040502050405020303" pitchFamily="18" charset="0"/>
              </a:rPr>
              <a:t>Chokable</a:t>
            </a:r>
            <a:r>
              <a:rPr lang="en-US" b="1" dirty="0">
                <a:solidFill>
                  <a:srgbClr val="282828"/>
                </a:solidFill>
                <a:latin typeface="Georgia" panose="02040502050405020303" pitchFamily="18" charset="0"/>
              </a:rPr>
              <a:t>: </a:t>
            </a:r>
            <a:r>
              <a:rPr lang="en-US" dirty="0">
                <a:solidFill>
                  <a:srgbClr val="282828"/>
                </a:solidFill>
                <a:latin typeface="Georgia" panose="02040502050405020303" pitchFamily="18" charset="0"/>
              </a:rPr>
              <a:t>Powder that is so fine and deep you could drown or "choke."</a:t>
            </a:r>
          </a:p>
          <a:p>
            <a:pPr marL="0" indent="0" algn="l">
              <a:buNone/>
            </a:pPr>
            <a:r>
              <a:rPr lang="en-US" b="1" dirty="0">
                <a:solidFill>
                  <a:srgbClr val="282828"/>
                </a:solidFill>
                <a:latin typeface="Georgia" panose="02040502050405020303" pitchFamily="18" charset="0"/>
              </a:rPr>
              <a:t>Chop:</a:t>
            </a:r>
            <a:r>
              <a:rPr lang="en-US" dirty="0">
                <a:solidFill>
                  <a:srgbClr val="282828"/>
                </a:solidFill>
                <a:latin typeface="Georgia" panose="02040502050405020303" pitchFamily="18" charset="0"/>
              </a:rPr>
              <a:t> Freshly fallen powder that has been skied on enough to be chopped up, but there are few bumps.</a:t>
            </a:r>
          </a:p>
          <a:p>
            <a:pPr marL="0" indent="0" algn="l">
              <a:buNone/>
            </a:pPr>
            <a:r>
              <a:rPr lang="en-US" b="1" dirty="0">
                <a:solidFill>
                  <a:srgbClr val="282828"/>
                </a:solidFill>
                <a:latin typeface="Georgia" panose="02040502050405020303" pitchFamily="18" charset="0"/>
              </a:rPr>
              <a:t>Chopped Powder:</a:t>
            </a:r>
            <a:r>
              <a:rPr lang="en-US" dirty="0">
                <a:solidFill>
                  <a:srgbClr val="282828"/>
                </a:solidFill>
                <a:latin typeface="Georgia" panose="02040502050405020303" pitchFamily="18" charset="0"/>
              </a:rPr>
              <a:t> Powder snow that has been "cut up" by other skiers/snowboarders.</a:t>
            </a:r>
          </a:p>
          <a:p>
            <a:pPr marL="0" indent="0" algn="l">
              <a:buNone/>
            </a:pPr>
            <a:r>
              <a:rPr lang="en-US" b="1" dirty="0">
                <a:solidFill>
                  <a:srgbClr val="282828"/>
                </a:solidFill>
                <a:latin typeface="Georgia" panose="02040502050405020303" pitchFamily="18" charset="0"/>
              </a:rPr>
              <a:t>Chowder:</a:t>
            </a:r>
            <a:r>
              <a:rPr lang="en-US" dirty="0">
                <a:solidFill>
                  <a:srgbClr val="282828"/>
                </a:solidFill>
                <a:latin typeface="Georgia" panose="02040502050405020303" pitchFamily="18" charset="0"/>
              </a:rPr>
              <a:t> Heavy, wet, lumpy snow.</a:t>
            </a:r>
          </a:p>
          <a:p>
            <a:pPr marL="0" indent="0" algn="l">
              <a:buNone/>
            </a:pPr>
            <a:r>
              <a:rPr lang="en-US" b="1" dirty="0">
                <a:solidFill>
                  <a:srgbClr val="282828"/>
                </a:solidFill>
                <a:latin typeface="Georgia" panose="02040502050405020303" pitchFamily="18" charset="0"/>
              </a:rPr>
              <a:t>Colorado Super Chunk:</a:t>
            </a:r>
            <a:r>
              <a:rPr lang="en-US" dirty="0">
                <a:solidFill>
                  <a:srgbClr val="282828"/>
                </a:solidFill>
                <a:latin typeface="Georgia" panose="02040502050405020303" pitchFamily="18" charset="0"/>
              </a:rPr>
              <a:t> Heavy wet snow about two days after a spring storm.</a:t>
            </a:r>
          </a:p>
          <a:p>
            <a:pPr marL="0" indent="0" algn="l">
              <a:buNone/>
            </a:pPr>
            <a:r>
              <a:rPr lang="en-US" b="1" dirty="0">
                <a:solidFill>
                  <a:srgbClr val="282828"/>
                </a:solidFill>
                <a:latin typeface="Georgia" panose="02040502050405020303" pitchFamily="18" charset="0"/>
              </a:rPr>
              <a:t>Cornice:</a:t>
            </a:r>
            <a:r>
              <a:rPr lang="en-US" dirty="0">
                <a:solidFill>
                  <a:srgbClr val="282828"/>
                </a:solidFill>
                <a:latin typeface="Georgia" panose="02040502050405020303" pitchFamily="18" charset="0"/>
              </a:rPr>
              <a:t> A formation of windblown snow, also known as an overhang. It is important to recognize cornice in </a:t>
            </a:r>
            <a:r>
              <a:rPr lang="en-US" dirty="0">
                <a:solidFill>
                  <a:srgbClr val="0086A6"/>
                </a:solidFill>
                <a:latin typeface="Georgia" panose="02040502050405020303" pitchFamily="18" charset="0"/>
                <a:hlinkClick r:id="rId4"/>
              </a:rPr>
              <a:t>alpine skiing</a:t>
            </a:r>
            <a:r>
              <a:rPr lang="en-US" dirty="0">
                <a:solidFill>
                  <a:srgbClr val="282828"/>
                </a:solidFill>
                <a:latin typeface="Georgia" panose="02040502050405020303" pitchFamily="18" charset="0"/>
              </a:rPr>
              <a:t> and climbing because it is often unstable and hard to see from the windward side.</a:t>
            </a:r>
          </a:p>
          <a:p>
            <a:pPr marL="0" indent="0" algn="l">
              <a:buNone/>
            </a:pPr>
            <a:endParaRPr lang="en-US" dirty="0"/>
          </a:p>
        </p:txBody>
      </p:sp>
    </p:spTree>
    <p:extLst>
      <p:ext uri="{BB962C8B-B14F-4D97-AF65-F5344CB8AC3E}">
        <p14:creationId xmlns:p14="http://schemas.microsoft.com/office/powerpoint/2010/main" val="292433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6336406"/>
          </a:xfrm>
        </p:spPr>
        <p:txBody>
          <a:bodyPr>
            <a:normAutofit fontScale="25000" lnSpcReduction="20000"/>
          </a:bodyPr>
          <a:lstStyle/>
          <a:p>
            <a:r>
              <a:rPr lang="ar-SA" sz="4000" b="1" dirty="0"/>
              <a:t>يُقال إنّ للجمل زهاء ألف اسم مختلف يعبّر كلّ اسم عن حالة معيّنة دقيقة تصفه في وضع محدّد أو زمن محدّد أو عمر محدّد ومن هذه الأسماء ما يلي:</a:t>
            </a:r>
          </a:p>
          <a:p>
            <a:r>
              <a:rPr lang="ar-SA" b="1" dirty="0"/>
              <a:t>الإبل – البعير:</a:t>
            </a:r>
            <a:r>
              <a:rPr lang="ar-SA" dirty="0"/>
              <a:t> هاتان الكلمتان تدلان على الإبل بصفة عامة.</a:t>
            </a:r>
            <a:endParaRPr lang="ar-SA" sz="4300" dirty="0"/>
          </a:p>
          <a:p>
            <a:r>
              <a:rPr lang="ar-SA" sz="4300" b="1" dirty="0"/>
              <a:t>الجَمَل:</a:t>
            </a:r>
            <a:r>
              <a:rPr lang="ar-SA" sz="4300" dirty="0"/>
              <a:t> تعني ذَكَر البعير.</a:t>
            </a:r>
          </a:p>
          <a:p>
            <a:r>
              <a:rPr lang="ar-SA" sz="4300" b="1" dirty="0"/>
              <a:t>الناقة:</a:t>
            </a:r>
            <a:r>
              <a:rPr lang="ar-SA" sz="4300" dirty="0"/>
              <a:t> تعني أُنثى البعير.</a:t>
            </a:r>
          </a:p>
          <a:p>
            <a:r>
              <a:rPr lang="ar-SA" sz="4300" b="1" dirty="0"/>
              <a:t>الطبز – دهامج:</a:t>
            </a:r>
            <a:r>
              <a:rPr lang="ar-SA" sz="4300" dirty="0"/>
              <a:t> تعني الإبل ذات السنامان.</a:t>
            </a:r>
          </a:p>
          <a:p>
            <a:r>
              <a:rPr lang="ar-SA" sz="4300" b="1" dirty="0"/>
              <a:t>ضائل:</a:t>
            </a:r>
            <a:r>
              <a:rPr lang="ar-SA" sz="4300" dirty="0"/>
              <a:t> تشير إلى ذكر البعير القوي.</a:t>
            </a:r>
          </a:p>
          <a:p>
            <a:r>
              <a:rPr lang="ar-SA" sz="4300" b="1" dirty="0"/>
              <a:t>حفض:</a:t>
            </a:r>
            <a:r>
              <a:rPr lang="ar-SA" sz="4300" dirty="0"/>
              <a:t> تشير إلى الإبل التي تحمل الأمتعة.</a:t>
            </a:r>
          </a:p>
          <a:p>
            <a:r>
              <a:rPr lang="ar-SA" sz="4300" b="1" dirty="0"/>
              <a:t>الغب:</a:t>
            </a:r>
            <a:r>
              <a:rPr lang="ar-SA" sz="4300" dirty="0"/>
              <a:t> هي الإبل التي تشرب الماء كل يومين.</a:t>
            </a:r>
          </a:p>
          <a:p>
            <a:r>
              <a:rPr lang="ar-SA" sz="4300" b="1" dirty="0"/>
              <a:t>الغب الطل:</a:t>
            </a:r>
            <a:r>
              <a:rPr lang="ar-SA" sz="4300" dirty="0"/>
              <a:t> تعني الإبل التي تذهب للشرب من حوض المياه خلال اليوم.</a:t>
            </a:r>
          </a:p>
          <a:p>
            <a:r>
              <a:rPr lang="ar-SA" sz="4300" b="1" dirty="0"/>
              <a:t>الربع:</a:t>
            </a:r>
            <a:r>
              <a:rPr lang="ar-SA" sz="4300" dirty="0"/>
              <a:t> الإبل التي تشرب الماء كل ثلاثة أيام.</a:t>
            </a:r>
          </a:p>
          <a:p>
            <a:r>
              <a:rPr lang="ar-SA" sz="4300" b="1" dirty="0"/>
              <a:t>الظاهرة:</a:t>
            </a:r>
            <a:r>
              <a:rPr lang="ar-SA" sz="4300" dirty="0"/>
              <a:t> الإبل التي تشرب الماء مرة كل يوم.</a:t>
            </a:r>
          </a:p>
          <a:p>
            <a:r>
              <a:rPr lang="ar-SA" sz="4300" b="1" dirty="0"/>
              <a:t>الرفة:</a:t>
            </a:r>
            <a:r>
              <a:rPr lang="ar-SA" sz="4300" dirty="0"/>
              <a:t> الإبل التي تشرب في أي وقت.</a:t>
            </a:r>
          </a:p>
          <a:p>
            <a:r>
              <a:rPr lang="ar-SA" sz="4300" b="1" dirty="0"/>
              <a:t>القصريد:</a:t>
            </a:r>
            <a:r>
              <a:rPr lang="ar-SA" sz="4300" dirty="0"/>
              <a:t> الإبل التي تشرب كمية قليلة من الماء.</a:t>
            </a:r>
          </a:p>
          <a:p>
            <a:r>
              <a:rPr lang="ar-SA" sz="4300" b="1" dirty="0"/>
              <a:t>العرجاء:</a:t>
            </a:r>
            <a:r>
              <a:rPr lang="ar-SA" sz="4300" dirty="0"/>
              <a:t> الإبل التي تشرب الماء مرة صباحاً ومرة مساءً.</a:t>
            </a:r>
          </a:p>
          <a:p>
            <a:r>
              <a:rPr lang="ar-SA" sz="4300" b="1" dirty="0"/>
              <a:t>التندية:</a:t>
            </a:r>
            <a:r>
              <a:rPr lang="ar-SA" sz="4300" dirty="0"/>
              <a:t> الإبل التي تعود لحوض المياه للشرب مرة أخرى.</a:t>
            </a:r>
          </a:p>
          <a:p>
            <a:r>
              <a:rPr lang="ar-SA" sz="4300" b="1" dirty="0"/>
              <a:t>السلوف:</a:t>
            </a:r>
            <a:r>
              <a:rPr lang="ar-SA" sz="4300" dirty="0"/>
              <a:t> الناقة التي تقود البعير الأخرى إلى حوض المياه للشرب.</a:t>
            </a:r>
          </a:p>
          <a:p>
            <a:r>
              <a:rPr lang="ar-SA" sz="4300" b="1" dirty="0"/>
              <a:t>الدفون:</a:t>
            </a:r>
            <a:r>
              <a:rPr lang="ar-SA" sz="4300" dirty="0"/>
              <a:t> الناقة الموجودة في منتصف قطيع من الإبل.</a:t>
            </a:r>
          </a:p>
          <a:p>
            <a:r>
              <a:rPr lang="ar-SA" sz="4300" b="1" dirty="0"/>
              <a:t>الهافة – الملواح:</a:t>
            </a:r>
            <a:r>
              <a:rPr lang="ar-SA" sz="4300" dirty="0"/>
              <a:t> الناقة التي تعطش بسرعة.</a:t>
            </a:r>
          </a:p>
          <a:p>
            <a:r>
              <a:rPr lang="ar-SA" sz="4300" b="1" dirty="0"/>
              <a:t>عيوف:</a:t>
            </a:r>
            <a:r>
              <a:rPr lang="ar-SA" sz="4300" dirty="0"/>
              <a:t> الناقة التي تشم الماء، ولكنها غالباً لا تشربه.</a:t>
            </a:r>
          </a:p>
          <a:p>
            <a:r>
              <a:rPr lang="ar-SA" sz="4300" b="1" dirty="0"/>
              <a:t>مقامح:</a:t>
            </a:r>
            <a:r>
              <a:rPr lang="ar-SA" sz="4300" dirty="0"/>
              <a:t> الناقة التي لا تشرب حتى تتغلب على آلامها.</a:t>
            </a:r>
          </a:p>
          <a:p>
            <a:r>
              <a:rPr lang="ar-SA" sz="4300" b="1" dirty="0"/>
              <a:t>رقوب:</a:t>
            </a:r>
            <a:r>
              <a:rPr lang="ar-SA" sz="4300" dirty="0"/>
              <a:t> الناقة التي لا تشرب من حوض المياه عندما يكون مشغولاً (مزدحماً)، بل تنتظر وتراقب.</a:t>
            </a:r>
          </a:p>
          <a:p>
            <a:r>
              <a:rPr lang="ar-SA" sz="4300" b="1" dirty="0"/>
              <a:t>ملحاح:</a:t>
            </a:r>
            <a:r>
              <a:rPr lang="ar-SA" sz="4300" dirty="0"/>
              <a:t> الناقة التي لا تكاد تبرح مكان حوض المياه.</a:t>
            </a:r>
          </a:p>
          <a:p>
            <a:r>
              <a:rPr lang="ar-SA" sz="4300" b="1" dirty="0"/>
              <a:t>ميراد:</a:t>
            </a:r>
            <a:r>
              <a:rPr lang="ar-SA" sz="4300" dirty="0"/>
              <a:t> الناقة التي تستعجل الوصول إلى حوض المياه.</a:t>
            </a:r>
          </a:p>
          <a:p>
            <a:r>
              <a:rPr lang="ar-SA" sz="4300" b="1" dirty="0"/>
              <a:t>الهيام:</a:t>
            </a:r>
            <a:r>
              <a:rPr lang="ar-SA" sz="4300" dirty="0"/>
              <a:t> الإبل العطشى.</a:t>
            </a:r>
          </a:p>
        </p:txBody>
      </p:sp>
    </p:spTree>
    <p:extLst>
      <p:ext uri="{BB962C8B-B14F-4D97-AF65-F5344CB8AC3E}">
        <p14:creationId xmlns:p14="http://schemas.microsoft.com/office/powerpoint/2010/main" val="260026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D9DAB-8655-430E-879C-D9D163A58B5B}"/>
              </a:ext>
            </a:extLst>
          </p:cNvPr>
          <p:cNvSpPr>
            <a:spLocks noGrp="1"/>
          </p:cNvSpPr>
          <p:nvPr>
            <p:ph idx="1"/>
          </p:nvPr>
        </p:nvSpPr>
        <p:spPr>
          <a:xfrm>
            <a:off x="670560" y="792779"/>
            <a:ext cx="10911840" cy="4187952"/>
          </a:xfrm>
        </p:spPr>
        <p:txBody>
          <a:bodyPr>
            <a:normAutofit lnSpcReduction="10000"/>
          </a:bodyPr>
          <a:lstStyle/>
          <a:p>
            <a:r>
              <a:rPr lang="en-GB" sz="2000" dirty="0">
                <a:solidFill>
                  <a:schemeClr val="accent2">
                    <a:lumMod val="50000"/>
                  </a:schemeClr>
                </a:solidFill>
                <a:latin typeface="Times New Roman" panose="02020603050405020304" pitchFamily="18" charset="0"/>
                <a:cs typeface="Times New Roman" panose="02020603050405020304" pitchFamily="18" charset="0"/>
              </a:rPr>
              <a:t>Stress</a:t>
            </a:r>
            <a:r>
              <a:rPr lang="en-GB" sz="2000" dirty="0">
                <a:latin typeface="Times New Roman" panose="02020603050405020304" pitchFamily="18" charset="0"/>
                <a:cs typeface="Times New Roman" panose="02020603050405020304" pitchFamily="18" charset="0"/>
              </a:rPr>
              <a:t>: stress is very important, because it is hard to understand a word pronounced with the wrong stress. </a:t>
            </a:r>
          </a:p>
          <a:p>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r>
              <a:rPr lang="en-GB" sz="2000" dirty="0">
                <a:solidFill>
                  <a:schemeClr val="accent2">
                    <a:lumMod val="50000"/>
                  </a:schemeClr>
                </a:solidFill>
                <a:latin typeface="Times New Roman" panose="02020603050405020304" pitchFamily="18" charset="0"/>
                <a:cs typeface="Times New Roman" panose="02020603050405020304" pitchFamily="18" charset="0"/>
              </a:rPr>
              <a:t>Part of speech</a:t>
            </a:r>
            <a:r>
              <a:rPr lang="en-GB" sz="2000" dirty="0">
                <a:latin typeface="Times New Roman" panose="02020603050405020304" pitchFamily="18" charset="0"/>
                <a:cs typeface="Times New Roman" panose="02020603050405020304" pitchFamily="18" charset="0"/>
              </a:rPr>
              <a:t>- tells you how the word is used in a sentence (n=noun, v=verb, </a:t>
            </a:r>
            <a:r>
              <a:rPr lang="en-GB" sz="2000" dirty="0" err="1">
                <a:latin typeface="Times New Roman" panose="02020603050405020304" pitchFamily="18" charset="0"/>
                <a:cs typeface="Times New Roman" panose="02020603050405020304" pitchFamily="18" charset="0"/>
              </a:rPr>
              <a:t>adj</a:t>
            </a:r>
            <a:r>
              <a:rPr lang="en-GB" sz="2000" dirty="0">
                <a:latin typeface="Times New Roman" panose="02020603050405020304" pitchFamily="18" charset="0"/>
                <a:cs typeface="Times New Roman" panose="02020603050405020304" pitchFamily="18" charset="0"/>
              </a:rPr>
              <a:t>=adjective, adv=adverb).</a:t>
            </a:r>
          </a:p>
          <a:p>
            <a:pPr marL="0" indent="0">
              <a:buNone/>
            </a:pPr>
            <a:endParaRPr lang="en-GB" sz="2000" dirty="0">
              <a:latin typeface="Times New Roman" panose="02020603050405020304" pitchFamily="18" charset="0"/>
              <a:cs typeface="Times New Roman" panose="02020603050405020304" pitchFamily="18" charset="0"/>
            </a:endParaRPr>
          </a:p>
          <a:p>
            <a:r>
              <a:rPr lang="en-GB" sz="2000" dirty="0">
                <a:solidFill>
                  <a:schemeClr val="accent2">
                    <a:lumMod val="50000"/>
                  </a:schemeClr>
                </a:solidFill>
                <a:latin typeface="Times New Roman" panose="02020603050405020304" pitchFamily="18" charset="0"/>
                <a:cs typeface="Times New Roman" panose="02020603050405020304" pitchFamily="18" charset="0"/>
              </a:rPr>
              <a:t>British and American vocabulary or pronunciation</a:t>
            </a:r>
            <a:r>
              <a:rPr lang="en-GB" sz="2000" dirty="0">
                <a:latin typeface="Times New Roman" panose="02020603050405020304" pitchFamily="18" charset="0"/>
                <a:cs typeface="Times New Roman" panose="02020603050405020304" pitchFamily="18" charset="0"/>
              </a:rPr>
              <a:t>: the British word (labelled </a:t>
            </a:r>
            <a:r>
              <a:rPr lang="en-GB" sz="2000" dirty="0" err="1">
                <a:latin typeface="Times New Roman" panose="02020603050405020304" pitchFamily="18" charset="0"/>
                <a:cs typeface="Times New Roman" panose="02020603050405020304" pitchFamily="18" charset="0"/>
              </a:rPr>
              <a:t>BrE</a:t>
            </a:r>
            <a:r>
              <a:rPr lang="en-GB" sz="2000" dirty="0">
                <a:latin typeface="Times New Roman" panose="02020603050405020304" pitchFamily="18" charset="0"/>
                <a:cs typeface="Times New Roman" panose="02020603050405020304" pitchFamily="18" charset="0"/>
              </a:rPr>
              <a:t>) and the American (labelled </a:t>
            </a:r>
            <a:r>
              <a:rPr lang="en-GB" sz="2000" dirty="0" err="1">
                <a:latin typeface="Times New Roman" panose="02020603050405020304" pitchFamily="18" charset="0"/>
                <a:cs typeface="Times New Roman" panose="02020603050405020304" pitchFamily="18" charset="0"/>
              </a:rPr>
              <a:t>NAmE</a:t>
            </a:r>
            <a:r>
              <a:rPr lang="en-GB" sz="2000" dirty="0">
                <a:latin typeface="Times New Roman" panose="02020603050405020304" pitchFamily="18" charset="0"/>
                <a:cs typeface="Times New Roman" panose="02020603050405020304" pitchFamily="18" charset="0"/>
              </a:rPr>
              <a:t> or (US to distinguish between American and Canadian words).</a:t>
            </a:r>
          </a:p>
        </p:txBody>
      </p:sp>
      <p:pic>
        <p:nvPicPr>
          <p:cNvPr id="4" name="Picture 3">
            <a:extLst>
              <a:ext uri="{FF2B5EF4-FFF2-40B4-BE49-F238E27FC236}">
                <a16:creationId xmlns:a16="http://schemas.microsoft.com/office/drawing/2014/main" id="{28CE837E-B54F-4242-8E09-E7A963B4A341}"/>
              </a:ext>
            </a:extLst>
          </p:cNvPr>
          <p:cNvPicPr>
            <a:picLocks noChangeAspect="1"/>
          </p:cNvPicPr>
          <p:nvPr/>
        </p:nvPicPr>
        <p:blipFill rotWithShape="1">
          <a:blip r:embed="rId2"/>
          <a:srcRect l="5000" t="29592" r="3388" b="46354"/>
          <a:stretch/>
        </p:blipFill>
        <p:spPr>
          <a:xfrm>
            <a:off x="867379" y="1682710"/>
            <a:ext cx="10100512" cy="1316934"/>
          </a:xfrm>
          <a:prstGeom prst="rect">
            <a:avLst/>
          </a:prstGeom>
        </p:spPr>
      </p:pic>
      <p:pic>
        <p:nvPicPr>
          <p:cNvPr id="5" name="Picture 4">
            <a:extLst>
              <a:ext uri="{FF2B5EF4-FFF2-40B4-BE49-F238E27FC236}">
                <a16:creationId xmlns:a16="http://schemas.microsoft.com/office/drawing/2014/main" id="{A27A6804-4976-443E-8B7E-6D727F47D4CF}"/>
              </a:ext>
            </a:extLst>
          </p:cNvPr>
          <p:cNvPicPr>
            <a:picLocks noChangeAspect="1"/>
          </p:cNvPicPr>
          <p:nvPr/>
        </p:nvPicPr>
        <p:blipFill rotWithShape="1">
          <a:blip r:embed="rId3"/>
          <a:srcRect l="2549" t="40697" r="52533" b="41751"/>
          <a:stretch/>
        </p:blipFill>
        <p:spPr>
          <a:xfrm>
            <a:off x="670564" y="4957094"/>
            <a:ext cx="3192152" cy="788952"/>
          </a:xfrm>
          <a:prstGeom prst="rect">
            <a:avLst/>
          </a:prstGeom>
        </p:spPr>
      </p:pic>
      <p:pic>
        <p:nvPicPr>
          <p:cNvPr id="6" name="Picture 5">
            <a:extLst>
              <a:ext uri="{FF2B5EF4-FFF2-40B4-BE49-F238E27FC236}">
                <a16:creationId xmlns:a16="http://schemas.microsoft.com/office/drawing/2014/main" id="{CE2D703F-3AFA-490F-BDE6-062873F4A64A}"/>
              </a:ext>
            </a:extLst>
          </p:cNvPr>
          <p:cNvPicPr>
            <a:picLocks noChangeAspect="1"/>
          </p:cNvPicPr>
          <p:nvPr/>
        </p:nvPicPr>
        <p:blipFill rotWithShape="1">
          <a:blip r:embed="rId3"/>
          <a:srcRect l="50834" t="40654" r="3888" b="43865"/>
          <a:stretch/>
        </p:blipFill>
        <p:spPr>
          <a:xfrm>
            <a:off x="3993705" y="4957092"/>
            <a:ext cx="3847861" cy="788953"/>
          </a:xfrm>
          <a:prstGeom prst="rect">
            <a:avLst/>
          </a:prstGeom>
        </p:spPr>
      </p:pic>
      <p:pic>
        <p:nvPicPr>
          <p:cNvPr id="7" name="Picture 6">
            <a:extLst>
              <a:ext uri="{FF2B5EF4-FFF2-40B4-BE49-F238E27FC236}">
                <a16:creationId xmlns:a16="http://schemas.microsoft.com/office/drawing/2014/main" id="{6DAB8177-7536-44C5-9EAE-2FB733C50C37}"/>
              </a:ext>
            </a:extLst>
          </p:cNvPr>
          <p:cNvPicPr>
            <a:picLocks noChangeAspect="1"/>
          </p:cNvPicPr>
          <p:nvPr/>
        </p:nvPicPr>
        <p:blipFill rotWithShape="1">
          <a:blip r:embed="rId3"/>
          <a:srcRect l="2407" t="60746" r="52500" b="24267"/>
          <a:stretch/>
        </p:blipFill>
        <p:spPr>
          <a:xfrm>
            <a:off x="7972555" y="4957092"/>
            <a:ext cx="3609845" cy="790222"/>
          </a:xfrm>
          <a:prstGeom prst="rect">
            <a:avLst/>
          </a:prstGeom>
        </p:spPr>
      </p:pic>
    </p:spTree>
    <p:extLst>
      <p:ext uri="{BB962C8B-B14F-4D97-AF65-F5344CB8AC3E}">
        <p14:creationId xmlns:p14="http://schemas.microsoft.com/office/powerpoint/2010/main" val="38466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B82B1-0D73-449F-9B6F-388C30333FE9}"/>
              </a:ext>
            </a:extLst>
          </p:cNvPr>
          <p:cNvSpPr>
            <a:spLocks noGrp="1"/>
          </p:cNvSpPr>
          <p:nvPr>
            <p:ph idx="1"/>
          </p:nvPr>
        </p:nvSpPr>
        <p:spPr>
          <a:xfrm>
            <a:off x="858274" y="1073638"/>
            <a:ext cx="10475452" cy="5159248"/>
          </a:xfrm>
        </p:spPr>
        <p:txBody>
          <a:bodyPr/>
          <a:lstStyle/>
          <a:p>
            <a:pPr algn="just">
              <a:lnSpc>
                <a:spcPct val="150000"/>
              </a:lnSpc>
            </a:pPr>
            <a:r>
              <a:rPr lang="en-US" dirty="0">
                <a:solidFill>
                  <a:schemeClr val="accent2">
                    <a:lumMod val="75000"/>
                  </a:schemeClr>
                </a:solidFill>
                <a:latin typeface="Times New Roman" panose="02020603050405020304" pitchFamily="18" charset="0"/>
                <a:cs typeface="Times New Roman" panose="02020603050405020304" pitchFamily="18" charset="0"/>
              </a:rPr>
              <a:t>Spelling</a:t>
            </a:r>
          </a:p>
          <a:p>
            <a:pPr algn="just">
              <a:lnSpc>
                <a:spcPct val="150000"/>
              </a:lnSpc>
            </a:pPr>
            <a:r>
              <a:rPr lang="en-US" dirty="0">
                <a:solidFill>
                  <a:schemeClr val="accent2">
                    <a:lumMod val="75000"/>
                  </a:schemeClr>
                </a:solidFill>
                <a:latin typeface="Times New Roman" panose="02020603050405020304" pitchFamily="18" charset="0"/>
                <a:cs typeface="Times New Roman" panose="02020603050405020304" pitchFamily="18" charset="0"/>
              </a:rPr>
              <a:t>Semantic specification</a:t>
            </a:r>
          </a:p>
          <a:p>
            <a:pPr algn="just">
              <a:lnSpc>
                <a:spcPct val="150000"/>
              </a:lnSpc>
            </a:pPr>
            <a:r>
              <a:rPr lang="en-GB" dirty="0">
                <a:solidFill>
                  <a:schemeClr val="accent2">
                    <a:lumMod val="75000"/>
                  </a:schemeClr>
                </a:solidFill>
                <a:latin typeface="Times New Roman" panose="02020603050405020304" pitchFamily="18" charset="0"/>
                <a:cs typeface="Times New Roman" panose="02020603050405020304" pitchFamily="18" charset="0"/>
              </a:rPr>
              <a:t>Synonyms and opposites: </a:t>
            </a:r>
            <a:r>
              <a:rPr lang="en-GB" dirty="0">
                <a:solidFill>
                  <a:schemeClr val="tx1">
                    <a:lumMod val="95000"/>
                    <a:lumOff val="5000"/>
                  </a:schemeClr>
                </a:solidFill>
                <a:latin typeface="Times New Roman" panose="02020603050405020304" pitchFamily="18" charset="0"/>
                <a:cs typeface="Times New Roman" panose="02020603050405020304" pitchFamily="18" charset="0"/>
              </a:rPr>
              <a:t>some dictionary entries also provide a list of synonyms (</a:t>
            </a:r>
            <a:r>
              <a:rPr lang="en-GB" dirty="0" err="1">
                <a:solidFill>
                  <a:schemeClr val="tx1">
                    <a:lumMod val="95000"/>
                    <a:lumOff val="5000"/>
                  </a:schemeClr>
                </a:solidFill>
                <a:latin typeface="Times New Roman" panose="02020603050405020304" pitchFamily="18" charset="0"/>
                <a:cs typeface="Times New Roman" panose="02020603050405020304" pitchFamily="18" charset="0"/>
              </a:rPr>
              <a:t>syn</a:t>
            </a:r>
            <a:r>
              <a:rPr lang="en-GB" dirty="0">
                <a:solidFill>
                  <a:schemeClr val="tx1">
                    <a:lumMod val="95000"/>
                    <a:lumOff val="5000"/>
                  </a:schemeClr>
                </a:solidFill>
                <a:latin typeface="Times New Roman" panose="02020603050405020304" pitchFamily="18" charset="0"/>
                <a:cs typeface="Times New Roman" panose="02020603050405020304" pitchFamily="18" charset="0"/>
              </a:rPr>
              <a:t>), words with similar meanings; and opposite meanings (</a:t>
            </a:r>
            <a:r>
              <a:rPr lang="en-GB" dirty="0" err="1">
                <a:solidFill>
                  <a:schemeClr val="tx1">
                    <a:lumMod val="95000"/>
                    <a:lumOff val="5000"/>
                  </a:schemeClr>
                </a:solidFill>
                <a:latin typeface="Times New Roman" panose="02020603050405020304" pitchFamily="18" charset="0"/>
                <a:cs typeface="Times New Roman" panose="02020603050405020304" pitchFamily="18" charset="0"/>
              </a:rPr>
              <a:t>opp</a:t>
            </a:r>
            <a:r>
              <a:rPr lang="en-GB" dirty="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GB" dirty="0"/>
          </a:p>
        </p:txBody>
      </p:sp>
      <p:pic>
        <p:nvPicPr>
          <p:cNvPr id="4" name="Picture 3">
            <a:extLst>
              <a:ext uri="{FF2B5EF4-FFF2-40B4-BE49-F238E27FC236}">
                <a16:creationId xmlns:a16="http://schemas.microsoft.com/office/drawing/2014/main" id="{42857B1E-7336-4442-9049-E410E74DF565}"/>
              </a:ext>
            </a:extLst>
          </p:cNvPr>
          <p:cNvPicPr>
            <a:picLocks noChangeAspect="1"/>
          </p:cNvPicPr>
          <p:nvPr/>
        </p:nvPicPr>
        <p:blipFill rotWithShape="1">
          <a:blip r:embed="rId2"/>
          <a:srcRect l="4192" t="33120" r="5190" b="45810"/>
          <a:stretch/>
        </p:blipFill>
        <p:spPr>
          <a:xfrm>
            <a:off x="858274" y="4613792"/>
            <a:ext cx="10475452" cy="1369423"/>
          </a:xfrm>
          <a:prstGeom prst="rect">
            <a:avLst/>
          </a:prstGeom>
        </p:spPr>
      </p:pic>
    </p:spTree>
    <p:extLst>
      <p:ext uri="{BB962C8B-B14F-4D97-AF65-F5344CB8AC3E}">
        <p14:creationId xmlns:p14="http://schemas.microsoft.com/office/powerpoint/2010/main" val="20416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91FDDA1-8CDA-46BB-AEE2-E48652AD9A70}"/>
              </a:ext>
            </a:extLst>
          </p:cNvPr>
          <p:cNvSpPr txBox="1">
            <a:spLocks noGrp="1"/>
          </p:cNvSpPr>
          <p:nvPr>
            <p:ph idx="1"/>
          </p:nvPr>
        </p:nvSpPr>
        <p:spPr>
          <a:xfrm>
            <a:off x="639762" y="648425"/>
            <a:ext cx="10912475" cy="4939575"/>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just">
              <a:lnSpc>
                <a:spcPct val="150000"/>
              </a:lnSpc>
            </a:pPr>
            <a:r>
              <a:rPr lang="en-US" sz="2200" dirty="0">
                <a:solidFill>
                  <a:schemeClr val="accent2">
                    <a:lumMod val="50000"/>
                  </a:schemeClr>
                </a:solidFill>
                <a:latin typeface="Times New Roman" panose="02020603050405020304" pitchFamily="18" charset="0"/>
                <a:cs typeface="Times New Roman" panose="02020603050405020304" pitchFamily="18" charset="0"/>
              </a:rPr>
              <a:t>Cross-references: </a:t>
            </a:r>
            <a:r>
              <a:rPr lang="en-US" sz="2200" dirty="0">
                <a:latin typeface="Times New Roman" panose="02020603050405020304" pitchFamily="18" charset="0"/>
                <a:cs typeface="Times New Roman" panose="02020603050405020304" pitchFamily="18" charset="0"/>
              </a:rPr>
              <a:t>to related items: </a:t>
            </a:r>
            <a:r>
              <a:rPr lang="en-GB" sz="2200" dirty="0">
                <a:latin typeface="Times New Roman" panose="02020603050405020304" pitchFamily="18" charset="0"/>
                <a:cs typeface="Times New Roman" panose="02020603050405020304" pitchFamily="18" charset="0"/>
              </a:rPr>
              <a:t>some dictionary entries contain cross-references. Within the entry, you will find the word </a:t>
            </a:r>
            <a:r>
              <a:rPr lang="en-GB" sz="2200" b="1" i="1" dirty="0">
                <a:latin typeface="Times New Roman" panose="02020603050405020304" pitchFamily="18" charset="0"/>
                <a:cs typeface="Times New Roman" panose="02020603050405020304" pitchFamily="18" charset="0"/>
              </a:rPr>
              <a:t>see, compare, or var (variation) of </a:t>
            </a:r>
            <a:r>
              <a:rPr lang="en-GB" sz="2200" dirty="0">
                <a:latin typeface="Times New Roman" panose="02020603050405020304" pitchFamily="18" charset="0"/>
                <a:cs typeface="Times New Roman" panose="02020603050405020304" pitchFamily="18" charset="0"/>
              </a:rPr>
              <a:t>that directs you to another dictionary entry which will give you more information about the word you first looked up.</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en-US" sz="2200" dirty="0">
                <a:solidFill>
                  <a:schemeClr val="accent2">
                    <a:lumMod val="50000"/>
                  </a:schemeClr>
                </a:solidFill>
                <a:latin typeface="Times New Roman" panose="02020603050405020304" pitchFamily="18" charset="0"/>
                <a:cs typeface="Times New Roman" panose="02020603050405020304" pitchFamily="18" charset="0"/>
              </a:rPr>
              <a:t>Collocations, co-occurrence strings: </a:t>
            </a:r>
            <a:r>
              <a:rPr lang="en-US" sz="2200" dirty="0">
                <a:latin typeface="Times New Roman" panose="02020603050405020304" pitchFamily="18" charset="0"/>
                <a:cs typeface="Times New Roman" panose="02020603050405020304" pitchFamily="18" charset="0"/>
              </a:rPr>
              <a:t>certain words that are typically used with other words. For example, we say ‘ a tall tree’ but ‘a high mountain’. These words are called collocates.</a:t>
            </a:r>
          </a:p>
          <a:p>
            <a:pPr algn="just">
              <a:lnSpc>
                <a:spcPct val="150000"/>
              </a:lnSpc>
            </a:pPr>
            <a:r>
              <a:rPr lang="en-US" sz="2200" dirty="0">
                <a:solidFill>
                  <a:schemeClr val="accent2">
                    <a:lumMod val="50000"/>
                  </a:schemeClr>
                </a:solidFill>
                <a:latin typeface="Times New Roman" panose="02020603050405020304" pitchFamily="18" charset="0"/>
                <a:cs typeface="Times New Roman" panose="02020603050405020304" pitchFamily="18" charset="0"/>
              </a:rPr>
              <a:t>Register:</a:t>
            </a:r>
            <a:r>
              <a:rPr lang="en-US" sz="2200" dirty="0">
                <a:latin typeface="Times New Roman" panose="02020603050405020304" pitchFamily="18" charset="0"/>
                <a:cs typeface="Times New Roman" panose="02020603050405020304" pitchFamily="18" charset="0"/>
              </a:rPr>
              <a:t> the dictionary contains a number of labels which tell you about how formal a word is, and in what situations you can use it. Here are some of these words: </a:t>
            </a:r>
          </a:p>
          <a:p>
            <a:pPr marL="0" indent="0" algn="just" defTabSz="914400">
              <a:lnSpc>
                <a:spcPct val="150000"/>
              </a:lnSpc>
              <a:buNone/>
            </a:pPr>
            <a:r>
              <a:rPr lang="en-US" sz="2200" b="1" dirty="0">
                <a:latin typeface="Times New Roman" panose="02020603050405020304" pitchFamily="18" charset="0"/>
                <a:cs typeface="Times New Roman" panose="02020603050405020304" pitchFamily="18" charset="0"/>
              </a:rPr>
              <a:t>                              technical    informal    disapproving   ironic   formal   taboo</a:t>
            </a:r>
          </a:p>
          <a:p>
            <a:pPr algn="just">
              <a:lnSpc>
                <a:spcPct val="150000"/>
              </a:lnSpc>
            </a:pPr>
            <a:r>
              <a:rPr lang="en-US" sz="2200" dirty="0">
                <a:solidFill>
                  <a:schemeClr val="accent2">
                    <a:lumMod val="50000"/>
                  </a:schemeClr>
                </a:solidFill>
                <a:latin typeface="Times New Roman" panose="02020603050405020304" pitchFamily="18" charset="0"/>
                <a:cs typeface="Times New Roman" panose="02020603050405020304" pitchFamily="18" charset="0"/>
              </a:rPr>
              <a:t>Usage with examples </a:t>
            </a:r>
          </a:p>
          <a:p>
            <a:pPr algn="just">
              <a:lnSpc>
                <a:spcPct val="150000"/>
              </a:lnSpc>
            </a:pPr>
            <a:r>
              <a:rPr lang="en-US" sz="2200" dirty="0">
                <a:solidFill>
                  <a:schemeClr val="accent2">
                    <a:lumMod val="50000"/>
                  </a:schemeClr>
                </a:solidFill>
                <a:latin typeface="Times New Roman" panose="02020603050405020304" pitchFamily="18" charset="0"/>
                <a:cs typeface="Times New Roman" panose="02020603050405020304" pitchFamily="18" charset="0"/>
              </a:rPr>
              <a:t>Etymological: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this tells you the history of the word, and what language it came from.</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defTabSz="914400">
              <a:lnSpc>
                <a:spcPct val="150000"/>
              </a:lnSpc>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99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A3G6eahyCp0/T9xEAQP0BuI/AAAAAAAAAAQ/_L0xTTvDP58/s1600/999.jpg">
            <a:extLst>
              <a:ext uri="{FF2B5EF4-FFF2-40B4-BE49-F238E27FC236}">
                <a16:creationId xmlns:a16="http://schemas.microsoft.com/office/drawing/2014/main" id="{F86D064D-E1AD-4A2D-9460-94474FDC2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571500"/>
            <a:ext cx="6667500" cy="523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1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47F9-BC19-401D-8DEE-4CF1A2D4979D}"/>
              </a:ext>
            </a:extLst>
          </p:cNvPr>
          <p:cNvSpPr>
            <a:spLocks noGrp="1"/>
          </p:cNvSpPr>
          <p:nvPr>
            <p:ph type="title"/>
          </p:nvPr>
        </p:nvSpPr>
        <p:spPr>
          <a:xfrm>
            <a:off x="3690457" y="264457"/>
            <a:ext cx="10515600" cy="1325563"/>
          </a:xfrm>
        </p:spPr>
        <p:txBody>
          <a:bodyPr/>
          <a:lstStyle/>
          <a:p>
            <a:r>
              <a:rPr lang="en-CA" b="1" dirty="0">
                <a:solidFill>
                  <a:srgbClr val="FF0000"/>
                </a:solidFill>
              </a:rPr>
              <a:t>What is a Word</a:t>
            </a:r>
          </a:p>
        </p:txBody>
      </p:sp>
      <p:sp>
        <p:nvSpPr>
          <p:cNvPr id="3" name="Content Placeholder 2">
            <a:extLst>
              <a:ext uri="{FF2B5EF4-FFF2-40B4-BE49-F238E27FC236}">
                <a16:creationId xmlns:a16="http://schemas.microsoft.com/office/drawing/2014/main" id="{CAFD6A67-B627-4338-A70D-B576B3551ECD}"/>
              </a:ext>
            </a:extLst>
          </p:cNvPr>
          <p:cNvSpPr>
            <a:spLocks noGrp="1"/>
          </p:cNvSpPr>
          <p:nvPr>
            <p:ph idx="1"/>
          </p:nvPr>
        </p:nvSpPr>
        <p:spPr/>
        <p:txBody>
          <a:bodyPr/>
          <a:lstStyle/>
          <a:p>
            <a:pPr marL="0" indent="0">
              <a:buNone/>
            </a:pPr>
            <a:r>
              <a:rPr lang="en-CA" dirty="0">
                <a:hlinkClick r:id="rId2"/>
              </a:rPr>
              <a:t>https://youtu.be/iEsYD4yVSBA</a:t>
            </a:r>
            <a:r>
              <a:rPr lang="en-CA" dirty="0"/>
              <a:t> </a:t>
            </a:r>
          </a:p>
        </p:txBody>
      </p:sp>
    </p:spTree>
    <p:extLst>
      <p:ext uri="{BB962C8B-B14F-4D97-AF65-F5344CB8AC3E}">
        <p14:creationId xmlns:p14="http://schemas.microsoft.com/office/powerpoint/2010/main" val="51797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600" dirty="0">
                <a:solidFill>
                  <a:srgbClr val="C00000"/>
                </a:solidFill>
              </a:rPr>
              <a:t>What is actually a </a:t>
            </a:r>
            <a:r>
              <a:rPr lang="en-US" sz="3600" b="1" dirty="0">
                <a:solidFill>
                  <a:srgbClr val="C00000"/>
                </a:solidFill>
              </a:rPr>
              <a:t>WORD</a:t>
            </a:r>
            <a:endParaRPr lang="ar-SA" sz="3600" b="1" dirty="0">
              <a:solidFill>
                <a:srgbClr val="C00000"/>
              </a:solidFill>
            </a:endParaRPr>
          </a:p>
        </p:txBody>
      </p:sp>
      <p:sp>
        <p:nvSpPr>
          <p:cNvPr id="3" name="عنصر نائب للمحتوى 2"/>
          <p:cNvSpPr>
            <a:spLocks noGrp="1"/>
          </p:cNvSpPr>
          <p:nvPr>
            <p:ph idx="1"/>
          </p:nvPr>
        </p:nvSpPr>
        <p:spPr/>
        <p:txBody>
          <a:bodyPr/>
          <a:lstStyle/>
          <a:p>
            <a:pPr marL="0" indent="0" algn="l" rtl="0">
              <a:buNone/>
            </a:pPr>
            <a:r>
              <a:rPr lang="en-US" dirty="0"/>
              <a:t>A word is a group of characters placed together with spaces or punctuation marks before or after.</a:t>
            </a:r>
          </a:p>
          <a:p>
            <a:pPr marL="0" indent="0" algn="l" rtl="0">
              <a:buNone/>
            </a:pPr>
            <a:r>
              <a:rPr lang="en-US" dirty="0"/>
              <a:t>But what about an expression like: air mail</a:t>
            </a:r>
          </a:p>
          <a:p>
            <a:pPr marL="0" indent="0" algn="l" rtl="0">
              <a:buNone/>
            </a:pPr>
            <a:r>
              <a:rPr lang="en-US" dirty="0"/>
              <a:t>Is it two words?</a:t>
            </a:r>
          </a:p>
          <a:p>
            <a:pPr marL="0" indent="0" algn="l" rtl="0">
              <a:buNone/>
            </a:pPr>
            <a:r>
              <a:rPr lang="en-US" dirty="0"/>
              <a:t>Is airline one word</a:t>
            </a:r>
          </a:p>
          <a:p>
            <a:pPr marL="0" indent="0" algn="l" rtl="0">
              <a:buNone/>
            </a:pPr>
            <a:r>
              <a:rPr lang="en-US" dirty="0"/>
              <a:t>What about air-bed  </a:t>
            </a:r>
          </a:p>
          <a:p>
            <a:pPr marL="0" indent="0" algn="l" rtl="0">
              <a:buNone/>
            </a:pPr>
            <a:r>
              <a:rPr lang="en-US" dirty="0"/>
              <a:t>The user will have to look in two or three different places in the dictionary to find the word as the user cannot know in advance whether a word like air mail is entered under air or under mail.</a:t>
            </a:r>
            <a:endParaRPr lang="ar-SA" dirty="0"/>
          </a:p>
        </p:txBody>
      </p:sp>
    </p:spTree>
    <p:extLst>
      <p:ext uri="{BB962C8B-B14F-4D97-AF65-F5344CB8AC3E}">
        <p14:creationId xmlns:p14="http://schemas.microsoft.com/office/powerpoint/2010/main" val="82898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65" y="530352"/>
            <a:ext cx="10911840" cy="1051560"/>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802888" y="1581912"/>
            <a:ext cx="10456126" cy="4187952"/>
          </a:xfrm>
        </p:spPr>
        <p:txBody>
          <a:bodyPr>
            <a:normAutofit fontScale="92500" lnSpcReduction="20000"/>
          </a:bodyPr>
          <a:lstStyle/>
          <a:p>
            <a:pPr algn="just">
              <a:lnSpc>
                <a:spcPct val="150000"/>
              </a:lnSpc>
            </a:pPr>
            <a:r>
              <a:rPr lang="en-US" sz="2200" dirty="0">
                <a:latin typeface="Times New Roman" panose="02020603050405020304" pitchFamily="18" charset="0"/>
                <a:cs typeface="Simple Bold Jut Out" panose="02010401010101010101" pitchFamily="2" charset="-78"/>
              </a:rPr>
              <a:t>What is a word: are the following words? want, wanting, wanted, war chest, war crime, courthouse, wannabe, half-baked  </a:t>
            </a:r>
          </a:p>
          <a:p>
            <a:pPr marL="457200" indent="-457200" algn="just">
              <a:lnSpc>
                <a:spcPct val="150000"/>
              </a:lnSpc>
              <a:buFont typeface="+mj-lt"/>
              <a:buAutoNum type="arabicPeriod"/>
            </a:pPr>
            <a:r>
              <a:rPr lang="en-US" sz="2200" dirty="0">
                <a:latin typeface="Times New Roman" panose="02020603050405020304" pitchFamily="18" charset="0"/>
                <a:cs typeface="Simple Bold Jut Out" panose="02010401010101010101" pitchFamily="2" charset="-78"/>
              </a:rPr>
              <a:t> </a:t>
            </a:r>
            <a:r>
              <a:rPr lang="en-US" sz="2200" i="1" dirty="0">
                <a:solidFill>
                  <a:schemeClr val="accent1">
                    <a:lumMod val="75000"/>
                  </a:schemeClr>
                </a:solidFill>
                <a:latin typeface="Times New Roman" panose="02020603050405020304" pitchFamily="18" charset="0"/>
                <a:cs typeface="Simple Bold Jut Out" panose="02010401010101010101" pitchFamily="2" charset="-78"/>
              </a:rPr>
              <a:t>Orthographic word </a:t>
            </a:r>
            <a:r>
              <a:rPr lang="en-US" sz="2200" dirty="0">
                <a:latin typeface="Times New Roman" panose="02020603050405020304" pitchFamily="18" charset="0"/>
                <a:cs typeface="Simple Bold Jut Out" panose="02010401010101010101" pitchFamily="2" charset="-78"/>
              </a:rPr>
              <a:t>– (relating to spelling) written word surrounded by spaces; but what about compounds, hyphenated forms etc. </a:t>
            </a:r>
          </a:p>
          <a:p>
            <a:pPr marL="457200" indent="-457200" algn="just">
              <a:lnSpc>
                <a:spcPct val="150000"/>
              </a:lnSpc>
              <a:buFont typeface="+mj-lt"/>
              <a:buAutoNum type="arabicPeriod"/>
            </a:pPr>
            <a:r>
              <a:rPr lang="en-US" sz="2200" dirty="0">
                <a:latin typeface="Times New Roman" panose="02020603050405020304" pitchFamily="18" charset="0"/>
                <a:cs typeface="Simple Bold Jut Out" panose="02010401010101010101" pitchFamily="2" charset="-78"/>
              </a:rPr>
              <a:t> </a:t>
            </a:r>
            <a:r>
              <a:rPr lang="en-US" sz="2200" i="1" dirty="0">
                <a:solidFill>
                  <a:schemeClr val="accent1">
                    <a:lumMod val="75000"/>
                  </a:schemeClr>
                </a:solidFill>
                <a:latin typeface="Times New Roman" panose="02020603050405020304" pitchFamily="18" charset="0"/>
                <a:cs typeface="Simple Bold Jut Out" panose="02010401010101010101" pitchFamily="2" charset="-78"/>
              </a:rPr>
              <a:t>Phonological word </a:t>
            </a:r>
            <a:r>
              <a:rPr lang="en-US" sz="2200" dirty="0">
                <a:latin typeface="Times New Roman" panose="02020603050405020304" pitchFamily="18" charset="0"/>
                <a:cs typeface="Simple Bold Jut Out" panose="02010401010101010101" pitchFamily="2" charset="-78"/>
              </a:rPr>
              <a:t>– sequence of sounds that forms phonological unit (determined by rules of syllable structure, stress, </a:t>
            </a:r>
            <a:r>
              <a:rPr lang="en-US" sz="2200" dirty="0" err="1">
                <a:latin typeface="Times New Roman" panose="02020603050405020304" pitchFamily="18" charset="0"/>
                <a:cs typeface="Simple Bold Jut Out" panose="02010401010101010101" pitchFamily="2" charset="-78"/>
              </a:rPr>
              <a:t>etc</a:t>
            </a:r>
            <a:r>
              <a:rPr lang="en-US" sz="2200" dirty="0">
                <a:latin typeface="Times New Roman" panose="02020603050405020304" pitchFamily="18" charset="0"/>
                <a:cs typeface="Simple Bold Jut Out" panose="02010401010101010101" pitchFamily="2" charset="-78"/>
              </a:rPr>
              <a:t>) </a:t>
            </a:r>
          </a:p>
          <a:p>
            <a:pPr marL="457200" indent="-457200" algn="just">
              <a:lnSpc>
                <a:spcPct val="150000"/>
              </a:lnSpc>
              <a:buFont typeface="+mj-lt"/>
              <a:buAutoNum type="arabicPeriod"/>
            </a:pPr>
            <a:r>
              <a:rPr lang="en-US" sz="2200" i="1" dirty="0">
                <a:solidFill>
                  <a:schemeClr val="accent1">
                    <a:lumMod val="75000"/>
                  </a:schemeClr>
                </a:solidFill>
                <a:latin typeface="Times New Roman" panose="02020603050405020304" pitchFamily="18" charset="0"/>
                <a:cs typeface="Simple Bold Jut Out" panose="02010401010101010101" pitchFamily="2" charset="-78"/>
              </a:rPr>
              <a:t>Lexeme</a:t>
            </a:r>
            <a:r>
              <a:rPr lang="en-US" sz="2200" dirty="0">
                <a:latin typeface="Times New Roman" panose="02020603050405020304" pitchFamily="18" charset="0"/>
                <a:cs typeface="Simple Bold Jut Out" panose="02010401010101010101" pitchFamily="2" charset="-78"/>
              </a:rPr>
              <a:t> – item of vocabulary that may occur as dictionary headword. Lexemes can be more than one orthographic word i.e. a word or several words that have a meaning that is not expressed by any of its separate parts</a:t>
            </a:r>
          </a:p>
          <a:p>
            <a:pPr marL="0" indent="0" algn="just">
              <a:lnSpc>
                <a:spcPct val="150000"/>
              </a:lnSpc>
              <a:buNone/>
            </a:pPr>
            <a:endParaRPr lang="en-US" sz="2200" dirty="0">
              <a:latin typeface="Times New Roman" panose="02020603050405020304" pitchFamily="18" charset="0"/>
              <a:cs typeface="Simple Bold Jut Out" panose="02010401010101010101" pitchFamily="2" charset="-78"/>
            </a:endParaRPr>
          </a:p>
          <a:p>
            <a:pPr algn="just">
              <a:lnSpc>
                <a:spcPct val="150000"/>
              </a:lnSpc>
            </a:pPr>
            <a:endParaRPr lang="en-US" sz="2200" dirty="0">
              <a:latin typeface="Times New Roman" panose="02020603050405020304" pitchFamily="18" charset="0"/>
              <a:cs typeface="Simple Bold Jut Out" panose="02010401010101010101" pitchFamily="2" charset="-78"/>
            </a:endParaRPr>
          </a:p>
        </p:txBody>
      </p:sp>
      <p:sp>
        <p:nvSpPr>
          <p:cNvPr id="4" name="Title 1">
            <a:extLst>
              <a:ext uri="{FF2B5EF4-FFF2-40B4-BE49-F238E27FC236}">
                <a16:creationId xmlns:a16="http://schemas.microsoft.com/office/drawing/2014/main" id="{ADA95C87-53D5-4397-80CE-E21C74763445}"/>
              </a:ext>
            </a:extLst>
          </p:cNvPr>
          <p:cNvSpPr txBox="1">
            <a:spLocks/>
          </p:cNvSpPr>
          <p:nvPr/>
        </p:nvSpPr>
        <p:spPr>
          <a:xfrm>
            <a:off x="3717816" y="264178"/>
            <a:ext cx="6898143" cy="1583907"/>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rPr>
              <a:t>Nature of Headwords</a:t>
            </a:r>
            <a:br>
              <a:rPr kumimoji="0" lang="en-US" sz="3100" b="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rPr>
            </a:br>
            <a:endParaRPr kumimoji="0" lang="en-US" sz="3100" b="0"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014103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2753</TotalTime>
  <Words>1561</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Calibri</vt:lpstr>
      <vt:lpstr>Calibri Light</vt:lpstr>
      <vt:lpstr>Georgia</vt:lpstr>
      <vt:lpstr>Lato</vt:lpstr>
      <vt:lpstr>Simplified Arabic</vt:lpstr>
      <vt:lpstr>Simplified Arabic Fixed</vt:lpstr>
      <vt:lpstr>Times New Roman</vt:lpstr>
      <vt:lpstr>Verdana</vt:lpstr>
      <vt:lpstr>Wingdings</vt:lpstr>
      <vt:lpstr>Wingdings 2</vt:lpstr>
      <vt:lpstr>نسق Office</vt:lpstr>
      <vt:lpstr>Office Theme</vt:lpstr>
      <vt:lpstr>The structure of a dictionary: </vt:lpstr>
      <vt:lpstr>PowerPoint Presentation</vt:lpstr>
      <vt:lpstr>PowerPoint Presentation</vt:lpstr>
      <vt:lpstr>PowerPoint Presentation</vt:lpstr>
      <vt:lpstr>PowerPoint Presentation</vt:lpstr>
      <vt:lpstr>PowerPoint Presentation</vt:lpstr>
      <vt:lpstr>What is a Word</vt:lpstr>
      <vt:lpstr>What is actually a WORD</vt:lpstr>
      <vt:lpstr> </vt:lpstr>
      <vt:lpstr>PowerPoint Presentation</vt:lpstr>
      <vt:lpstr>The Lemma </vt:lpstr>
      <vt:lpstr>A lexeme Vs A Lemma</vt:lpstr>
      <vt:lpstr>PowerPoint Presentation</vt:lpstr>
      <vt:lpstr>PowerPoint Presentation</vt:lpstr>
      <vt:lpstr>Spelling and word division</vt:lpstr>
      <vt:lpstr>PowerPoint Presentation</vt:lpstr>
      <vt:lpstr>PowerPoint Presentation</vt:lpstr>
      <vt:lpstr>Pronunciation </vt:lpstr>
      <vt:lpstr>PowerPoint Presentation</vt:lpstr>
      <vt:lpstr>Equivalents</vt:lpstr>
      <vt:lpstr>Different concept formation in different languages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Lemma</dc:title>
  <dc:creator>win8</dc:creator>
  <cp:lastModifiedBy>Nouf Alfouzan</cp:lastModifiedBy>
  <cp:revision>39</cp:revision>
  <dcterms:created xsi:type="dcterms:W3CDTF">2019-01-31T07:40:38Z</dcterms:created>
  <dcterms:modified xsi:type="dcterms:W3CDTF">2019-10-09T18:04:57Z</dcterms:modified>
</cp:coreProperties>
</file>