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handoutMasterIdLst>
    <p:handoutMasterId r:id="rId19"/>
  </p:handoutMasterIdLst>
  <p:sldIdLst>
    <p:sldId id="302" r:id="rId2"/>
    <p:sldId id="309" r:id="rId3"/>
    <p:sldId id="322" r:id="rId4"/>
    <p:sldId id="323" r:id="rId5"/>
    <p:sldId id="325" r:id="rId6"/>
    <p:sldId id="326" r:id="rId7"/>
    <p:sldId id="327" r:id="rId8"/>
    <p:sldId id="328" r:id="rId9"/>
    <p:sldId id="319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</p:sldIdLst>
  <p:sldSz cx="9144000" cy="6858000" type="screen4x3"/>
  <p:notesSz cx="6881813" cy="96615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71" autoAdjust="0"/>
  </p:normalViewPr>
  <p:slideViewPr>
    <p:cSldViewPr>
      <p:cViewPr>
        <p:scale>
          <a:sx n="69" d="100"/>
          <a:sy n="69" d="100"/>
        </p:scale>
        <p:origin x="-1128" y="-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98900" y="0"/>
            <a:ext cx="2982913" cy="4826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82912" cy="4826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F746487-52F2-4687-9C89-972C3E182DFC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98900" y="9177338"/>
            <a:ext cx="2982913" cy="4826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177338"/>
            <a:ext cx="2982912" cy="4826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2ABFDBF-E2A9-4316-B951-65CFFE76A5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9221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7000">
              <a:schemeClr val="accent5">
                <a:alpha val="0"/>
                <a:lumMod val="0"/>
                <a:lumOff val="100000"/>
              </a:schemeClr>
            </a:gs>
            <a:gs pos="20000">
              <a:schemeClr val="accent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686EC9-75EE-44E5-8F64-AC02FE73887A}" type="datetimeFigureOut">
              <a:rPr lang="ar-SA" smtClean="0"/>
              <a:t>03/01/40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2410" y="908720"/>
            <a:ext cx="7772400" cy="2060216"/>
          </a:xfrm>
        </p:spPr>
        <p:txBody>
          <a:bodyPr anchor="ctr">
            <a:noAutofit/>
          </a:bodyPr>
          <a:lstStyle/>
          <a:p>
            <a:pPr marL="182880" indent="0" algn="ctr">
              <a:buNone/>
            </a:pPr>
            <a:r>
              <a:rPr lang="ar-S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النمو والتنمية الاقتصادية</a:t>
            </a:r>
            <a:endParaRPr lang="ar-SA" sz="6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0" name="Rectangle 9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1547664" y="2680904"/>
            <a:ext cx="572189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40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الفصل الحادي عشر</a:t>
            </a:r>
            <a:endParaRPr lang="ar-SA" sz="40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423" y="3954637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79512" y="1844824"/>
            <a:ext cx="1944216" cy="934865"/>
            <a:chOff x="395536" y="1981077"/>
            <a:chExt cx="1944216" cy="934865"/>
          </a:xfrm>
        </p:grpSpPr>
        <p:sp>
          <p:nvSpPr>
            <p:cNvPr id="24" name="Rounded Rectangle 23"/>
            <p:cNvSpPr/>
            <p:nvPr/>
          </p:nvSpPr>
          <p:spPr>
            <a:xfrm>
              <a:off x="395536" y="1981077"/>
              <a:ext cx="1944216" cy="934865"/>
            </a:xfrm>
            <a:prstGeom prst="round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88900" indent="-88900" algn="ctr">
                <a:buFont typeface="Arial" panose="020B0604020202020204" pitchFamily="34" charset="0"/>
                <a:buChar char="•"/>
              </a:pPr>
              <a:r>
                <a:rPr lang="ar-SA" sz="1600" b="1" dirty="0" smtClean="0">
                  <a:sym typeface="Wingdings 3"/>
                </a:rPr>
                <a:t></a:t>
              </a:r>
              <a:r>
                <a:rPr lang="ar-SA" sz="1600" b="1" dirty="0" smtClean="0"/>
                <a:t>معدل الوفيات</a:t>
              </a:r>
            </a:p>
            <a:p>
              <a:pPr marL="88900" indent="-88900" algn="ctr">
                <a:buFont typeface="Arial" panose="020B0604020202020204" pitchFamily="34" charset="0"/>
                <a:buChar char="•"/>
              </a:pPr>
              <a:r>
                <a:rPr lang="ar-SA" sz="1600" b="1" dirty="0" smtClean="0">
                  <a:sym typeface="Wingdings 3"/>
                </a:rPr>
                <a:t></a:t>
              </a:r>
              <a:r>
                <a:rPr lang="ar-SA" sz="1600" b="1" dirty="0" smtClean="0"/>
                <a:t>معدل المواليد </a:t>
              </a:r>
              <a:endParaRPr lang="ar-SA" sz="1000" b="1" dirty="0" smtClean="0"/>
            </a:p>
            <a:p>
              <a:pPr algn="ctr"/>
              <a:endParaRPr lang="ar-SA" sz="900" b="1" dirty="0" smtClean="0"/>
            </a:p>
            <a:p>
              <a:pPr algn="ctr"/>
              <a:r>
                <a:rPr lang="ar-SA" sz="1200" b="1" dirty="0" smtClean="0"/>
                <a:t>وعي صحي   مؤسسات  لقاحات</a:t>
              </a:r>
              <a:endParaRPr lang="ar-SA" sz="1200" b="1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683568" y="2503598"/>
              <a:ext cx="216024" cy="1333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921524" y="2494206"/>
              <a:ext cx="698148" cy="2084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899592" y="2503599"/>
              <a:ext cx="131102" cy="1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" name="Cloud 11"/>
          <p:cNvSpPr/>
          <p:nvPr/>
        </p:nvSpPr>
        <p:spPr>
          <a:xfrm>
            <a:off x="2123728" y="4725144"/>
            <a:ext cx="2160240" cy="1048283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Oval 12"/>
          <p:cNvSpPr/>
          <p:nvPr/>
        </p:nvSpPr>
        <p:spPr>
          <a:xfrm>
            <a:off x="3885456" y="4984606"/>
            <a:ext cx="758552" cy="676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208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خصائص الاقتصاديات النامية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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السكانية السريعة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 مستوى دخل الفرد</a:t>
            </a:r>
          </a:p>
          <a:p>
            <a:pPr marL="822960" lvl="3" indent="0"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بالاضافة إلى عدم عدالة توزيع الدخل القومي بين أفراد المجتمع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اختلال الهياكل الاقتصادية  </a:t>
            </a:r>
            <a:r>
              <a:rPr lang="en-US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%10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919" y="1969243"/>
            <a:ext cx="495169" cy="53435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010" y="1969244"/>
            <a:ext cx="495169" cy="53435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83" y="1969244"/>
            <a:ext cx="495169" cy="53435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32" y="1969244"/>
            <a:ext cx="495169" cy="53435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183" b="91371" l="0" r="9960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109"/>
          <a:stretch/>
        </p:blipFill>
        <p:spPr>
          <a:xfrm rot="20849331">
            <a:off x="2443102" y="4860014"/>
            <a:ext cx="1363216" cy="88005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5" name="Rectangle 14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9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78527" y="2852936"/>
            <a:ext cx="3317304" cy="1224136"/>
            <a:chOff x="1902768" y="2852936"/>
            <a:chExt cx="3317304" cy="1224136"/>
          </a:xfrm>
        </p:grpSpPr>
        <p:sp>
          <p:nvSpPr>
            <p:cNvPr id="10" name="Cloud 9"/>
            <p:cNvSpPr/>
            <p:nvPr/>
          </p:nvSpPr>
          <p:spPr>
            <a:xfrm>
              <a:off x="1902768" y="2852936"/>
              <a:ext cx="3317304" cy="1224136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18792" y="2987950"/>
              <a:ext cx="302927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SA" sz="2800" b="1" dirty="0">
                  <a:solidFill>
                    <a:schemeClr val="bg1"/>
                  </a:solidFill>
                </a:rPr>
                <a:t>عامل أساسي لانخفاض مستوى الادخار</a:t>
              </a:r>
            </a:p>
          </p:txBody>
        </p:sp>
      </p:grpSp>
      <p:sp>
        <p:nvSpPr>
          <p:cNvPr id="22" name="Cloud Callout 21"/>
          <p:cNvSpPr/>
          <p:nvPr/>
        </p:nvSpPr>
        <p:spPr>
          <a:xfrm>
            <a:off x="1691680" y="1846063"/>
            <a:ext cx="1062298" cy="472499"/>
          </a:xfrm>
          <a:prstGeom prst="cloudCallout">
            <a:avLst>
              <a:gd name="adj1" fmla="val 74578"/>
              <a:gd name="adj2" fmla="val 1237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السبب؟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59466" y="5786100"/>
            <a:ext cx="7066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يلاحظ عدم وجود ارتباط أو تداخل بين القطاعات الاقتصادية.</a:t>
            </a:r>
            <a:endParaRPr lang="ar-SA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279032" y="2546610"/>
            <a:ext cx="41764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هل لزيادة عدد السكان نتائج سلبية في الدول النامية؟</a:t>
            </a:r>
            <a:endParaRPr lang="ar-S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9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" grpId="0" uiExpand="1" build="p"/>
      <p:bldP spid="22" grpId="0" animBg="1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686102"/>
          </a:xfrm>
        </p:spPr>
        <p:txBody>
          <a:bodyPr anchor="t">
            <a:noAutofit/>
          </a:bodyPr>
          <a:lstStyle/>
          <a:p>
            <a:pPr marL="514350" indent="-514350">
              <a:lnSpc>
                <a:spcPct val="300000"/>
              </a:lnSpc>
              <a:buAutoNum type="arabicPeriod" startAt="4"/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 مستوى الانتاجية</a:t>
            </a:r>
          </a:p>
          <a:p>
            <a:pPr marL="514350" indent="-514350">
              <a:lnSpc>
                <a:spcPct val="250000"/>
              </a:lnSpc>
              <a:buAutoNum type="arabicPeriod" startAt="4"/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محدودية السوق المحلية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39552" y="5157192"/>
            <a:ext cx="78488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انخفاض الدخل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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القوة الشرائية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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الطلب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الاستثمار التنمية</a:t>
            </a:r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1" name="Rectangle 10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10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خصائص الاقتصاديات النامية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23528" y="1628800"/>
            <a:ext cx="5184576" cy="2160240"/>
            <a:chOff x="323528" y="1628800"/>
            <a:chExt cx="5184576" cy="2160240"/>
          </a:xfrm>
        </p:grpSpPr>
        <p:sp>
          <p:nvSpPr>
            <p:cNvPr id="10" name="Cloud 9"/>
            <p:cNvSpPr/>
            <p:nvPr/>
          </p:nvSpPr>
          <p:spPr>
            <a:xfrm>
              <a:off x="323528" y="1628800"/>
              <a:ext cx="5184576" cy="2160240"/>
            </a:xfrm>
            <a:prstGeom prst="cloud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342900" indent="-342900">
                <a:buFont typeface="Arial" pitchFamily="34" charset="0"/>
                <a:buChar char="•"/>
              </a:pPr>
              <a:endParaRPr lang="ar-SA" sz="20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2696" y="1961545"/>
              <a:ext cx="416733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ar-SA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الاعتماد على طرق الانتاج البسيطة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ar-SA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ضعف الخبرات لضعف التعليم والتدريب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ar-SA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عدم توافر كوادر فنية ذات كفاءة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ar-SA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عدم استغلال الموارد المتاحة اسغلال أمثل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573016"/>
            <a:ext cx="1080120" cy="142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4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6.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ارتفاع معدل البطالة المقنعة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7.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نقص المنظمين والإداريين الأكفاء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8.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تدني مستوى التعليم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sp>
        <p:nvSpPr>
          <p:cNvPr id="6" name="Cloud 5"/>
          <p:cNvSpPr/>
          <p:nvPr/>
        </p:nvSpPr>
        <p:spPr>
          <a:xfrm>
            <a:off x="3203848" y="2564904"/>
            <a:ext cx="1584176" cy="6480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الزراعي</a:t>
            </a:r>
            <a:endParaRPr lang="ar-SA" sz="2400" b="1" dirty="0"/>
          </a:p>
        </p:txBody>
      </p:sp>
      <p:sp>
        <p:nvSpPr>
          <p:cNvPr id="11" name="Cloud 10"/>
          <p:cNvSpPr/>
          <p:nvPr/>
        </p:nvSpPr>
        <p:spPr>
          <a:xfrm>
            <a:off x="1187624" y="2240868"/>
            <a:ext cx="1584176" cy="6480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الحكومي</a:t>
            </a:r>
            <a:endParaRPr lang="ar-SA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1513">
            <a:off x="3399866" y="4443771"/>
            <a:ext cx="1560374" cy="13627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5076056" y="2780928"/>
            <a:ext cx="2448272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الانتاج الحدي ≥ </a:t>
            </a:r>
            <a:r>
              <a:rPr lang="en-US" sz="2400" b="1" dirty="0" smtClean="0"/>
              <a:t>0</a:t>
            </a:r>
            <a:endParaRPr lang="ar-SA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2" name="Rectangle 11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18" name="TextBox 17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11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خصائص الاقتصاديات النامية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6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11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sp>
        <p:nvSpPr>
          <p:cNvPr id="9" name="Rectangle 8"/>
          <p:cNvSpPr/>
          <p:nvPr/>
        </p:nvSpPr>
        <p:spPr>
          <a:xfrm>
            <a:off x="3872878" y="3789040"/>
            <a:ext cx="3816424" cy="788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صناعات استهلاكية صغيرة وخفيفة (كثيفة العمل)</a:t>
            </a:r>
            <a:endParaRPr lang="ar-SA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242582" y="4410826"/>
            <a:ext cx="3401426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يعتمد بدرجة كبيرة على الخارج</a:t>
            </a:r>
            <a:endParaRPr lang="ar-S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24691" y="1484784"/>
            <a:ext cx="6277375" cy="45720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9.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انخفاض مستوى الخدمات الصحية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10.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ضعف مساهمة القطاع الصناعي</a:t>
            </a:r>
          </a:p>
          <a:p>
            <a:pPr marL="0" indent="0">
              <a:lnSpc>
                <a:spcPct val="120000"/>
              </a:lnSpc>
              <a:buNone/>
            </a:pPr>
            <a:endPara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/>
            </a:endParaRPr>
          </a:p>
          <a:p>
            <a:pPr marL="0" indent="0">
              <a:lnSpc>
                <a:spcPct val="120000"/>
              </a:lnSpc>
              <a:buNone/>
            </a:pPr>
            <a:endParaRPr lang="ar-SA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11.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التبعية الاقتصادية</a:t>
            </a:r>
          </a:p>
          <a:p>
            <a:pPr marL="0" indent="0">
              <a:lnSpc>
                <a:spcPct val="250000"/>
              </a:lnSpc>
              <a:buNone/>
            </a:pP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43808" y="5381616"/>
            <a:ext cx="4783987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تبعية مالية لبعض المؤسسات المالية الدولية </a:t>
            </a:r>
            <a:endParaRPr lang="ar-SA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42582" y="1879690"/>
            <a:ext cx="2609338" cy="13332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ar-SA" b="1" dirty="0"/>
              <a:t>معدل الوفيات دون الخامسة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ar-SA" b="1" dirty="0"/>
              <a:t>معدل وفيات الرضع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ar-SA" b="1" dirty="0"/>
              <a:t>العمر المتوقع عند الولادة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ar-SA" b="1" dirty="0"/>
              <a:t>عدد الأفراد لكل طبيب</a:t>
            </a:r>
          </a:p>
        </p:txBody>
      </p:sp>
      <p:sp>
        <p:nvSpPr>
          <p:cNvPr id="12" name="Rectangle 11"/>
          <p:cNvSpPr/>
          <p:nvPr/>
        </p:nvSpPr>
        <p:spPr>
          <a:xfrm rot="20741655">
            <a:off x="767382" y="3897593"/>
            <a:ext cx="26813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انخفاض إنتاجية العمل</a:t>
            </a:r>
            <a:endParaRPr lang="ar-SA" sz="24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4" name="Rectangle 13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17" name="TextBox 16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خصائص الاقتصاديات النامية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Cloud 1"/>
          <p:cNvSpPr/>
          <p:nvPr/>
        </p:nvSpPr>
        <p:spPr>
          <a:xfrm>
            <a:off x="107504" y="2186293"/>
            <a:ext cx="1403648" cy="720080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 smtClean="0"/>
              <a:t>مؤشرات لقياس مستوى الصحة</a:t>
            </a:r>
            <a:endParaRPr lang="ar-SA" sz="1200" b="1" dirty="0"/>
          </a:p>
        </p:txBody>
      </p:sp>
    </p:spTree>
    <p:extLst>
      <p:ext uri="{BB962C8B-B14F-4D97-AF65-F5344CB8AC3E}">
        <p14:creationId xmlns:p14="http://schemas.microsoft.com/office/powerpoint/2010/main" val="223914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3" grpId="0" uiExpand="1" build="p" animBg="1"/>
      <p:bldP spid="3" grpId="0" uiExpand="1" build="p"/>
      <p:bldP spid="10" grpId="0" uiExpand="1" build="p" animBg="1"/>
      <p:bldP spid="6" grpId="0" uiExpand="1" build="p" animBg="1"/>
      <p:bldP spid="12" grpId="0" uiExpand="1" build="p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710208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استراتيجيات التنمية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978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ar-SA" sz="3200" b="1" dirty="0" smtClean="0"/>
              <a:t>1. الزراعة أم الصناعة؟</a:t>
            </a:r>
            <a:endParaRPr lang="ar-SA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144" y="2780928"/>
            <a:ext cx="3119264" cy="20795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9" name="Group 8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0" name="Rectangle 9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Cloud 14"/>
          <p:cNvSpPr/>
          <p:nvPr/>
        </p:nvSpPr>
        <p:spPr>
          <a:xfrm rot="20761170">
            <a:off x="573552" y="1176111"/>
            <a:ext cx="1719649" cy="833369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مشكلة الاختيار!</a:t>
            </a:r>
            <a:endParaRPr lang="ar-SA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19" name="TextBox 18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13</a:t>
            </a:r>
            <a:endParaRPr lang="ar-SA" sz="20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2" b="7905"/>
          <a:stretch/>
        </p:blipFill>
        <p:spPr>
          <a:xfrm>
            <a:off x="1043608" y="2781147"/>
            <a:ext cx="3125969" cy="20792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68376" y="5019186"/>
            <a:ext cx="457419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التصنيع أكثر اغراء.. والسبب: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بناء المصانع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Wingdings 3"/>
              </a:rPr>
              <a:t> قادر على رصيد رأس المال المادي.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Wingdings 3"/>
              </a:rPr>
              <a:t>من تجارب الدول المتقدمة التحول الهيكلي  تنمية.</a:t>
            </a:r>
            <a:endParaRPr lang="ar-S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0493" y="4188189"/>
            <a:ext cx="93610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4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SA" sz="4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545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978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ar-SA" sz="3200" b="1" dirty="0" smtClean="0"/>
              <a:t>2. التصدير أم إحلال الواردات؟</a:t>
            </a:r>
            <a:endParaRPr lang="ar-SA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628">
            <a:off x="5436096" y="3013348"/>
            <a:ext cx="2160240" cy="2160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8" y="2732310"/>
            <a:ext cx="3173724" cy="2409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1" name="Group 10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2" name="Rectangle 11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710208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استراتيجيات التنمية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 rot="20761170">
            <a:off x="573552" y="1176111"/>
            <a:ext cx="1719649" cy="833369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مشكلة الاختيار!</a:t>
            </a:r>
            <a:endParaRPr lang="ar-SA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15" name="TextBox 14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14</a:t>
            </a:r>
            <a:endParaRPr lang="ar-S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7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208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استراتيجيات التنمية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978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ar-SA" sz="3200" b="1" dirty="0" smtClean="0"/>
              <a:t>3. التخطيط المركزي أم نظام السوق؟</a:t>
            </a:r>
            <a:endParaRPr lang="ar-SA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sp>
        <p:nvSpPr>
          <p:cNvPr id="8" name="Cloud 7"/>
          <p:cNvSpPr/>
          <p:nvPr/>
        </p:nvSpPr>
        <p:spPr>
          <a:xfrm rot="20761170">
            <a:off x="573552" y="1176111"/>
            <a:ext cx="1719649" cy="833369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مشكلة الاختيار!</a:t>
            </a:r>
            <a:endParaRPr lang="ar-SA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4149">
            <a:off x="1215278" y="3221567"/>
            <a:ext cx="2857500" cy="1895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37" b="99608" l="28000" r="100000">
                        <a14:foregroundMark x1="61000" y1="33725" x2="61000" y2="33725"/>
                        <a14:foregroundMark x1="43000" y1="45490" x2="43000" y2="45490"/>
                        <a14:foregroundMark x1="39000" y1="45098" x2="39000" y2="450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584"/>
          <a:stretch/>
        </p:blipFill>
        <p:spPr>
          <a:xfrm>
            <a:off x="5364088" y="2792808"/>
            <a:ext cx="2040717" cy="2428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1" name="Group 10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2" name="Rectangle 11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15" name="TextBox 14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15</a:t>
            </a:r>
            <a:endParaRPr lang="ar-S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1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2216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النمو الاقتصادي والسياسات الحكومية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6048" y="2103112"/>
            <a:ext cx="8503920" cy="3270104"/>
          </a:xfrm>
        </p:spPr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chemeClr val="tx1"/>
                </a:solidFill>
              </a:rPr>
              <a:t> تحسين نوعية التعليم.</a:t>
            </a:r>
          </a:p>
          <a:p>
            <a:pPr lv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chemeClr val="tx1"/>
                </a:solidFill>
              </a:rPr>
              <a:t> استخدام السياسات النقدية والمالية لزيادة الادخار.</a:t>
            </a:r>
          </a:p>
          <a:p>
            <a:pPr lv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chemeClr val="tx1"/>
                </a:solidFill>
              </a:rPr>
              <a:t> تشجيع ودعم البحث والتنمية.</a:t>
            </a:r>
          </a:p>
          <a:p>
            <a:pPr marL="628650" lvl="1" indent="-354013">
              <a:buFont typeface="Wingdings" pitchFamily="2" charset="2"/>
              <a:buChar char="ü"/>
            </a:pPr>
            <a:r>
              <a:rPr lang="ar-SA" sz="3200" b="1" dirty="0" smtClean="0">
                <a:solidFill>
                  <a:schemeClr val="tx1"/>
                </a:solidFill>
              </a:rPr>
              <a:t>الحد من الاجراءات التنظيمية التي تشجع على الاحتكار وتقلل المنافسة. </a:t>
            </a:r>
            <a:endParaRPr lang="ar-SA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 hidden="1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 hidden="1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7" name="Rectangle 6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13" name="TextBox 12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16</a:t>
            </a:r>
            <a:endParaRPr lang="ar-S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5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@heba_class</a:t>
            </a: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هبه قطان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3169531" y="1484784"/>
            <a:ext cx="2592288" cy="1100444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التنمية الاقتصادية</a:t>
            </a:r>
            <a:endParaRPr lang="ar-SA" sz="2400" b="1" dirty="0"/>
          </a:p>
        </p:txBody>
      </p:sp>
      <p:sp>
        <p:nvSpPr>
          <p:cNvPr id="10" name="Cloud 9"/>
          <p:cNvSpPr/>
          <p:nvPr/>
        </p:nvSpPr>
        <p:spPr>
          <a:xfrm>
            <a:off x="2919992" y="3651096"/>
            <a:ext cx="3235225" cy="1286777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خصائص الاقتصاديات النامية </a:t>
            </a:r>
            <a:endParaRPr lang="ar-SA" sz="2400" b="1" dirty="0"/>
          </a:p>
        </p:txBody>
      </p:sp>
      <p:sp>
        <p:nvSpPr>
          <p:cNvPr id="11" name="Cloud 10"/>
          <p:cNvSpPr/>
          <p:nvPr/>
        </p:nvSpPr>
        <p:spPr>
          <a:xfrm>
            <a:off x="5940152" y="767684"/>
            <a:ext cx="2438003" cy="1197284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النمو الاقتصادي</a:t>
            </a:r>
            <a:endParaRPr lang="ar-SA" sz="2400" b="1" dirty="0"/>
          </a:p>
        </p:txBody>
      </p:sp>
      <p:sp>
        <p:nvSpPr>
          <p:cNvPr id="9" name="Cloud 8"/>
          <p:cNvSpPr/>
          <p:nvPr/>
        </p:nvSpPr>
        <p:spPr>
          <a:xfrm>
            <a:off x="5652120" y="2535686"/>
            <a:ext cx="2592288" cy="1100444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أهداف التنمية</a:t>
            </a:r>
          </a:p>
        </p:txBody>
      </p:sp>
      <p:sp>
        <p:nvSpPr>
          <p:cNvPr id="12" name="Cloud 11"/>
          <p:cNvSpPr/>
          <p:nvPr/>
        </p:nvSpPr>
        <p:spPr>
          <a:xfrm>
            <a:off x="6084168" y="4149080"/>
            <a:ext cx="2438003" cy="119728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استراتيجيات التنمية</a:t>
            </a:r>
            <a:endParaRPr lang="ar-SA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14" name="Cloud 13"/>
          <p:cNvSpPr/>
          <p:nvPr/>
        </p:nvSpPr>
        <p:spPr>
          <a:xfrm>
            <a:off x="1043608" y="5013176"/>
            <a:ext cx="3675657" cy="114404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النمو الاقتصادي والسياسات الحكومية</a:t>
            </a:r>
            <a:endParaRPr lang="ar-SA" sz="2400" b="1" dirty="0"/>
          </a:p>
        </p:txBody>
      </p:sp>
      <p:sp>
        <p:nvSpPr>
          <p:cNvPr id="15" name="Cloud 14"/>
          <p:cNvSpPr/>
          <p:nvPr/>
        </p:nvSpPr>
        <p:spPr>
          <a:xfrm>
            <a:off x="1115616" y="2688596"/>
            <a:ext cx="2592288" cy="110044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عوامل النمو الاقتصادي</a:t>
            </a:r>
          </a:p>
        </p:txBody>
      </p:sp>
    </p:spTree>
    <p:extLst>
      <p:ext uri="{BB962C8B-B14F-4D97-AF65-F5344CB8AC3E}">
        <p14:creationId xmlns:p14="http://schemas.microsoft.com/office/powerpoint/2010/main" val="173145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9" grpId="0" animBg="1"/>
      <p:bldP spid="1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sp>
        <p:nvSpPr>
          <p:cNvPr id="10" name="Cloud Callout 9"/>
          <p:cNvSpPr/>
          <p:nvPr/>
        </p:nvSpPr>
        <p:spPr>
          <a:xfrm>
            <a:off x="1857613" y="980728"/>
            <a:ext cx="5418066" cy="1512168"/>
          </a:xfrm>
          <a:prstGeom prst="cloudCallout">
            <a:avLst>
              <a:gd name="adj1" fmla="val 44133"/>
              <a:gd name="adj2" fmla="val 501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متى بدأ التفكير الجدي في مفهوم التنمية؟</a:t>
            </a:r>
            <a:endParaRPr lang="ar-SA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54664" y="4149080"/>
            <a:ext cx="7200800" cy="1215717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ar-SA" sz="800" b="1" dirty="0" smtClean="0"/>
          </a:p>
          <a:p>
            <a:r>
              <a:rPr lang="ar-SA" sz="2800" b="1" dirty="0" smtClean="0"/>
              <a:t>بالتأكيد </a:t>
            </a:r>
            <a:r>
              <a:rPr lang="ar-SA" sz="2800" b="1" dirty="0" smtClean="0">
                <a:sym typeface="Wingdings"/>
              </a:rPr>
              <a:t></a:t>
            </a:r>
            <a:r>
              <a:rPr lang="ar-SA" sz="2800" b="1" dirty="0" smtClean="0"/>
              <a:t> وذلك حتى..</a:t>
            </a:r>
          </a:p>
          <a:p>
            <a:r>
              <a:rPr lang="ar-SA" sz="2800" b="1" dirty="0" smtClean="0"/>
              <a:t>تحافظ على المستوى المعيشي فيها + لا يهدد الفقر رخائها.</a:t>
            </a:r>
          </a:p>
          <a:p>
            <a:endParaRPr lang="ar-SA" sz="900" b="1" dirty="0"/>
          </a:p>
        </p:txBody>
      </p:sp>
      <p:sp>
        <p:nvSpPr>
          <p:cNvPr id="12" name="Cloud 11"/>
          <p:cNvSpPr/>
          <p:nvPr/>
        </p:nvSpPr>
        <p:spPr>
          <a:xfrm>
            <a:off x="1445919" y="2708920"/>
            <a:ext cx="6418290" cy="1872207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هل من مصلحة الدول المتقدمة مساعدة الدول المتخلفة؟</a:t>
            </a:r>
            <a:endParaRPr lang="ar-SA" sz="32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9" name="Rectangle 8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653" b="100000" l="0" r="62333">
                        <a14:foregroundMark x1="24667" y1="51546" x2="24667" y2="51546"/>
                        <a14:foregroundMark x1="12333" y1="50172" x2="12333" y2="50172"/>
                        <a14:foregroundMark x1="23333" y1="54639" x2="23333" y2="546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6423"/>
          <a:stretch/>
        </p:blipFill>
        <p:spPr>
          <a:xfrm flipH="1">
            <a:off x="6966293" y="1268760"/>
            <a:ext cx="897916" cy="16256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59832" y="5229200"/>
            <a:ext cx="3600400" cy="825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ستسفيد من </a:t>
            </a:r>
            <a:r>
              <a:rPr lang="ar-SA" sz="2400" b="1" dirty="0" smtClean="0">
                <a:sym typeface="Wingdings 3"/>
              </a:rPr>
              <a:t>القوة الشرائية والتوسع في الأسواق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4693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97" y="692696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النمو الاقتصادي</a:t>
            </a:r>
            <a:endParaRPr lang="ar-SA" sz="4400" b="1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66" y="938801"/>
            <a:ext cx="1183578" cy="1092837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2140743"/>
            <a:ext cx="3488658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sym typeface="Wingdings 3"/>
              </a:rPr>
              <a:t> </a:t>
            </a:r>
            <a:r>
              <a:rPr lang="ar-SA" sz="3200" b="1" dirty="0" smtClean="0"/>
              <a:t>الدخل القومي الحقيقي</a:t>
            </a:r>
            <a:endParaRPr lang="ar-SA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14113" y="2978692"/>
            <a:ext cx="3744416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sym typeface="Wingdings 3"/>
              </a:rPr>
              <a:t> </a:t>
            </a:r>
            <a:r>
              <a:rPr lang="ar-SA" sz="3200" b="1" dirty="0" smtClean="0"/>
              <a:t>متوسط نصيب الفرد منه</a:t>
            </a:r>
            <a:endParaRPr lang="ar-SA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941168"/>
            <a:ext cx="8496944" cy="944940"/>
          </a:xfrm>
          <a:prstGeom prst="roundRect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800" b="1" dirty="0" smtClean="0"/>
              <a:t>لتحسين مستوى المعيشة </a:t>
            </a:r>
            <a:r>
              <a:rPr lang="ar-SA" sz="2800" b="1" dirty="0" smtClean="0">
                <a:sym typeface="Wingdings"/>
              </a:rPr>
              <a:t> ل</a:t>
            </a:r>
            <a:r>
              <a:rPr lang="ar-SA" sz="2800" b="1" dirty="0" smtClean="0"/>
              <a:t>ابد أن يكون معدل.. </a:t>
            </a:r>
            <a:r>
              <a:rPr lang="ar-SA" sz="2800" b="1" dirty="0" smtClean="0">
                <a:sym typeface="Wingdings 3"/>
              </a:rPr>
              <a:t>النمو </a:t>
            </a:r>
            <a:r>
              <a:rPr lang="ar-SA" sz="2800" b="1" dirty="0" smtClean="0">
                <a:sym typeface="Wingdings"/>
              </a:rPr>
              <a:t>&gt; </a:t>
            </a:r>
            <a:r>
              <a:rPr lang="ar-SA" sz="2800" b="1" dirty="0" smtClean="0">
                <a:sym typeface="Wingdings 3"/>
              </a:rPr>
              <a:t> السكان</a:t>
            </a:r>
            <a:endParaRPr lang="ar-SA" sz="100" b="1" dirty="0" smtClean="0">
              <a:sym typeface="Wingdings 3"/>
            </a:endParaRPr>
          </a:p>
          <a:p>
            <a:pPr algn="ctr">
              <a:lnSpc>
                <a:spcPct val="150000"/>
              </a:lnSpc>
            </a:pPr>
            <a:endParaRPr lang="ar-SA" sz="500" b="1" dirty="0"/>
          </a:p>
        </p:txBody>
      </p:sp>
      <p:sp>
        <p:nvSpPr>
          <p:cNvPr id="10" name="Cloud 9"/>
          <p:cNvSpPr/>
          <p:nvPr/>
        </p:nvSpPr>
        <p:spPr>
          <a:xfrm>
            <a:off x="5285651" y="3933056"/>
            <a:ext cx="3672408" cy="129614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متى يزداد ويتحسن مستوى المعيشة؟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3" name="Rectangle 12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1520" y="3034312"/>
            <a:ext cx="2952328" cy="1396865"/>
            <a:chOff x="251520" y="3034312"/>
            <a:chExt cx="2952328" cy="1396865"/>
          </a:xfrm>
        </p:grpSpPr>
        <p:sp>
          <p:nvSpPr>
            <p:cNvPr id="9" name="Cloud 8"/>
            <p:cNvSpPr/>
            <p:nvPr/>
          </p:nvSpPr>
          <p:spPr>
            <a:xfrm>
              <a:off x="251520" y="3034312"/>
              <a:ext cx="2952328" cy="1396865"/>
            </a:xfrm>
            <a:prstGeom prst="cloud">
              <a:avLst/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b="1" dirty="0" smtClean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17848" y="3645024"/>
              <a:ext cx="13681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عدد السكان</a:t>
              </a:r>
              <a:endParaRPr lang="ar-SA" sz="24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8032" y="3271080"/>
              <a:ext cx="26277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u="sng" dirty="0" smtClean="0"/>
                <a:t>الدخل القومي الإجمالي</a:t>
              </a:r>
              <a:endParaRPr lang="ar-SA" sz="2400" b="1" u="sng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4506696" y="2463908"/>
            <a:ext cx="504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أو</a:t>
            </a:r>
            <a:endParaRPr lang="ar-S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852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0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97" y="711950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التنمية الاقتصادية</a:t>
            </a:r>
            <a:endParaRPr lang="ar-SA" sz="4400" b="1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7850">
            <a:off x="7322898" y="3501021"/>
            <a:ext cx="1164509" cy="1075230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43782" y="2316467"/>
            <a:ext cx="3488658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sym typeface="Wingdings 3"/>
              </a:rPr>
              <a:t> </a:t>
            </a:r>
            <a:r>
              <a:rPr lang="ar-SA" sz="3200" b="1" dirty="0" smtClean="0"/>
              <a:t>الدخل القومي الحقيقي</a:t>
            </a:r>
            <a:endParaRPr lang="ar-SA" sz="3200" b="1" dirty="0"/>
          </a:p>
        </p:txBody>
      </p:sp>
      <p:sp>
        <p:nvSpPr>
          <p:cNvPr id="9" name="Cloud 8"/>
          <p:cNvSpPr/>
          <p:nvPr/>
        </p:nvSpPr>
        <p:spPr>
          <a:xfrm>
            <a:off x="899592" y="1196752"/>
            <a:ext cx="1751793" cy="716456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أكثر شمولاً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316467"/>
            <a:ext cx="3744416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ym typeface="Wingdings 3"/>
              </a:rPr>
              <a:t>تغيرات في هيكل الاقتصاد</a:t>
            </a:r>
            <a:endParaRPr lang="ar-SA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9992" y="2460664"/>
            <a:ext cx="4320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</a:rPr>
              <a:t>+</a:t>
            </a:r>
            <a:endParaRPr lang="ar-S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983" y="3751655"/>
            <a:ext cx="1234265" cy="1788790"/>
          </a:xfrm>
          <a:prstGeom prst="rect">
            <a:avLst/>
          </a:prstGeom>
          <a:ln w="381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6281">
            <a:off x="3463354" y="3606516"/>
            <a:ext cx="1572766" cy="1179575"/>
          </a:xfrm>
          <a:prstGeom prst="rect">
            <a:avLst/>
          </a:prstGeom>
          <a:ln w="38100" cap="sq">
            <a:solidFill>
              <a:schemeClr val="bg2">
                <a:lumMod val="1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2706" r="2452" b="2483"/>
          <a:stretch/>
        </p:blipFill>
        <p:spPr>
          <a:xfrm>
            <a:off x="766673" y="3466474"/>
            <a:ext cx="1555776" cy="1214821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6" name="Rectangle 15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7" t="14157" r="5862" b="20301"/>
          <a:stretch/>
        </p:blipFill>
        <p:spPr>
          <a:xfrm>
            <a:off x="2339752" y="4995340"/>
            <a:ext cx="1093919" cy="10979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90709" y="4725144"/>
            <a:ext cx="19077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 3"/>
              </a:rPr>
              <a:t></a:t>
            </a:r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عدد سكان المدن</a:t>
            </a:r>
            <a:endParaRPr lang="ar-S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1880" y="4870901"/>
            <a:ext cx="19077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 3"/>
              </a:rPr>
              <a:t></a:t>
            </a:r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نصيب القطاع الصناعي في الناتج</a:t>
            </a:r>
            <a:endParaRPr lang="ar-S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510" y="2901242"/>
            <a:ext cx="42484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 3"/>
              </a:rPr>
              <a:t>بما يضمن استمرار عملية النمو بطريقة تراكمية</a:t>
            </a:r>
            <a:endParaRPr lang="ar-S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2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3" grpId="0"/>
      <p:bldP spid="12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97" y="764704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أهداف التنمية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743072"/>
            <a:ext cx="8503920" cy="4134200"/>
          </a:xfrm>
        </p:spPr>
        <p:txBody>
          <a:bodyPr anchor="ctr"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3200" dirty="0"/>
              <a:t> </a:t>
            </a:r>
            <a:r>
              <a:rPr lang="ar-SA" sz="3200" b="1" dirty="0" smtClean="0"/>
              <a:t>زيادة الدخل القومي الحقيقي.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3200" b="1" dirty="0" smtClean="0"/>
              <a:t> رفع مستوى معيشة المواطن.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3200" b="1" dirty="0" smtClean="0"/>
              <a:t> تقليل التفاوت في الدخول والثروات بين أفراد المجتمع.</a:t>
            </a:r>
          </a:p>
          <a:p>
            <a:pPr>
              <a:buFont typeface="Wingdings" pitchFamily="2" charset="2"/>
              <a:buChar char="ü"/>
            </a:pPr>
            <a:r>
              <a:rPr lang="ar-SA" sz="3200" b="1" dirty="0" smtClean="0"/>
              <a:t> تعديل التركيب الهيكلي للاقتصاد لصالح الصناعة والخدمات على حساب القطاع الزراعي.</a:t>
            </a:r>
            <a:endParaRPr lang="ar-SA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7" name="Rectangle 6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5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1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811445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النمو والتنمية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924944"/>
            <a:ext cx="8503920" cy="30545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ar-SA" sz="4000" b="1" dirty="0" smtClean="0"/>
              <a:t>هل من الممكن حدوث نمو اقتصادي في بعض الدول بالرغم من عدم حدوث تنمية اقتصادية فيها؟</a:t>
            </a:r>
            <a:endParaRPr lang="ar-SA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5575">
            <a:off x="1451204" y="698518"/>
            <a:ext cx="946853" cy="1414131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7"/>
          <p:cNvSpPr/>
          <p:nvPr/>
        </p:nvSpPr>
        <p:spPr>
          <a:xfrm>
            <a:off x="3050340" y="2052585"/>
            <a:ext cx="3168352" cy="158417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65"/>
          <a:stretch/>
        </p:blipFill>
        <p:spPr>
          <a:xfrm>
            <a:off x="3554396" y="2268609"/>
            <a:ext cx="2160240" cy="102525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0" name="Rectangle 9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6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6318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891623" y="4282210"/>
            <a:ext cx="3784833" cy="1532334"/>
          </a:xfrm>
          <a:prstGeom prst="roundRect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ar-SA" sz="2800" b="1" dirty="0" smtClean="0">
                <a:sym typeface="Wingdings 3"/>
              </a:rPr>
              <a:t>عرض العمل.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ar-SA" sz="2800" b="1" dirty="0" smtClean="0">
                <a:sym typeface="Wingdings 3"/>
              </a:rPr>
              <a:t>رأس المال المادي.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ar-SA" sz="2800" b="1" dirty="0" smtClean="0">
                <a:sym typeface="Wingdings 3"/>
              </a:rPr>
              <a:t>رأس المال البشري.</a:t>
            </a:r>
            <a:endParaRPr lang="ar-SA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208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عوامل النمو الاقتصادي</a:t>
            </a:r>
            <a:endParaRPr lang="ar-SA" sz="4400" b="1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2512">
            <a:off x="1295629" y="1055112"/>
            <a:ext cx="722961" cy="1003361"/>
          </a:xfrm>
          <a:ln w="28575"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أ. هبه قطان</a:t>
            </a:r>
            <a:endParaRPr lang="ar-S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@heba_class</a:t>
            </a:r>
            <a:endParaRPr lang="ar-SA" b="1" dirty="0"/>
          </a:p>
        </p:txBody>
      </p:sp>
      <p:sp>
        <p:nvSpPr>
          <p:cNvPr id="10" name="Cloud 9"/>
          <p:cNvSpPr/>
          <p:nvPr/>
        </p:nvSpPr>
        <p:spPr>
          <a:xfrm>
            <a:off x="5220072" y="3091630"/>
            <a:ext cx="3318994" cy="1296144"/>
          </a:xfrm>
          <a:prstGeom prst="cloud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</a:rPr>
              <a:t>↑ </a:t>
            </a: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كمية عناصر الانتاج</a:t>
            </a:r>
            <a:endParaRPr lang="ar-S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4282209"/>
            <a:ext cx="3784833" cy="1532334"/>
          </a:xfrm>
          <a:prstGeom prst="roundRect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ar-SA" sz="2800" b="1" dirty="0" smtClean="0"/>
              <a:t>التغير التقني.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ar-SA" sz="2800" b="1" dirty="0" smtClean="0"/>
              <a:t>التقدم في مجالات المعرفة الأخرى مثل الإدارة.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14" name="Rectangle 13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@heba_class</a:t>
              </a:r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هبه قطان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7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sp>
        <p:nvSpPr>
          <p:cNvPr id="9" name="Cloud 8"/>
          <p:cNvSpPr/>
          <p:nvPr/>
        </p:nvSpPr>
        <p:spPr>
          <a:xfrm>
            <a:off x="899592" y="3232493"/>
            <a:ext cx="3024336" cy="1152128"/>
          </a:xfrm>
          <a:prstGeom prst="cloud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</a:rPr>
              <a:t>↑ </a:t>
            </a: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انتاجيتها</a:t>
            </a:r>
            <a:endParaRPr lang="ar-S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452177" y="1556792"/>
            <a:ext cx="4208055" cy="1368152"/>
            <a:chOff x="1331640" y="1484784"/>
            <a:chExt cx="4208055" cy="1368152"/>
          </a:xfrm>
        </p:grpSpPr>
        <p:sp>
          <p:nvSpPr>
            <p:cNvPr id="8" name="Cloud 7"/>
            <p:cNvSpPr/>
            <p:nvPr/>
          </p:nvSpPr>
          <p:spPr>
            <a:xfrm>
              <a:off x="1331640" y="1484784"/>
              <a:ext cx="4208055" cy="136815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200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745717" y="1844824"/>
              <a:ext cx="342914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SA" sz="3200" b="1" dirty="0">
                  <a:solidFill>
                    <a:schemeClr val="bg1"/>
                  </a:solidFill>
                </a:rPr>
                <a:t>كيف نرفع معدلات النمو؟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481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  <p:bldP spid="10" grpId="0" animBg="1"/>
      <p:bldP spid="12" grpId="0" uiExpand="1" build="allAtOnce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251520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@heba_class</a:t>
            </a: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هبه قطان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64858" y="1268760"/>
            <a:ext cx="61098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TIME TO THINK!</a:t>
            </a:r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8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1503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(11): النمو والتنمية الاقتصادية</a:t>
            </a:r>
            <a:endParaRPr lang="ar-SA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9632" y="2192090"/>
            <a:ext cx="6720331" cy="2952329"/>
            <a:chOff x="1211834" y="2821634"/>
            <a:chExt cx="6720331" cy="2952329"/>
          </a:xfrm>
        </p:grpSpPr>
        <p:sp>
          <p:nvSpPr>
            <p:cNvPr id="3" name="Cloud Callout 2"/>
            <p:cNvSpPr/>
            <p:nvPr/>
          </p:nvSpPr>
          <p:spPr>
            <a:xfrm>
              <a:off x="1211834" y="2821634"/>
              <a:ext cx="6720331" cy="2952329"/>
            </a:xfrm>
            <a:prstGeom prst="cloudCallout">
              <a:avLst>
                <a:gd name="adj1" fmla="val -48535"/>
                <a:gd name="adj2" fmla="val 62294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t"/>
            <a:lstStyle/>
            <a:p>
              <a:endParaRPr lang="ar-SA" sz="3200" b="1" dirty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4686" y="4297798"/>
              <a:ext cx="797233" cy="860323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/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7636" b="3639"/>
            <a:stretch/>
          </p:blipFill>
          <p:spPr>
            <a:xfrm>
              <a:off x="2317426" y="3840325"/>
              <a:ext cx="1462486" cy="154974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59" b="3746"/>
            <a:stretch/>
          </p:blipFill>
          <p:spPr>
            <a:xfrm>
              <a:off x="3779912" y="3700149"/>
              <a:ext cx="1964774" cy="163201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2228876" y="3284984"/>
              <a:ext cx="48590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200" b="1" dirty="0"/>
                <a:t>ما الذي يجعل الدول النامية مختلفة؟</a:t>
              </a:r>
            </a:p>
          </p:txBody>
        </p:sp>
      </p:grpSp>
      <p:sp>
        <p:nvSpPr>
          <p:cNvPr id="22" name="Oval 21"/>
          <p:cNvSpPr/>
          <p:nvPr/>
        </p:nvSpPr>
        <p:spPr>
          <a:xfrm>
            <a:off x="3229320" y="3270802"/>
            <a:ext cx="792088" cy="794903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4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40746</TotalTime>
  <Words>843</Words>
  <Application>Microsoft Office PowerPoint</Application>
  <PresentationFormat>On-screen Show (4:3)</PresentationFormat>
  <Paragraphs>206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النمو والتنمية الاقتصادية</vt:lpstr>
      <vt:lpstr>PowerPoint Presentation</vt:lpstr>
      <vt:lpstr>PowerPoint Presentation</vt:lpstr>
      <vt:lpstr>النمو الاقتصادي</vt:lpstr>
      <vt:lpstr>التنمية الاقتصادية</vt:lpstr>
      <vt:lpstr>أهداف التنمية</vt:lpstr>
      <vt:lpstr>النمو والتنمية</vt:lpstr>
      <vt:lpstr>عوامل النمو الاقتصادي</vt:lpstr>
      <vt:lpstr>PowerPoint Presentation</vt:lpstr>
      <vt:lpstr>خصائص الاقتصاديات النامية</vt:lpstr>
      <vt:lpstr>PowerPoint Presentation</vt:lpstr>
      <vt:lpstr>PowerPoint Presentation</vt:lpstr>
      <vt:lpstr>PowerPoint Presentation</vt:lpstr>
      <vt:lpstr>استراتيجيات التنمية</vt:lpstr>
      <vt:lpstr>استراتيجيات التنمية</vt:lpstr>
      <vt:lpstr>استراتيجيات التنمية</vt:lpstr>
      <vt:lpstr>النمو الاقتصادي والسياسات الحكومية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التجارة الدولية</dc:title>
  <dc:creator>hp1</dc:creator>
  <cp:lastModifiedBy>heba kattan</cp:lastModifiedBy>
  <cp:revision>581</cp:revision>
  <cp:lastPrinted>2015-02-16T03:18:38Z</cp:lastPrinted>
  <dcterms:created xsi:type="dcterms:W3CDTF">2013-09-12T02:20:20Z</dcterms:created>
  <dcterms:modified xsi:type="dcterms:W3CDTF">2018-09-13T01:54:08Z</dcterms:modified>
</cp:coreProperties>
</file>