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330A17-11C6-41BD-8F60-67784227670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A3A8AE-F10F-4203-9A1F-A505674CCD0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dirty="0" smtClean="0"/>
              <a:t>الفصل الخامس</a:t>
            </a:r>
            <a:endParaRPr lang="ar-SA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ar-SA" dirty="0" smtClean="0"/>
          </a:p>
          <a:p>
            <a:pPr algn="ctr"/>
            <a:r>
              <a:rPr lang="ar-SA" sz="6600" dirty="0" smtClean="0"/>
              <a:t>قواعد البيانات</a:t>
            </a:r>
            <a:endParaRPr lang="ar-SA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تعريف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هي مجموعة من ملفات البيانات التي تحتوي على بيانات لها علاقة </a:t>
            </a:r>
            <a:r>
              <a:rPr lang="ar-SA" dirty="0" err="1" smtClean="0"/>
              <a:t>ببعضها</a:t>
            </a:r>
            <a:r>
              <a:rPr lang="ar-SA" dirty="0" smtClean="0"/>
              <a:t> .</a:t>
            </a:r>
          </a:p>
          <a:p>
            <a:r>
              <a:rPr lang="ar-SA" b="1" dirty="0" smtClean="0">
                <a:solidFill>
                  <a:schemeClr val="tx2"/>
                </a:solidFill>
              </a:rPr>
              <a:t>الملف: </a:t>
            </a:r>
            <a:r>
              <a:rPr lang="ar-SA" dirty="0" smtClean="0"/>
              <a:t>هو مجموعة من السجلات المترابطة في محتوياتها مثل ملف الموظفين.</a:t>
            </a:r>
          </a:p>
          <a:p>
            <a:r>
              <a:rPr lang="ar-SA" b="1" dirty="0" smtClean="0">
                <a:solidFill>
                  <a:schemeClr val="tx2"/>
                </a:solidFill>
              </a:rPr>
              <a:t>السجل: </a:t>
            </a:r>
            <a:r>
              <a:rPr lang="ar-SA" dirty="0" smtClean="0"/>
              <a:t>هو مجموعة من البيانات المخزنة في الحقول والتي تخص عنصراً واحداً.</a:t>
            </a:r>
          </a:p>
          <a:p>
            <a:r>
              <a:rPr lang="ar-SA" b="1" dirty="0" smtClean="0">
                <a:solidFill>
                  <a:schemeClr val="tx2"/>
                </a:solidFill>
              </a:rPr>
              <a:t>الحقل:</a:t>
            </a:r>
            <a:r>
              <a:rPr lang="ar-SA" dirty="0" smtClean="0"/>
              <a:t> هو عنصر محدد داخل السجل.</a:t>
            </a:r>
          </a:p>
          <a:p>
            <a:r>
              <a:rPr lang="ar-SA" b="1" dirty="0" smtClean="0">
                <a:solidFill>
                  <a:schemeClr val="tx2"/>
                </a:solidFill>
              </a:rPr>
              <a:t>العنصر: </a:t>
            </a:r>
            <a:r>
              <a:rPr lang="ar-SA" dirty="0" smtClean="0"/>
              <a:t>هو حرف أو رقم أو رمز.</a:t>
            </a:r>
          </a:p>
          <a:p>
            <a:r>
              <a:rPr lang="ar-SA" b="1" dirty="0" smtClean="0">
                <a:solidFill>
                  <a:schemeClr val="tx2"/>
                </a:solidFill>
              </a:rPr>
              <a:t>البت :</a:t>
            </a:r>
            <a:r>
              <a:rPr lang="en-US" dirty="0" smtClean="0"/>
              <a:t>  </a:t>
            </a:r>
            <a:r>
              <a:rPr lang="ar-SA" dirty="0" smtClean="0"/>
              <a:t> هو أصغر وحدة ممكنة للبيانات يمكن للكمبيوتر أن يتعرف عليها  أو يستخدمها.</a:t>
            </a:r>
            <a:endParaRPr lang="ar-SA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يتصف حقل البيانات بمجموعة من الخصائص ، أهمها ما يلي: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اسم الحقل: للتعامل معه برمجياً.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نوع الحقل: يقصد </a:t>
            </a:r>
            <a:r>
              <a:rPr lang="ar-SA" dirty="0" err="1" smtClean="0"/>
              <a:t>به</a:t>
            </a:r>
            <a:r>
              <a:rPr lang="ar-SA" dirty="0" smtClean="0"/>
              <a:t> نوع البيانات التي سوف تخزن بالحقل ، إما نصية ، أو رقمية، أو رمزية...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حجم الحقل: يقصد </a:t>
            </a:r>
            <a:r>
              <a:rPr lang="ar-SA" dirty="0" err="1" smtClean="0"/>
              <a:t>به</a:t>
            </a:r>
            <a:r>
              <a:rPr lang="ar-SA" dirty="0" smtClean="0"/>
              <a:t> تحديد حجم البيانات التي سوف يحملها الحقل.</a:t>
            </a:r>
          </a:p>
          <a:p>
            <a:pPr marL="596646" indent="-514350">
              <a:buFont typeface="+mj-lt"/>
              <a:buAutoNum type="arabicParenR"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قواميس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يتكون قاموس البيانات من مجموعة من الصفات المتعلقة بطبيعة البيانات المتداولة داخل المنشأة ، والتي يتم من خلالها توحيد شكل البيانات ونوعها ونمطها ومحتواها .</a:t>
            </a:r>
          </a:p>
          <a:p>
            <a:r>
              <a:rPr lang="ar-SA" dirty="0" smtClean="0"/>
              <a:t>يمثل قواميس البيانات ملفاً عن البيانات يصف حقول البيانات . ويمكن أن يكون هذا الملف يدوياً أو آلياً.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يقوم قاموس البيانات بأداء المهام التالية: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التحقق من تعريفات البيانات المقدمة لضمان نزاهتها.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منع الوصول غير المصرح </a:t>
            </a:r>
            <a:r>
              <a:rPr lang="ar-SA" dirty="0" err="1" smtClean="0"/>
              <a:t>به</a:t>
            </a:r>
            <a:r>
              <a:rPr lang="ar-SA" dirty="0" smtClean="0"/>
              <a:t> لقاعدة البيانات لحمايتها من التلاعب.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وضع أو تعديل تعريفات البيانات.</a:t>
            </a:r>
          </a:p>
          <a:p>
            <a:pPr marL="596646" indent="-514350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وتخدم قواميس البيانات عدة أغراض، منها ما يلي:</a:t>
            </a:r>
          </a:p>
          <a:p>
            <a:pPr marL="596646" indent="-514350">
              <a:buFont typeface="Wingdings" pitchFamily="2" charset="2"/>
              <a:buChar char="v"/>
            </a:pPr>
            <a:r>
              <a:rPr lang="ar-SA" dirty="0" smtClean="0"/>
              <a:t>توثيق النظام.</a:t>
            </a:r>
          </a:p>
          <a:p>
            <a:pPr marL="596646" indent="-514350">
              <a:buFont typeface="Wingdings" pitchFamily="2" charset="2"/>
              <a:buChar char="v"/>
            </a:pPr>
            <a:r>
              <a:rPr lang="ar-SA" dirty="0" smtClean="0"/>
              <a:t>الرقابة على إجراءات العمل.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ومن أمثلة المعلومات المخزنة في قواميس البيانات ما هو موضح بالجدول التالي: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1142976" y="2000240"/>
          <a:ext cx="7791474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6372"/>
                <a:gridCol w="3228952"/>
                <a:gridCol w="3286150"/>
              </a:tblGrid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البند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err="1" smtClean="0"/>
                        <a:t>المدخلات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مثال</a:t>
                      </a:r>
                      <a:endParaRPr lang="ar-SA" sz="2800" dirty="0"/>
                    </a:p>
                  </a:txBody>
                  <a:tcPr/>
                </a:tc>
              </a:tr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اسم الحقل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رقم</a:t>
                      </a:r>
                      <a:r>
                        <a:rPr lang="ar-SA" sz="2800" baseline="0" dirty="0" smtClean="0"/>
                        <a:t> الطالب</a:t>
                      </a:r>
                      <a:endParaRPr lang="ar-SA" sz="2800" dirty="0"/>
                    </a:p>
                  </a:txBody>
                  <a:tcPr/>
                </a:tc>
              </a:tr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2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سعة الحقل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9 رموز</a:t>
                      </a:r>
                      <a:endParaRPr lang="ar-SA" sz="2800" dirty="0"/>
                    </a:p>
                  </a:txBody>
                  <a:tcPr/>
                </a:tc>
              </a:tr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3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نوع الحقل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رقمي- حرفي</a:t>
                      </a:r>
                      <a:endParaRPr lang="ar-SA" sz="2800" dirty="0"/>
                    </a:p>
                  </a:txBody>
                  <a:tcPr/>
                </a:tc>
              </a:tr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4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مطلوب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نعم</a:t>
                      </a:r>
                      <a:endParaRPr lang="ar-SA" sz="2800" dirty="0"/>
                    </a:p>
                  </a:txBody>
                  <a:tcPr/>
                </a:tc>
              </a:tr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5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الأشخاص</a:t>
                      </a:r>
                      <a:r>
                        <a:rPr lang="ar-SA" sz="2800" baseline="0" dirty="0" smtClean="0"/>
                        <a:t> المصرح لهم بالدخول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قسم التسجيل</a:t>
                      </a:r>
                      <a:endParaRPr lang="ar-SA" sz="2800" dirty="0"/>
                    </a:p>
                  </a:txBody>
                  <a:tcPr/>
                </a:tc>
              </a:tr>
              <a:tr h="22048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6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الأشخاص غير المصرح</a:t>
                      </a:r>
                      <a:r>
                        <a:rPr lang="ar-SA" sz="2800" baseline="0" dirty="0" smtClean="0"/>
                        <a:t> لهم بالدخول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موظفو الأقسام</a:t>
                      </a:r>
                      <a:r>
                        <a:rPr lang="ar-SA" sz="2800" baseline="0" dirty="0" smtClean="0"/>
                        <a:t> الأخرى</a:t>
                      </a:r>
                      <a:endParaRPr lang="ar-SA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هياكل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هيكلة قواعد البيانات تعني بناء قواعد للبيانات لتخزين البيانات </a:t>
            </a:r>
            <a:r>
              <a:rPr lang="ar-SA" dirty="0" err="1" smtClean="0"/>
              <a:t>بها</a:t>
            </a:r>
            <a:r>
              <a:rPr lang="ar-SA" dirty="0" smtClean="0"/>
              <a:t>، واسترجاعها عند الحاجة .</a:t>
            </a:r>
          </a:p>
          <a:p>
            <a:r>
              <a:rPr lang="ar-SA" dirty="0" smtClean="0"/>
              <a:t>وتأخذ هياكل قواعد البيانات عدة أشكال ، منها ما يلي: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الهيكل الهرمي ويأخذ هذا الهيكل الشكل الهرمي.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هيكل الشبكات:  طبقاً لهذا الهيكل ، يتم ربط السجلات بعضها ببعض وخصوصاً عندما تكون هناك علاقة (متعدد- بمتعدد)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هيكل وحدات العلاقات: طبقاً لهذا الهيكل يتم تحديد العلاقة بين الوحدات بعد تعرفها أثناء التخطيط لقاعدة البيانات.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نظم إدارة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تختص نظم إدارة قواعد البيانات بتشغيل البيانات المخزنة داخل قواعد البيانات لتنفيذ أوامر التطبيقات المختلفة مثل الإضافة والحذف والتحديث والاسترجاع .. الخ.</a:t>
            </a:r>
          </a:p>
          <a:p>
            <a:r>
              <a:rPr lang="ar-SA" dirty="0" smtClean="0"/>
              <a:t>ويعتبر نظام إدارة قواعد البيانات بمثابة الوسيط الفعال بين برامج التطبيقات المختلفة وقواعد البيانات.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يتكون نظام إدارة قواعد البيانات من جزأين: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قلب نظام قواعد البيانات وهو المسئول عن إنشاء وصيانة قواعد البيانات والتعامل معها بشتى الصور.ويمكن القول بأنه محرك قواعد البيانات.</a:t>
            </a:r>
          </a:p>
          <a:p>
            <a:pPr marL="596646" indent="-514350">
              <a:buFont typeface="+mj-lt"/>
              <a:buAutoNum type="arabicParenR"/>
            </a:pPr>
            <a:endParaRPr lang="ar-SA" dirty="0" smtClean="0"/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مجموعة برامج وأدوات نظام تستطيع من خلالها أن تتصل بمحرك قواعد البيانات وتنفذ الأعمال المطلوبة والمتصلة بقواعد البيانات. 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الهدف من نظام إدارة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هو تنسيق العمل داخل قاعدة البيانات والمحافظة على سلامة البيانات الموجودة </a:t>
            </a:r>
            <a:r>
              <a:rPr lang="ar-SA" dirty="0" err="1" smtClean="0"/>
              <a:t>بها</a:t>
            </a:r>
            <a:r>
              <a:rPr lang="ar-SA" dirty="0" smtClean="0"/>
              <a:t> مهما زاد عددها .</a:t>
            </a:r>
          </a:p>
          <a:p>
            <a:pPr>
              <a:buFont typeface="Wingdings" pitchFamily="2" charset="2"/>
              <a:buChar char="v"/>
            </a:pP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سرعة استدعاء وترتيب البيانات </a:t>
            </a:r>
          </a:p>
          <a:p>
            <a:pPr>
              <a:buFont typeface="Wingdings" pitchFamily="2" charset="2"/>
              <a:buChar char="v"/>
            </a:pP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شغل أقل حيز من وحدات التخزين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أعمال إدارة قاعدة البيانات تشمل عادة ما يلي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التخزين السليم للبيانات.</a:t>
            </a:r>
          </a:p>
          <a:p>
            <a:pPr>
              <a:buNone/>
            </a:pP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تحقيق الحماية والأمن الكافي لقواعد البيانات.</a:t>
            </a:r>
          </a:p>
          <a:p>
            <a:pPr>
              <a:buNone/>
            </a:pP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تنسيق عمليات الحاسب الآلي المتعلقة بقاعدة البيانات.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مقدمة: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استخدام الحاسب الآلي يمكن من القيام بإعداد التقارير بشكل أفضل من النظام اليدوي من ناحية الدقة والسرعة ، كما أنه يسهل من عملية التسجيل والتبويب والتلخيص والعرض والتحليل والتخزين بطريقة منتظمة ، والاسترجاع من خلال قواعد البيانات.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ما هو استعلام البيانات؟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هو الطلب في قواعد البيانات وتشمل إجراءات معينة تسمح لنا بالحصول على معلومات من القاعدة ، كتغير معلومات معينة في سجل معين، أو حذف سجل، أو عرض معلومات تحقق شروطاً معينة.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لإدارة قواعد البيانات هناك العديد من الخيارات التي تنوع وفق حجم وكفاءة قاعدة البيانات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يستخدم نظام </a:t>
            </a:r>
            <a:r>
              <a:rPr lang="en-US" dirty="0" smtClean="0"/>
              <a:t>Access</a:t>
            </a:r>
            <a:r>
              <a:rPr lang="ar-SA" dirty="0" smtClean="0"/>
              <a:t> </a:t>
            </a:r>
            <a:r>
              <a:rPr lang="en-US" dirty="0" err="1" smtClean="0"/>
              <a:t>microsoft</a:t>
            </a:r>
            <a:r>
              <a:rPr lang="en-US" dirty="0" smtClean="0"/>
              <a:t> </a:t>
            </a:r>
            <a:r>
              <a:rPr lang="ar-SA" dirty="0" smtClean="0"/>
              <a:t>للحلول  الصغيرة والمتوسطة.</a:t>
            </a:r>
          </a:p>
          <a:p>
            <a:pPr>
              <a:buNone/>
            </a:pP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يستخدم نظام </a:t>
            </a:r>
            <a:r>
              <a:rPr lang="en-US" dirty="0" smtClean="0"/>
              <a:t>Oracle</a:t>
            </a:r>
            <a:r>
              <a:rPr lang="ar-SA" dirty="0" smtClean="0"/>
              <a:t>للحلول الكبيرة.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قواعد البيانات على الانترنت: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استخدام قواعد البيانات التي تحفظ البيانات فيها وفق نظام محدد يهل قابلية الترتيب والبحث.</a:t>
            </a:r>
          </a:p>
          <a:p>
            <a:r>
              <a:rPr lang="ar-SA" dirty="0" smtClean="0"/>
              <a:t>لقد كان لتكامل تقنية الانترنت وتقنية قواعد البيانات معاً أثر بالغ في :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تطوير عمليات البحث والوصول إلى المعلومات.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تطوير عمليات النشر على الانترنت وخصوصاً في مواقع مثل مواقع البورصات والأسواق المالية 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تطوير الحلول الخاصة بشبكات الإنترانت التي تربط المستخدمين في المؤسسات بعضهم ببعض ، وتسهل وصولهم إلى المعلومات المطلوبة.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يحقق تكمل تقنية الانترنت مع تقنية قواعد البيانات مجموعة من المزايا ،منها ما يلي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بناء مواقع متكيفة مع المستخدم .</a:t>
            </a:r>
          </a:p>
          <a:p>
            <a:r>
              <a:rPr lang="ar-SA" dirty="0" smtClean="0"/>
              <a:t>إنجاز عمليات البحث والاستعلام عبر الانترنت بطرق أكثر فاعلية.</a:t>
            </a:r>
          </a:p>
          <a:p>
            <a:r>
              <a:rPr lang="ar-SA" dirty="0" smtClean="0"/>
              <a:t>حفظ البيانات الالكترونية المتعلقة بعمليات التبادل التقدي والتجاري عبر الانترنت.</a:t>
            </a:r>
          </a:p>
          <a:p>
            <a:r>
              <a:rPr lang="ar-SA" dirty="0" smtClean="0"/>
              <a:t>تسجيل الاشتراكات في النوادي والمسابقات والمجلات </a:t>
            </a:r>
            <a:r>
              <a:rPr lang="ar-SA" smtClean="0"/>
              <a:t>تسجيلاً الكترونياً.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تشتمل قواعد البيانات بشكل رئيسي على نقطتين أساسيتين هما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357290" y="1428736"/>
            <a:ext cx="7498080" cy="4800600"/>
          </a:xfrm>
        </p:spPr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قاعدة البيانات.</a:t>
            </a:r>
          </a:p>
          <a:p>
            <a:pPr marL="596646" indent="-514350">
              <a:buFont typeface="+mj-lt"/>
              <a:buAutoNum type="arabicParenR"/>
            </a:pPr>
            <a:endParaRPr lang="ar-SA" dirty="0" smtClean="0"/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نظم إدارة قاعدة البيانات.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قاعدة البيانات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قاعدة البيانات هي مجموعة من البيانات المخزنة في ملفات مرتبطة ، وكل ملف مؤلف من سجلات ، يحتوي كل واحد منها على المجموعة نفسها من الحقول المبنية وفق خصائص معينة.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ترجع أهمية استخدام نظام قاعدة البيانات في نظم المعلومات المحاسبية إلى مجموعة من الأسباب ، أهمها ما يلي: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إنتاج معلومات مهمة.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إتاحة تخزين حجم كبير من البيانات في مكان واحد.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توفير البيانات في مكان واحد مركزي يساعد على إمكانية التوصل إلى الاستفسارات المطلوبة بسهولة وإمكانية تحديثها.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الخصوصية.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أمن المعلومات.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تكاليف التخزين.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تصميم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يجب تنظيم البيانات بطريقة تضمن تحقيق عدة أهداف ، من هذه الأهداف هي  :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تحديد الوحدات المادية والبرامج التي تفي بالغرض.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التأكد من القدرة على إدارة قاعدة البيانات على المدى الطويل.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حماية خصوصية المعلومات.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تقليل تكرار البيانات.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العوامل التي يجب مراعاتها عند تصميم قاعدة البيانات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سلامة البيانات ، ودقة التشغيل ، وكمال العمليات.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إمكانية الدخول المتعدد.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استخدام كلمات السر المتعددة.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توافر نموذج المخططات.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توفير نظام سليم لإدارة قاعدة البيانات.</a:t>
            </a:r>
          </a:p>
          <a:p>
            <a:pPr marL="596646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مكونات قاعدة البيانات: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تتكون قاعدة البيانات من مجموعة من الملفات، وكل ملف يتكون من مجموعة من السجلات ، وكل سجل يتكون من مجموعة من الحقول.</a:t>
            </a:r>
          </a:p>
          <a:p>
            <a:r>
              <a:rPr lang="ar-SA" dirty="0" smtClean="0"/>
              <a:t>في الملفات تكون السجلات ثابتة من حيث عدد الحقول ونوع الحقل وسعة الحقل .</a:t>
            </a:r>
            <a:r>
              <a:rPr lang="ar-SA" dirty="0" smtClean="0">
                <a:solidFill>
                  <a:srgbClr val="FF0000"/>
                </a:solidFill>
              </a:rPr>
              <a:t>كما في الرواتب</a:t>
            </a:r>
            <a:r>
              <a:rPr lang="ar-SA" dirty="0" smtClean="0"/>
              <a:t>.</a:t>
            </a:r>
          </a:p>
          <a:p>
            <a:r>
              <a:rPr lang="ar-SA" dirty="0" smtClean="0"/>
              <a:t>لكن في ملفات أخرى مثل العملاء يمكن أن يكون أحد السجلات مرناً في السعة لاحتوائه على بيانات معينة مثل شكاوي العملاء.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المفتاح الرئيسي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يجب أن يكون لكل ملف مفتاح رئيسي .</a:t>
            </a:r>
          </a:p>
          <a:p>
            <a:pPr>
              <a:buNone/>
            </a:pPr>
            <a:r>
              <a:rPr lang="ar-SA" dirty="0" smtClean="0">
                <a:solidFill>
                  <a:schemeClr val="tx2"/>
                </a:solidFill>
              </a:rPr>
              <a:t>مثال على المفتاح الرئيسي:</a:t>
            </a:r>
          </a:p>
          <a:p>
            <a:pPr>
              <a:buNone/>
            </a:pPr>
            <a:r>
              <a:rPr lang="ar-SA" dirty="0" smtClean="0"/>
              <a:t>رقم الطالب الجامعي 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357290" y="3143248"/>
            <a:ext cx="6715172" cy="30718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لماذا لا يكون اسم الطالب الجامعي هو المفتاح الرئيسي؟ </a:t>
            </a:r>
            <a:endParaRPr lang="ar-SA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CD012FFAE474BB5624EE7AFCF9F45" ma:contentTypeVersion="0" ma:contentTypeDescription="Create a new document." ma:contentTypeScope="" ma:versionID="157a5a57ec354cfeb6afd8f55c781d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30D88-A1D3-446E-A79F-AD28FE41A1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7D05E5-F60B-4239-BFFE-6255896AC23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960DF2-21B2-42FB-A25A-BC627CA49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</TotalTime>
  <Words>1038</Words>
  <Application>Microsoft Office PowerPoint</Application>
  <PresentationFormat>عرض على الشاشة (3:4)‏</PresentationFormat>
  <Paragraphs>125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ألوان متوسطة</vt:lpstr>
      <vt:lpstr>الفصل الخامس</vt:lpstr>
      <vt:lpstr>مقدمة:</vt:lpstr>
      <vt:lpstr>تشتمل قواعد البيانات بشكل رئيسي على نقطتين أساسيتين هما :</vt:lpstr>
      <vt:lpstr>مفهوم قاعدة البيانات :</vt:lpstr>
      <vt:lpstr>أهمية قاعدة البيانات:</vt:lpstr>
      <vt:lpstr>تصميم قاعدة البيانات:</vt:lpstr>
      <vt:lpstr>العوامل التي يجب مراعاتها عند تصميم قاعدة البيانات :</vt:lpstr>
      <vt:lpstr>مكونات قاعدة البيانات:</vt:lpstr>
      <vt:lpstr>المفتاح الرئيسي :</vt:lpstr>
      <vt:lpstr>تعريف قاعدة البيانات:</vt:lpstr>
      <vt:lpstr>يتصف حقل البيانات بمجموعة من الخصائص ، أهمها ما يلي:</vt:lpstr>
      <vt:lpstr>قواميس البيانات:</vt:lpstr>
      <vt:lpstr>يقوم قاموس البيانات بأداء المهام التالية:</vt:lpstr>
      <vt:lpstr>ومن أمثلة المعلومات المخزنة في قواميس البيانات ما هو موضح بالجدول التالي:</vt:lpstr>
      <vt:lpstr>هياكل قاعدة البيانات:</vt:lpstr>
      <vt:lpstr>نظم إدارة قاعدة البيانات:</vt:lpstr>
      <vt:lpstr>يتكون نظام إدارة قواعد البيانات من جزأين:</vt:lpstr>
      <vt:lpstr>الهدف من نظام إدارة قاعدة البيانات:</vt:lpstr>
      <vt:lpstr>أعمال إدارة قاعدة البيانات تشمل عادة ما يلي :</vt:lpstr>
      <vt:lpstr>ما هو استعلام البيانات؟</vt:lpstr>
      <vt:lpstr>لإدارة قواعد البيانات هناك العديد من الخيارات التي تنوع وفق حجم وكفاءة قاعدة البيانات :</vt:lpstr>
      <vt:lpstr>قواعد البيانات على الانترنت:</vt:lpstr>
      <vt:lpstr>يحقق تكمل تقنية الانترنت مع تقنية قواعد البيانات مجموعة من المزايا ،منها ما يلي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</dc:title>
  <dc:creator>samar</dc:creator>
  <cp:lastModifiedBy>user</cp:lastModifiedBy>
  <cp:revision>3</cp:revision>
  <dcterms:created xsi:type="dcterms:W3CDTF">2013-10-26T11:20:24Z</dcterms:created>
  <dcterms:modified xsi:type="dcterms:W3CDTF">2015-09-10T11:26:39Z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0x010100802CD012FFAE474BB5624EE7AFCF9F45</vt:lpwstr>
  </property>
</Properties>
</file>