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34"/>
  </p:notesMasterIdLst>
  <p:sldIdLst>
    <p:sldId id="256" r:id="rId2"/>
    <p:sldId id="294" r:id="rId3"/>
    <p:sldId id="257" r:id="rId4"/>
    <p:sldId id="258" r:id="rId5"/>
    <p:sldId id="295" r:id="rId6"/>
    <p:sldId id="296" r:id="rId7"/>
    <p:sldId id="297" r:id="rId8"/>
    <p:sldId id="298" r:id="rId9"/>
    <p:sldId id="299" r:id="rId10"/>
    <p:sldId id="301" r:id="rId11"/>
    <p:sldId id="300" r:id="rId12"/>
    <p:sldId id="303" r:id="rId13"/>
    <p:sldId id="304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305" r:id="rId27"/>
    <p:sldId id="286" r:id="rId28"/>
    <p:sldId id="288" r:id="rId29"/>
    <p:sldId id="289" r:id="rId30"/>
    <p:sldId id="290" r:id="rId31"/>
    <p:sldId id="291" r:id="rId32"/>
    <p:sldId id="293" r:id="rId3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80115" autoAdjust="0"/>
  </p:normalViewPr>
  <p:slideViewPr>
    <p:cSldViewPr>
      <p:cViewPr varScale="1">
        <p:scale>
          <a:sx n="73" d="100"/>
          <a:sy n="73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2571E48-1613-45C5-931D-3568CC87E20F}" type="datetimeFigureOut">
              <a:rPr lang="ar-SA" smtClean="0"/>
              <a:t>29/02/36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CA47713-355B-4DF9-A053-4A1D7FBD1BB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15758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24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542772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5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6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7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8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10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11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8800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A47713-355B-4DF9-A053-4A1D7FBD1BBE}" type="slidenum">
              <a:rPr lang="ar-SA" smtClean="0"/>
              <a:t>20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1152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CC81-5A76-4B1E-9C3A-BACC54A2059C}" type="datetime1">
              <a:rPr lang="ar-SA" smtClean="0"/>
              <a:t>29/02/36</a:t>
            </a:fld>
            <a:endParaRPr lang="ar-S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8C358-DC70-4097-BD5A-2C098DD1721B}" type="datetime1">
              <a:rPr lang="ar-SA" smtClean="0"/>
              <a:t>29/02/36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85540-EB8F-441A-9023-ADA98B74CF09}" type="datetime1">
              <a:rPr lang="ar-SA" smtClean="0"/>
              <a:t>29/02/36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7C144-FCAA-40CA-9E3D-98F0C6DA84B0}" type="datetime1">
              <a:rPr lang="ar-SA" smtClean="0"/>
              <a:t>29/02/36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4EA6A7-79AE-4EEF-B08D-C35EFBC45C58}" type="datetime1">
              <a:rPr lang="ar-SA" smtClean="0"/>
              <a:t>29/02/36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36B3-96A8-45B1-A128-04A429ABD990}" type="datetime1">
              <a:rPr lang="ar-SA" smtClean="0"/>
              <a:t>29/02/36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7440A-F4F7-4088-A1C5-0CED28D2EEDF}" type="datetime1">
              <a:rPr lang="ar-SA" smtClean="0"/>
              <a:t>29/02/36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9EE51-3D9F-45FB-B380-D83D31E32BB2}" type="datetime1">
              <a:rPr lang="ar-SA" smtClean="0"/>
              <a:t>29/02/36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7F9A1-ACBF-4794-982B-14D98A4582DD}" type="datetime1">
              <a:rPr lang="ar-SA" smtClean="0"/>
              <a:t>29/02/36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BC927-86D0-4DF5-A7E8-91D5480E76FB}" type="datetime1">
              <a:rPr lang="ar-SA" smtClean="0"/>
              <a:t>29/02/36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A659C0-4A3D-4185-8877-875488B393E9}" type="datetime1">
              <a:rPr lang="ar-SA" smtClean="0"/>
              <a:t>29/02/36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52A8BDB-6F12-4A24-A96C-BF3A478A7AF5}" type="datetime1">
              <a:rPr lang="ar-SA" smtClean="0"/>
              <a:t>29/02/36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Done by Hana'a almughamis , Edit by Kayan albalawi</a:t>
            </a:r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C73FEFF-1736-4242-9F14-8FEB766B2FD7}" type="slidenum">
              <a:rPr lang="ar-SA" smtClean="0"/>
              <a:t>‹#›</a:t>
            </a:fld>
            <a:endParaRPr lang="ar-SA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ctr" defTabSz="914400" rtl="1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تحقيق العمليات و الأرصدة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الفصل </a:t>
            </a:r>
            <a:r>
              <a:rPr lang="ar-SA" dirty="0" smtClean="0"/>
              <a:t>العاشر</a:t>
            </a:r>
          </a:p>
          <a:p>
            <a:r>
              <a:rPr lang="ar-SA" dirty="0" smtClean="0"/>
              <a:t>جامعه الملك سعود</a:t>
            </a:r>
            <a:r>
              <a:rPr lang="ar-SA" dirty="0" smtClean="0"/>
              <a:t>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896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 lnSpcReduction="10000"/>
          </a:bodyPr>
          <a:lstStyle/>
          <a:p>
            <a:r>
              <a:rPr lang="ar-SA" sz="3200" dirty="0" smtClean="0"/>
              <a:t>أنشطة الرقابة </a:t>
            </a:r>
          </a:p>
          <a:p>
            <a:pPr marL="914400" lvl="1" indent="-457200">
              <a:buFont typeface="+mj-lt"/>
              <a:buAutoNum type="arabicPeriod" startAt="3"/>
            </a:pPr>
            <a:r>
              <a:rPr lang="ar-SA" sz="2400" dirty="0" smtClean="0"/>
              <a:t>المستندات و السجلات الملائمة  مثل فواتير البيع , طلبات الشراء , الدفاتر المساعدة , يومية المبيعات</a:t>
            </a:r>
          </a:p>
          <a:p>
            <a:pPr lvl="1"/>
            <a:r>
              <a:rPr lang="ar-SA" sz="2400" dirty="0" smtClean="0"/>
              <a:t>بعض المبادئ التي تحكم تصميم و استخدام المستندات و السجلات :</a:t>
            </a:r>
          </a:p>
          <a:p>
            <a:pPr lvl="2"/>
            <a:r>
              <a:rPr lang="ar-SA" sz="2200" dirty="0" smtClean="0"/>
              <a:t>الترقيم المسبق المتتابع </a:t>
            </a:r>
          </a:p>
          <a:p>
            <a:pPr lvl="2"/>
            <a:r>
              <a:rPr lang="ar-SA" sz="2200" dirty="0" smtClean="0"/>
              <a:t>الاعداد المتزامن مع العملية المالية </a:t>
            </a:r>
          </a:p>
          <a:p>
            <a:pPr lvl="2"/>
            <a:r>
              <a:rPr lang="ar-SA" sz="2200" dirty="0" smtClean="0"/>
              <a:t>الشكل البسيط </a:t>
            </a:r>
          </a:p>
          <a:p>
            <a:pPr lvl="2"/>
            <a:r>
              <a:rPr lang="ar-SA" sz="2200" dirty="0" smtClean="0"/>
              <a:t>التصميم لأغراض متعددة </a:t>
            </a:r>
          </a:p>
          <a:p>
            <a:pPr lvl="2"/>
            <a:r>
              <a:rPr lang="ar-SA" sz="2200" dirty="0" smtClean="0"/>
              <a:t>تنظيمها على نحو يعزز الاعداد الصحيح </a:t>
            </a:r>
          </a:p>
          <a:p>
            <a:pPr lvl="2"/>
            <a:r>
              <a:rPr lang="ar-SA" sz="2200" dirty="0" smtClean="0"/>
              <a:t>خريطة الحسابات </a:t>
            </a:r>
          </a:p>
          <a:p>
            <a:pPr lvl="2"/>
            <a:r>
              <a:rPr lang="ar-SA" sz="2200" dirty="0" smtClean="0"/>
              <a:t>كتب استخدام النظام </a:t>
            </a:r>
          </a:p>
          <a:p>
            <a:endParaRPr lang="ar-SA" sz="1900" dirty="0"/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5695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أنشطة الرقابة </a:t>
            </a:r>
          </a:p>
          <a:p>
            <a:pPr marL="1371600" lvl="2" indent="-457200">
              <a:buFont typeface="+mj-lt"/>
              <a:buAutoNum type="arabicPeriod" startAt="4"/>
            </a:pPr>
            <a:r>
              <a:rPr lang="ar-SA" sz="2400" dirty="0" smtClean="0"/>
              <a:t>الرقابة على الاصول و الدفاتر</a:t>
            </a:r>
          </a:p>
          <a:p>
            <a:pPr lvl="3"/>
            <a:r>
              <a:rPr lang="ar-SA" sz="2000" dirty="0" smtClean="0"/>
              <a:t>بدون حماية يمكن ان تسرق </a:t>
            </a:r>
          </a:p>
          <a:p>
            <a:pPr lvl="3"/>
            <a:r>
              <a:rPr lang="ar-SA" sz="2000" dirty="0"/>
              <a:t>حفظ النقدية في خزائن يصعب فتحها , وحفظ البضاعة في مخازن بها وسائل حماية </a:t>
            </a:r>
            <a:r>
              <a:rPr lang="ar-SA" sz="2000" dirty="0" smtClean="0"/>
              <a:t> </a:t>
            </a:r>
          </a:p>
          <a:p>
            <a:pPr marL="1371600" lvl="2" indent="-457200">
              <a:buFont typeface="+mj-lt"/>
              <a:buAutoNum type="arabicPeriod" startAt="5"/>
            </a:pPr>
            <a:r>
              <a:rPr lang="ar-SA" sz="2400" dirty="0"/>
              <a:t>الضبط المستقل للاداء</a:t>
            </a:r>
          </a:p>
          <a:p>
            <a:pPr lvl="3"/>
            <a:r>
              <a:rPr lang="ar-SA" sz="2000" dirty="0"/>
              <a:t>تنفيذ فحص مستمر و فعال على العناصر الاربعه الأخرى</a:t>
            </a:r>
          </a:p>
          <a:p>
            <a:pPr lvl="3"/>
            <a:endParaRPr lang="ar-SA" sz="2000" dirty="0" smtClean="0"/>
          </a:p>
          <a:p>
            <a:endParaRPr lang="ar-SA" sz="2000" dirty="0"/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298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الرقابة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2800" dirty="0"/>
              <a:t>المعلومات و الاتصال</a:t>
            </a:r>
            <a:endParaRPr lang="ar-SA" sz="2800" dirty="0" smtClean="0"/>
          </a:p>
          <a:p>
            <a:pPr lvl="1"/>
            <a:r>
              <a:rPr lang="ar-SA" sz="1800" dirty="0" smtClean="0"/>
              <a:t>التأكيد </a:t>
            </a:r>
            <a:r>
              <a:rPr lang="ar-SA" sz="1800" dirty="0"/>
              <a:t>على أن المعلومات الملائمة تم تحديدها و السيطرة عليها </a:t>
            </a:r>
          </a:p>
          <a:p>
            <a:pPr lvl="1"/>
            <a:r>
              <a:rPr lang="ar-SA" sz="1800" dirty="0"/>
              <a:t>التأكيد على انه تم ايصالها بالشكل و الوقت المناسبين </a:t>
            </a:r>
          </a:p>
          <a:p>
            <a:pPr lvl="2"/>
            <a:r>
              <a:rPr lang="ar-SA" sz="1800" dirty="0"/>
              <a:t>وجود نظام اتصال فعال داخل المنظمة و خارجها مع أطراف مثل المستهلكين و حملة الأسهم و المشرعين  </a:t>
            </a:r>
          </a:p>
          <a:p>
            <a:pPr lvl="1"/>
            <a:r>
              <a:rPr lang="ar-SA" sz="1800" dirty="0"/>
              <a:t>أمثلة عن الاجراءات :</a:t>
            </a:r>
          </a:p>
          <a:p>
            <a:pPr lvl="2"/>
            <a:r>
              <a:rPr lang="ar-SA" sz="1800" dirty="0"/>
              <a:t>وجود نظام قوي لنظم المعلومات الإلكترونیة داخل المنظمة</a:t>
            </a:r>
          </a:p>
          <a:p>
            <a:pPr lvl="2"/>
            <a:r>
              <a:rPr lang="ar-SA" sz="1800" dirty="0"/>
              <a:t>وضع خطة استراتیجیة لتطویر أنظمة المعلومات.</a:t>
            </a:r>
          </a:p>
          <a:p>
            <a:pPr lvl="2"/>
            <a:r>
              <a:rPr lang="ar-SA" sz="1800" dirty="0"/>
              <a:t>وجود آلیة لدراسة اقتراحات الموظفین.</a:t>
            </a:r>
          </a:p>
          <a:p>
            <a:pPr lvl="1"/>
            <a:endParaRPr lang="ar-S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61713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>
                <a:effectLst/>
              </a:rPr>
              <a:t>الرقابة الداخلية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sz="3200" dirty="0" smtClean="0"/>
              <a:t>المراقبة </a:t>
            </a:r>
          </a:p>
          <a:p>
            <a:pPr lvl="1"/>
            <a:r>
              <a:rPr lang="ar-SA" sz="1800" dirty="0"/>
              <a:t>عملیة المراقبة المستمرة والتقییم الدوري لمختلف أجزاء هیكل الرقابة الداخلیة للتأكد من فعالیته وكفاءته</a:t>
            </a:r>
          </a:p>
          <a:p>
            <a:pPr lvl="1"/>
            <a:r>
              <a:rPr lang="ar-SA" sz="1800" dirty="0"/>
              <a:t>المراقبة تشكل المظلة التي تحتوي باقي العناصر الرقابیة الأربعة الأخرى</a:t>
            </a:r>
          </a:p>
          <a:p>
            <a:pPr lvl="1"/>
            <a:endParaRPr lang="ar-SA" sz="1800" dirty="0"/>
          </a:p>
          <a:p>
            <a:pPr lvl="2"/>
            <a:endParaRPr lang="ar-SA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91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400" dirty="0">
                <a:effectLst/>
              </a:rPr>
              <a:t>دور المراجع في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/>
              <a:t>مسئولية </a:t>
            </a:r>
            <a:r>
              <a:rPr lang="ar-SA" dirty="0" smtClean="0"/>
              <a:t>الإدارة = تصميم </a:t>
            </a:r>
            <a:r>
              <a:rPr lang="ar-SA" dirty="0"/>
              <a:t>وتنفيذ نظام الرقابة الداخلية.</a:t>
            </a:r>
          </a:p>
          <a:p>
            <a:r>
              <a:rPr lang="ar-SA" dirty="0" smtClean="0"/>
              <a:t>مسئولية المراجع = دراسة </a:t>
            </a:r>
            <a:r>
              <a:rPr lang="ar-SA" dirty="0"/>
              <a:t>وتقويم نظام الرقابة الداخلية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25075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دراسة وتقويم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/>
              <a:t>عند إبداء المراجع لرأيه في مدى عدالة القوائم المالية فإنه يعتمد على: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مدى </a:t>
            </a:r>
            <a:r>
              <a:rPr lang="ar-SA" sz="1800" dirty="0"/>
              <a:t>فاعلية نظام الرقابة </a:t>
            </a:r>
            <a:r>
              <a:rPr lang="ar-SA" sz="1800" dirty="0" smtClean="0"/>
              <a:t>الداخلية</a:t>
            </a:r>
            <a:endParaRPr lang="ar-SA" sz="1800" dirty="0"/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اختبارات </a:t>
            </a:r>
            <a:r>
              <a:rPr lang="ar-SA" sz="1800" dirty="0"/>
              <a:t>تحقيق العمليات والأرصدة لتحقيق المبالغ الواردة بالقوائم </a:t>
            </a:r>
            <a:r>
              <a:rPr lang="ar-SA" sz="1800" dirty="0" smtClean="0"/>
              <a:t>المالية</a:t>
            </a:r>
            <a:endParaRPr lang="ar-SA" sz="1800" dirty="0"/>
          </a:p>
          <a:p>
            <a:pPr marL="342900" lvl="1" indent="-342900">
              <a:spcBef>
                <a:spcPts val="6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ar-SA" sz="2800" dirty="0" smtClean="0"/>
              <a:t>بدراسة </a:t>
            </a:r>
            <a:r>
              <a:rPr lang="ar-SA" sz="2800" dirty="0"/>
              <a:t>وتقويم نظام الرقابة الداخلية </a:t>
            </a:r>
            <a:r>
              <a:rPr lang="ar-SA" sz="2800" dirty="0" smtClean="0"/>
              <a:t>يكون من </a:t>
            </a:r>
            <a:r>
              <a:rPr lang="ar-SA" sz="2800" dirty="0"/>
              <a:t>خلال </a:t>
            </a:r>
            <a:r>
              <a:rPr lang="ar-SA" sz="2800" dirty="0" smtClean="0"/>
              <a:t>مرحلتين رئيسيتين : </a:t>
            </a:r>
          </a:p>
          <a:p>
            <a:pPr marL="788670" lvl="2" indent="-342900">
              <a:spcBef>
                <a:spcPts val="600"/>
              </a:spcBef>
              <a:buClr>
                <a:schemeClr val="accent1"/>
              </a:buClr>
              <a:buFont typeface="+mj-lt"/>
              <a:buAutoNum type="arabicPeriod"/>
            </a:pPr>
            <a:r>
              <a:rPr lang="ar-S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دراسة النظام </a:t>
            </a:r>
            <a:r>
              <a:rPr lang="ar-S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1800" dirty="0" smtClean="0"/>
              <a:t>- معرفة </a:t>
            </a:r>
            <a:r>
              <a:rPr lang="ar-SA" sz="1800" dirty="0"/>
              <a:t>وفهم الإجراءات والطرق </a:t>
            </a:r>
            <a:r>
              <a:rPr lang="ar-SA" sz="1800" dirty="0" smtClean="0"/>
              <a:t>الموضوعة</a:t>
            </a:r>
          </a:p>
          <a:p>
            <a:pPr marL="891540" lvl="2" indent="-342900">
              <a:buFont typeface="+mj-lt"/>
              <a:buAutoNum type="arabicPeriod"/>
            </a:pPr>
            <a:r>
              <a:rPr lang="ar-S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اختبارات </a:t>
            </a:r>
            <a:r>
              <a:rPr lang="ar-S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مدى تنفيذ أنظمة الرقابة </a:t>
            </a:r>
            <a:r>
              <a:rPr lang="ar-SA" sz="1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الداخلية </a:t>
            </a:r>
            <a:r>
              <a:rPr lang="ar-SA" sz="1800" dirty="0" smtClean="0"/>
              <a:t>- التأكد </a:t>
            </a:r>
            <a:r>
              <a:rPr lang="ar-SA" sz="1800" dirty="0"/>
              <a:t>بدرجة معقولة أن هذه الإجراءات الرقابية تستخدم فعلاً ويتم تنفيذها </a:t>
            </a:r>
            <a:r>
              <a:rPr lang="ar-SA" sz="1800" dirty="0" smtClean="0"/>
              <a:t>كما هي موضوعة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0899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 smtClean="0">
                <a:effectLst/>
              </a:rPr>
              <a:t> المرحلة 1 : دراسة </a:t>
            </a:r>
            <a:r>
              <a:rPr lang="ar-SA" sz="4800" dirty="0">
                <a:effectLst/>
              </a:rPr>
              <a:t>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هي </a:t>
            </a:r>
            <a:r>
              <a:rPr lang="ar-SA" dirty="0"/>
              <a:t>عملية الهدف منها أساساً الحصول </a:t>
            </a:r>
            <a:r>
              <a:rPr lang="ar-SA" dirty="0" smtClean="0"/>
              <a:t>على معلومات </a:t>
            </a:r>
            <a:r>
              <a:rPr lang="ar-SA" dirty="0"/>
              <a:t>عن المنشأة وعن الإجراءات الرقابية </a:t>
            </a:r>
            <a:r>
              <a:rPr lang="ar-SA" dirty="0" smtClean="0"/>
              <a:t>الموضوعة</a:t>
            </a:r>
          </a:p>
          <a:p>
            <a:r>
              <a:rPr lang="ar-SA" dirty="0" smtClean="0"/>
              <a:t>وسائل جمع </a:t>
            </a:r>
            <a:r>
              <a:rPr lang="ar-SA" dirty="0"/>
              <a:t>المعلومات عن </a:t>
            </a:r>
            <a:r>
              <a:rPr lang="ar-SA" dirty="0" smtClean="0"/>
              <a:t>النظام</a:t>
            </a:r>
            <a:endParaRPr lang="ar-SA" dirty="0"/>
          </a:p>
          <a:p>
            <a:pPr marL="731520" lvl="1" indent="-457200">
              <a:buFont typeface="+mj-lt"/>
              <a:buAutoNum type="arabicPeriod"/>
            </a:pPr>
            <a:r>
              <a:rPr lang="ar-SA" sz="1800" b="1" dirty="0" smtClean="0"/>
              <a:t>وسيلة </a:t>
            </a:r>
            <a:r>
              <a:rPr lang="ar-SA" sz="1800" b="1" dirty="0"/>
              <a:t>قائمة </a:t>
            </a:r>
            <a:r>
              <a:rPr lang="ar-SA" sz="1800" b="1" dirty="0" smtClean="0"/>
              <a:t>الإستقصاء </a:t>
            </a:r>
            <a:endParaRPr lang="ar-SA" sz="1800" b="1" dirty="0"/>
          </a:p>
          <a:p>
            <a:pPr lvl="2"/>
            <a:r>
              <a:rPr lang="ar-SA" dirty="0" smtClean="0"/>
              <a:t>هي قائمة بمجموعة </a:t>
            </a:r>
            <a:r>
              <a:rPr lang="ar-SA" dirty="0"/>
              <a:t>من الأسئلة عن الإجراءات </a:t>
            </a:r>
            <a:r>
              <a:rPr lang="ar-SA" dirty="0" smtClean="0"/>
              <a:t>الرقابية الموجودة </a:t>
            </a:r>
          </a:p>
          <a:p>
            <a:pPr lvl="2"/>
            <a:r>
              <a:rPr lang="ar-SA" dirty="0" smtClean="0"/>
              <a:t>تنقسم </a:t>
            </a:r>
            <a:r>
              <a:rPr lang="ar-SA" dirty="0"/>
              <a:t>الأسئلة إلى مجموعات كل </a:t>
            </a:r>
            <a:r>
              <a:rPr lang="ar-SA" dirty="0" smtClean="0"/>
              <a:t>مجموعة تتعلق </a:t>
            </a:r>
            <a:r>
              <a:rPr lang="ar-SA" dirty="0"/>
              <a:t>بنوع معين من </a:t>
            </a:r>
            <a:r>
              <a:rPr lang="ar-SA" dirty="0" smtClean="0"/>
              <a:t>العمليات</a:t>
            </a:r>
          </a:p>
          <a:p>
            <a:pPr lvl="2"/>
            <a:r>
              <a:rPr lang="ar-SA" dirty="0" smtClean="0"/>
              <a:t>تكون </a:t>
            </a:r>
            <a:r>
              <a:rPr lang="ar-SA" dirty="0"/>
              <a:t>الإجابة على هذه الأسئلة </a:t>
            </a:r>
            <a:r>
              <a:rPr lang="ar-SA" dirty="0" smtClean="0"/>
              <a:t>عادة بنعم </a:t>
            </a:r>
            <a:r>
              <a:rPr lang="ar-SA" dirty="0"/>
              <a:t>أو </a:t>
            </a:r>
            <a:r>
              <a:rPr lang="ar-SA" dirty="0" smtClean="0"/>
              <a:t>لا </a:t>
            </a:r>
            <a:endParaRPr lang="ar-SA" dirty="0"/>
          </a:p>
          <a:p>
            <a:pPr lvl="3"/>
            <a:r>
              <a:rPr lang="ar-SA" dirty="0"/>
              <a:t>إذا كانت الإجابة لا ... يعني وجود نقاط ضعف في نظام الرقابة </a:t>
            </a:r>
            <a:r>
              <a:rPr lang="ar-SA" dirty="0" smtClean="0"/>
              <a:t>الداخلية</a:t>
            </a:r>
            <a:endParaRPr lang="ar-SA" dirty="0"/>
          </a:p>
          <a:p>
            <a:pPr lvl="3"/>
            <a:r>
              <a:rPr lang="ar-SA" dirty="0"/>
              <a:t>إذا كانت الإجابة نعم ...يعني وجود النظام الرقابي المطلوب </a:t>
            </a:r>
            <a:r>
              <a:rPr lang="ar-SA" dirty="0" smtClean="0"/>
              <a:t>وجوده</a:t>
            </a:r>
            <a:endParaRPr lang="ar-SA" dirty="0"/>
          </a:p>
          <a:p>
            <a:pPr lvl="2"/>
            <a:r>
              <a:rPr lang="ar-SA" dirty="0" smtClean="0"/>
              <a:t>يمكن </a:t>
            </a:r>
            <a:r>
              <a:rPr lang="ar-SA" dirty="0"/>
              <a:t>لقوائم الاستقصاء </a:t>
            </a:r>
            <a:r>
              <a:rPr lang="ar-SA" dirty="0" smtClean="0"/>
              <a:t>التفريق </a:t>
            </a:r>
            <a:r>
              <a:rPr lang="ar-SA" dirty="0"/>
              <a:t>بين نقاط الضعف الرئيسية ونقاط </a:t>
            </a:r>
            <a:r>
              <a:rPr lang="ar-SA" dirty="0" smtClean="0"/>
              <a:t>الضعف الأقل خطرا</a:t>
            </a:r>
          </a:p>
          <a:p>
            <a:pPr lvl="2"/>
            <a:r>
              <a:rPr lang="ar-SA" dirty="0" smtClean="0"/>
              <a:t>من </a:t>
            </a:r>
            <a:r>
              <a:rPr lang="ar-SA" dirty="0"/>
              <a:t>مميزاتها أنها سهلة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2727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 المرحلة 1 : دراسة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2"/>
            </a:pPr>
            <a:r>
              <a:rPr lang="ar-SA" b="1" dirty="0" smtClean="0"/>
              <a:t>وسيلة </a:t>
            </a:r>
            <a:r>
              <a:rPr lang="ar-SA" b="1" dirty="0"/>
              <a:t>خريطة </a:t>
            </a:r>
            <a:r>
              <a:rPr lang="ar-SA" b="1" dirty="0" smtClean="0"/>
              <a:t>التدفق</a:t>
            </a:r>
            <a:endParaRPr lang="ar-SA" b="1" dirty="0"/>
          </a:p>
          <a:p>
            <a:pPr lvl="1"/>
            <a:r>
              <a:rPr lang="ar-SA" dirty="0"/>
              <a:t>هي عبارة عن رسم بياني يمثل بالرموز النظام المستخدم أو مجموعة </a:t>
            </a:r>
            <a:r>
              <a:rPr lang="ar-SA" dirty="0" smtClean="0"/>
              <a:t>من الإجراءات </a:t>
            </a:r>
            <a:r>
              <a:rPr lang="ar-SA" dirty="0"/>
              <a:t>مع بيان كل إجراء من هذه الإجراءات </a:t>
            </a:r>
            <a:r>
              <a:rPr lang="ar-SA" dirty="0" smtClean="0"/>
              <a:t>بالتتابع</a:t>
            </a:r>
            <a:endParaRPr lang="ar-SA" dirty="0"/>
          </a:p>
          <a:p>
            <a:pPr lvl="1"/>
            <a:r>
              <a:rPr lang="ar-SA" dirty="0" smtClean="0"/>
              <a:t> تساعد </a:t>
            </a:r>
            <a:r>
              <a:rPr lang="ar-SA" dirty="0"/>
              <a:t>المراجع على </a:t>
            </a:r>
            <a:r>
              <a:rPr lang="ar-SA" dirty="0" smtClean="0"/>
              <a:t>تصور </a:t>
            </a:r>
            <a:r>
              <a:rPr lang="ar-SA" dirty="0"/>
              <a:t>العلاقات الموجودة بين </a:t>
            </a:r>
            <a:r>
              <a:rPr lang="ar-SA" dirty="0" smtClean="0"/>
              <a:t>الإجراءات الرقابية و تمييز </a:t>
            </a:r>
            <a:r>
              <a:rPr lang="ar-SA" dirty="0"/>
              <a:t>الإجراءات </a:t>
            </a:r>
            <a:r>
              <a:rPr lang="ar-SA" dirty="0" smtClean="0"/>
              <a:t>الرقابية</a:t>
            </a:r>
            <a:endParaRPr lang="ar-SA" dirty="0"/>
          </a:p>
          <a:p>
            <a:pPr lvl="1"/>
            <a:r>
              <a:rPr lang="ar-SA" b="1" dirty="0"/>
              <a:t>مزاياها:</a:t>
            </a:r>
          </a:p>
          <a:p>
            <a:pPr lvl="2"/>
            <a:r>
              <a:rPr lang="ar-SA" dirty="0" smtClean="0"/>
              <a:t>تعطي </a:t>
            </a:r>
            <a:r>
              <a:rPr lang="ar-SA" dirty="0"/>
              <a:t>صورة واضحة للنظام </a:t>
            </a:r>
            <a:r>
              <a:rPr lang="ar-SA" dirty="0" smtClean="0"/>
              <a:t>المستخدم</a:t>
            </a:r>
            <a:endParaRPr lang="ar-SA" dirty="0"/>
          </a:p>
          <a:p>
            <a:pPr lvl="2"/>
            <a:r>
              <a:rPr lang="ar-SA" dirty="0" smtClean="0"/>
              <a:t>تقلل </a:t>
            </a:r>
            <a:r>
              <a:rPr lang="ar-SA" dirty="0"/>
              <a:t>فرص سوء الفهم </a:t>
            </a:r>
            <a:r>
              <a:rPr lang="ar-SA" dirty="0" smtClean="0"/>
              <a:t> </a:t>
            </a:r>
          </a:p>
          <a:p>
            <a:pPr lvl="2"/>
            <a:r>
              <a:rPr lang="ar-SA" dirty="0" smtClean="0"/>
              <a:t>يمكن </a:t>
            </a:r>
            <a:r>
              <a:rPr lang="ar-SA" dirty="0"/>
              <a:t>تحديث خرائط التدفق </a:t>
            </a:r>
            <a:r>
              <a:rPr lang="ar-SA" dirty="0" smtClean="0"/>
              <a:t>بسهولة</a:t>
            </a:r>
            <a:endParaRPr lang="ar-SA" dirty="0"/>
          </a:p>
          <a:p>
            <a:pPr lvl="1"/>
            <a:r>
              <a:rPr lang="ar-SA" dirty="0" smtClean="0"/>
              <a:t> </a:t>
            </a:r>
            <a:r>
              <a:rPr lang="ar-SA" b="1" dirty="0" smtClean="0"/>
              <a:t>عيوبها</a:t>
            </a:r>
            <a:r>
              <a:rPr lang="ar-SA" b="1" dirty="0"/>
              <a:t>:</a:t>
            </a:r>
          </a:p>
          <a:p>
            <a:pPr lvl="2"/>
            <a:r>
              <a:rPr lang="ar-SA" dirty="0" smtClean="0"/>
              <a:t>تتطلب </a:t>
            </a:r>
            <a:r>
              <a:rPr lang="ar-SA" dirty="0"/>
              <a:t>وقتاً أطول ومهارة أكبر في </a:t>
            </a:r>
            <a:r>
              <a:rPr lang="ar-SA" dirty="0" smtClean="0"/>
              <a:t>إعدادها </a:t>
            </a:r>
          </a:p>
          <a:p>
            <a:pPr lvl="2"/>
            <a:r>
              <a:rPr lang="ar-SA" dirty="0" smtClean="0"/>
              <a:t>لا </a:t>
            </a:r>
            <a:r>
              <a:rPr lang="ar-SA" dirty="0"/>
              <a:t>تُظهر بوضوح </a:t>
            </a:r>
            <a:r>
              <a:rPr lang="ar-SA" dirty="0" smtClean="0"/>
              <a:t>نقاط الضعف </a:t>
            </a:r>
            <a:r>
              <a:rPr lang="ar-SA" dirty="0"/>
              <a:t>في نظام الرقابة الداخلية مثل قائمة </a:t>
            </a:r>
            <a:r>
              <a:rPr lang="ar-SA" dirty="0" smtClean="0"/>
              <a:t>الاستقصاء</a:t>
            </a:r>
            <a:endParaRPr lang="ar-SA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9809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 المرحلة 1 : دراسة نظام الرقابة الداخلية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939" y="1600200"/>
            <a:ext cx="7116122" cy="4525963"/>
          </a:xfr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6084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 المرحلة 1 : دراسة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3"/>
            </a:pPr>
            <a:r>
              <a:rPr lang="ar-SA" b="1" dirty="0" smtClean="0"/>
              <a:t>وسيلة توثيق النظام</a:t>
            </a:r>
            <a:endParaRPr lang="ar-SA" b="1" dirty="0"/>
          </a:p>
          <a:p>
            <a:pPr lvl="1"/>
            <a:r>
              <a:rPr lang="ar-SA" dirty="0"/>
              <a:t>أي الحصول على وصف تفصيلي مكتوب بالإجراءات الرقابية التي </a:t>
            </a:r>
            <a:r>
              <a:rPr lang="ar-SA" dirty="0" smtClean="0"/>
              <a:t>تتخذ لكل </a:t>
            </a:r>
            <a:r>
              <a:rPr lang="ar-SA" dirty="0"/>
              <a:t>نوع رئيسي من </a:t>
            </a:r>
            <a:r>
              <a:rPr lang="ar-SA" dirty="0" smtClean="0"/>
              <a:t>العمليات</a:t>
            </a:r>
            <a:endParaRPr lang="ar-SA" dirty="0"/>
          </a:p>
          <a:p>
            <a:pPr lvl="2"/>
            <a:r>
              <a:rPr lang="ar-SA" dirty="0" smtClean="0"/>
              <a:t>تمكن المراجع من متابعة </a:t>
            </a:r>
            <a:r>
              <a:rPr lang="ar-SA" dirty="0"/>
              <a:t>تدفق كل نوع من العمليات مع تمييز الموظفين </a:t>
            </a:r>
            <a:r>
              <a:rPr lang="ar-SA" dirty="0" smtClean="0"/>
              <a:t>الذين يقومون </a:t>
            </a:r>
            <a:r>
              <a:rPr lang="ar-SA" dirty="0"/>
              <a:t>بأداء الأعمال المختلفة والمستندات التي يتم إعدادها </a:t>
            </a:r>
            <a:r>
              <a:rPr lang="ar-SA" dirty="0" smtClean="0"/>
              <a:t>والسجلات التي </a:t>
            </a:r>
            <a:r>
              <a:rPr lang="ar-SA" dirty="0"/>
              <a:t>يتم الاحتفاظ بها وتقسيم </a:t>
            </a:r>
            <a:r>
              <a:rPr lang="ar-SA" dirty="0" smtClean="0"/>
              <a:t>الواجبات</a:t>
            </a:r>
            <a:endParaRPr lang="ar-SA" dirty="0"/>
          </a:p>
          <a:p>
            <a:pPr lvl="1"/>
            <a:r>
              <a:rPr lang="ar-SA" dirty="0" smtClean="0"/>
              <a:t>بعد </a:t>
            </a:r>
            <a:r>
              <a:rPr lang="ar-SA" dirty="0"/>
              <a:t>إعداد هذا الوصف المكتوب يقوم المراجع </a:t>
            </a:r>
            <a:r>
              <a:rPr lang="ar-SA" dirty="0" smtClean="0"/>
              <a:t>بعنونة </a:t>
            </a:r>
            <a:r>
              <a:rPr lang="ar-SA" dirty="0"/>
              <a:t>كل جزء </a:t>
            </a:r>
            <a:r>
              <a:rPr lang="ar-SA" dirty="0" smtClean="0"/>
              <a:t>رئيسي من </a:t>
            </a:r>
            <a:r>
              <a:rPr lang="ar-SA" dirty="0"/>
              <a:t>أجزاء النظام بعبارة: قوي أو كافي أو </a:t>
            </a:r>
            <a:r>
              <a:rPr lang="ar-SA" dirty="0" smtClean="0"/>
              <a:t>ضعيف</a:t>
            </a:r>
            <a:endParaRPr lang="ar-SA" dirty="0"/>
          </a:p>
          <a:p>
            <a:pPr lvl="1"/>
            <a:r>
              <a:rPr lang="ar-SA" b="1" dirty="0"/>
              <a:t>مميزاتها: </a:t>
            </a:r>
            <a:endParaRPr lang="ar-SA" b="1" dirty="0" smtClean="0"/>
          </a:p>
          <a:p>
            <a:pPr lvl="2"/>
            <a:r>
              <a:rPr lang="ar-SA" dirty="0" smtClean="0"/>
              <a:t>مرونة </a:t>
            </a:r>
            <a:r>
              <a:rPr lang="ar-SA" dirty="0"/>
              <a:t>في تصميمها </a:t>
            </a:r>
            <a:endParaRPr lang="ar-SA" dirty="0" smtClean="0"/>
          </a:p>
          <a:p>
            <a:pPr lvl="2"/>
            <a:r>
              <a:rPr lang="ar-SA" dirty="0" smtClean="0"/>
              <a:t>تقلل </a:t>
            </a:r>
            <a:r>
              <a:rPr lang="ar-SA" dirty="0"/>
              <a:t>احتمال دراسة النظام </a:t>
            </a:r>
            <a:r>
              <a:rPr lang="ar-SA" dirty="0" smtClean="0"/>
              <a:t>بصورة عابرة سريعة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0261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الاجندة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الرقابة </a:t>
            </a:r>
            <a:r>
              <a:rPr lang="ar-SA" dirty="0"/>
              <a:t>الداخلية  </a:t>
            </a:r>
            <a:endParaRPr lang="ar-SA" dirty="0" smtClean="0"/>
          </a:p>
          <a:p>
            <a:r>
              <a:rPr lang="ar-SA" dirty="0"/>
              <a:t>دور المراجع في الرقابة </a:t>
            </a:r>
            <a:r>
              <a:rPr lang="ar-SA" dirty="0" smtClean="0"/>
              <a:t>الداخلية</a:t>
            </a:r>
            <a:endParaRPr lang="en-US" dirty="0"/>
          </a:p>
          <a:p>
            <a:pPr lvl="0"/>
            <a:r>
              <a:rPr lang="ar-SA" dirty="0"/>
              <a:t>دراسة وتقويم نظام الرقابة </a:t>
            </a:r>
            <a:r>
              <a:rPr lang="ar-SA" dirty="0" smtClean="0"/>
              <a:t>الداخلية</a:t>
            </a:r>
          </a:p>
          <a:p>
            <a:pPr lvl="1"/>
            <a:r>
              <a:rPr lang="ar-SA" dirty="0" smtClean="0"/>
              <a:t>اختبارات </a:t>
            </a:r>
            <a:r>
              <a:rPr lang="ar-SA" dirty="0"/>
              <a:t>الالتزام و الرقابة </a:t>
            </a:r>
            <a:endParaRPr lang="en-US" dirty="0"/>
          </a:p>
          <a:p>
            <a:r>
              <a:rPr lang="ar-SA" dirty="0"/>
              <a:t>اختبارات تحقق العمليات و الارصدة </a:t>
            </a:r>
            <a:endParaRPr lang="ar-SA" dirty="0" smtClean="0"/>
          </a:p>
          <a:p>
            <a:r>
              <a:rPr lang="ar-SA" dirty="0" smtClean="0"/>
              <a:t>المراجعه الداخلية</a:t>
            </a:r>
          </a:p>
          <a:p>
            <a:r>
              <a:rPr lang="ar-SA" dirty="0"/>
              <a:t>إجراءات تقييم نظام </a:t>
            </a:r>
            <a:r>
              <a:rPr lang="ar-SA" dirty="0" smtClean="0"/>
              <a:t>المراجعة الداخلية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45277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effectLst/>
              </a:rPr>
              <a:t> المرحلة 1 : دراسة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بعد </a:t>
            </a:r>
            <a:r>
              <a:rPr lang="ar-SA" dirty="0"/>
              <a:t>جمع المعلومات بالطرق السابقة يقوم المراجع باختيار عملية واحدة </a:t>
            </a:r>
            <a:r>
              <a:rPr lang="ar-SA" dirty="0" smtClean="0"/>
              <a:t>من كل </a:t>
            </a:r>
            <a:r>
              <a:rPr lang="ar-SA" dirty="0"/>
              <a:t>نوع رئيسي من العمليات وتتبعها </a:t>
            </a:r>
            <a:r>
              <a:rPr lang="ar-SA" dirty="0" smtClean="0"/>
              <a:t>من خلال </a:t>
            </a:r>
            <a:r>
              <a:rPr lang="ar-SA" dirty="0"/>
              <a:t>النظام من البداية إلى </a:t>
            </a:r>
            <a:r>
              <a:rPr lang="ar-SA" dirty="0" smtClean="0"/>
              <a:t>النهاية للتحقق من تدفق </a:t>
            </a:r>
            <a:r>
              <a:rPr lang="ar-SA" dirty="0"/>
              <a:t>البيانات خلال نظام </a:t>
            </a:r>
            <a:r>
              <a:rPr lang="ar-SA" dirty="0" smtClean="0"/>
              <a:t>الرقابة الداخلية</a:t>
            </a:r>
          </a:p>
          <a:p>
            <a:pPr lvl="1"/>
            <a:r>
              <a:rPr lang="ar-SA" b="1" dirty="0" smtClean="0"/>
              <a:t>دراسة </a:t>
            </a:r>
            <a:r>
              <a:rPr lang="ar-SA" b="1" dirty="0"/>
              <a:t>المسار </a:t>
            </a:r>
            <a:r>
              <a:rPr lang="ar-SA" b="1" dirty="0" smtClean="0"/>
              <a:t>المستندي</a:t>
            </a:r>
          </a:p>
          <a:p>
            <a:pPr marL="457200" lvl="1" indent="0">
              <a:buNone/>
            </a:pPr>
            <a:endParaRPr lang="ar-SA" dirty="0"/>
          </a:p>
          <a:p>
            <a:r>
              <a:rPr lang="ar-SA" dirty="0" smtClean="0"/>
              <a:t>في </a:t>
            </a:r>
            <a:r>
              <a:rPr lang="ar-SA" dirty="0"/>
              <a:t>مرحلة دراسة النظام يقوم المراجع </a:t>
            </a:r>
            <a:r>
              <a:rPr lang="ar-SA" b="1" dirty="0"/>
              <a:t>بتقييم مبدئي </a:t>
            </a:r>
            <a:r>
              <a:rPr lang="ar-SA" dirty="0"/>
              <a:t>للنظام </a:t>
            </a:r>
          </a:p>
          <a:p>
            <a:pPr lvl="1"/>
            <a:r>
              <a:rPr lang="ar-SA" dirty="0" smtClean="0"/>
              <a:t>إذا </a:t>
            </a:r>
            <a:r>
              <a:rPr lang="ar-SA" dirty="0"/>
              <a:t>كانت الإجراءات الرقابية يتم تنفيذها كما هي موضوعة إذا يعتمد </a:t>
            </a:r>
            <a:r>
              <a:rPr lang="ar-SA" dirty="0" smtClean="0"/>
              <a:t>وينتقل  المراجع الى المرحلة </a:t>
            </a:r>
            <a:r>
              <a:rPr lang="ar-SA" dirty="0"/>
              <a:t>التالية </a:t>
            </a:r>
            <a:r>
              <a:rPr lang="ar-SA" dirty="0" smtClean="0"/>
              <a:t>و هي اختبارات </a:t>
            </a:r>
            <a:r>
              <a:rPr lang="ar-SA" dirty="0"/>
              <a:t>تنفيذ </a:t>
            </a:r>
            <a:r>
              <a:rPr lang="ar-SA" dirty="0" smtClean="0"/>
              <a:t>النظام</a:t>
            </a:r>
            <a:endParaRPr lang="ar-SA" dirty="0"/>
          </a:p>
          <a:p>
            <a:pPr lvl="1"/>
            <a:r>
              <a:rPr lang="ar-SA" dirty="0" smtClean="0"/>
              <a:t>إذا </a:t>
            </a:r>
            <a:r>
              <a:rPr lang="ar-SA" dirty="0"/>
              <a:t>لم يكن هناك إجراءات رقابية موضوعة.. لا يعتمد .. ولا ينتقل </a:t>
            </a:r>
            <a:r>
              <a:rPr lang="ar-SA" dirty="0" smtClean="0"/>
              <a:t>المراجع الى المرحلة </a:t>
            </a:r>
            <a:r>
              <a:rPr lang="ar-SA" dirty="0"/>
              <a:t>التالية لعدم وجود نظام رقابة داخلية موضوع </a:t>
            </a:r>
            <a:r>
              <a:rPr lang="ar-SA" dirty="0" smtClean="0"/>
              <a:t>ومكتوب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300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 smtClean="0">
                <a:effectLst/>
              </a:rPr>
              <a:t> المرحلة 2 :اختبارات </a:t>
            </a:r>
            <a:r>
              <a:rPr lang="ar-SA" sz="4800" dirty="0">
                <a:effectLst/>
              </a:rPr>
              <a:t>تنفيذ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يطلق على مجموعة هذا الاختبارات «إختبارات </a:t>
            </a:r>
            <a:r>
              <a:rPr lang="ar-SA" dirty="0"/>
              <a:t>الالتزام أو </a:t>
            </a:r>
            <a:r>
              <a:rPr lang="ar-SA" dirty="0" smtClean="0"/>
              <a:t>إختبارات الرقابة»</a:t>
            </a:r>
            <a:endParaRPr lang="ar-SA" dirty="0"/>
          </a:p>
          <a:p>
            <a:r>
              <a:rPr lang="ar-SA" dirty="0" smtClean="0"/>
              <a:t>الهدف هو </a:t>
            </a:r>
            <a:r>
              <a:rPr lang="ar-SA" dirty="0"/>
              <a:t>التأكد من تنفيذ وتطبيق الإجراءات الرقابية بالفعل </a:t>
            </a:r>
            <a:r>
              <a:rPr lang="ar-SA" dirty="0" smtClean="0"/>
              <a:t>كما هو </a:t>
            </a:r>
            <a:r>
              <a:rPr lang="ar-SA" dirty="0"/>
              <a:t>مخطط وكما هو موضوع </a:t>
            </a:r>
            <a:r>
              <a:rPr lang="ar-SA" dirty="0" smtClean="0"/>
              <a:t>ومكتوب</a:t>
            </a:r>
            <a:endParaRPr lang="ar-SA" dirty="0"/>
          </a:p>
          <a:p>
            <a:pPr lvl="1"/>
            <a:r>
              <a:rPr lang="ar-SA" dirty="0" smtClean="0"/>
              <a:t>قد </a:t>
            </a:r>
            <a:r>
              <a:rPr lang="ar-SA" dirty="0"/>
              <a:t>يوجد نظام سليم للرقابة الداخلية من الناحية النظرية ولكن هذا النظام لا </a:t>
            </a:r>
            <a:r>
              <a:rPr lang="ar-SA" dirty="0" smtClean="0"/>
              <a:t>يُطبق بالشكل الصحيح</a:t>
            </a:r>
            <a:endParaRPr lang="ar-SA" dirty="0"/>
          </a:p>
          <a:p>
            <a:r>
              <a:rPr lang="ar-SA" dirty="0" smtClean="0"/>
              <a:t>القيام </a:t>
            </a:r>
            <a:r>
              <a:rPr lang="ar-SA" dirty="0"/>
              <a:t>باختبارات التنفيذ يتحدد في ضوء المرحلة السابقة </a:t>
            </a:r>
            <a:r>
              <a:rPr lang="ar-SA" dirty="0" smtClean="0"/>
              <a:t>«دراسة </a:t>
            </a:r>
            <a:r>
              <a:rPr lang="ar-SA" dirty="0"/>
              <a:t>نظام الرقابة </a:t>
            </a:r>
            <a:r>
              <a:rPr lang="ar-SA" dirty="0" smtClean="0"/>
              <a:t>الداخلية» و </a:t>
            </a:r>
            <a:r>
              <a:rPr lang="ar-SA" dirty="0"/>
              <a:t>مدى توفر الإجراءات الرقابية </a:t>
            </a:r>
          </a:p>
          <a:p>
            <a:r>
              <a:rPr lang="ar-SA" dirty="0" smtClean="0"/>
              <a:t>في </a:t>
            </a:r>
            <a:r>
              <a:rPr lang="ar-SA" dirty="0"/>
              <a:t>حالة عدم وجود إجراءات رقابية </a:t>
            </a:r>
            <a:r>
              <a:rPr lang="ar-SA" dirty="0" smtClean="0"/>
              <a:t>فهناك </a:t>
            </a:r>
            <a:r>
              <a:rPr lang="ar-SA" dirty="0"/>
              <a:t>احتمالات غش وأخطاء </a:t>
            </a:r>
            <a:r>
              <a:rPr lang="ar-SA" dirty="0" smtClean="0"/>
              <a:t>كبيرة لذا يلزم  المراجع أن يقوم بمراجعة شاملة حتى يتأكد من عدم وجود أخطاء وغش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1940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 المرحلة 2 :اختبارات تنفيذ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320480"/>
          </a:xfrm>
        </p:spPr>
        <p:txBody>
          <a:bodyPr>
            <a:normAutofit/>
          </a:bodyPr>
          <a:lstStyle/>
          <a:p>
            <a:r>
              <a:rPr lang="ar-SA" sz="2800" dirty="0"/>
              <a:t>اختبارات التنفيذ تتعلق بالأسئلة الثلاث التالية: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هل </a:t>
            </a:r>
            <a:r>
              <a:rPr lang="ar-SA" sz="1800" dirty="0"/>
              <a:t>يتم تنفيذ الإجراءات الرقابية؟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كيف </a:t>
            </a:r>
            <a:r>
              <a:rPr lang="ar-SA" sz="1800" dirty="0"/>
              <a:t>يتم تنفيذ الإجراءات الرقابية؟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من </a:t>
            </a:r>
            <a:r>
              <a:rPr lang="ar-SA" sz="1800" dirty="0"/>
              <a:t>نفذ هذه الإجراءات الرقابية؟</a:t>
            </a:r>
          </a:p>
          <a:p>
            <a:pPr lvl="1"/>
            <a:r>
              <a:rPr lang="ar-SA" sz="1800" dirty="0"/>
              <a:t>اختبارات تنفيذ النظام تكون </a:t>
            </a:r>
            <a:r>
              <a:rPr lang="ar-SA" sz="1800" dirty="0" smtClean="0"/>
              <a:t>ضرورية ... إذا </a:t>
            </a:r>
            <a:r>
              <a:rPr lang="ar-SA" sz="1800" dirty="0"/>
              <a:t>قرر المراجع الاعتماد على الإجراءات الرقابية الموضوعة في </a:t>
            </a:r>
            <a:r>
              <a:rPr lang="ar-SA" sz="1800" dirty="0" smtClean="0"/>
              <a:t>تحديد طبيعة </a:t>
            </a:r>
            <a:r>
              <a:rPr lang="ar-SA" sz="1800" dirty="0"/>
              <a:t>وتوقيت ومدى اختبارات مراجعة وتحقيق </a:t>
            </a:r>
            <a:r>
              <a:rPr lang="ar-SA" sz="1800" dirty="0" smtClean="0"/>
              <a:t>الارصدة والعمليات</a:t>
            </a:r>
          </a:p>
          <a:p>
            <a:pPr lvl="1"/>
            <a:r>
              <a:rPr lang="ar-SA" sz="1800" dirty="0"/>
              <a:t>اختبارات تنفيذ النظام لا تكون </a:t>
            </a:r>
            <a:r>
              <a:rPr lang="ar-SA" sz="1800" dirty="0" smtClean="0"/>
              <a:t>ضروية.... إذا </a:t>
            </a:r>
            <a:r>
              <a:rPr lang="ar-SA" sz="1800" dirty="0"/>
              <a:t>قرر المراجع </a:t>
            </a:r>
            <a:r>
              <a:rPr lang="ar-SA" sz="1800" b="1" u="sng" dirty="0"/>
              <a:t>عدم</a:t>
            </a:r>
            <a:r>
              <a:rPr lang="ar-SA" sz="1800" dirty="0"/>
              <a:t> الاعتماد على الإجراءات الرقابية الموضوعة </a:t>
            </a:r>
            <a:r>
              <a:rPr lang="ar-SA" sz="1800" dirty="0" smtClean="0"/>
              <a:t>في تحديد </a:t>
            </a:r>
            <a:r>
              <a:rPr lang="ar-SA" sz="1800" dirty="0"/>
              <a:t>طبيعة وتوقيت ومدى اختبارات مراجعة وتحقيق </a:t>
            </a:r>
            <a:r>
              <a:rPr lang="ar-SA" sz="1800" dirty="0" smtClean="0"/>
              <a:t>الأرصدة والعمليات </a:t>
            </a:r>
            <a:endParaRPr lang="ar-S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35958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 المرحلة 2 :اختبارات تنفيذ نظام 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>
            <a:normAutofit/>
          </a:bodyPr>
          <a:lstStyle/>
          <a:p>
            <a:r>
              <a:rPr lang="ar-SA" sz="2800" dirty="0"/>
              <a:t>إجراءات اختبارات تنفيذ نظام الرقابة </a:t>
            </a:r>
            <a:r>
              <a:rPr lang="ar-SA" sz="2800" dirty="0" smtClean="0"/>
              <a:t>الداخلية</a:t>
            </a:r>
            <a:endParaRPr lang="ar-SA" sz="2800" dirty="0"/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الاستفسار </a:t>
            </a:r>
            <a:r>
              <a:rPr lang="ar-SA" sz="1800" dirty="0"/>
              <a:t>من الموظفين عن كيفية أدائهم </a:t>
            </a:r>
            <a:r>
              <a:rPr lang="ar-SA" sz="1800" dirty="0" smtClean="0"/>
              <a:t>لأعمالهم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قراءة كتيبات النظم و السياسات </a:t>
            </a:r>
            <a:endParaRPr lang="ar-SA" sz="1800" dirty="0"/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ملاحظة </a:t>
            </a:r>
            <a:r>
              <a:rPr lang="ar-SA" sz="1800" dirty="0"/>
              <a:t>الموظفين أثناء قيامهم </a:t>
            </a:r>
            <a:r>
              <a:rPr lang="ar-SA" sz="1800" dirty="0" smtClean="0"/>
              <a:t>بأعمالهم</a:t>
            </a:r>
            <a:endParaRPr lang="ar-SA" sz="1800" dirty="0"/>
          </a:p>
          <a:p>
            <a:pPr marL="731520" lvl="1" indent="-457200">
              <a:buFont typeface="+mj-lt"/>
              <a:buAutoNum type="arabicPeriod"/>
            </a:pPr>
            <a:r>
              <a:rPr lang="ar-SA" sz="1800" dirty="0" smtClean="0"/>
              <a:t>الفحص المستندي كدليل </a:t>
            </a:r>
            <a:r>
              <a:rPr lang="ar-SA" sz="1800" dirty="0"/>
              <a:t>على </a:t>
            </a:r>
            <a:r>
              <a:rPr lang="ar-SA" sz="1800" dirty="0" smtClean="0"/>
              <a:t>قيام </a:t>
            </a:r>
            <a:r>
              <a:rPr lang="ar-SA" sz="1800" dirty="0"/>
              <a:t>الموظفين </a:t>
            </a:r>
            <a:r>
              <a:rPr lang="ar-SA" sz="1800" dirty="0" smtClean="0"/>
              <a:t>بأعمالهم </a:t>
            </a:r>
            <a:endParaRPr lang="ar-S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34299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effectLst/>
              </a:rPr>
              <a:t>تقويم نظام الرقابة الداخلية</a:t>
            </a:r>
            <a:br>
              <a:rPr lang="ar-SA" sz="4800" dirty="0">
                <a:effectLst/>
              </a:rPr>
            </a:b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536504"/>
          </a:xfrm>
        </p:spPr>
        <p:txBody>
          <a:bodyPr>
            <a:normAutofit/>
          </a:bodyPr>
          <a:lstStyle/>
          <a:p>
            <a:r>
              <a:rPr lang="ar-SA" dirty="0" smtClean="0"/>
              <a:t>الهدف </a:t>
            </a:r>
            <a:r>
              <a:rPr lang="ar-SA" dirty="0"/>
              <a:t>من التقويم هو تحديد </a:t>
            </a:r>
            <a:r>
              <a:rPr lang="ar-SA" dirty="0" smtClean="0"/>
              <a:t>درجة </a:t>
            </a:r>
            <a:r>
              <a:rPr lang="ar-SA" dirty="0"/>
              <a:t>الاعتماد على النظام وتحديد نقاط </a:t>
            </a:r>
            <a:r>
              <a:rPr lang="ar-SA" dirty="0" smtClean="0"/>
              <a:t>الضعف إن </a:t>
            </a:r>
            <a:r>
              <a:rPr lang="ar-SA" dirty="0"/>
              <a:t>وجدت </a:t>
            </a:r>
            <a:endParaRPr lang="ar-SA" dirty="0" smtClean="0"/>
          </a:p>
          <a:p>
            <a:pPr lvl="1"/>
            <a:r>
              <a:rPr lang="ar-SA" dirty="0" smtClean="0"/>
              <a:t>على المراجع أن يركز </a:t>
            </a:r>
            <a:r>
              <a:rPr lang="ar-SA" dirty="0"/>
              <a:t>على نقاط الضعف ومدى ارتباطها </a:t>
            </a:r>
            <a:r>
              <a:rPr lang="ar-SA" dirty="0" smtClean="0"/>
              <a:t>بالأهمية النسبية</a:t>
            </a:r>
            <a:endParaRPr lang="ar-SA" dirty="0"/>
          </a:p>
          <a:p>
            <a:r>
              <a:rPr lang="ar-SA" dirty="0" smtClean="0"/>
              <a:t>الغرض </a:t>
            </a:r>
            <a:r>
              <a:rPr lang="ar-SA" dirty="0"/>
              <a:t>من تقويم المراجع لنظام الرقابة الداخلية هو تحديد أثر </a:t>
            </a:r>
            <a:r>
              <a:rPr lang="ar-SA" dirty="0" smtClean="0"/>
              <a:t>وجود النظام على اختبارات </a:t>
            </a:r>
            <a:r>
              <a:rPr lang="ar-SA" dirty="0"/>
              <a:t>تحقيق العمليات والأرصدة, فطبيعة هذه الاختبارات وتوقيتها </a:t>
            </a:r>
            <a:r>
              <a:rPr lang="ar-SA" dirty="0" smtClean="0"/>
              <a:t>تتأثر </a:t>
            </a:r>
            <a:r>
              <a:rPr lang="ar-SA" dirty="0"/>
              <a:t>بهذا </a:t>
            </a:r>
            <a:r>
              <a:rPr lang="ar-SA" dirty="0" smtClean="0"/>
              <a:t>التقويم</a:t>
            </a:r>
            <a:endParaRPr lang="ar-SA" dirty="0"/>
          </a:p>
          <a:p>
            <a:pPr lvl="1"/>
            <a:r>
              <a:rPr lang="ar-SA" dirty="0" smtClean="0"/>
              <a:t>إذا </a:t>
            </a:r>
            <a:r>
              <a:rPr lang="ar-SA" dirty="0"/>
              <a:t>كانت الأنظمة الرقابية فعالة </a:t>
            </a:r>
            <a:r>
              <a:rPr lang="ar-SA" dirty="0" smtClean="0"/>
              <a:t>-----</a:t>
            </a:r>
            <a:r>
              <a:rPr lang="en-US" dirty="0" smtClean="0"/>
              <a:t> &lt;</a:t>
            </a:r>
            <a:r>
              <a:rPr lang="ar-SA" dirty="0" smtClean="0"/>
              <a:t>اختبارات أقل </a:t>
            </a:r>
            <a:endParaRPr lang="ar-SA" dirty="0"/>
          </a:p>
          <a:p>
            <a:pPr lvl="1"/>
            <a:r>
              <a:rPr lang="ar-SA" dirty="0" smtClean="0"/>
              <a:t>إذا </a:t>
            </a:r>
            <a:r>
              <a:rPr lang="ar-SA" dirty="0"/>
              <a:t>كانت الأنظمة الرقابية ضعيفة </a:t>
            </a:r>
            <a:r>
              <a:rPr lang="ar-SA" dirty="0" smtClean="0"/>
              <a:t>-------</a:t>
            </a:r>
            <a:r>
              <a:rPr lang="en-US" dirty="0" smtClean="0"/>
              <a:t> &lt;</a:t>
            </a:r>
            <a:r>
              <a:rPr lang="ar-SA" dirty="0" smtClean="0"/>
              <a:t>اختبارات </a:t>
            </a:r>
            <a:r>
              <a:rPr lang="ar-SA" dirty="0"/>
              <a:t>أكثر.</a:t>
            </a:r>
          </a:p>
          <a:p>
            <a:r>
              <a:rPr lang="ar-SA" dirty="0" smtClean="0"/>
              <a:t>إذا </a:t>
            </a:r>
            <a:r>
              <a:rPr lang="ar-SA" dirty="0"/>
              <a:t>علم المراجع بوجود نقاط ضعف جوهرية في نظام الرقابة الداخلية </a:t>
            </a:r>
            <a:r>
              <a:rPr lang="ar-SA" dirty="0" smtClean="0"/>
              <a:t>فيجب عليه: 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dirty="0" smtClean="0"/>
              <a:t>تبليغ </a:t>
            </a:r>
            <a:r>
              <a:rPr lang="ar-SA" dirty="0"/>
              <a:t>الإدارة العليا أو مجلس الإدارة أو لجنة المراجعة بذلك </a:t>
            </a:r>
            <a:r>
              <a:rPr lang="ar-SA" dirty="0" smtClean="0"/>
              <a:t>الضعف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dirty="0" smtClean="0"/>
              <a:t>يقوم </a:t>
            </a:r>
            <a:r>
              <a:rPr lang="ar-SA" dirty="0"/>
              <a:t>بتوسيع نطاق </a:t>
            </a:r>
            <a:r>
              <a:rPr lang="ar-SA" dirty="0" smtClean="0"/>
              <a:t>اختباراته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4778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effectLst/>
              </a:rPr>
              <a:t>اختبارات التحقيق </a:t>
            </a:r>
            <a:r>
              <a:rPr lang="ar-SA" sz="4800" dirty="0" smtClean="0">
                <a:effectLst/>
              </a:rPr>
              <a:t>/ التحقق</a:t>
            </a: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اختبارات </a:t>
            </a:r>
            <a:r>
              <a:rPr lang="ar-SA" dirty="0"/>
              <a:t>التحقق هي الاختبارات الرئيسية التي يقوم بها المراجع </a:t>
            </a:r>
            <a:r>
              <a:rPr lang="ar-SA" dirty="0" smtClean="0"/>
              <a:t>للتحقق من </a:t>
            </a:r>
            <a:r>
              <a:rPr lang="ar-SA" dirty="0"/>
              <a:t>صحة العمليات </a:t>
            </a:r>
            <a:r>
              <a:rPr lang="ar-SA" dirty="0" smtClean="0"/>
              <a:t>والأرصدة </a:t>
            </a:r>
          </a:p>
          <a:p>
            <a:r>
              <a:rPr lang="ar-SA" dirty="0"/>
              <a:t>الغرض من هذه الاختبارات هو الحصول على أدلة على صحة العمليات والأرصدة وأنها لا تحتوي على غش أو </a:t>
            </a:r>
            <a:r>
              <a:rPr lang="ar-SA" dirty="0" smtClean="0"/>
              <a:t>أخطاء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4365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effectLst/>
              </a:rPr>
              <a:t>اختبارات التحقيق </a:t>
            </a:r>
            <a:r>
              <a:rPr lang="ar-SA" sz="4800" dirty="0" smtClean="0">
                <a:effectLst/>
              </a:rPr>
              <a:t>/ التحقق</a:t>
            </a: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b="1" dirty="0" smtClean="0"/>
              <a:t>تضم ثلاث أنواع </a:t>
            </a:r>
            <a:r>
              <a:rPr lang="ar-SA" sz="2800" b="1" dirty="0"/>
              <a:t>من الاختبارات: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2000" dirty="0"/>
              <a:t>الاختبارات الاساسية للعمليات </a:t>
            </a:r>
          </a:p>
          <a:p>
            <a:pPr marL="2045970" lvl="4" indent="-457200"/>
            <a:r>
              <a:rPr lang="ar-SA" sz="2000" dirty="0"/>
              <a:t>تحديد مدى تحقق كافة أهداف المراجعه ( التأكيدات )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sz="2000" dirty="0"/>
              <a:t>إجراءات الدراسة التحليلية</a:t>
            </a:r>
          </a:p>
          <a:p>
            <a:pPr marL="2045970" lvl="4" indent="-457200"/>
            <a:r>
              <a:rPr lang="ar-SA" sz="2000" dirty="0"/>
              <a:t>مقارنة ما بين القيم المسجلة و توقعات يتوصل اليها المراجع</a:t>
            </a:r>
          </a:p>
          <a:p>
            <a:pPr marL="731520" lvl="2" indent="-457200">
              <a:buFont typeface="+mj-lt"/>
              <a:buAutoNum type="arabicPeriod" startAt="3"/>
            </a:pPr>
            <a:r>
              <a:rPr lang="ar-SA" sz="2000" dirty="0"/>
              <a:t>الاختبارات التفصيلية للعمليات والأرصدة</a:t>
            </a:r>
          </a:p>
          <a:p>
            <a:pPr marL="1645920" lvl="4" indent="-457200"/>
            <a:r>
              <a:rPr lang="ar-SA" sz="1400" dirty="0"/>
              <a:t>ا</a:t>
            </a:r>
            <a:r>
              <a:rPr lang="ar-SA" sz="1800" dirty="0"/>
              <a:t>لتركيز على الأرصدة الختامية بدفتر الاستاذ العام لحسابات اقائمة الدخل و الميزانية </a:t>
            </a:r>
          </a:p>
          <a:p>
            <a:pPr marL="1645920" lvl="4" indent="-457200"/>
            <a:r>
              <a:rPr lang="ar-SA" sz="1800" dirty="0"/>
              <a:t>مثال مصادقات عن أرصدة المدينين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8655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sz="4800" dirty="0">
                <a:effectLst/>
              </a:rPr>
              <a:t>المراجعة </a:t>
            </a:r>
            <a:r>
              <a:rPr lang="ar-SA" sz="4800" dirty="0" smtClean="0">
                <a:effectLst/>
              </a:rPr>
              <a:t>الداخليه</a:t>
            </a: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dirty="0" smtClean="0"/>
              <a:t>المراجعة </a:t>
            </a:r>
            <a:r>
              <a:rPr lang="ar-SA" dirty="0"/>
              <a:t>الداخلية هي وظيفة مستقلة داخل المشروع تهدف إلى فحص الأمور </a:t>
            </a:r>
            <a:r>
              <a:rPr lang="ar-SA" dirty="0" smtClean="0"/>
              <a:t>المالية والمحاسبية </a:t>
            </a:r>
            <a:r>
              <a:rPr lang="ar-SA" dirty="0"/>
              <a:t>والعمليات الأخرى الخاصة بالمشروع بهدف خدمة </a:t>
            </a:r>
            <a:r>
              <a:rPr lang="ar-SA" dirty="0" smtClean="0"/>
              <a:t>الإدارة</a:t>
            </a:r>
          </a:p>
          <a:p>
            <a:pPr lvl="1"/>
            <a:r>
              <a:rPr lang="ar-SA" dirty="0" smtClean="0"/>
              <a:t>نوع من أنواع </a:t>
            </a:r>
            <a:r>
              <a:rPr lang="ar-SA" dirty="0"/>
              <a:t>الرقابة الإدارية وتهدف إلى قياس وتقويم درجة كفاية أنظمة الرقابة </a:t>
            </a:r>
            <a:r>
              <a:rPr lang="ar-SA" dirty="0" smtClean="0"/>
              <a:t>الداخلية</a:t>
            </a:r>
            <a:endParaRPr lang="ar-SA" dirty="0"/>
          </a:p>
          <a:p>
            <a:r>
              <a:rPr lang="ar-SA" dirty="0" smtClean="0"/>
              <a:t>المراجعة </a:t>
            </a:r>
            <a:r>
              <a:rPr lang="ar-SA" dirty="0"/>
              <a:t>الداخلية تعتبر جزءاً من نظام الرقابة </a:t>
            </a:r>
            <a:r>
              <a:rPr lang="ar-SA" dirty="0" smtClean="0"/>
              <a:t>الداخلية </a:t>
            </a:r>
          </a:p>
          <a:p>
            <a:pPr lvl="1"/>
            <a:r>
              <a:rPr lang="ar-SA" dirty="0" smtClean="0"/>
              <a:t>يمكن </a:t>
            </a:r>
            <a:r>
              <a:rPr lang="ar-SA" dirty="0"/>
              <a:t>وجود نظام </a:t>
            </a:r>
            <a:r>
              <a:rPr lang="ar-SA" dirty="0" smtClean="0"/>
              <a:t>رقابة داخلي </a:t>
            </a:r>
            <a:r>
              <a:rPr lang="ar-SA" dirty="0"/>
              <a:t>سليم بدون وجود نظام للمراجعة الداخلية </a:t>
            </a:r>
            <a:r>
              <a:rPr lang="ar-SA" dirty="0" smtClean="0"/>
              <a:t>فيه</a:t>
            </a:r>
            <a:endParaRPr lang="ar-SA" dirty="0"/>
          </a:p>
          <a:p>
            <a:r>
              <a:rPr lang="ar-SA" dirty="0" smtClean="0"/>
              <a:t>المراجع </a:t>
            </a:r>
            <a:r>
              <a:rPr lang="ar-SA" dirty="0"/>
              <a:t>الخارجي يفحص فقط أنظمة الرقابة الداخلية المحاسبية حتى يحدد </a:t>
            </a:r>
            <a:r>
              <a:rPr lang="ar-SA" dirty="0" smtClean="0"/>
              <a:t>نطاق الفحص الذي </a:t>
            </a:r>
            <a:r>
              <a:rPr lang="ar-SA" dirty="0"/>
              <a:t>سوف يقوم </a:t>
            </a:r>
            <a:r>
              <a:rPr lang="ar-SA" dirty="0" smtClean="0"/>
              <a:t>به</a:t>
            </a:r>
            <a:endParaRPr lang="ar-SA" dirty="0"/>
          </a:p>
          <a:p>
            <a:r>
              <a:rPr lang="ar-SA" dirty="0" smtClean="0"/>
              <a:t>المراجع </a:t>
            </a:r>
            <a:r>
              <a:rPr lang="ar-SA" dirty="0"/>
              <a:t>الداخلي فيقوم بفحص أنظمة الرقابة الداخلية المحاسبية والإدارية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5191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800" dirty="0" smtClean="0">
                <a:effectLst/>
              </a:rPr>
              <a:t>المراجعة الداخلية</a:t>
            </a: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r>
              <a:rPr lang="ar-SA" b="1" dirty="0" smtClean="0"/>
              <a:t>يقوم </a:t>
            </a:r>
            <a:r>
              <a:rPr lang="ar-SA" b="1" dirty="0"/>
              <a:t>المراجع الخارجي </a:t>
            </a:r>
            <a:r>
              <a:rPr lang="ar-SA" b="1" dirty="0" smtClean="0"/>
              <a:t>بتقييم </a:t>
            </a:r>
            <a:r>
              <a:rPr lang="ar-SA" b="1" dirty="0"/>
              <a:t>أعمال المراجع الداخلي للأسباب التالية: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sz="1800" dirty="0" smtClean="0"/>
              <a:t>لأن </a:t>
            </a:r>
            <a:r>
              <a:rPr lang="ar-SA" sz="1800" dirty="0"/>
              <a:t>المراجعة الداخلية تعتبر جزء من نظام الرقابة الداخلية التي </a:t>
            </a:r>
            <a:r>
              <a:rPr lang="ar-SA" sz="1800" dirty="0" smtClean="0"/>
              <a:t>يجب على </a:t>
            </a:r>
            <a:r>
              <a:rPr lang="ar-SA" sz="1800" dirty="0"/>
              <a:t>المراجع الخارجي </a:t>
            </a:r>
            <a:r>
              <a:rPr lang="ar-SA" sz="1800" dirty="0" smtClean="0"/>
              <a:t>تقييمه</a:t>
            </a:r>
            <a:endParaRPr lang="ar-SA" sz="1800" dirty="0"/>
          </a:p>
          <a:p>
            <a:pPr marL="914400" lvl="1" indent="-514350">
              <a:buFont typeface="+mj-lt"/>
              <a:buAutoNum type="arabicPeriod"/>
            </a:pPr>
            <a:r>
              <a:rPr lang="ar-SA" sz="1800" dirty="0" smtClean="0"/>
              <a:t>وجود </a:t>
            </a:r>
            <a:r>
              <a:rPr lang="ar-SA" sz="1800" dirty="0"/>
              <a:t>برنامج كافي للمراجعة الداخلية يساعد المراجع الخارجي </a:t>
            </a:r>
            <a:r>
              <a:rPr lang="ar-SA" sz="1800" dirty="0" smtClean="0"/>
              <a:t>على تقليل </a:t>
            </a:r>
            <a:r>
              <a:rPr lang="ar-SA" sz="1800" dirty="0"/>
              <a:t>كمية الاختبارات التي سيقوم بها.</a:t>
            </a:r>
          </a:p>
          <a:p>
            <a:pPr marL="914400" lvl="1" indent="-514350">
              <a:buFont typeface="+mj-lt"/>
              <a:buAutoNum type="arabicPeriod"/>
            </a:pPr>
            <a:r>
              <a:rPr lang="ar-SA" sz="1800" dirty="0" smtClean="0"/>
              <a:t>يساعد المراجع الخارجي على تحديد </a:t>
            </a:r>
            <a:r>
              <a:rPr lang="ar-SA" sz="1800" dirty="0"/>
              <a:t>مدى التعاون بينه وبين المراجع </a:t>
            </a:r>
            <a:r>
              <a:rPr lang="ar-SA" sz="1800" dirty="0" smtClean="0"/>
              <a:t>الداخلي في </a:t>
            </a:r>
            <a:r>
              <a:rPr lang="ar-SA" sz="1800" dirty="0"/>
              <a:t>عملية الفحص والتخطيط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7113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000" dirty="0">
                <a:effectLst/>
              </a:rPr>
              <a:t>المراجعة الداخلية</a:t>
            </a:r>
            <a:endParaRPr lang="ar-S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/>
              <a:t>التعاون والتنسيق بين </a:t>
            </a:r>
            <a:r>
              <a:rPr lang="ar-SA" b="1" dirty="0" smtClean="0"/>
              <a:t>المراجع الداخلي </a:t>
            </a:r>
            <a:r>
              <a:rPr lang="ar-SA" b="1" dirty="0"/>
              <a:t>والخارجي</a:t>
            </a:r>
            <a:endParaRPr lang="ar-SA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يستطيع </a:t>
            </a:r>
            <a:r>
              <a:rPr lang="ar-SA" sz="2000" dirty="0"/>
              <a:t>المراجع الخارجي الاعتماد على معرفة المراجع </a:t>
            </a:r>
            <a:r>
              <a:rPr lang="ar-SA" sz="2000" dirty="0" smtClean="0"/>
              <a:t>الداخلي لتحديد ما إذا كان </a:t>
            </a:r>
            <a:r>
              <a:rPr lang="ar-SA" sz="2000" dirty="0"/>
              <a:t>النظام ينفذ بطريقة مرضية وعن تقويم البيانات المحاسبية </a:t>
            </a:r>
            <a:r>
              <a:rPr lang="ar-SA" sz="2000" dirty="0" smtClean="0"/>
              <a:t>واالدفاتر ودرجة </a:t>
            </a:r>
            <a:r>
              <a:rPr lang="ar-SA" sz="2000" dirty="0"/>
              <a:t>الاعتماد </a:t>
            </a:r>
            <a:r>
              <a:rPr lang="ar-SA" sz="2000" dirty="0" smtClean="0"/>
              <a:t>عليها</a:t>
            </a:r>
            <a:endParaRPr lang="ar-SA" sz="2000" dirty="0"/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الاشتراك </a:t>
            </a:r>
            <a:r>
              <a:rPr lang="ar-SA" sz="2000" dirty="0"/>
              <a:t>في الجرد الفعلي وفي بعض عمليات </a:t>
            </a:r>
            <a:r>
              <a:rPr lang="ar-SA" sz="2000" dirty="0" smtClean="0"/>
              <a:t>المراجعة</a:t>
            </a:r>
            <a:endParaRPr lang="ar-SA" sz="2000" dirty="0"/>
          </a:p>
          <a:p>
            <a:pPr marL="514350" indent="-514350">
              <a:buFont typeface="+mj-lt"/>
              <a:buAutoNum type="arabicPeriod"/>
            </a:pPr>
            <a:r>
              <a:rPr lang="ar-SA" sz="2000" dirty="0" smtClean="0"/>
              <a:t>يمكن </a:t>
            </a:r>
            <a:r>
              <a:rPr lang="ar-SA" sz="2000" dirty="0"/>
              <a:t>للمراجع الخارجي الحصول على مساعدات من المراجع </a:t>
            </a:r>
            <a:r>
              <a:rPr lang="ar-SA" sz="2000" dirty="0" smtClean="0"/>
              <a:t>الداخلي مباشرة </a:t>
            </a:r>
            <a:r>
              <a:rPr lang="ar-SA" sz="2000" dirty="0"/>
              <a:t>فيما يتعلق بأسماء العملاء وأرصدتهم والمصادقات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3284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ar-SA" dirty="0" smtClean="0"/>
              <a:t>هي </a:t>
            </a:r>
            <a:r>
              <a:rPr lang="ar-SA" dirty="0"/>
              <a:t>مجوعة من الإجراءات والوسائل التي </a:t>
            </a:r>
            <a:r>
              <a:rPr lang="ar-SA" dirty="0" smtClean="0"/>
              <a:t>تتخذها المنشأة من </a:t>
            </a:r>
            <a:r>
              <a:rPr lang="ar-SA" dirty="0"/>
              <a:t>شأنها </a:t>
            </a:r>
            <a:r>
              <a:rPr lang="ar-SA" dirty="0" smtClean="0"/>
              <a:t>:</a:t>
            </a:r>
          </a:p>
          <a:p>
            <a:pPr lvl="1"/>
            <a:r>
              <a:rPr lang="ar-SA" dirty="0" smtClean="0"/>
              <a:t>المحافظة </a:t>
            </a:r>
            <a:r>
              <a:rPr lang="ar-SA" dirty="0"/>
              <a:t>على الأصول </a:t>
            </a:r>
            <a:r>
              <a:rPr lang="ar-SA" dirty="0" smtClean="0"/>
              <a:t>وحمايتها</a:t>
            </a:r>
          </a:p>
          <a:p>
            <a:pPr lvl="1"/>
            <a:r>
              <a:rPr lang="ar-SA" dirty="0" smtClean="0"/>
              <a:t>التأكد </a:t>
            </a:r>
            <a:r>
              <a:rPr lang="ar-SA" dirty="0"/>
              <a:t>من </a:t>
            </a:r>
            <a:r>
              <a:rPr lang="ar-SA" dirty="0" smtClean="0"/>
              <a:t>دقة وصحة </a:t>
            </a:r>
            <a:r>
              <a:rPr lang="ar-SA" dirty="0"/>
              <a:t>البيانات المحاسبية ودرجة الاعتماد </a:t>
            </a:r>
            <a:r>
              <a:rPr lang="ar-SA" dirty="0" smtClean="0"/>
              <a:t>عليها</a:t>
            </a:r>
          </a:p>
          <a:p>
            <a:pPr lvl="1"/>
            <a:r>
              <a:rPr lang="ar-SA" dirty="0" smtClean="0"/>
              <a:t>تحقيق </a:t>
            </a:r>
            <a:r>
              <a:rPr lang="ar-SA" dirty="0"/>
              <a:t>أكبر قدر </a:t>
            </a:r>
            <a:r>
              <a:rPr lang="ar-SA" dirty="0" smtClean="0"/>
              <a:t>من الكفاية </a:t>
            </a:r>
            <a:r>
              <a:rPr lang="ar-SA" dirty="0"/>
              <a:t>الإنتاجية في عمليات </a:t>
            </a:r>
            <a:r>
              <a:rPr lang="ar-SA" dirty="0" smtClean="0"/>
              <a:t>المشروع</a:t>
            </a:r>
          </a:p>
          <a:p>
            <a:pPr lvl="1"/>
            <a:r>
              <a:rPr lang="ar-SA" dirty="0" smtClean="0"/>
              <a:t>الالتزام </a:t>
            </a:r>
            <a:r>
              <a:rPr lang="ar-SA" dirty="0"/>
              <a:t>بتنفيذ السياسات </a:t>
            </a:r>
            <a:r>
              <a:rPr lang="ar-SA" dirty="0" smtClean="0"/>
              <a:t>الإدارية المرسومة.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46184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400" dirty="0" smtClean="0">
                <a:effectLst/>
              </a:rPr>
              <a:t>المراجعة الداخلية</a:t>
            </a:r>
            <a:endParaRPr lang="ar-SA" sz="44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2800" dirty="0"/>
              <a:t>الشروط اللازمة لوجود نظام فعال للمراجعة الداخلية</a:t>
            </a:r>
            <a:endParaRPr lang="ar-SA" sz="2800" dirty="0" smtClean="0"/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/>
              <a:t>المراجع </a:t>
            </a:r>
            <a:r>
              <a:rPr lang="ar-SA" sz="1800" dirty="0"/>
              <a:t>الداخلي وموظفيه </a:t>
            </a:r>
            <a:r>
              <a:rPr lang="ar-SA" sz="1800" dirty="0" smtClean="0"/>
              <a:t>ذوي مؤهلات و خبرة كافية </a:t>
            </a:r>
            <a:r>
              <a:rPr lang="ar-SA" sz="1800" dirty="0"/>
              <a:t>للقيام </a:t>
            </a:r>
            <a:r>
              <a:rPr lang="ar-SA" sz="1800" dirty="0" smtClean="0"/>
              <a:t>بعملهم</a:t>
            </a:r>
            <a:endParaRPr lang="ar-SA" sz="1800" dirty="0"/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/>
              <a:t>تخطيط وتنفيذ برامج </a:t>
            </a:r>
            <a:r>
              <a:rPr lang="ar-SA" sz="1800" dirty="0"/>
              <a:t>المراجعة الداخلية </a:t>
            </a:r>
            <a:r>
              <a:rPr lang="ar-SA" sz="1800" dirty="0" smtClean="0"/>
              <a:t>بعناية</a:t>
            </a:r>
            <a:endParaRPr lang="ar-SA" sz="1800" dirty="0"/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/>
              <a:t>تقارير </a:t>
            </a:r>
            <a:r>
              <a:rPr lang="ar-SA" sz="1800" dirty="0"/>
              <a:t>المراجع الداخلي يجب أن تكون واضحة وحاسمة </a:t>
            </a:r>
            <a:r>
              <a:rPr lang="ar-SA" sz="1800" dirty="0" smtClean="0"/>
              <a:t>وتؤخذ توصياتها بعين الاعتبار من </a:t>
            </a:r>
            <a:r>
              <a:rPr lang="ar-SA" sz="1800" dirty="0"/>
              <a:t>جانب إدارة </a:t>
            </a:r>
            <a:r>
              <a:rPr lang="ar-SA" sz="1800" dirty="0" smtClean="0"/>
              <a:t>المشروع </a:t>
            </a:r>
            <a:endParaRPr lang="ar-SA" sz="1800" dirty="0"/>
          </a:p>
          <a:p>
            <a:pPr marL="1314450" lvl="2" indent="-514350">
              <a:buFont typeface="+mj-lt"/>
              <a:buAutoNum type="arabicPeriod"/>
            </a:pPr>
            <a:r>
              <a:rPr lang="ar-SA" sz="1800" dirty="0" smtClean="0"/>
              <a:t>ترفع </a:t>
            </a:r>
            <a:r>
              <a:rPr lang="ar-SA" sz="1800" dirty="0"/>
              <a:t>التقارير إلى الإدارة العليا ويجب أن تحظى بتأييد </a:t>
            </a:r>
            <a:r>
              <a:rPr lang="ar-SA" sz="1800" dirty="0" smtClean="0"/>
              <a:t>الإدارة</a:t>
            </a:r>
            <a:endParaRPr lang="ar-SA" sz="1800" dirty="0"/>
          </a:p>
          <a:p>
            <a:r>
              <a:rPr lang="ar-SA" sz="2600" dirty="0" smtClean="0"/>
              <a:t>إذا </a:t>
            </a:r>
            <a:r>
              <a:rPr lang="ar-SA" sz="2600" dirty="0"/>
              <a:t>توافرت هذه الشروط فإن المراجع الخارجي يستطيع الاعتماد على </a:t>
            </a:r>
            <a:r>
              <a:rPr lang="ar-SA" sz="2600" dirty="0" smtClean="0"/>
              <a:t>نظام المراجعة </a:t>
            </a:r>
            <a:r>
              <a:rPr lang="ar-SA" sz="2600" dirty="0"/>
              <a:t>الداخلية في تقليل نطاق الفحص </a:t>
            </a:r>
            <a:r>
              <a:rPr lang="ar-SA" sz="2600" dirty="0" smtClean="0"/>
              <a:t>التفصيلي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445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ar-SA" sz="4800" dirty="0">
                <a:effectLst/>
              </a:rPr>
              <a:t>إجراءات </a:t>
            </a:r>
            <a:r>
              <a:rPr lang="ar-SA" sz="4800" dirty="0" smtClean="0">
                <a:effectLst/>
              </a:rPr>
              <a:t>تقييم </a:t>
            </a:r>
            <a:r>
              <a:rPr lang="ar-SA" sz="4800" dirty="0">
                <a:effectLst/>
              </a:rPr>
              <a:t>نظام المراجعة</a:t>
            </a:r>
            <a:br>
              <a:rPr lang="ar-SA" sz="4800" dirty="0">
                <a:effectLst/>
              </a:rPr>
            </a:br>
            <a:r>
              <a:rPr lang="ar-SA" sz="4800" dirty="0" smtClean="0">
                <a:effectLst/>
              </a:rPr>
              <a:t>الداخلية</a:t>
            </a:r>
            <a:endParaRPr lang="ar-SA" sz="4800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تقييم </a:t>
            </a:r>
            <a:r>
              <a:rPr lang="ar-SA" dirty="0"/>
              <a:t>مدى خبرة رئيس قسم المراجعة </a:t>
            </a:r>
            <a:r>
              <a:rPr lang="ar-SA" dirty="0" smtClean="0"/>
              <a:t>الداخلية وموظفيه ومؤهلاتهم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فحص برنامج </a:t>
            </a:r>
            <a:r>
              <a:rPr lang="ar-SA" dirty="0"/>
              <a:t>المراجعة الداخلية فحصاً دقيقاً للحكم على درجة </a:t>
            </a:r>
            <a:r>
              <a:rPr lang="ar-SA" dirty="0" smtClean="0"/>
              <a:t>شموله وكفايته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يطلع على </a:t>
            </a:r>
            <a:r>
              <a:rPr lang="ar-SA" dirty="0"/>
              <a:t>أحدث تقارير المراجع </a:t>
            </a:r>
            <a:r>
              <a:rPr lang="ar-SA" dirty="0" smtClean="0"/>
              <a:t>الداخلي خاصة بفترة </a:t>
            </a:r>
            <a:r>
              <a:rPr lang="ar-SA" dirty="0"/>
              <a:t>الفحص لسببين:</a:t>
            </a:r>
          </a:p>
          <a:p>
            <a:pPr marL="731520" lvl="1" indent="-457200">
              <a:buFont typeface="+mj-lt"/>
              <a:buAutoNum type="arabicPeriod"/>
            </a:pPr>
            <a:r>
              <a:rPr lang="ar-SA" dirty="0" smtClean="0"/>
              <a:t>قد </a:t>
            </a:r>
            <a:r>
              <a:rPr lang="ar-SA" dirty="0"/>
              <a:t>يكون لها تأثير مباشر على </a:t>
            </a:r>
            <a:r>
              <a:rPr lang="ar-SA" dirty="0" smtClean="0"/>
              <a:t>عمل المراجع الخارجي</a:t>
            </a:r>
            <a:endParaRPr lang="ar-SA" dirty="0"/>
          </a:p>
          <a:p>
            <a:pPr marL="731520" lvl="1" indent="-457200">
              <a:buFont typeface="+mj-lt"/>
              <a:buAutoNum type="arabicPeriod"/>
            </a:pPr>
            <a:r>
              <a:rPr lang="ar-SA" dirty="0" smtClean="0"/>
              <a:t>لا </a:t>
            </a:r>
            <a:r>
              <a:rPr lang="ar-SA" dirty="0"/>
              <a:t>بد أن يهتم بطريقة إعداد المراجع الداخلي </a:t>
            </a:r>
            <a:r>
              <a:rPr lang="ar-SA" dirty="0" smtClean="0"/>
              <a:t>للتقرير والإجراءات </a:t>
            </a:r>
            <a:r>
              <a:rPr lang="ar-SA" dirty="0"/>
              <a:t>التي اتخذتها الإدارة بناء على </a:t>
            </a:r>
            <a:r>
              <a:rPr lang="ar-SA" dirty="0" smtClean="0"/>
              <a:t>ذلك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معرفة </a:t>
            </a:r>
            <a:r>
              <a:rPr lang="ar-SA" dirty="0"/>
              <a:t>المستوى الإداري لإدارة المراجعة الداخلية والسلطات المخولة </a:t>
            </a:r>
            <a:r>
              <a:rPr lang="ar-SA" dirty="0" smtClean="0"/>
              <a:t>لها</a:t>
            </a:r>
            <a:endParaRPr lang="ar-SA" dirty="0"/>
          </a:p>
          <a:p>
            <a:pPr marL="514350" indent="-514350">
              <a:buFont typeface="+mj-lt"/>
              <a:buAutoNum type="arabicPeriod"/>
            </a:pPr>
            <a:r>
              <a:rPr lang="ar-SA" dirty="0" smtClean="0"/>
              <a:t>اختبار </a:t>
            </a:r>
            <a:r>
              <a:rPr lang="ar-SA" dirty="0"/>
              <a:t>بعض أعمال المراجعين </a:t>
            </a:r>
            <a:r>
              <a:rPr lang="ar-SA" dirty="0" smtClean="0"/>
              <a:t>الداخليين </a:t>
            </a:r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347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المصادر </a:t>
            </a:r>
            <a:endParaRPr lang="ar-S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/>
              <a:t>المراجعه مدخل متكامل – تأليف ألفين أرينز </a:t>
            </a:r>
            <a:r>
              <a:rPr lang="en-US" dirty="0"/>
              <a:t>Alvin A. </a:t>
            </a:r>
            <a:r>
              <a:rPr lang="en-US" dirty="0" err="1"/>
              <a:t>Arens</a:t>
            </a:r>
            <a:r>
              <a:rPr lang="ar-SA" dirty="0"/>
              <a:t>  و جيمس لوبك </a:t>
            </a:r>
            <a:r>
              <a:rPr lang="en-US" dirty="0"/>
              <a:t>James K. </a:t>
            </a:r>
            <a:r>
              <a:rPr lang="en-US" dirty="0" err="1"/>
              <a:t>Loebbeck</a:t>
            </a:r>
            <a:r>
              <a:rPr lang="en-US" dirty="0"/>
              <a:t> </a:t>
            </a:r>
            <a:r>
              <a:rPr lang="ar-SA" dirty="0"/>
              <a:t> , ترجمه د. محمد الديسطي. دار المريخ للنشر </a:t>
            </a:r>
            <a:endParaRPr lang="en-US" dirty="0"/>
          </a:p>
          <a:p>
            <a:pPr lvl="0"/>
            <a:r>
              <a:rPr lang="ar-SA" dirty="0"/>
              <a:t>المراجعه  , المفاهيم و المعايير و الاجراءات. الدكتور مصطفى عيسى خضير.</a:t>
            </a:r>
            <a:endParaRPr lang="en-US" dirty="0"/>
          </a:p>
          <a:p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1374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مكونات الرقابة الداخلية :</a:t>
            </a:r>
          </a:p>
          <a:p>
            <a:pPr marL="800100" lvl="1" indent="-342900">
              <a:buFont typeface="+mj-lt"/>
              <a:buAutoNum type="arabicPeriod"/>
            </a:pPr>
            <a:r>
              <a:rPr lang="ar-SA" sz="1800" dirty="0" smtClean="0"/>
              <a:t>بيئة الرقابة</a:t>
            </a:r>
          </a:p>
          <a:p>
            <a:pPr marL="800100" lvl="1" indent="-342900">
              <a:buFont typeface="+mj-lt"/>
              <a:buAutoNum type="arabicPeriod"/>
            </a:pPr>
            <a:r>
              <a:rPr lang="ar-SA" sz="1800" dirty="0" smtClean="0"/>
              <a:t>تقدير الخطر</a:t>
            </a:r>
          </a:p>
          <a:p>
            <a:pPr marL="800100" lvl="1" indent="-342900">
              <a:buFont typeface="+mj-lt"/>
              <a:buAutoNum type="arabicPeriod"/>
            </a:pPr>
            <a:r>
              <a:rPr lang="ar-SA" sz="1800" dirty="0" smtClean="0"/>
              <a:t>أنشطة الرقابة </a:t>
            </a:r>
          </a:p>
          <a:p>
            <a:pPr marL="800100" lvl="1" indent="-342900">
              <a:buFont typeface="+mj-lt"/>
              <a:buAutoNum type="arabicPeriod"/>
            </a:pPr>
            <a:r>
              <a:rPr lang="ar-SA" sz="1800" dirty="0" smtClean="0"/>
              <a:t>المعلومات و التوصيل </a:t>
            </a:r>
          </a:p>
          <a:p>
            <a:pPr marL="800100" lvl="1" indent="-342900">
              <a:buFont typeface="+mj-lt"/>
              <a:buAutoNum type="arabicPeriod"/>
            </a:pPr>
            <a:r>
              <a:rPr lang="ar-SA" sz="1800" dirty="0" smtClean="0"/>
              <a:t>المراقبة </a:t>
            </a:r>
            <a:endParaRPr lang="ar-SA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646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بيئة الرقابة</a:t>
            </a:r>
          </a:p>
          <a:p>
            <a:pPr lvl="1"/>
            <a:r>
              <a:rPr lang="ar-SA" sz="2000" dirty="0"/>
              <a:t>أخلاقيات المنظمة و الطريقة التي تعمل بها </a:t>
            </a:r>
          </a:p>
          <a:p>
            <a:pPr lvl="1"/>
            <a:r>
              <a:rPr lang="ar-SA" sz="2000" dirty="0" smtClean="0"/>
              <a:t>مكونات </a:t>
            </a:r>
            <a:r>
              <a:rPr lang="ar-SA" sz="2000" dirty="0"/>
              <a:t>البیئة الرقابیة :</a:t>
            </a:r>
          </a:p>
          <a:p>
            <a:pPr lvl="2"/>
            <a:r>
              <a:rPr lang="ar-SA" sz="1800" dirty="0"/>
              <a:t>نزاهة الإدارة والقیم الأخلاقیة </a:t>
            </a:r>
          </a:p>
          <a:p>
            <a:pPr lvl="2"/>
            <a:r>
              <a:rPr lang="ar-SA" sz="1800" dirty="0"/>
              <a:t>الالتزام بالكفاءة</a:t>
            </a:r>
          </a:p>
          <a:p>
            <a:pPr lvl="2"/>
            <a:r>
              <a:rPr lang="ar-SA" sz="1800" dirty="0"/>
              <a:t>دور ومشاركة مجلس الإدارة أو لجنة المراجعة</a:t>
            </a:r>
          </a:p>
          <a:p>
            <a:pPr lvl="2"/>
            <a:r>
              <a:rPr lang="ar-SA" sz="1800" dirty="0"/>
              <a:t>فلسفة الإدارة ونمط التشغیل</a:t>
            </a:r>
          </a:p>
          <a:p>
            <a:pPr lvl="3"/>
            <a:r>
              <a:rPr lang="ar-SA" sz="1400" dirty="0"/>
              <a:t>حجم المخاطر المقبولة لدي المنظمة - الدوران الوظیفي في الوظائف العامة</a:t>
            </a:r>
          </a:p>
          <a:p>
            <a:pPr lvl="2"/>
            <a:r>
              <a:rPr lang="ar-SA" sz="1800" dirty="0"/>
              <a:t>الهیكل التنظیمي</a:t>
            </a:r>
          </a:p>
          <a:p>
            <a:pPr lvl="2"/>
            <a:r>
              <a:rPr lang="ar-SA" sz="1800" dirty="0"/>
              <a:t>تفویض الصلاحیات والمسئولیات</a:t>
            </a:r>
          </a:p>
          <a:p>
            <a:pPr lvl="2"/>
            <a:r>
              <a:rPr lang="ar-SA" sz="1800" dirty="0"/>
              <a:t>سیاسات وممارسات إدارة الموارد البشریة</a:t>
            </a:r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525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تقدير الخطر ( تقييم المخاطر)</a:t>
            </a:r>
          </a:p>
          <a:p>
            <a:pPr lvl="1"/>
            <a:r>
              <a:rPr lang="ar-SA" sz="1800" dirty="0"/>
              <a:t>التعامل مع المخاطر التي تشكل تهديد على أهداف المنظمة</a:t>
            </a:r>
          </a:p>
          <a:p>
            <a:pPr lvl="3"/>
            <a:r>
              <a:rPr lang="ar-SA" sz="1800" dirty="0"/>
              <a:t>الداخلية (نوعیة وجودة المستخدمین، وطبیعة أنشطة المنشأة، وخصائص عملیة معالجة نظام المعلومات</a:t>
            </a:r>
            <a:r>
              <a:rPr lang="ar-SA" sz="1400" dirty="0"/>
              <a:t>) </a:t>
            </a:r>
            <a:endParaRPr lang="ar-SA" sz="1800" dirty="0"/>
          </a:p>
          <a:p>
            <a:pPr lvl="3"/>
            <a:r>
              <a:rPr lang="ar-SA" sz="1800" dirty="0" smtClean="0"/>
              <a:t>الخارجية </a:t>
            </a:r>
            <a:r>
              <a:rPr lang="ar-SA" sz="1800" dirty="0"/>
              <a:t>(التطورات التكنولوجیة، والمنافسة، والتغیرات الاقتصادیة) منها مثل التشغيلية , المالية و الالتزام  </a:t>
            </a:r>
          </a:p>
          <a:p>
            <a:pPr lvl="1"/>
            <a:r>
              <a:rPr lang="ar-SA" sz="1800" dirty="0"/>
              <a:t>خطوات عملیة تقدیر المخاطر </a:t>
            </a:r>
            <a:endParaRPr lang="ar-SA" sz="1800" dirty="0" smtClean="0"/>
          </a:p>
          <a:p>
            <a:pPr lvl="3"/>
            <a:r>
              <a:rPr lang="ar-SA" sz="2000" dirty="0" smtClean="0"/>
              <a:t>تحديد </a:t>
            </a:r>
            <a:r>
              <a:rPr lang="ar-SA" sz="2000" dirty="0"/>
              <a:t>الهدف </a:t>
            </a:r>
          </a:p>
          <a:p>
            <a:pPr lvl="3"/>
            <a:r>
              <a:rPr lang="ar-SA" sz="2000" dirty="0"/>
              <a:t>تحديد الخطر و احتمال حدوثه</a:t>
            </a:r>
          </a:p>
          <a:p>
            <a:pPr lvl="3"/>
            <a:r>
              <a:rPr lang="ar-SA" sz="2000" dirty="0"/>
              <a:t>ادارة الخطر </a:t>
            </a:r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633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2800" dirty="0" smtClean="0"/>
              <a:t>أنشطة الرقابة </a:t>
            </a:r>
          </a:p>
          <a:p>
            <a:pPr lvl="1"/>
            <a:r>
              <a:rPr lang="ar-SA" sz="2000" dirty="0"/>
              <a:t>هي الاجراءات و السياسات و الممارسات التي تؤكد للادارة انه قد تم تحقيق الأهداف و ان الاستراتيجيات الموضوعه لتخفيف المخاطر قد نفذت بفاعلية .</a:t>
            </a:r>
          </a:p>
          <a:p>
            <a:pPr lvl="1"/>
            <a:r>
              <a:rPr lang="ar-SA" sz="2000" dirty="0"/>
              <a:t>أمثله :</a:t>
            </a:r>
          </a:p>
          <a:p>
            <a:pPr marL="1371600" lvl="2" indent="-457200">
              <a:buFont typeface="+mj-lt"/>
              <a:buAutoNum type="arabicPeriod"/>
            </a:pPr>
            <a:r>
              <a:rPr lang="ar-SA" sz="2400" dirty="0" smtClean="0"/>
              <a:t>الفصل الملائم بين الواجبات</a:t>
            </a:r>
            <a:endParaRPr lang="ar-SA" sz="2400" dirty="0"/>
          </a:p>
          <a:p>
            <a:pPr marL="1371600" lvl="2" indent="-457200">
              <a:buFont typeface="+mj-lt"/>
              <a:buAutoNum type="arabicPeriod"/>
            </a:pPr>
            <a:r>
              <a:rPr lang="ar-SA" sz="2400" dirty="0" smtClean="0"/>
              <a:t>التصريح الملائم للعمليات المالية و الأنشطة </a:t>
            </a:r>
          </a:p>
          <a:p>
            <a:pPr marL="1371600" lvl="2" indent="-457200">
              <a:buFont typeface="+mj-lt"/>
              <a:buAutoNum type="arabicPeriod"/>
            </a:pPr>
            <a:r>
              <a:rPr lang="ar-SA" sz="2400" dirty="0" smtClean="0"/>
              <a:t>المستندات و السجلات الملائمة </a:t>
            </a:r>
          </a:p>
          <a:p>
            <a:pPr marL="1371600" lvl="2" indent="-457200">
              <a:buFont typeface="+mj-lt"/>
              <a:buAutoNum type="arabicPeriod"/>
            </a:pPr>
            <a:r>
              <a:rPr lang="ar-SA" sz="2400" dirty="0" smtClean="0"/>
              <a:t>الرقابة على الاصول و الدفاتر </a:t>
            </a:r>
          </a:p>
          <a:p>
            <a:pPr marL="1371600" lvl="2" indent="-457200">
              <a:buFont typeface="+mj-lt"/>
              <a:buAutoNum type="arabicPeriod"/>
            </a:pPr>
            <a:r>
              <a:rPr lang="ar-SA" sz="2400" dirty="0" smtClean="0"/>
              <a:t>الضبط المستقل للاداء</a:t>
            </a:r>
            <a:endParaRPr lang="ar-SA" sz="2400" dirty="0"/>
          </a:p>
          <a:p>
            <a:pPr marL="457200" indent="-457200">
              <a:buFont typeface="+mj-lt"/>
              <a:buAutoNum type="arabicPeriod"/>
            </a:pPr>
            <a:endParaRPr lang="ar-SA" sz="2000" dirty="0"/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4824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أنشطة الرقابة </a:t>
            </a:r>
          </a:p>
          <a:p>
            <a:pPr marL="1371600" lvl="2" indent="-457200">
              <a:buFont typeface="+mj-lt"/>
              <a:buAutoNum type="arabicPeriod"/>
            </a:pPr>
            <a:r>
              <a:rPr lang="ar-SA" sz="2000" dirty="0" smtClean="0"/>
              <a:t>الفصل الملائم بين الواجبات</a:t>
            </a:r>
          </a:p>
          <a:p>
            <a:pPr lvl="3"/>
            <a:r>
              <a:rPr lang="ar-SA" sz="2000" dirty="0" smtClean="0"/>
              <a:t>الفصل بين حيازة الأصول و المحاسبة عنها </a:t>
            </a:r>
          </a:p>
          <a:p>
            <a:pPr lvl="3"/>
            <a:r>
              <a:rPr lang="ar-SA" sz="2000" dirty="0" smtClean="0"/>
              <a:t>الفصل بين الترخيص بالعمليات المالية و حيازه ما يرتبط بها من أصول</a:t>
            </a:r>
          </a:p>
          <a:p>
            <a:pPr lvl="3"/>
            <a:r>
              <a:rPr lang="ar-SA" sz="2000" dirty="0" smtClean="0"/>
              <a:t>الفصل بين مسؤولية التشغيل و مسؤولية امساك الدفاتر </a:t>
            </a:r>
          </a:p>
          <a:p>
            <a:pPr lvl="3"/>
            <a:r>
              <a:rPr lang="ar-SA" sz="2000" dirty="0" smtClean="0"/>
              <a:t>الفصل بين الواجبات في اطار التشغيل الالكتروني للبيانات </a:t>
            </a:r>
          </a:p>
          <a:p>
            <a:pPr lvl="4"/>
            <a:r>
              <a:rPr lang="ar-SA" sz="1800" dirty="0" smtClean="0"/>
              <a:t>محلل النظم و المبرمج</a:t>
            </a:r>
            <a:endParaRPr lang="ar-SA" sz="1800" dirty="0"/>
          </a:p>
          <a:p>
            <a:endParaRPr lang="ar-SA" sz="2000" dirty="0"/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242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z="4800" dirty="0">
                <a:effectLst/>
              </a:rPr>
              <a:t>الرقابة الداخلية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84144"/>
          </a:xfrm>
        </p:spPr>
        <p:txBody>
          <a:bodyPr>
            <a:normAutofit/>
          </a:bodyPr>
          <a:lstStyle/>
          <a:p>
            <a:r>
              <a:rPr lang="ar-SA" sz="3200" dirty="0" smtClean="0"/>
              <a:t>أنشطة الرقابة </a:t>
            </a:r>
          </a:p>
          <a:p>
            <a:pPr marL="914400" lvl="1" indent="-457200">
              <a:buFont typeface="+mj-lt"/>
              <a:buAutoNum type="arabicPeriod" startAt="2"/>
            </a:pPr>
            <a:r>
              <a:rPr lang="ar-SA" sz="2400" dirty="0" smtClean="0"/>
              <a:t>التصريح الملائم للعمليات المالية و الأنشطة</a:t>
            </a:r>
          </a:p>
          <a:p>
            <a:pPr lvl="2"/>
            <a:r>
              <a:rPr lang="ar-SA" sz="2400" dirty="0" smtClean="0"/>
              <a:t>قوائم الأسعار الثابتة لبيع المنتجات </a:t>
            </a:r>
          </a:p>
          <a:p>
            <a:pPr lvl="2"/>
            <a:r>
              <a:rPr lang="ar-SA" sz="2400" dirty="0" smtClean="0"/>
              <a:t>حدود الائتمان للعملاء</a:t>
            </a:r>
          </a:p>
          <a:p>
            <a:pPr marL="914400" lvl="2" indent="0">
              <a:buNone/>
            </a:pPr>
            <a:r>
              <a:rPr lang="ar-SA" sz="2400" dirty="0" smtClean="0"/>
              <a:t> </a:t>
            </a:r>
          </a:p>
          <a:p>
            <a:pPr lvl="2"/>
            <a:endParaRPr lang="ar-SA" sz="2400" dirty="0"/>
          </a:p>
          <a:p>
            <a:endParaRPr lang="ar-SA" sz="2000" dirty="0"/>
          </a:p>
          <a:p>
            <a:pPr lvl="1"/>
            <a:endParaRPr lang="ar-SA" sz="1050" dirty="0"/>
          </a:p>
          <a:p>
            <a:pPr lvl="1"/>
            <a:endParaRPr lang="ar-SA" sz="2800" b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Done by Hana'a almughamis , Edit by Kayan albalawi</a:t>
            </a:r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8474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2674</TotalTime>
  <Words>2079</Words>
  <Application>Microsoft Office PowerPoint</Application>
  <PresentationFormat>On-screen Show (4:3)</PresentationFormat>
  <Paragraphs>271</Paragraphs>
  <Slides>32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Executive</vt:lpstr>
      <vt:lpstr>تحقيق العمليات و الأرصدة</vt:lpstr>
      <vt:lpstr>الاجندة 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الرقابة الداخلية</vt:lpstr>
      <vt:lpstr>دور المراجع في الرقابة الداخلية</vt:lpstr>
      <vt:lpstr>دراسة وتقويم نظام الرقابة الداخلية</vt:lpstr>
      <vt:lpstr> المرحلة 1 : دراسة نظام الرقابة الداخلية</vt:lpstr>
      <vt:lpstr> المرحلة 1 : دراسة نظام الرقابة الداخلية</vt:lpstr>
      <vt:lpstr> المرحلة 1 : دراسة نظام الرقابة الداخلية</vt:lpstr>
      <vt:lpstr> المرحلة 1 : دراسة نظام الرقابة الداخلية</vt:lpstr>
      <vt:lpstr> المرحلة 1 : دراسة نظام الرقابة الداخلية</vt:lpstr>
      <vt:lpstr> المرحلة 2 :اختبارات تنفيذ نظام الرقابة الداخلية</vt:lpstr>
      <vt:lpstr> المرحلة 2 :اختبارات تنفيذ نظام الرقابة الداخلية</vt:lpstr>
      <vt:lpstr> المرحلة 2 :اختبارات تنفيذ نظام الرقابة الداخلية</vt:lpstr>
      <vt:lpstr>تقويم نظام الرقابة الداخلية </vt:lpstr>
      <vt:lpstr>اختبارات التحقيق / التحقق</vt:lpstr>
      <vt:lpstr>اختبارات التحقيق / التحقق</vt:lpstr>
      <vt:lpstr>المراجعة الداخليه</vt:lpstr>
      <vt:lpstr>المراجعة الداخلية</vt:lpstr>
      <vt:lpstr>المراجعة الداخلية</vt:lpstr>
      <vt:lpstr>المراجعة الداخلية</vt:lpstr>
      <vt:lpstr>إجراءات تقييم نظام المراجعة الداخلية</vt:lpstr>
      <vt:lpstr>المصادر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الرقابة الداخلية</dc:title>
  <dc:creator>kayan albalawi</dc:creator>
  <cp:lastModifiedBy>kayan albalawi</cp:lastModifiedBy>
  <cp:revision>265</cp:revision>
  <dcterms:created xsi:type="dcterms:W3CDTF">2013-11-04T07:08:17Z</dcterms:created>
  <dcterms:modified xsi:type="dcterms:W3CDTF">2014-12-21T18:32:21Z</dcterms:modified>
</cp:coreProperties>
</file>