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65" r:id="rId4"/>
    <p:sldId id="264" r:id="rId5"/>
    <p:sldId id="263" r:id="rId6"/>
    <p:sldId id="267" r:id="rId7"/>
    <p:sldId id="266" r:id="rId8"/>
    <p:sldId id="262" r:id="rId9"/>
    <p:sldId id="271" r:id="rId10"/>
    <p:sldId id="270" r:id="rId11"/>
    <p:sldId id="269" r:id="rId12"/>
    <p:sldId id="268" r:id="rId13"/>
    <p:sldId id="261" r:id="rId14"/>
    <p:sldId id="274" r:id="rId15"/>
    <p:sldId id="273" r:id="rId16"/>
    <p:sldId id="272" r:id="rId17"/>
    <p:sldId id="276" r:id="rId18"/>
    <p:sldId id="275" r:id="rId19"/>
    <p:sldId id="280" r:id="rId20"/>
    <p:sldId id="281" r:id="rId21"/>
    <p:sldId id="279" r:id="rId22"/>
    <p:sldId id="278" r:id="rId23"/>
    <p:sldId id="277" r:id="rId24"/>
    <p:sldId id="260" r:id="rId25"/>
    <p:sldId id="259" r:id="rId26"/>
    <p:sldId id="288" r:id="rId27"/>
    <p:sldId id="287" r:id="rId28"/>
    <p:sldId id="286" r:id="rId29"/>
    <p:sldId id="285" r:id="rId30"/>
    <p:sldId id="291" r:id="rId31"/>
    <p:sldId id="290" r:id="rId32"/>
    <p:sldId id="292" r:id="rId33"/>
    <p:sldId id="289" r:id="rId34"/>
    <p:sldId id="295" r:id="rId35"/>
    <p:sldId id="294" r:id="rId36"/>
    <p:sldId id="293" r:id="rId37"/>
    <p:sldId id="296" r:id="rId38"/>
    <p:sldId id="297" r:id="rId39"/>
    <p:sldId id="284" r:id="rId40"/>
    <p:sldId id="283" r:id="rId41"/>
    <p:sldId id="299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56" d="100"/>
          <a:sy n="56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56EA-8623-456F-AB4A-A5CD6143343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0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B004-EE84-4C31-AB29-5C823471929B}" type="datetime1">
              <a:rPr lang="en-GB" smtClean="0"/>
              <a:t>07/02/2017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425-CDA9-4E54-B344-214C906689CA}" type="datetime1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1716-1CB1-410B-90C1-A561ABEC1C56}" type="datetime1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1B82-E459-4B7B-AB79-D44D1744388B}" type="datetime1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2CD9-CA9D-4FB2-BEA9-F43A0FCA9C25}" type="datetime1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A82-18FA-455E-A1B7-0072ED30C3B8}" type="datetime1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4AD1-7A0B-4BD5-8DAC-5D1E6D25685C}" type="datetime1">
              <a:rPr lang="en-GB" smtClean="0"/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B768-C84D-4B34-9F2D-9E71F29716A1}" type="datetime1">
              <a:rPr lang="en-GB" smtClean="0"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04B6-9893-467F-AC7C-53D0E885AD0D}" type="datetime1">
              <a:rPr lang="en-GB" smtClean="0"/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5E6E-C881-4956-866A-839570038A79}" type="datetime1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A110-3A87-43CE-AD56-BCE87F5BDBB3}" type="datetime1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A3DB5-9FDB-45FE-AD9A-003B4A6B5DF8}" type="datetime1">
              <a:rPr lang="en-GB" smtClean="0"/>
              <a:t>07/02/2017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الثالث: الدخل و الإنفاق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2034" y="1138326"/>
            <a:ext cx="34115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572264" y="507207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7884" y="292893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122" y="2040276"/>
            <a:ext cx="3394720" cy="438912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نفرق بين:</a:t>
            </a:r>
          </a:p>
          <a:p>
            <a:pPr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تغير الدخل المتاح       </a:t>
            </a:r>
            <a:r>
              <a:rPr lang="ar-SA" dirty="0" smtClean="0"/>
              <a:t>التحرك على نفس منحنى الاستهلاك الأصلي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/>
              <a:t>) من نقطة لأخرى.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تغير العوامل الأخرى المؤثرة على الاستهلاك غير الدخل        </a:t>
            </a:r>
            <a:r>
              <a:rPr lang="ar-SA" dirty="0" smtClean="0"/>
              <a:t>منحنى الاستهلاك يتحرك لأعلى أو لأسفل حسب طبيعة العامل المؤثر.</a:t>
            </a:r>
          </a:p>
          <a:p>
            <a:pPr marL="0" indent="0" algn="r" rtl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المؤثرة على منحنى </a:t>
            </a:r>
            <a:r>
              <a:rPr lang="ar-SA" b="1" dirty="0" smtClean="0">
                <a:solidFill>
                  <a:schemeClr val="tx2"/>
                </a:solidFill>
              </a:rPr>
              <a:t>الاستهلاك (غير الدخل):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ثروة المستهلك: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هي الموارد المالية التي يحصل عليها المستهلك غير</a:t>
            </a:r>
            <a:r>
              <a:rPr lang="ar-SA" b="1" dirty="0" smtClean="0"/>
              <a:t> </a:t>
            </a:r>
            <a:r>
              <a:rPr lang="ar-SA" dirty="0" smtClean="0"/>
              <a:t>الدخل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الأسهم و السندات، الميراث أو أي دخل غير متوقع.</a:t>
            </a:r>
            <a:endParaRPr lang="en-GB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زيادة الثروة تعني زيادة القوة الشرائية للفرد       زيادة الانفاق الاستهلاكي و تحرك دالة الاستهلاك لأعلى من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ar-SA" dirty="0" smtClean="0"/>
              <a:t> إلى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ar-SA" dirty="0" smtClean="0"/>
              <a:t>). </a:t>
            </a:r>
            <a:endParaRPr lang="en-GB" dirty="0" smtClean="0"/>
          </a:p>
          <a:p>
            <a:pPr marL="0" indent="0" algn="r" rtl="1">
              <a:buNone/>
            </a:pPr>
            <a:r>
              <a:rPr lang="ar-SA" dirty="0" smtClean="0"/>
              <a:t>انخفاض </a:t>
            </a:r>
            <a:r>
              <a:rPr lang="ar-SA" dirty="0"/>
              <a:t>الثروة تعني </a:t>
            </a:r>
            <a:r>
              <a:rPr lang="ar-SA" dirty="0" smtClean="0"/>
              <a:t>ضعف </a:t>
            </a:r>
            <a:r>
              <a:rPr lang="ar-SA" dirty="0"/>
              <a:t>القوة الشرائية للفرد       </a:t>
            </a:r>
            <a:r>
              <a:rPr lang="ar-SA" dirty="0" smtClean="0"/>
              <a:t>تقليل </a:t>
            </a:r>
            <a:r>
              <a:rPr lang="ar-SA" dirty="0"/>
              <a:t>الانفاق الاستهلاكي و تحرك دالة الاستهلاك </a:t>
            </a:r>
            <a:r>
              <a:rPr lang="ar-SA" dirty="0" smtClean="0"/>
              <a:t>لأسفل </a:t>
            </a:r>
            <a:r>
              <a:rPr lang="ar-SA" dirty="0"/>
              <a:t>من </a:t>
            </a:r>
            <a:r>
              <a:rPr lang="ar-SA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  <a:r>
              <a:rPr lang="ar-SA" dirty="0"/>
              <a:t> إلى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 smtClean="0"/>
              <a:t>). </a:t>
            </a:r>
            <a:endParaRPr lang="en-GB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63888" y="450912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59832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المستوى العام للأسعار: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تأثير المستوى العام للأسعار على الانفاق الاستهلاكي يأتي من تأثيره على الثروة (ليس الدخل).</a:t>
            </a:r>
          </a:p>
          <a:p>
            <a:pPr marL="0" indent="0"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dirty="0" smtClean="0"/>
              <a:t>ارتفاع المستوى العام للأسعار يعني انخفاض القوة الشرائية        انخفاض الطلب على السلع والخدمات و تحرك منحنى الاستهلاك </a:t>
            </a:r>
            <a:r>
              <a:rPr lang="ar-SA" dirty="0"/>
              <a:t>لأسفل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r>
              <a:rPr lang="ar-SA" dirty="0" smtClean="0"/>
              <a:t>انخفاض </a:t>
            </a:r>
            <a:r>
              <a:rPr lang="ar-SA" dirty="0"/>
              <a:t>المستوى العام للأسعار يعني </a:t>
            </a:r>
            <a:r>
              <a:rPr lang="ar-SA" dirty="0" smtClean="0"/>
              <a:t>ارتفاع القوة </a:t>
            </a:r>
            <a:r>
              <a:rPr lang="ar-SA" dirty="0"/>
              <a:t>الشرائية        </a:t>
            </a:r>
            <a:r>
              <a:rPr lang="ar-SA" dirty="0" smtClean="0"/>
              <a:t>ارتفاع </a:t>
            </a:r>
            <a:r>
              <a:rPr lang="ar-SA" dirty="0"/>
              <a:t>الطلب على السلع والخدمات و تحرك منحنى الاستهلاك </a:t>
            </a:r>
            <a:r>
              <a:rPr lang="ar-SA" dirty="0" smtClean="0"/>
              <a:t>لأعلى إلى </a:t>
            </a:r>
            <a:r>
              <a:rPr lang="ar-SA" dirty="0"/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7704" y="40050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07704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معدل سعر الفائدة الحقيقي: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رغم أن الكثيرون يعتقدون أن الزيادة في معدلات أسعار الفائدة تشجع على الادخار و بالتالي تقلل من معدلات الانفاق الاستهلاكي، إلا أن معظم الدراسات التطبيقية في الولايات المتحدة وجدت أن التغير في أسعار الفائدة ليس لها أثر واضح على قرارات الاستهلاك.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التغير في أسعار الفائدة لا يؤدي لتحرك منحنى الاستهلاك.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148" t="-1528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35896" y="4509120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55113"/>
              </p:ext>
            </p:extLst>
          </p:nvPr>
        </p:nvGraphicFramePr>
        <p:xfrm>
          <a:off x="446856" y="234888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الادخار (</a:t>
                      </a:r>
                      <a:r>
                        <a:rPr lang="en-GB" sz="2400" dirty="0" smtClean="0"/>
                        <a:t>S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الاستهلاك (</a:t>
                      </a:r>
                      <a:r>
                        <a:rPr lang="en-GB" sz="2400" dirty="0" smtClean="0"/>
                        <a:t>C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الدخل المتاح (</a:t>
                      </a:r>
                      <a:r>
                        <a:rPr lang="en-GB" sz="2400" dirty="0" err="1" smtClean="0"/>
                        <a:t>Y</a:t>
                      </a:r>
                      <a:r>
                        <a:rPr lang="en-GB" sz="1800" dirty="0" err="1" smtClean="0"/>
                        <a:t>d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</a:t>
                      </a:r>
                      <a:r>
                        <a:rPr lang="ar-SA" sz="2400" b="1" baseline="0" dirty="0" smtClean="0"/>
                        <a:t> 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390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390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470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71604" y="3286124"/>
            <a:ext cx="614366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396" y="328612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>
                <a:solidFill>
                  <a:srgbClr val="FF0000"/>
                </a:solidFill>
              </a:rPr>
              <a:t>نقطة تعادل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نلاحظ من الجدول السابق: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هناك علاقة طردية بين الاستهلاك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في البداية كان الاستهلاك &gt; الدخل المتاح، الفرق بينهما هو الادخار و قيمته سالبة لأنه يتم السحب منه لتغطية الاستهلاك التلقائي.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هناك علاقة طردية بين الادخار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نقطة التعادل عندما </a:t>
            </a:r>
            <a:r>
              <a:rPr lang="ar-SA" dirty="0"/>
              <a:t>الدخل = 390 </a:t>
            </a:r>
            <a:r>
              <a:rPr lang="ar-SA" dirty="0" smtClean="0"/>
              <a:t>و الادخار = صفر حيث يستحوذ الاستهلاك على كامل الدخل.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021" y="629623"/>
            <a:ext cx="4472136" cy="70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31" y="1916832"/>
            <a:ext cx="5429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9029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089">
            <a:off x="3101436" y="1916832"/>
            <a:ext cx="542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8" y="5085184"/>
            <a:ext cx="155914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35" y="5722962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8851" y="2764358"/>
            <a:ext cx="542925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8186">
            <a:off x="6818710" y="1785567"/>
            <a:ext cx="542925" cy="11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9879" y="1582504"/>
            <a:ext cx="3600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17258"/>
            <a:ext cx="16196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&gt; الدخل </a:t>
            </a:r>
          </a:p>
          <a:p>
            <a:pPr algn="ctr" rtl="1"/>
            <a:r>
              <a:rPr lang="ar-SA" sz="2000" dirty="0" smtClean="0"/>
              <a:t>(ادخار سالب)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19672" y="4005064"/>
            <a:ext cx="1099554" cy="366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1988840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= الدخل </a:t>
            </a:r>
          </a:p>
          <a:p>
            <a:pPr algn="ctr" rtl="1"/>
            <a:r>
              <a:rPr lang="ar-SA" sz="2000" dirty="0" smtClean="0"/>
              <a:t>(ادخار = صفر)</a:t>
            </a:r>
            <a:endParaRPr lang="en-GB" sz="2000" dirty="0"/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H="1" flipV="1">
            <a:off x="3635896" y="2696726"/>
            <a:ext cx="306966" cy="571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916832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&lt; الدخل </a:t>
            </a:r>
          </a:p>
          <a:p>
            <a:pPr algn="ctr" rtl="1"/>
            <a:r>
              <a:rPr lang="ar-SA" sz="2000" dirty="0" smtClean="0"/>
              <a:t>(ادخار موجب)</a:t>
            </a:r>
            <a:endParaRPr lang="en-GB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76056" y="2110528"/>
            <a:ext cx="1800200" cy="514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935480"/>
            <a:ext cx="8507288" cy="4589864"/>
          </a:xfrm>
          <a:blipFill rotWithShape="1">
            <a:blip r:embed="rId2"/>
            <a:stretch>
              <a:fillRect t="-1197" r="-128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3979912"/>
            <a:ext cx="311115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43306" y="3929066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000234" y="4286255"/>
            <a:ext cx="1643073" cy="357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44291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قاطع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786314" y="3929066"/>
            <a:ext cx="357190" cy="10715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00496" y="450057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ميل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389120"/>
          </a:xfrm>
          <a:blipFill rotWithShape="1">
            <a:blip r:embed="rId2"/>
            <a:stretch>
              <a:fillRect l="-434" t="-1250" r="-137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3284984"/>
            <a:ext cx="259228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87824" y="4941168"/>
            <a:ext cx="30243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87624" y="58052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توازن النموذج الكينزي البسيط: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يتحقق المستوى التوازني للناتج المحلي الإجمالي عندما تتساوى الكمية المنتجة في الاقتصاد مع الطلب الكلي، أي عندما:</a:t>
            </a:r>
          </a:p>
          <a:p>
            <a:pPr marL="0" indent="0" algn="ctr" rtl="1">
              <a:buNone/>
            </a:pPr>
            <a:r>
              <a:rPr lang="ar-SA" dirty="0" smtClean="0"/>
              <a:t>الناتج المحلي الإجمالي = الإنفاق الكلي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مكونات الطلب الكلي: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الانفاق الاستهلاكي الخاص (</a:t>
            </a:r>
            <a:r>
              <a:rPr lang="en-US" dirty="0" smtClean="0"/>
              <a:t>C</a:t>
            </a:r>
            <a:r>
              <a:rPr lang="ar-SA" dirty="0" smtClean="0"/>
              <a:t>)، الانفاق الاستثماري (</a:t>
            </a:r>
            <a:r>
              <a:rPr lang="en-US" dirty="0" smtClean="0"/>
              <a:t>I</a:t>
            </a:r>
            <a:r>
              <a:rPr lang="ar-SA" dirty="0" smtClean="0"/>
              <a:t>)، الانفاق الحكومي (</a:t>
            </a:r>
            <a:r>
              <a:rPr lang="en-US" dirty="0" smtClean="0"/>
              <a:t>G</a:t>
            </a:r>
            <a:r>
              <a:rPr lang="ar-SA" dirty="0" smtClean="0"/>
              <a:t>) و صافي الصادرات (</a:t>
            </a:r>
            <a:r>
              <a:rPr lang="en-US" dirty="0" smtClean="0"/>
              <a:t>X-M</a:t>
            </a:r>
            <a:r>
              <a:rPr lang="ar-SA" dirty="0" smtClean="0"/>
              <a:t>).</a:t>
            </a:r>
            <a:endParaRPr lang="en-US" dirty="0" smtClean="0"/>
          </a:p>
          <a:p>
            <a:pPr marL="0" indent="0" algn="ctr" rtl="1">
              <a:buNone/>
            </a:pPr>
            <a:r>
              <a:rPr lang="en-US" dirty="0" smtClean="0"/>
              <a:t>Y = C + I + G + (X – 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39752" y="3284984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14546" y="5139522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3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589864"/>
          </a:xfrm>
          <a:blipFill rotWithShape="1">
            <a:blip r:embed="rId2"/>
            <a:stretch>
              <a:fillRect l="-1012" t="-2261" r="-137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88" y="3573016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9592" y="4437112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35" y="2322389"/>
            <a:ext cx="19685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22048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30689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</a:t>
            </a: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 smtClean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 smtClean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ماذا يحدث عندما يرتفع الدخل من 410 إلى 430؟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5591"/>
              </p:ext>
            </p:extLst>
          </p:nvPr>
        </p:nvGraphicFramePr>
        <p:xfrm>
          <a:off x="780255" y="2420888"/>
          <a:ext cx="72481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47"/>
                <a:gridCol w="1035447"/>
                <a:gridCol w="1035447"/>
                <a:gridCol w="1035447"/>
                <a:gridCol w="1035447"/>
                <a:gridCol w="1035447"/>
                <a:gridCol w="103544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MPS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MPC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APS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APC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err="1" smtClean="0"/>
                        <a:t>Yd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0.01 -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1.00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278" r="-1111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23728" y="1916832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4005064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2924944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43808" y="5013176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844824"/>
            <a:ext cx="8229600" cy="4752528"/>
          </a:xfrm>
          <a:blipFill rotWithShape="1">
            <a:blip r:embed="rId2"/>
            <a:stretch>
              <a:fillRect t="-2182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63364"/>
              </p:ext>
            </p:extLst>
          </p:nvPr>
        </p:nvGraphicFramePr>
        <p:xfrm>
          <a:off x="1691680" y="270892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الاستهلاك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الدخل المتاح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724128" y="515719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99792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2160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616530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72200" y="4869160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64088" y="5949280"/>
            <a:ext cx="10801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الاستثمار: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هو الإضافات التي تحصل على الأصول الإنتاجية (الرأسمالية) و التغيرات التي تحدث في المخزون السلعي (سلع أولية، وسيطة، نهائية) خلال فترة زمنية معينة.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يقسم الانفاق الاستثماري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التكوين الرأسمالي الثابت: </a:t>
            </a:r>
            <a:r>
              <a:rPr lang="ar-SA" dirty="0"/>
              <a:t>يشمل الآلات و المعدات و المباني و الإنشاءات المستخدمة في العملية الإنتاجية.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التغير في المخزون: </a:t>
            </a:r>
            <a:r>
              <a:rPr lang="ar-SA" dirty="0"/>
              <a:t>يشمل قطع غيار الآلات و المعدات التي لابد من شرائها و تخزينها لحين الحاجة</a:t>
            </a:r>
            <a:r>
              <a:rPr lang="ar-SA" dirty="0" smtClean="0"/>
              <a:t>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إهلاك رأس المال: </a:t>
            </a:r>
            <a:r>
              <a:rPr lang="ar-SA" dirty="0" smtClean="0"/>
              <a:t>جزء من إجمالي الاستثمار يخصص لإحلال أصول جديدة محل القديمة التي أصبحت غير صالحة للاستعمال أو إجراء إصلاحات أو ترميمات على القائم منها.</a:t>
            </a:r>
            <a:endParaRPr lang="en-GB" dirty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الاستثمار: </a:t>
            </a:r>
            <a:r>
              <a:rPr lang="ar-SA" dirty="0" smtClean="0"/>
              <a:t>هي الإضافات الجديدة على رأس المال الموجود أصلاً.</a:t>
            </a:r>
          </a:p>
          <a:p>
            <a:pPr algn="ctr" rtl="1">
              <a:buNone/>
            </a:pPr>
            <a:r>
              <a:rPr lang="ar-SA" dirty="0" smtClean="0"/>
              <a:t>صافي الاستثمار = إجمالي الاستثمار – اهلاك رأس المال</a:t>
            </a:r>
          </a:p>
          <a:p>
            <a:pPr algn="ctr" rtl="1">
              <a:buNone/>
            </a:pPr>
            <a:endParaRPr lang="ar-SA" dirty="0" smtClean="0"/>
          </a:p>
          <a:p>
            <a:pPr marL="0" indent="0" algn="ctr" rtl="1">
              <a:buNone/>
            </a:pPr>
            <a:r>
              <a:rPr lang="ar-SA" dirty="0" smtClean="0"/>
              <a:t>إجمالي الاستثمار = التكوين الرأسمالي الثابت + التغير في المخزون</a:t>
            </a:r>
          </a:p>
          <a:p>
            <a:pPr marL="0" indent="0" algn="ctr" rtl="1">
              <a:buNone/>
            </a:pPr>
            <a:r>
              <a:rPr lang="ar-SA" dirty="0" smtClean="0"/>
              <a:t>         = صافي الاستثمار + إهلاك رأس المال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57224" y="4572008"/>
            <a:ext cx="7407134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قرار الاستثمار: </a:t>
            </a:r>
          </a:p>
          <a:p>
            <a:pPr algn="r" rtl="1">
              <a:buNone/>
            </a:pPr>
            <a:r>
              <a:rPr lang="ar-SA" dirty="0" smtClean="0"/>
              <a:t>          يتسم الانفاق الاستثماري (بعكس الانفاق الاستهلاكي) بعدم الاستقرار و كثرة التقلبات بسبب طبيعة العوامل المتعددة التي تؤثر في قرار الاستثمار مما يجعل التنبؤ بحجمه لفترات مستقبلية طويلة أمراً صعباً.</a:t>
            </a:r>
          </a:p>
          <a:p>
            <a:pPr marL="0" indent="0"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عند الرغبة في شراء آلة ما فإن المستثمر يقارن تكلفة تمويل شراء الآلة من خلال سعر الفائدة و بين العائد من استخدامها في عملية الإنتاج، فإذا كان:</a:t>
            </a:r>
          </a:p>
          <a:p>
            <a:pPr marL="0" indent="0" algn="ctr" rtl="1">
              <a:buNone/>
            </a:pPr>
            <a:r>
              <a:rPr lang="ar-SA" dirty="0" smtClean="0"/>
              <a:t>العائد من استخدام الآلة &gt; تكلفة تمويلها      المستثمر يقوم بشراءها.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27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71868" y="52863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تكلفة تمويل شراء الآلة: </a:t>
            </a:r>
            <a:r>
              <a:rPr lang="ar-SA" dirty="0" smtClean="0"/>
              <a:t>إما </a:t>
            </a:r>
            <a:r>
              <a:rPr lang="ar-SA" dirty="0"/>
              <a:t>عن طريق التمويل الذاتي أو الاقتراض و يستدل عليها من سعر الفائدة السائد في السوق.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سعر الفائدة: </a:t>
            </a:r>
            <a:r>
              <a:rPr lang="ar-SA" dirty="0" smtClean="0"/>
              <a:t>تكلفة </a:t>
            </a:r>
            <a:r>
              <a:rPr lang="ar-SA" dirty="0"/>
              <a:t>الاقتراض من البنك و هو تكلفة الفرصة البديلة بالنسبة للتمويل الذاتي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عائد استخدام الآلة: </a:t>
            </a:r>
            <a:r>
              <a:rPr lang="ar-SA" dirty="0" smtClean="0"/>
              <a:t>الإيرادات المستقبلية المتوقع الحصول عليها من إنتاج الآلة للسلع خلال فترة حياتها في ظل الظروف الحالية و المتوقعة للتكاليف.</a:t>
            </a:r>
          </a:p>
          <a:p>
            <a:pPr marL="0" indent="0" algn="ctr" rtl="1">
              <a:buNone/>
            </a:pPr>
            <a:r>
              <a:rPr lang="ar-SA" dirty="0" smtClean="0"/>
              <a:t>صافي الإيرادات المستقبلية = إجمالي الإيرادات – تكاليف الإنتاج السنوية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الكفاية الحدية لرأس المال (معدل العائد الداخلي): </a:t>
            </a:r>
            <a:r>
              <a:rPr lang="ar-SA" dirty="0" smtClean="0"/>
              <a:t>هو سعر الخصم الذي يساوي بين ثمن شراء الآلة حالياً و بين القيمة الحالية للعائدات، و يستخرج من صافي الإيرادات المستقبلية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4581128"/>
            <a:ext cx="77768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07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364502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الاستهلاكي (</a:t>
            </a:r>
            <a:r>
              <a:rPr lang="en-GB" b="1" dirty="0" smtClean="0"/>
              <a:t>C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العلاقة بين الدخل و الإنفاق الاستهلاكي: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تلجأ بعض الحكومات لاستخدام السياسة الضريبية (إحدى أدوات السياسة المالية) للتأثير على الإنفاق الاستهلاكي من خلال التأثير على المباشر على الدخل المتاح للإنفاق، حيث تقوم بـ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tx2"/>
                </a:solidFill>
              </a:rPr>
              <a:t>خفض</a:t>
            </a:r>
            <a:r>
              <a:rPr lang="ar-SA" dirty="0" smtClean="0"/>
              <a:t> معدل الضريبة في حالة </a:t>
            </a:r>
            <a:r>
              <a:rPr lang="ar-SA" dirty="0" smtClean="0">
                <a:solidFill>
                  <a:schemeClr val="tx2"/>
                </a:solidFill>
              </a:rPr>
              <a:t>الركود</a:t>
            </a:r>
            <a:r>
              <a:rPr lang="ar-SA" dirty="0" smtClean="0"/>
              <a:t>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tx2"/>
                </a:solidFill>
              </a:rPr>
              <a:t>رفع</a:t>
            </a:r>
            <a:r>
              <a:rPr lang="ar-SA" dirty="0" smtClean="0"/>
              <a:t> معدل الضريبة في حالة </a:t>
            </a:r>
            <a:r>
              <a:rPr lang="ar-SA" dirty="0" smtClean="0">
                <a:solidFill>
                  <a:schemeClr val="tx2"/>
                </a:solidFill>
              </a:rPr>
              <a:t>الانتعاش</a:t>
            </a:r>
            <a:r>
              <a:rPr lang="ar-SA" dirty="0" smtClean="0"/>
              <a:t> الاقتصادي.</a:t>
            </a:r>
          </a:p>
          <a:p>
            <a:pPr algn="r" rtl="1"/>
            <a:r>
              <a:rPr lang="ar-SA" dirty="0" smtClean="0"/>
              <a:t>هناك علاقة </a:t>
            </a:r>
            <a:r>
              <a:rPr lang="ar-SA" dirty="0" smtClean="0">
                <a:solidFill>
                  <a:schemeClr val="tx2"/>
                </a:solidFill>
              </a:rPr>
              <a:t>طردية</a:t>
            </a:r>
            <a:r>
              <a:rPr lang="ar-SA" dirty="0" smtClean="0"/>
              <a:t> بين الاستهلاك و الدخل.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حال عدم وجود ضريبة: </a:t>
            </a:r>
            <a:r>
              <a:rPr lang="ar-SA" dirty="0" smtClean="0"/>
              <a:t>الدخل الشخصي = الدخل الشخصي المتاح.</a:t>
            </a:r>
          </a:p>
          <a:p>
            <a:pPr algn="r" rtl="1"/>
            <a:r>
              <a:rPr lang="ar-SA" dirty="0" smtClean="0"/>
              <a:t>كلما ارتفع مستوى الدخل قلت النسبة الموجهة منه للاستهلاك و تزداد النسبة الموجهة للادخار.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222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72200" y="278092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152" y="30329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32240" y="544522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00192" y="569725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16216" y="314096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84168" y="339299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637" y="1384698"/>
            <a:ext cx="4248472" cy="5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935480"/>
            <a:ext cx="5482952" cy="4589864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الاستثمار: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سعر الفائدة هو المحدد الرئيس للاستثمار و عادة تكون العلاقة </a:t>
            </a:r>
            <a:r>
              <a:rPr lang="ar-SA" dirty="0" smtClean="0">
                <a:solidFill>
                  <a:schemeClr val="tx2"/>
                </a:solidFill>
              </a:rPr>
              <a:t>عكسية</a:t>
            </a:r>
            <a:r>
              <a:rPr lang="ar-SA" dirty="0" smtClean="0"/>
              <a:t> بين حجم الاستثمار و سعر الفائدة لذا ينحدر منحنى الاستثمار من أعلى لأسفل و من اليسار لليمين.</a:t>
            </a: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سعر الفائدة: </a:t>
            </a:r>
            <a:r>
              <a:rPr lang="ar-SA" dirty="0" smtClean="0"/>
              <a:t>المبلغ الذي يدفعه المقترض</a:t>
            </a:r>
          </a:p>
          <a:p>
            <a:pPr marL="0" indent="0" algn="r" rtl="1">
              <a:buNone/>
            </a:pPr>
            <a:r>
              <a:rPr lang="ar-SA" dirty="0" smtClean="0"/>
              <a:t> مقابل الأموال التي يقترضها.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 t="-2222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2348880"/>
            <a:ext cx="216024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2160" y="46531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31640" y="54452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العوامل المحددة لحجم الاستثمار: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التوقعات المستقبلية بشأن النشاط الاقتصادي في الدولة: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إذا ساد التشاؤم بالمستقبل لدى المستثمرين فإنهم يحجمون عن الاستثمار و ينتقل المنحنى لأسفل حتى لو كان سعر الفائدة &lt; معدل الكفاية الحدية للاستثمار. و العكس في حالة شيوع التفاؤل.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مستوى الدخل: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في حالة الازدهار يرتفع مستوى الدخل فترتفع المبيعات و تزداد الأرباح فتزيد الاستثمارات و ينتقل منحنى الاستثمار لأعلى. بينما في حالة الكساد يقل مستوى الدخل و تنخفض المبيعات و الأرباح فتنخفض الاستثمارات و ينتقل المنحنى لأسفل.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السكان: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النمو السكاني يؤدي لزيادة الطلب على السلع و الخدمات الاستهلاكية مما يؤدي لزيادة الطلب على السلع الرأسمالية المستخدمة في إنتاج السلع الاستهلاكية و أيضاً لزيادة الطلب على المساكن فيزداد الاستثمار في السلع الرأسمالية والمباني السكنية و ينتقل منحنى الاستثمار لأعلى باتجاه اليمين.</a:t>
            </a:r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 smtClean="0">
                <a:solidFill>
                  <a:schemeClr val="tx2"/>
                </a:solidFill>
              </a:rPr>
              <a:t>التقدم الفني: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اكتشاف طرق جديدة للإنتاج يؤدي لزيادة الطلب على السلع الرأسمالية مما يؤدي لزيادة الاستثمار بها و انتقال منحنى الاستثمار لليمين.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الحكومي (</a:t>
            </a:r>
            <a:r>
              <a:rPr lang="en-GB" b="1" dirty="0" smtClean="0"/>
              <a:t>G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للإنفاق الحكومي أدوار تنظيمية، رقابية و إنتاجية.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ينقسم الانفاق الحكومي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مشتريات الحكومة من السلع و الخدمات: </a:t>
            </a:r>
            <a:r>
              <a:rPr lang="ar-SA" dirty="0" smtClean="0"/>
              <a:t>هي الجزء من الناتج المحلي الذي تستخدمه الحكومة مباشرة خلال فترة زمنية معينة عادة سنة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مرتبات و أجور موظفي الدولة.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المدفوعات التحويلية: </a:t>
            </a:r>
            <a:r>
              <a:rPr lang="ar-SA" dirty="0" smtClean="0"/>
              <a:t>تشمل مستحقات الضمان الاجتماعي و المساعدات و الإعانات التي تقدم للأفراد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إعانات البطالة.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مدفوعات الفائدة: </a:t>
            </a:r>
            <a:r>
              <a:rPr lang="ar-SA" dirty="0" smtClean="0"/>
              <a:t>هي مدفوعات نقدية لمن يمتلك السندات الحكومية.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الحكومي (</a:t>
            </a:r>
            <a:r>
              <a:rPr lang="en-GB" b="1" dirty="0" smtClean="0"/>
              <a:t>G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الحكومي يمول عادة عن طريق: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الإيرادات المتحصل عليها من الضرائب المباشرة على دخل الأفراد أو الشركات، أو ضرائب المبيعات، أو الرسوم الجمركية أو رسوم الخدمات.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الإيرادات المتحصل عليها من بيع ما تملكه من موارد طبيعية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البترول و الغاز في المملكة العربية السعودية.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يعتمد حجم الإنفاق الحكومي على: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مدى حاجات المجتمع من بنية أساسية و أمن و صحة و تعليم.</a:t>
            </a:r>
          </a:p>
          <a:p>
            <a:pPr algn="r" rtl="1"/>
            <a:r>
              <a:rPr lang="ar-SA" dirty="0" smtClean="0"/>
              <a:t>الانفاق الحكومي مستقل عن حسابات الأرباح و الخسائر على عكس الانفاق الاستثماري </a:t>
            </a:r>
            <a:r>
              <a:rPr lang="ar-SA" dirty="0"/>
              <a:t>ل</a:t>
            </a:r>
            <a:r>
              <a:rPr lang="ar-SA" dirty="0" smtClean="0"/>
              <a:t>لقطاع الخاص.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صافي الصادرات (</a:t>
            </a:r>
            <a:r>
              <a:rPr lang="en-GB" b="1" dirty="0" smtClean="0"/>
              <a:t>X - M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الصادرات (</a:t>
            </a:r>
            <a:r>
              <a:rPr lang="en-GB" b="1" dirty="0" smtClean="0">
                <a:solidFill>
                  <a:schemeClr val="tx2"/>
                </a:solidFill>
              </a:rPr>
              <a:t>X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السلع و الخدمات التي </a:t>
            </a:r>
            <a:r>
              <a:rPr lang="ar-SA" dirty="0" smtClean="0">
                <a:solidFill>
                  <a:schemeClr val="tx2"/>
                </a:solidFill>
              </a:rPr>
              <a:t>تنتج محلياً </a:t>
            </a:r>
            <a:r>
              <a:rPr lang="ar-SA" dirty="0" smtClean="0"/>
              <a:t>و يتم تصديرها للعالم الخارجي، و تمثل جزءاً من الطلب الخارجي على السلع و الخدمات المحلية.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الواردات (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الإنفاق المحلي على السلع و الخدمات </a:t>
            </a:r>
            <a:r>
              <a:rPr lang="ar-SA" dirty="0" smtClean="0">
                <a:solidFill>
                  <a:schemeClr val="tx2"/>
                </a:solidFill>
              </a:rPr>
              <a:t>الأجنبية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الصادرات (صافي الإنفاق الخارجي) (</a:t>
            </a:r>
            <a:r>
              <a:rPr lang="en-GB" b="1" dirty="0" smtClean="0">
                <a:solidFill>
                  <a:schemeClr val="tx2"/>
                </a:solidFill>
              </a:rPr>
              <a:t>X - M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الفرق بين ما نصدره و ما نستورده.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العوامل المحددة لحجم الصادرات و الواردات: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الدخل القومي: 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بزيادة الدخل القومي يزداد الطلب المحلي على السلع و الخدمات و بالتالي تزداد الواردات من الخارج لتلبية جزء من هذا الطلب.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عندما ينمو الدخل القومي لدولة ما تعتمد على الواردات لتلبية طلبها المحلي بمعدل أسرع من معدلات نمو شركاءها التجاريين، فإن صافي الصادرات تنخفض بسبب زيادة الواردات.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في المقابل عندما ينمو الدخل القومي للشركاء التجاريين بمعدل أسرع من معدلات النمو الاقتصادي في هذه الدولة، فإن صافي الصادرات ترتفع بسبب زيادة الصادرات.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8290" y="629226"/>
            <a:ext cx="4104455" cy="69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2"/>
                </a:solidFill>
              </a:rPr>
              <a:t>الادخار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250030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الدخل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714884"/>
            <a:ext cx="1150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/>
              <a:t>الاستهلاك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فروقات الأسعار العالمية: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انخفاض الأسعار الخارجية للسلع و الخدمات لدولة ما مقارنة بالدول الأخرى يزيد من صافي صادرات تلك الدولة. و العكس صحيح فإن ارتفاع الأسعار الخارجية يقلل صافي صادرات الدولة المعنية.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سعر صرف العملات: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ارتفاع سعر صرف عملة دولة ما يؤدي لارتفاع أسعار منتجاتها و بالتالي انخفاض الطلب على منتجاتها و انخفاض صادراتها و من ثم انخفاض صافي الصادرات. و العكس صحيح.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الخلاصة: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يتكون الطلب الكلي من الانفاق الاستهلاكي الخاص (</a:t>
            </a:r>
            <a:r>
              <a:rPr lang="en-US" dirty="0" smtClean="0"/>
              <a:t>C</a:t>
            </a:r>
            <a:r>
              <a:rPr lang="ar-SA" dirty="0" smtClean="0"/>
              <a:t>)، الانفاق الاستثماري (</a:t>
            </a:r>
            <a:r>
              <a:rPr lang="en-US" dirty="0" smtClean="0"/>
              <a:t>I</a:t>
            </a:r>
            <a:r>
              <a:rPr lang="ar-SA" dirty="0" smtClean="0"/>
              <a:t>)، الانفاق الحكومي (</a:t>
            </a:r>
            <a:r>
              <a:rPr lang="en-US" dirty="0" smtClean="0"/>
              <a:t>G</a:t>
            </a:r>
            <a:r>
              <a:rPr lang="ar-SA" dirty="0" smtClean="0"/>
              <a:t>) و صافي الصادرات (</a:t>
            </a:r>
            <a:r>
              <a:rPr lang="en-US" dirty="0" smtClean="0"/>
              <a:t>X-M</a:t>
            </a:r>
            <a:r>
              <a:rPr lang="ar-SA" dirty="0" smtClean="0"/>
              <a:t>).</a:t>
            </a:r>
          </a:p>
          <a:p>
            <a:pPr algn="r" rtl="1"/>
            <a:r>
              <a:rPr lang="ar-SA" dirty="0" smtClean="0"/>
              <a:t>الدخل المتاح يتوزع ما بين الاستهلاك و الادخار. لكل من الاستهلاك و الادخار متغير تلقائي مستقل عن الدخل و ميل حدي و ميل متوسط مرتبطان بالدخل.</a:t>
            </a:r>
          </a:p>
          <a:p>
            <a:pPr algn="r" rtl="1"/>
            <a:r>
              <a:rPr lang="ar-SA" dirty="0" smtClean="0"/>
              <a:t>حجم الاستثمار يعتمد عكسياً على سعر الفائدة ويتكون من استثمار تلقائي و استثمار تبعي.</a:t>
            </a:r>
          </a:p>
          <a:p>
            <a:pPr algn="r" rtl="1"/>
            <a:r>
              <a:rPr lang="ar-SA" smtClean="0"/>
              <a:t>يعتمد الميزان التجاري على عدة عوامل منها الدخل القومي، فروقات الأسعار العالمية و سعر صرف العملات.</a:t>
            </a:r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30016"/>
            <a:ext cx="8229600" cy="1143000"/>
          </a:xfrm>
        </p:spPr>
        <p:txBody>
          <a:bodyPr/>
          <a:lstStyle/>
          <a:p>
            <a:pPr algn="ctr" rtl="1"/>
            <a:r>
              <a:rPr lang="ar-SA" b="1" dirty="0" smtClean="0"/>
              <a:t>أسئلة المراجعة ص 108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148" t="-1250" r="-1333" b="-2639"/>
            </a:stretch>
          </a:blipFill>
        </p:spPr>
        <p:txBody>
          <a:bodyPr/>
          <a:lstStyle/>
          <a:p>
            <a:pPr algn="r" rtl="1"/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9872" y="3645024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6342" y="1216961"/>
            <a:ext cx="4163939" cy="55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2492896"/>
            <a:ext cx="2746648" cy="3831704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(</a:t>
            </a:r>
            <a:r>
              <a:rPr lang="en-GB" dirty="0"/>
              <a:t>a</a:t>
            </a:r>
            <a:r>
              <a:rPr lang="ar-SA" dirty="0"/>
              <a:t>) </a:t>
            </a:r>
            <a:r>
              <a:rPr lang="ar-SA" dirty="0" smtClean="0"/>
              <a:t>نقطة تقاطع المنحنى مع المحور الرأسي (قاطع).</a:t>
            </a: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(</a:t>
            </a:r>
            <a:r>
              <a:rPr lang="en-GB" dirty="0"/>
              <a:t>b</a:t>
            </a:r>
            <a:r>
              <a:rPr lang="ar-SA" dirty="0"/>
              <a:t>) </a:t>
            </a:r>
            <a:r>
              <a:rPr lang="ar-SA" dirty="0" smtClean="0"/>
              <a:t>انحدار (ميل) منحنى الاستهلاك.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33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33548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2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7864" y="2348880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2"/>
            <a:stretch>
              <a:fillRect t="-1528" r="-2968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72243"/>
              </p:ext>
            </p:extLst>
          </p:nvPr>
        </p:nvGraphicFramePr>
        <p:xfrm>
          <a:off x="179512" y="2239104"/>
          <a:ext cx="568863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91"/>
                <a:gridCol w="1426860"/>
                <a:gridCol w="1152464"/>
                <a:gridCol w="96901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الميل الحدي للاستهلاك (</a:t>
                      </a:r>
                      <a:r>
                        <a:rPr lang="en-GB" sz="2400" dirty="0" smtClean="0"/>
                        <a:t>b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الدخل المتاح (</a:t>
                      </a:r>
                      <a:r>
                        <a:rPr lang="en-GB" sz="2400" dirty="0" err="1" smtClean="0"/>
                        <a:t>Y</a:t>
                      </a:r>
                      <a:r>
                        <a:rPr lang="en-GB" sz="1800" dirty="0" err="1" smtClean="0"/>
                        <a:t>d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الاستهلاك (</a:t>
                      </a:r>
                      <a:r>
                        <a:rPr lang="en-GB" sz="2400" dirty="0" smtClean="0"/>
                        <a:t>C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السنة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2700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4800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2006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endCxn id="3" idx="1"/>
          </p:cNvCxnSpPr>
          <p:nvPr/>
        </p:nvCxnSpPr>
        <p:spPr>
          <a:xfrm flipV="1">
            <a:off x="5796136" y="4130040"/>
            <a:ext cx="504056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3175" y="1201202"/>
            <a:ext cx="4392488" cy="58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499992" y="4130040"/>
            <a:ext cx="1800200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505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607</TotalTime>
  <Words>1904</Words>
  <Application>Microsoft Office PowerPoint</Application>
  <PresentationFormat>On-screen Show (4:3)</PresentationFormat>
  <Paragraphs>324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Constantia</vt:lpstr>
      <vt:lpstr>Majalla UI</vt:lpstr>
      <vt:lpstr>Traditional Arabic</vt:lpstr>
      <vt:lpstr>Wingdings 2</vt:lpstr>
      <vt:lpstr>Flow</vt:lpstr>
      <vt:lpstr>الفصل الثالث: الدخل و الإنفاق</vt:lpstr>
      <vt:lpstr>مقدمة: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الحكومي (G):</vt:lpstr>
      <vt:lpstr>الإنفاق الحكومي (G):</vt:lpstr>
      <vt:lpstr>صافي الصادرات (X - M):</vt:lpstr>
      <vt:lpstr>صافي الصادرات (X - M):</vt:lpstr>
      <vt:lpstr>صافي الصادرات (X - M):</vt:lpstr>
      <vt:lpstr>الخلاصة:</vt:lpstr>
      <vt:lpstr>أسئلة المراجعة ص 108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de</cp:lastModifiedBy>
  <cp:revision>74</cp:revision>
  <dcterms:created xsi:type="dcterms:W3CDTF">2013-06-19T14:31:03Z</dcterms:created>
  <dcterms:modified xsi:type="dcterms:W3CDTF">2017-02-07T08:02:52Z</dcterms:modified>
</cp:coreProperties>
</file>