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9" r:id="rId4"/>
    <p:sldId id="261" r:id="rId5"/>
    <p:sldId id="264" r:id="rId6"/>
    <p:sldId id="265" r:id="rId7"/>
    <p:sldId id="267" r:id="rId8"/>
    <p:sldId id="286" r:id="rId9"/>
    <p:sldId id="268" r:id="rId10"/>
    <p:sldId id="269" r:id="rId11"/>
    <p:sldId id="271" r:id="rId12"/>
    <p:sldId id="273" r:id="rId13"/>
    <p:sldId id="275" r:id="rId14"/>
    <p:sldId id="277" r:id="rId15"/>
    <p:sldId id="279" r:id="rId16"/>
    <p:sldId id="280" r:id="rId17"/>
    <p:sldId id="282" r:id="rId18"/>
    <p:sldId id="283" r:id="rId19"/>
    <p:sldId id="285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4CEB4-6FEE-4AC5-A043-D8D2B4328288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05B4DDED-32EE-4581-981D-153437D61DD0}">
      <dgm:prSet phldrT="[نص]"/>
      <dgm:spPr/>
      <dgm:t>
        <a:bodyPr/>
        <a:lstStyle/>
        <a:p>
          <a:pPr rtl="1"/>
          <a:r>
            <a:rPr lang="ar-SA" dirty="0" smtClean="0"/>
            <a:t>تحليل ودراسة النظم الحالية</a:t>
          </a:r>
          <a:endParaRPr lang="ar-SA" dirty="0"/>
        </a:p>
      </dgm:t>
    </dgm:pt>
    <dgm:pt modelId="{A1B1DCFF-CFD2-447F-98ED-811F45956840}" type="parTrans" cxnId="{0AFB3E56-5FF8-4C4E-9972-84160F2C76D5}">
      <dgm:prSet/>
      <dgm:spPr/>
      <dgm:t>
        <a:bodyPr/>
        <a:lstStyle/>
        <a:p>
          <a:pPr rtl="1"/>
          <a:endParaRPr lang="ar-SA"/>
        </a:p>
      </dgm:t>
    </dgm:pt>
    <dgm:pt modelId="{E4F3CD3F-19F5-4F46-B698-14FE2DA38A08}" type="sibTrans" cxnId="{0AFB3E56-5FF8-4C4E-9972-84160F2C76D5}">
      <dgm:prSet/>
      <dgm:spPr/>
      <dgm:t>
        <a:bodyPr/>
        <a:lstStyle/>
        <a:p>
          <a:pPr rtl="1"/>
          <a:endParaRPr lang="ar-SA"/>
        </a:p>
      </dgm:t>
    </dgm:pt>
    <dgm:pt modelId="{9D52AE80-95EB-45FC-AA0C-B35647DBEE72}">
      <dgm:prSet/>
      <dgm:spPr/>
      <dgm:t>
        <a:bodyPr/>
        <a:lstStyle/>
        <a:p>
          <a:pPr rtl="1"/>
          <a:r>
            <a:rPr lang="ar-SA" smtClean="0"/>
            <a:t>تحديد متطلبات النظم الجديدة</a:t>
          </a:r>
          <a:endParaRPr lang="en-US" dirty="0"/>
        </a:p>
      </dgm:t>
    </dgm:pt>
    <dgm:pt modelId="{BA52CE52-BC55-48F8-B771-6E78B9BEA10F}" type="parTrans" cxnId="{1E3962A4-75DC-4751-BEFB-6EBA79207591}">
      <dgm:prSet/>
      <dgm:spPr/>
      <dgm:t>
        <a:bodyPr/>
        <a:lstStyle/>
        <a:p>
          <a:pPr rtl="1"/>
          <a:endParaRPr lang="ar-SA"/>
        </a:p>
      </dgm:t>
    </dgm:pt>
    <dgm:pt modelId="{E6E27BF1-CD45-4BD9-9440-7C13C3C50A8B}" type="sibTrans" cxnId="{1E3962A4-75DC-4751-BEFB-6EBA79207591}">
      <dgm:prSet/>
      <dgm:spPr/>
      <dgm:t>
        <a:bodyPr/>
        <a:lstStyle/>
        <a:p>
          <a:pPr rtl="1"/>
          <a:endParaRPr lang="ar-SA"/>
        </a:p>
      </dgm:t>
    </dgm:pt>
    <dgm:pt modelId="{09F3A020-CF3A-48F5-BC93-C893E46525DE}">
      <dgm:prSet/>
      <dgm:spPr/>
      <dgm:t>
        <a:bodyPr/>
        <a:lstStyle/>
        <a:p>
          <a:pPr rtl="1"/>
          <a:r>
            <a:rPr lang="ar-SA" dirty="0" smtClean="0"/>
            <a:t>اقتراح حلول لمعالجة مشكلات النظم الحالية وتوفير متطلبات النظم الجديدة</a:t>
          </a:r>
          <a:endParaRPr lang="en-US" dirty="0"/>
        </a:p>
      </dgm:t>
    </dgm:pt>
    <dgm:pt modelId="{33703DF3-E687-401C-925A-636E3D2C6C66}" type="parTrans" cxnId="{E4E845D0-A3EE-4F07-9D09-D043E621005B}">
      <dgm:prSet/>
      <dgm:spPr/>
      <dgm:t>
        <a:bodyPr/>
        <a:lstStyle/>
        <a:p>
          <a:pPr rtl="1"/>
          <a:endParaRPr lang="ar-SA"/>
        </a:p>
      </dgm:t>
    </dgm:pt>
    <dgm:pt modelId="{8F074926-6B7A-4F2B-9C0F-2630FA86C3CA}" type="sibTrans" cxnId="{E4E845D0-A3EE-4F07-9D09-D043E621005B}">
      <dgm:prSet/>
      <dgm:spPr/>
      <dgm:t>
        <a:bodyPr/>
        <a:lstStyle/>
        <a:p>
          <a:pPr rtl="1"/>
          <a:endParaRPr lang="ar-SA"/>
        </a:p>
      </dgm:t>
    </dgm:pt>
    <dgm:pt modelId="{655C1678-9FCF-4390-9E75-EC8243D2B9C4}">
      <dgm:prSet/>
      <dgm:spPr/>
      <dgm:t>
        <a:bodyPr/>
        <a:lstStyle/>
        <a:p>
          <a:pPr rtl="1"/>
          <a:r>
            <a:rPr lang="ar-SA" smtClean="0"/>
            <a:t>تحليل الحلول المتاحة واختيار الحل الأفضل</a:t>
          </a:r>
          <a:endParaRPr lang="ar-SA"/>
        </a:p>
      </dgm:t>
    </dgm:pt>
    <dgm:pt modelId="{C3AFEB1D-7E1E-41A7-84FC-9B6F05793ECA}" type="parTrans" cxnId="{535C722D-AED1-414C-B0A0-8411AA3DC8A7}">
      <dgm:prSet/>
      <dgm:spPr/>
      <dgm:t>
        <a:bodyPr/>
        <a:lstStyle/>
        <a:p>
          <a:pPr rtl="1"/>
          <a:endParaRPr lang="ar-SA"/>
        </a:p>
      </dgm:t>
    </dgm:pt>
    <dgm:pt modelId="{77DADFC1-9822-495E-89C5-2E40914A945C}" type="sibTrans" cxnId="{535C722D-AED1-414C-B0A0-8411AA3DC8A7}">
      <dgm:prSet/>
      <dgm:spPr/>
      <dgm:t>
        <a:bodyPr/>
        <a:lstStyle/>
        <a:p>
          <a:pPr rtl="1"/>
          <a:endParaRPr lang="ar-SA"/>
        </a:p>
      </dgm:t>
    </dgm:pt>
    <dgm:pt modelId="{36B14543-E3CD-4ADA-A692-BC42E5B926C4}">
      <dgm:prSet/>
      <dgm:spPr/>
      <dgm:t>
        <a:bodyPr/>
        <a:lstStyle/>
        <a:p>
          <a:pPr rtl="1"/>
          <a:r>
            <a:rPr lang="ar-SA" smtClean="0"/>
            <a:t>تنفيذ الحل المختار ومتابعة التنفيذ والتصحيح</a:t>
          </a:r>
          <a:endParaRPr lang="en-US"/>
        </a:p>
      </dgm:t>
    </dgm:pt>
    <dgm:pt modelId="{16727196-CFDD-4E58-90D4-6813363D454B}" type="parTrans" cxnId="{B8E672E6-468C-40A0-8F5B-FA2503BB4F65}">
      <dgm:prSet/>
      <dgm:spPr/>
      <dgm:t>
        <a:bodyPr/>
        <a:lstStyle/>
        <a:p>
          <a:pPr rtl="1"/>
          <a:endParaRPr lang="ar-SA"/>
        </a:p>
      </dgm:t>
    </dgm:pt>
    <dgm:pt modelId="{AD6B88A1-0833-462B-BBB3-63E5CBBC7DB2}" type="sibTrans" cxnId="{B8E672E6-468C-40A0-8F5B-FA2503BB4F65}">
      <dgm:prSet/>
      <dgm:spPr/>
      <dgm:t>
        <a:bodyPr/>
        <a:lstStyle/>
        <a:p>
          <a:pPr rtl="1"/>
          <a:endParaRPr lang="ar-SA"/>
        </a:p>
      </dgm:t>
    </dgm:pt>
    <dgm:pt modelId="{F6E7AC4D-6467-4A23-8D06-6A07E5CF10B1}" type="pres">
      <dgm:prSet presAssocID="{3724CEB4-6FEE-4AC5-A043-D8D2B43282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7D99A7-3298-4DD6-95B5-C8DCD312FD23}" type="pres">
      <dgm:prSet presAssocID="{36B14543-E3CD-4ADA-A692-BC42E5B926C4}" presName="boxAndChildren" presStyleCnt="0"/>
      <dgm:spPr/>
    </dgm:pt>
    <dgm:pt modelId="{C237D393-4996-42F3-B2DE-DCDAC49B4CA4}" type="pres">
      <dgm:prSet presAssocID="{36B14543-E3CD-4ADA-A692-BC42E5B926C4}" presName="parentTextBox" presStyleLbl="node1" presStyleIdx="0" presStyleCnt="5"/>
      <dgm:spPr/>
      <dgm:t>
        <a:bodyPr/>
        <a:lstStyle/>
        <a:p>
          <a:endParaRPr lang="en-US"/>
        </a:p>
      </dgm:t>
    </dgm:pt>
    <dgm:pt modelId="{52132D0D-DAC8-4097-AB21-5E4F6DA2B15B}" type="pres">
      <dgm:prSet presAssocID="{77DADFC1-9822-495E-89C5-2E40914A945C}" presName="sp" presStyleCnt="0"/>
      <dgm:spPr/>
    </dgm:pt>
    <dgm:pt modelId="{E8A5FD51-F53A-49DC-BE34-730750559867}" type="pres">
      <dgm:prSet presAssocID="{655C1678-9FCF-4390-9E75-EC8243D2B9C4}" presName="arrowAndChildren" presStyleCnt="0"/>
      <dgm:spPr/>
    </dgm:pt>
    <dgm:pt modelId="{CC85CD11-620F-4CBE-BAAE-6F7BF781302D}" type="pres">
      <dgm:prSet presAssocID="{655C1678-9FCF-4390-9E75-EC8243D2B9C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CDA1DB75-0BD8-4901-8D0D-0D70F43554CC}" type="pres">
      <dgm:prSet presAssocID="{8F074926-6B7A-4F2B-9C0F-2630FA86C3CA}" presName="sp" presStyleCnt="0"/>
      <dgm:spPr/>
    </dgm:pt>
    <dgm:pt modelId="{F6032066-F3B9-4395-AD67-09A664E866C4}" type="pres">
      <dgm:prSet presAssocID="{09F3A020-CF3A-48F5-BC93-C893E46525DE}" presName="arrowAndChildren" presStyleCnt="0"/>
      <dgm:spPr/>
    </dgm:pt>
    <dgm:pt modelId="{2359F42C-DDF1-427F-B3C7-0AAB8C5BD30D}" type="pres">
      <dgm:prSet presAssocID="{09F3A020-CF3A-48F5-BC93-C893E46525DE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6DE7D783-DCF5-49EB-B0D0-018741219814}" type="pres">
      <dgm:prSet presAssocID="{E6E27BF1-CD45-4BD9-9440-7C13C3C50A8B}" presName="sp" presStyleCnt="0"/>
      <dgm:spPr/>
    </dgm:pt>
    <dgm:pt modelId="{0351A245-6A17-4C27-970F-51B11AD71818}" type="pres">
      <dgm:prSet presAssocID="{9D52AE80-95EB-45FC-AA0C-B35647DBEE72}" presName="arrowAndChildren" presStyleCnt="0"/>
      <dgm:spPr/>
    </dgm:pt>
    <dgm:pt modelId="{11190946-3279-47ED-BDB4-18488DA330FF}" type="pres">
      <dgm:prSet presAssocID="{9D52AE80-95EB-45FC-AA0C-B35647DBEE72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FBECD896-C9EE-4EF6-BFED-CE3EB30BDFFD}" type="pres">
      <dgm:prSet presAssocID="{E4F3CD3F-19F5-4F46-B698-14FE2DA38A08}" presName="sp" presStyleCnt="0"/>
      <dgm:spPr/>
    </dgm:pt>
    <dgm:pt modelId="{3FF34E73-3197-4118-A79D-059CD357018C}" type="pres">
      <dgm:prSet presAssocID="{05B4DDED-32EE-4581-981D-153437D61DD0}" presName="arrowAndChildren" presStyleCnt="0"/>
      <dgm:spPr/>
    </dgm:pt>
    <dgm:pt modelId="{0D644D7F-01A4-4A9F-BF89-31CF010B82D6}" type="pres">
      <dgm:prSet presAssocID="{05B4DDED-32EE-4581-981D-153437D61DD0}" presName="parentTextArrow" presStyleLbl="node1" presStyleIdx="4" presStyleCnt="5"/>
      <dgm:spPr/>
      <dgm:t>
        <a:bodyPr/>
        <a:lstStyle/>
        <a:p>
          <a:pPr rtl="1"/>
          <a:endParaRPr lang="ar-SA"/>
        </a:p>
      </dgm:t>
    </dgm:pt>
  </dgm:ptLst>
  <dgm:cxnLst>
    <dgm:cxn modelId="{D008DDB9-5694-4F92-B714-FEEB372F143C}" type="presOf" srcId="{3724CEB4-6FEE-4AC5-A043-D8D2B4328288}" destId="{F6E7AC4D-6467-4A23-8D06-6A07E5CF10B1}" srcOrd="0" destOrd="0" presId="urn:microsoft.com/office/officeart/2005/8/layout/process4"/>
    <dgm:cxn modelId="{535C722D-AED1-414C-B0A0-8411AA3DC8A7}" srcId="{3724CEB4-6FEE-4AC5-A043-D8D2B4328288}" destId="{655C1678-9FCF-4390-9E75-EC8243D2B9C4}" srcOrd="3" destOrd="0" parTransId="{C3AFEB1D-7E1E-41A7-84FC-9B6F05793ECA}" sibTransId="{77DADFC1-9822-495E-89C5-2E40914A945C}"/>
    <dgm:cxn modelId="{1E3962A4-75DC-4751-BEFB-6EBA79207591}" srcId="{3724CEB4-6FEE-4AC5-A043-D8D2B4328288}" destId="{9D52AE80-95EB-45FC-AA0C-B35647DBEE72}" srcOrd="1" destOrd="0" parTransId="{BA52CE52-BC55-48F8-B771-6E78B9BEA10F}" sibTransId="{E6E27BF1-CD45-4BD9-9440-7C13C3C50A8B}"/>
    <dgm:cxn modelId="{E4E845D0-A3EE-4F07-9D09-D043E621005B}" srcId="{3724CEB4-6FEE-4AC5-A043-D8D2B4328288}" destId="{09F3A020-CF3A-48F5-BC93-C893E46525DE}" srcOrd="2" destOrd="0" parTransId="{33703DF3-E687-401C-925A-636E3D2C6C66}" sibTransId="{8F074926-6B7A-4F2B-9C0F-2630FA86C3CA}"/>
    <dgm:cxn modelId="{E15F645F-58B4-439C-BC54-59FFEEA1C194}" type="presOf" srcId="{9D52AE80-95EB-45FC-AA0C-B35647DBEE72}" destId="{11190946-3279-47ED-BDB4-18488DA330FF}" srcOrd="0" destOrd="0" presId="urn:microsoft.com/office/officeart/2005/8/layout/process4"/>
    <dgm:cxn modelId="{5026D3A6-D00C-4418-BD6F-4CEE43847FB1}" type="presOf" srcId="{05B4DDED-32EE-4581-981D-153437D61DD0}" destId="{0D644D7F-01A4-4A9F-BF89-31CF010B82D6}" srcOrd="0" destOrd="0" presId="urn:microsoft.com/office/officeart/2005/8/layout/process4"/>
    <dgm:cxn modelId="{E5897685-DACD-4228-8DE2-50452D16244C}" type="presOf" srcId="{36B14543-E3CD-4ADA-A692-BC42E5B926C4}" destId="{C237D393-4996-42F3-B2DE-DCDAC49B4CA4}" srcOrd="0" destOrd="0" presId="urn:microsoft.com/office/officeart/2005/8/layout/process4"/>
    <dgm:cxn modelId="{15287855-62FC-44E2-9440-36E9FD6076A1}" type="presOf" srcId="{09F3A020-CF3A-48F5-BC93-C893E46525DE}" destId="{2359F42C-DDF1-427F-B3C7-0AAB8C5BD30D}" srcOrd="0" destOrd="0" presId="urn:microsoft.com/office/officeart/2005/8/layout/process4"/>
    <dgm:cxn modelId="{99A06FCF-459F-49CC-974F-46623FD574C5}" type="presOf" srcId="{655C1678-9FCF-4390-9E75-EC8243D2B9C4}" destId="{CC85CD11-620F-4CBE-BAAE-6F7BF781302D}" srcOrd="0" destOrd="0" presId="urn:microsoft.com/office/officeart/2005/8/layout/process4"/>
    <dgm:cxn modelId="{0AFB3E56-5FF8-4C4E-9972-84160F2C76D5}" srcId="{3724CEB4-6FEE-4AC5-A043-D8D2B4328288}" destId="{05B4DDED-32EE-4581-981D-153437D61DD0}" srcOrd="0" destOrd="0" parTransId="{A1B1DCFF-CFD2-447F-98ED-811F45956840}" sibTransId="{E4F3CD3F-19F5-4F46-B698-14FE2DA38A08}"/>
    <dgm:cxn modelId="{B8E672E6-468C-40A0-8F5B-FA2503BB4F65}" srcId="{3724CEB4-6FEE-4AC5-A043-D8D2B4328288}" destId="{36B14543-E3CD-4ADA-A692-BC42E5B926C4}" srcOrd="4" destOrd="0" parTransId="{16727196-CFDD-4E58-90D4-6813363D454B}" sibTransId="{AD6B88A1-0833-462B-BBB3-63E5CBBC7DB2}"/>
    <dgm:cxn modelId="{5CC53B31-C38D-4373-B746-0B4C0174D58B}" type="presParOf" srcId="{F6E7AC4D-6467-4A23-8D06-6A07E5CF10B1}" destId="{DA7D99A7-3298-4DD6-95B5-C8DCD312FD23}" srcOrd="0" destOrd="0" presId="urn:microsoft.com/office/officeart/2005/8/layout/process4"/>
    <dgm:cxn modelId="{B2C4E9C3-C9EA-45E4-ABE1-F97F5B71EE90}" type="presParOf" srcId="{DA7D99A7-3298-4DD6-95B5-C8DCD312FD23}" destId="{C237D393-4996-42F3-B2DE-DCDAC49B4CA4}" srcOrd="0" destOrd="0" presId="urn:microsoft.com/office/officeart/2005/8/layout/process4"/>
    <dgm:cxn modelId="{0F8FABBA-8B36-4C95-ACE8-2DBB6859FA33}" type="presParOf" srcId="{F6E7AC4D-6467-4A23-8D06-6A07E5CF10B1}" destId="{52132D0D-DAC8-4097-AB21-5E4F6DA2B15B}" srcOrd="1" destOrd="0" presId="urn:microsoft.com/office/officeart/2005/8/layout/process4"/>
    <dgm:cxn modelId="{1C265F90-7528-4AE1-9C55-40555BA40466}" type="presParOf" srcId="{F6E7AC4D-6467-4A23-8D06-6A07E5CF10B1}" destId="{E8A5FD51-F53A-49DC-BE34-730750559867}" srcOrd="2" destOrd="0" presId="urn:microsoft.com/office/officeart/2005/8/layout/process4"/>
    <dgm:cxn modelId="{CB3E5F1F-72EC-448F-A548-ADEE3427DFA8}" type="presParOf" srcId="{E8A5FD51-F53A-49DC-BE34-730750559867}" destId="{CC85CD11-620F-4CBE-BAAE-6F7BF781302D}" srcOrd="0" destOrd="0" presId="urn:microsoft.com/office/officeart/2005/8/layout/process4"/>
    <dgm:cxn modelId="{454DDC44-2AB8-4DAE-A006-C6313E0870B3}" type="presParOf" srcId="{F6E7AC4D-6467-4A23-8D06-6A07E5CF10B1}" destId="{CDA1DB75-0BD8-4901-8D0D-0D70F43554CC}" srcOrd="3" destOrd="0" presId="urn:microsoft.com/office/officeart/2005/8/layout/process4"/>
    <dgm:cxn modelId="{86AD2E99-50A8-45AE-83DE-D092B44DFDC6}" type="presParOf" srcId="{F6E7AC4D-6467-4A23-8D06-6A07E5CF10B1}" destId="{F6032066-F3B9-4395-AD67-09A664E866C4}" srcOrd="4" destOrd="0" presId="urn:microsoft.com/office/officeart/2005/8/layout/process4"/>
    <dgm:cxn modelId="{A5D17925-98C3-4840-A1C6-E2D265FFBAC6}" type="presParOf" srcId="{F6032066-F3B9-4395-AD67-09A664E866C4}" destId="{2359F42C-DDF1-427F-B3C7-0AAB8C5BD30D}" srcOrd="0" destOrd="0" presId="urn:microsoft.com/office/officeart/2005/8/layout/process4"/>
    <dgm:cxn modelId="{5E237841-B6BB-41B5-A59A-76C16670D836}" type="presParOf" srcId="{F6E7AC4D-6467-4A23-8D06-6A07E5CF10B1}" destId="{6DE7D783-DCF5-49EB-B0D0-018741219814}" srcOrd="5" destOrd="0" presId="urn:microsoft.com/office/officeart/2005/8/layout/process4"/>
    <dgm:cxn modelId="{62D0223A-22F5-452F-90B1-78569D2FD6CF}" type="presParOf" srcId="{F6E7AC4D-6467-4A23-8D06-6A07E5CF10B1}" destId="{0351A245-6A17-4C27-970F-51B11AD71818}" srcOrd="6" destOrd="0" presId="urn:microsoft.com/office/officeart/2005/8/layout/process4"/>
    <dgm:cxn modelId="{B1C26C33-095B-44D1-B5E1-D58DF4C30907}" type="presParOf" srcId="{0351A245-6A17-4C27-970F-51B11AD71818}" destId="{11190946-3279-47ED-BDB4-18488DA330FF}" srcOrd="0" destOrd="0" presId="urn:microsoft.com/office/officeart/2005/8/layout/process4"/>
    <dgm:cxn modelId="{D0897535-1ED2-4FA0-9FB1-2E8621F72C16}" type="presParOf" srcId="{F6E7AC4D-6467-4A23-8D06-6A07E5CF10B1}" destId="{FBECD896-C9EE-4EF6-BFED-CE3EB30BDFFD}" srcOrd="7" destOrd="0" presId="urn:microsoft.com/office/officeart/2005/8/layout/process4"/>
    <dgm:cxn modelId="{41FF1BBB-6391-43F9-95B9-CAC0912AA71B}" type="presParOf" srcId="{F6E7AC4D-6467-4A23-8D06-6A07E5CF10B1}" destId="{3FF34E73-3197-4118-A79D-059CD357018C}" srcOrd="8" destOrd="0" presId="urn:microsoft.com/office/officeart/2005/8/layout/process4"/>
    <dgm:cxn modelId="{E85B4B9D-FE36-49BA-B977-7ED3AD9EEE1C}" type="presParOf" srcId="{3FF34E73-3197-4118-A79D-059CD357018C}" destId="{0D644D7F-01A4-4A9F-BF89-31CF010B82D6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37D393-4996-42F3-B2DE-DCDAC49B4CA4}">
      <dsp:nvSpPr>
        <dsp:cNvPr id="0" name=""/>
        <dsp:cNvSpPr/>
      </dsp:nvSpPr>
      <dsp:spPr>
        <a:xfrm>
          <a:off x="0" y="4338801"/>
          <a:ext cx="7499350" cy="7118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تنفيذ الحل المختار ومتابعة التنفيذ والتصحيح</a:t>
          </a:r>
          <a:endParaRPr lang="en-US" sz="2400" kern="1200"/>
        </a:p>
      </dsp:txBody>
      <dsp:txXfrm>
        <a:off x="0" y="4338801"/>
        <a:ext cx="7499350" cy="711816"/>
      </dsp:txXfrm>
    </dsp:sp>
    <dsp:sp modelId="{CC85CD11-620F-4CBE-BAAE-6F7BF781302D}">
      <dsp:nvSpPr>
        <dsp:cNvPr id="0" name=""/>
        <dsp:cNvSpPr/>
      </dsp:nvSpPr>
      <dsp:spPr>
        <a:xfrm rot="10800000">
          <a:off x="0" y="3254705"/>
          <a:ext cx="7499350" cy="10947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تحليل الحلول المتاحة واختيار الحل الأفضل</a:t>
          </a:r>
          <a:endParaRPr lang="ar-SA" sz="2400" kern="1200"/>
        </a:p>
      </dsp:txBody>
      <dsp:txXfrm rot="10800000">
        <a:off x="0" y="3254705"/>
        <a:ext cx="7499350" cy="711351"/>
      </dsp:txXfrm>
    </dsp:sp>
    <dsp:sp modelId="{2359F42C-DDF1-427F-B3C7-0AAB8C5BD30D}">
      <dsp:nvSpPr>
        <dsp:cNvPr id="0" name=""/>
        <dsp:cNvSpPr/>
      </dsp:nvSpPr>
      <dsp:spPr>
        <a:xfrm rot="10800000">
          <a:off x="0" y="2170608"/>
          <a:ext cx="7499350" cy="10947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اقتراح حلول لمعالجة مشكلات النظم الحالية وتوفير متطلبات النظم الجديدة</a:t>
          </a:r>
          <a:endParaRPr lang="en-US" sz="2400" kern="1200" dirty="0"/>
        </a:p>
      </dsp:txBody>
      <dsp:txXfrm rot="10800000">
        <a:off x="0" y="2170608"/>
        <a:ext cx="7499350" cy="711351"/>
      </dsp:txXfrm>
    </dsp:sp>
    <dsp:sp modelId="{11190946-3279-47ED-BDB4-18488DA330FF}">
      <dsp:nvSpPr>
        <dsp:cNvPr id="0" name=""/>
        <dsp:cNvSpPr/>
      </dsp:nvSpPr>
      <dsp:spPr>
        <a:xfrm rot="10800000">
          <a:off x="0" y="1086512"/>
          <a:ext cx="7499350" cy="10947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تحديد متطلبات النظم الجديدة</a:t>
          </a:r>
          <a:endParaRPr lang="en-US" sz="2400" kern="1200" dirty="0"/>
        </a:p>
      </dsp:txBody>
      <dsp:txXfrm rot="10800000">
        <a:off x="0" y="1086512"/>
        <a:ext cx="7499350" cy="711351"/>
      </dsp:txXfrm>
    </dsp:sp>
    <dsp:sp modelId="{0D644D7F-01A4-4A9F-BF89-31CF010B82D6}">
      <dsp:nvSpPr>
        <dsp:cNvPr id="0" name=""/>
        <dsp:cNvSpPr/>
      </dsp:nvSpPr>
      <dsp:spPr>
        <a:xfrm rot="10800000">
          <a:off x="0" y="2415"/>
          <a:ext cx="7499350" cy="109477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تحليل ودراسة النظم الحالية</a:t>
          </a:r>
          <a:endParaRPr lang="ar-SA" sz="2400" kern="1200" dirty="0"/>
        </a:p>
      </dsp:txBody>
      <dsp:txXfrm rot="10800000">
        <a:off x="0" y="2415"/>
        <a:ext cx="7499350" cy="711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476B4-679C-49B6-AB2E-14B19B08CA20}" type="datetimeFigureOut">
              <a:rPr lang="en-US" smtClean="0"/>
              <a:pPr/>
              <a:t>10/6/2018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BD4B-454E-4D55-8D75-E8AC90DE7F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3760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07BD4B-454E-4D55-8D75-E8AC90DE7FA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582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82172-E8CC-41A0-90DB-B9F106D171A7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0117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D3A4-BDD5-4BB6-B223-08FEEF2C9212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866534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97325-A576-49E4-88C9-B6CAE9881462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7296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3F5B-DBCD-4E6C-963A-12F6F6859E0B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5789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F737BB-E9D3-41F7-92D7-F0751EF1487A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717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ED3EE-45CD-409B-98C3-4E475CC0006F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50383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D9945-8BF4-46C6-BCB7-904C2B230681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8844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6A80056-703E-4572-9A65-E8627B9A0685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78815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1069F-425A-4D1D-BF1F-35FAED0A4ECC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69584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4E6D-F14D-497D-8863-DD4D45A1E85B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176751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=""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908A-A748-4ADF-97F9-42B5EB80794D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9429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=""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6A111E9-B11F-4544-B4F7-A3B0D9ECF090}" type="uaqdatetime1">
              <a:rPr lang="ar-SA" smtClean="0"/>
              <a:pPr/>
              <a:t>20/01/39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3C46AD3-8633-4E3B-9C16-9FCD59520DC4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39585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747857" y="4581128"/>
            <a:ext cx="2801888" cy="1060673"/>
          </a:xfrm>
        </p:spPr>
        <p:txBody>
          <a:bodyPr/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</a:rPr>
              <a:t>الفصل الثالث</a:t>
            </a:r>
            <a:endParaRPr lang="ar-SA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6984776" cy="2016224"/>
          </a:xfrm>
        </p:spPr>
        <p:txBody>
          <a:bodyPr>
            <a:noAutofit/>
          </a:bodyPr>
          <a:lstStyle/>
          <a:p>
            <a:pPr algn="ctr"/>
            <a:r>
              <a:rPr lang="ar-SA" sz="3200" b="1" u="sng" dirty="0" smtClean="0"/>
              <a:t>تخطيط وتحليل وتطوير وتصميم وتوثيق </a:t>
            </a:r>
            <a:endParaRPr lang="en-US" sz="3200" b="1" u="sng" dirty="0" smtClean="0"/>
          </a:p>
          <a:p>
            <a:pPr algn="ctr"/>
            <a:r>
              <a:rPr lang="ar-SA" sz="3200" b="1" u="sng" dirty="0" smtClean="0"/>
              <a:t>نظم المعلومات المحاسبية </a:t>
            </a:r>
            <a:endParaRPr lang="en-US" sz="3200" b="1" u="sng" dirty="0" smtClean="0"/>
          </a:p>
          <a:p>
            <a:pPr algn="ctr"/>
            <a:r>
              <a:rPr lang="ar-SA" sz="3200" b="1" u="sng" dirty="0" smtClean="0"/>
              <a:t>(دورة حياة النظم)</a:t>
            </a:r>
            <a:endParaRPr lang="en-US" sz="3200" b="1" u="sng" dirty="0" smtClean="0"/>
          </a:p>
          <a:p>
            <a:pPr algn="ctr"/>
            <a:r>
              <a:rPr lang="en-US" sz="3200" b="1" u="sng" dirty="0" smtClean="0"/>
              <a:t>Systems Life Cycle</a:t>
            </a:r>
            <a:endParaRPr lang="en-US" sz="3200" u="sng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683568" y="5372518"/>
            <a:ext cx="307808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إعداد: أ. نهى بن زقر</a:t>
            </a:r>
            <a:endParaRPr lang="ar-SA" sz="3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858180" cy="562074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solidFill>
                  <a:schemeClr val="accent3"/>
                </a:solidFill>
              </a:rPr>
              <a:t>تابع خطوات تطوير نظم المعلومات المحاسبية:</a:t>
            </a:r>
            <a:endParaRPr lang="ar-SA" sz="2800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r>
              <a:rPr lang="ar-SA" b="1" dirty="0">
                <a:solidFill>
                  <a:schemeClr val="accent2"/>
                </a:solidFill>
              </a:rPr>
              <a:t>2) دراسة وتقييم بدائل تطوير نظام المعلومات المحاسبي: وتشمل هذه المرحلة ما يلي :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تحديد بدائل التطوير.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وصف بدائل التطوير.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الاختيار المبدئي للبدائل.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تقديم أفضل البدائل للتطوير إلى اللجنة العليا لتطوير النظم للمفاضلة بينها.</a:t>
            </a:r>
            <a:endParaRPr lang="en-US" dirty="0" smtClean="0"/>
          </a:p>
          <a:p>
            <a:pPr marL="0" indent="0" algn="r" rtl="1">
              <a:buNone/>
            </a:pPr>
            <a:r>
              <a:rPr lang="ar-SA" dirty="0">
                <a:solidFill>
                  <a:schemeClr val="accent3"/>
                </a:solidFill>
              </a:rPr>
              <a:t>3</a:t>
            </a:r>
            <a:r>
              <a:rPr lang="ar-SA" b="1" dirty="0">
                <a:solidFill>
                  <a:schemeClr val="accent2"/>
                </a:solidFill>
              </a:rPr>
              <a:t>) إعداد مواصفات </a:t>
            </a:r>
            <a:r>
              <a:rPr lang="ar-SA" b="1" dirty="0" smtClean="0">
                <a:solidFill>
                  <a:schemeClr val="accent2"/>
                </a:solidFill>
              </a:rPr>
              <a:t>النظام و منها: </a:t>
            </a:r>
            <a:r>
              <a:rPr lang="ar-SA" b="1" dirty="0"/>
              <a:t>مواصفات المخرجات والمدخلات وعمليات التشغيل وقاعدة البيانات .</a:t>
            </a:r>
          </a:p>
          <a:p>
            <a:pPr marL="0" indent="0" algn="r" rtl="1">
              <a:buNone/>
            </a:pPr>
            <a:r>
              <a:rPr lang="ar-SA" b="1" dirty="0">
                <a:solidFill>
                  <a:schemeClr val="accent2"/>
                </a:solidFill>
              </a:rPr>
              <a:t>4) تقديم مواصفات النظام إلى الإدارة العليا لاعتمادها.</a:t>
            </a:r>
          </a:p>
          <a:p>
            <a:pPr marL="0" indent="0" algn="r" rtl="1">
              <a:buNone/>
            </a:pPr>
            <a:r>
              <a:rPr lang="ar-SA" dirty="0"/>
              <a:t>كما يجب توثيق مواصفات النظام بصورة جيدة ضمن التقرير الرسمي، حيث يساعد هذا التوثيق الإدارة فيما يلي:</a:t>
            </a:r>
          </a:p>
          <a:p>
            <a:pPr algn="r" rtl="1"/>
            <a:r>
              <a:rPr lang="ar-SA" dirty="0"/>
              <a:t>اختيار أفضل البدائل.</a:t>
            </a:r>
          </a:p>
          <a:p>
            <a:pPr algn="r" rtl="1"/>
            <a:r>
              <a:rPr lang="ar-SA" dirty="0"/>
              <a:t>تحديد مدى توافق مواصفات النظام مع أهداف تطويره.</a:t>
            </a:r>
          </a:p>
          <a:p>
            <a:pPr algn="r" rtl="1"/>
            <a:r>
              <a:rPr lang="ar-SA" dirty="0"/>
              <a:t>المشاركة بفعالية مع مصممي النظم.</a:t>
            </a:r>
          </a:p>
          <a:p>
            <a:pPr marL="0" indent="0" algn="r" rtl="1">
              <a:buNone/>
            </a:pP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14595"/>
            <a:ext cx="8964488" cy="966133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solidFill>
                  <a:schemeClr val="accent3"/>
                </a:solidFill>
              </a:rPr>
              <a:t>عند تطوير النظام هناك مجموعة من الاعتبارات الواجب مراعاتها وهي عامة وخاصة:</a:t>
            </a:r>
            <a:endParaRPr lang="ar-SA" sz="2800" dirty="0">
              <a:solidFill>
                <a:schemeClr val="accent3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980728"/>
            <a:ext cx="7772400" cy="4050792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b="1" u="sng" dirty="0" smtClean="0">
                <a:solidFill>
                  <a:schemeClr val="accent3">
                    <a:lumMod val="50000"/>
                  </a:schemeClr>
                </a:solidFill>
              </a:rPr>
              <a:t>أولاً – الاعتبارات العامة للتطوير: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يكون التطوير شامل و قادر على تحقيق الأهداف.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ألا يتطلب حاسبات الكترونية معقدة.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/>
              <a:t>أن يراعي سلوك المستخدمين واحتياجاتهم</a:t>
            </a:r>
          </a:p>
          <a:p>
            <a:pPr marL="0" indent="0" algn="r" rtl="1">
              <a:buNone/>
            </a:pPr>
            <a:endParaRPr lang="ar-SA" b="1" dirty="0"/>
          </a:p>
          <a:p>
            <a:pPr algn="r" rtl="1"/>
            <a:r>
              <a:rPr lang="ar-SA" sz="2100" b="1" u="sng" dirty="0">
                <a:solidFill>
                  <a:schemeClr val="accent3">
                    <a:lumMod val="50000"/>
                  </a:schemeClr>
                </a:solidFill>
              </a:rPr>
              <a:t>ثانياً- الاعتبارات الخاصة للتطوير: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>وهي متعلقة بعناصر </a:t>
            </a:r>
            <a:r>
              <a:rPr lang="ar-SA" dirty="0" smtClean="0"/>
              <a:t>النظام: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المخرجات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التشغيل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المدخلات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قاعدة البيانات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134672" cy="640112"/>
          </a:xfrm>
        </p:spPr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فيما يتعلق بمخرجات النظام، يجب أن تتوافر فيها مجموعة من الخصائص، أهمها ما يلي: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1124744"/>
            <a:ext cx="7992888" cy="5040560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تتناسب المعلومات مع الغرض المحدد لها.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تكون موجزة.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تكون ملائمة. 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تكون واضحة ومفهومة لمستخدمي النظام.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أن تكون اقتصادية.</a:t>
            </a:r>
            <a:endParaRPr lang="en-US" dirty="0" smtClean="0"/>
          </a:p>
          <a:p>
            <a:pPr marL="0" indent="0" algn="r" rtl="1">
              <a:buNone/>
            </a:pPr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2400" b="1" cap="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فيما </a:t>
            </a:r>
            <a:r>
              <a:rPr lang="ar-SA" sz="2400" b="1" cap="all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يتعلق بتشغيل البيانات، يجب أن تتوافر فيها مجموعة من الخصائص، أهمها ما يلي</a:t>
            </a:r>
            <a:r>
              <a:rPr lang="ar-SA" sz="2400" b="1" cap="all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400" dirty="0"/>
              <a:t>تدفق عمليات التشغيل بصورة انسيابية.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400" dirty="0"/>
              <a:t>تنميط عمليات التشغيل.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ar-SA" sz="2400" dirty="0"/>
              <a:t>أن يتناسب نظام تشغيل البيانات مع طبيعة البيانات</a:t>
            </a:r>
            <a:r>
              <a:rPr lang="ar-SA" sz="2400" dirty="0" smtClean="0"/>
              <a:t>.</a:t>
            </a:r>
            <a:endParaRPr lang="ar-SA" sz="2400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712120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solidFill>
                  <a:schemeClr val="accent2">
                    <a:lumMod val="75000"/>
                  </a:schemeClr>
                </a:solidFill>
              </a:rPr>
              <a:t>فيما يتعلق بالمدخلات النظام، يجب أن تتوافر فيها مجموعة من الخصائص، أهمها ما يلي:</a:t>
            </a:r>
            <a:endParaRPr lang="ar-S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31640" y="1067820"/>
            <a:ext cx="7210048" cy="5601540"/>
          </a:xfrm>
        </p:spPr>
        <p:txBody>
          <a:bodyPr>
            <a:normAutofit fontScale="92500" lnSpcReduction="10000"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جمع البيانات من مصادرها مباشرة.</a:t>
            </a:r>
            <a:endParaRPr lang="en-US" dirty="0" smtClean="0"/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تخفيض حجم البيانات التي يتم جمعها.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/>
              <a:t>جمع البيانات بالاستعانة بالحاسب.</a:t>
            </a:r>
          </a:p>
          <a:p>
            <a:pPr marL="0" indent="0" algn="r" rtl="1">
              <a:buNone/>
            </a:pPr>
            <a:endParaRPr lang="ar-SA" b="1" dirty="0" smtClean="0"/>
          </a:p>
          <a:p>
            <a:pPr marL="0" indent="0" algn="r" rtl="1">
              <a:buNone/>
            </a:pPr>
            <a:r>
              <a:rPr lang="ar-SA" sz="2600" b="1" cap="all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فيما يتعلق بقاعدة البيانات، يجب أن تتوافر فيها مجموعة من الخصائص، أهمها ما يلي: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الشمول.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النظام.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الكفاءة.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سهولة الوصول إلى البيانات المخزنة.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المرونة.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الحماية للبيانات.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توافر الدقة في البيانات المخزنة.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ar-SA" b="1" dirty="0"/>
              <a:t>اعتبارات التكلفة</a:t>
            </a:r>
            <a:r>
              <a:rPr lang="ar-SA" b="1" dirty="0" smtClean="0"/>
              <a:t>.</a:t>
            </a:r>
            <a:endParaRPr lang="ar-SA" b="1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75167" y="692696"/>
            <a:ext cx="6112738" cy="51095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r"/>
            <a:r>
              <a:rPr lang="ar-SA" sz="3200" u="sng" dirty="0" smtClean="0">
                <a:solidFill>
                  <a:schemeClr val="accent1"/>
                </a:solidFill>
              </a:rPr>
              <a:t>4- </a:t>
            </a:r>
            <a:r>
              <a:rPr lang="ar-SA" sz="3200" b="1" u="sng" dirty="0" smtClean="0">
                <a:solidFill>
                  <a:schemeClr val="accent1"/>
                </a:solidFill>
              </a:rPr>
              <a:t>مرحلة التصميم لنظم المعلومات المحاسبية:</a:t>
            </a:r>
            <a:endParaRPr lang="ar-SA" sz="3200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89240" y="1467724"/>
            <a:ext cx="5609836" cy="4725128"/>
          </a:xfrm>
        </p:spPr>
        <p:txBody>
          <a:bodyPr/>
          <a:lstStyle/>
          <a:p>
            <a:pPr marL="0" indent="0" algn="r" rtl="1"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تصميم نظم المعلومات المحاسبية ، خاصة في ظل التكنولوجيا يهدف إلى تحقيق مجموعة من الأهداف.</a:t>
            </a:r>
          </a:p>
          <a:p>
            <a:pPr algn="r" rtl="1"/>
            <a:r>
              <a:rPr lang="ar-SA" dirty="0"/>
              <a:t>توفير إمكانات أفضل لأداء العمليات.</a:t>
            </a:r>
          </a:p>
          <a:p>
            <a:pPr algn="r" rtl="1"/>
            <a:r>
              <a:rPr lang="ar-SA" dirty="0"/>
              <a:t>توفير رقابة وتحكم أفضل.</a:t>
            </a:r>
          </a:p>
          <a:p>
            <a:pPr algn="r" rtl="1"/>
            <a:r>
              <a:rPr lang="ar-SA" dirty="0"/>
              <a:t>تحسين الاتصالات وتدفق المعلومات.</a:t>
            </a:r>
          </a:p>
          <a:p>
            <a:pPr algn="r" rtl="1"/>
            <a:r>
              <a:rPr lang="ar-SA" dirty="0"/>
              <a:t>توفير مزايا تنافسية .</a:t>
            </a:r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0" y="3867464"/>
            <a:ext cx="60990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وحتى تتحقق هذه الأهداف لا بد من توافر مجموعة من الخصائص لنظام المعلومات المحاسبي، وهي :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713292" y="4628470"/>
            <a:ext cx="52200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b="1" dirty="0"/>
              <a:t>الفعالية.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b="1" dirty="0"/>
              <a:t>الكفاءة.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b="1" dirty="0"/>
              <a:t>الاقتصاد.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668655" y="5651254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b="1" dirty="0" smtClean="0">
                <a:solidFill>
                  <a:schemeClr val="accent3">
                    <a:lumMod val="75000"/>
                  </a:schemeClr>
                </a:solidFill>
              </a:rPr>
              <a:t>وسيتم تناول مرحلة تصميم نظم المعلومات المحاسبية بالتفصيل في الفصل القادم</a:t>
            </a:r>
            <a:endParaRPr lang="en-US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1201263"/>
            <a:ext cx="7768922" cy="65496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r"/>
            <a:r>
              <a:rPr lang="ar-SA" sz="3200" b="1" u="sng" dirty="0" smtClean="0">
                <a:solidFill>
                  <a:schemeClr val="accent1"/>
                </a:solidFill>
              </a:rPr>
              <a:t>5- مرحلة التنفيذ والمتابعة والتقييم لنظم المعلومات المحاسبية:</a:t>
            </a:r>
            <a:endParaRPr lang="ar-SA" sz="3200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28650" y="2060848"/>
            <a:ext cx="5239494" cy="3645008"/>
          </a:xfrm>
        </p:spPr>
        <p:txBody>
          <a:bodyPr/>
          <a:lstStyle/>
          <a:p>
            <a:pPr algn="justLow" rtl="1"/>
            <a:r>
              <a:rPr lang="ar-SA" sz="2400" b="1" dirty="0" smtClean="0"/>
              <a:t>تتطلب مرحلة التنفيذ تحديد الأنشطة اللازمة للتنفيذ، وتوفير الموارد اللازمة لتنفيذ هذه الأنشطة، ومتابعة التنفيذ بشكل مستمر، واتخاذ الإجراءات التصحيحية اللازمة في الوقت المناسب.</a:t>
            </a:r>
            <a:endParaRPr lang="en-US" sz="2400" dirty="0" smtClean="0"/>
          </a:p>
          <a:p>
            <a:pPr algn="r" rtl="1">
              <a:buNone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5752698" cy="56692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r"/>
            <a:r>
              <a:rPr lang="ar-SA" sz="3600" b="1" u="sng" dirty="0" smtClean="0">
                <a:solidFill>
                  <a:schemeClr val="accent1"/>
                </a:solidFill>
              </a:rPr>
              <a:t> 6- مرحلة توثيق النظام:</a:t>
            </a:r>
            <a:endParaRPr lang="ar-SA" sz="3600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1252729"/>
            <a:ext cx="5033772" cy="5020056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توثيق النظم :</a:t>
            </a:r>
          </a:p>
          <a:p>
            <a:pPr algn="justLow" rtl="1">
              <a:buNone/>
            </a:pPr>
            <a:r>
              <a:rPr lang="ar-SA" b="1" dirty="0" smtClean="0"/>
              <a:t>يعني إعداد مستندات وصفية للنظام ككل. تشمل الوصف الكتابي للنظام ككل، وقوائم البرامج،وتعليمات وإجراءات التشغيل،والتقارير والقوائم الناتجة عن النظم ، وخرائط التدفق.</a:t>
            </a:r>
            <a:endParaRPr lang="en-US" dirty="0" smtClean="0"/>
          </a:p>
          <a:p>
            <a:pPr algn="r" rtl="1"/>
            <a:endParaRPr lang="ar-SA" sz="1700" b="1" dirty="0" smtClean="0"/>
          </a:p>
          <a:p>
            <a:pPr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أسباب التوثيق: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 smtClean="0"/>
              <a:t>وصف كيفية عمل النظام 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 smtClean="0"/>
              <a:t>المساعدة </a:t>
            </a:r>
            <a:r>
              <a:rPr lang="ar-SA" b="1" dirty="0"/>
              <a:t>في تصميم نظام الرقابة الداخلية.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/>
              <a:t>تدريب مستخدمي النظم.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/>
              <a:t>تصميم نظم جديدة.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/>
              <a:t>الرقابة على تطوير النظم وتكاليف الصيانة.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/>
              <a:t>تسهيل عملية الاتصال مع الآخرين.</a:t>
            </a:r>
          </a:p>
          <a:p>
            <a:pPr algn="r" rtl="1">
              <a:buFont typeface="Wingdings" panose="05000000000000000000" pitchFamily="2" charset="2"/>
              <a:buChar char="Ø"/>
            </a:pPr>
            <a:r>
              <a:rPr lang="ar-SA" b="1" dirty="0"/>
              <a:t>مراجعة نظام المعلومات المحاسبي.</a:t>
            </a:r>
          </a:p>
          <a:p>
            <a:pPr marL="0" indent="0" algn="r" rtl="1">
              <a:buNone/>
            </a:pPr>
            <a:endParaRPr lang="ar-SA" b="1" dirty="0" smtClean="0"/>
          </a:p>
          <a:p>
            <a:pPr lvl="0" algn="r" rtl="1">
              <a:buFont typeface="Wingdings" pitchFamily="2" charset="2"/>
              <a:buChar char="v"/>
            </a:pPr>
            <a:endParaRPr lang="en-US" dirty="0" smtClean="0"/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512" y="423257"/>
            <a:ext cx="8754176" cy="634082"/>
          </a:xfrm>
        </p:spPr>
        <p:txBody>
          <a:bodyPr>
            <a:noAutofit/>
          </a:bodyPr>
          <a:lstStyle/>
          <a:p>
            <a:pPr algn="r"/>
            <a:r>
              <a:rPr lang="ar-SA" sz="2400" b="1" dirty="0" smtClean="0">
                <a:solidFill>
                  <a:schemeClr val="accent3">
                    <a:lumMod val="75000"/>
                  </a:schemeClr>
                </a:solidFill>
              </a:rPr>
              <a:t>أنواع خرائط التدفق المرتبطة بعملية التوثيق في نظم المعلومات المحاسبية:</a:t>
            </a:r>
            <a:endParaRPr lang="ar-SA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096816"/>
            <a:ext cx="8178112" cy="5184576"/>
          </a:xfrm>
        </p:spPr>
        <p:txBody>
          <a:bodyPr>
            <a:normAutofit/>
          </a:bodyPr>
          <a:lstStyle/>
          <a:p>
            <a:pPr lvl="0"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خرائط تدفق المستندات: </a:t>
            </a:r>
            <a:r>
              <a:rPr lang="ar-SA" dirty="0" smtClean="0"/>
              <a:t>وتتمثل وظيفة خرائط تدفق المستندات في تتبع التدفق الفعلي للمستندات في منشأة ما . </a:t>
            </a:r>
          </a:p>
          <a:p>
            <a:pPr marL="0" lvl="0" indent="0" algn="r" rtl="1">
              <a:buNone/>
            </a:pP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خرائط تتدفق النظام: </a:t>
            </a:r>
            <a:r>
              <a:rPr lang="ar-SA" dirty="0" smtClean="0"/>
              <a:t>تركز خرائط تدفق النظم على التدفق المنطقي للبيانات وكيفية تشغيلها في نظام المعلومات المحاسبي.</a:t>
            </a:r>
          </a:p>
          <a:p>
            <a:pPr marL="0" lvl="0" indent="0" algn="r" rtl="1">
              <a:buNone/>
            </a:pP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خرائط تدفق البيانات: </a:t>
            </a:r>
            <a:r>
              <a:rPr lang="ar-SA" dirty="0" smtClean="0"/>
              <a:t>توثق عملية تدفق البيانات في نظام المعلومات المحاسبي.(وهذه النوعية من الخرائط تستخدم غالباً عند تصميم نظم جديدة)</a:t>
            </a:r>
          </a:p>
          <a:p>
            <a:pPr marL="0" lvl="0" indent="0" algn="r" rtl="1">
              <a:buNone/>
            </a:pP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خرائط تدفق البرامج: </a:t>
            </a:r>
            <a:r>
              <a:rPr lang="ar-SA" dirty="0" smtClean="0"/>
              <a:t>تستخدم عادة لمساعدة مصممي البرامج في إعداد وتصميم برامجهم.</a:t>
            </a:r>
          </a:p>
          <a:p>
            <a:pPr marL="0" lvl="0" indent="0" algn="r" rtl="1">
              <a:buNone/>
            </a:pPr>
            <a:endParaRPr lang="en-US" dirty="0" smtClean="0"/>
          </a:p>
          <a:p>
            <a:pPr lvl="0" algn="r" rtl="1"/>
            <a:r>
              <a:rPr lang="ar-SA" b="1" dirty="0" smtClean="0">
                <a:solidFill>
                  <a:schemeClr val="accent3">
                    <a:lumMod val="50000"/>
                  </a:schemeClr>
                </a:solidFill>
              </a:rPr>
              <a:t>جداول القرارات: </a:t>
            </a:r>
            <a:r>
              <a:rPr lang="ar-SA" dirty="0" smtClean="0"/>
              <a:t>عبارة عن مصفوفة من الشروط والمهام التشغيلية التي تحدد نوعية الفعل أو المهمة التي يجب القيام بها, وتستخدم عندما تكون عملية تصميم خريطة تدفق برنامج ما معقدة.</a:t>
            </a:r>
            <a:endParaRPr lang="en-US" dirty="0" smtClean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167255" y="548680"/>
            <a:ext cx="4528562" cy="70030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ar-SA" sz="3600" b="1" u="sng" dirty="0">
                <a:solidFill>
                  <a:schemeClr val="accent1"/>
                </a:solidFill>
              </a:rPr>
              <a:t>7</a:t>
            </a:r>
            <a:r>
              <a:rPr lang="ar-SA" sz="3600" b="1" u="sng" dirty="0" smtClean="0">
                <a:solidFill>
                  <a:schemeClr val="accent1"/>
                </a:solidFill>
              </a:rPr>
              <a:t>- نظام الترميز:</a:t>
            </a:r>
            <a:endParaRPr lang="ar-SA" sz="3600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81742" y="1544731"/>
            <a:ext cx="5753852" cy="4569426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نظام الترميز هو نظام لتسجيل وتبويب وعرض وتخزين واسترجاع المعلومات بطريقة ما لتحقيق هدف معين أو مجموعة من الأهداف المعينة.</a:t>
            </a:r>
          </a:p>
          <a:p>
            <a:pPr algn="r" rtl="1"/>
            <a:r>
              <a:rPr lang="ar-SA" b="1" dirty="0" smtClean="0"/>
              <a:t>ويعتمد نظام المعلومات المحاسبي بشكل رئيسي على استخدام نظم الترميز في حالة استخدام برامج الحاسب الآلي داخل نظم المعلومات المحاسبية أكثر منها في حالة استخدام النظام اليدوي.</a:t>
            </a:r>
          </a:p>
          <a:p>
            <a:pPr algn="r" rtl="1"/>
            <a:endParaRPr lang="ar-SA" sz="1600" b="1" dirty="0" smtClean="0"/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فوائد </a:t>
            </a:r>
            <a:r>
              <a:rPr lang="ar-SA" dirty="0">
                <a:solidFill>
                  <a:schemeClr val="accent2">
                    <a:lumMod val="75000"/>
                  </a:schemeClr>
                </a:solidFill>
              </a:rPr>
              <a:t>استخدام نظام الترميز</a:t>
            </a:r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algn="r" rtl="1"/>
            <a:r>
              <a:rPr lang="ar-SA" dirty="0"/>
              <a:t>تحديد الحسابات والعمليات بشكل دقيق وفريد.</a:t>
            </a:r>
          </a:p>
          <a:p>
            <a:pPr algn="r" rtl="1"/>
            <a:r>
              <a:rPr lang="ar-SA" dirty="0"/>
              <a:t>تقليل مساحة التخزين.</a:t>
            </a:r>
          </a:p>
          <a:p>
            <a:pPr algn="r" rtl="1"/>
            <a:r>
              <a:rPr lang="ar-SA" dirty="0"/>
              <a:t>تسهيل عملية تبويب الحسابات والعمليات.</a:t>
            </a:r>
          </a:p>
          <a:p>
            <a:pPr algn="r" rtl="1"/>
            <a:r>
              <a:rPr lang="ar-SA" dirty="0"/>
              <a:t>توصيل معلومات سرية.</a:t>
            </a:r>
          </a:p>
          <a:p>
            <a:pPr algn="r" rtl="1"/>
            <a:endParaRPr lang="ar-SA" dirty="0"/>
          </a:p>
          <a:p>
            <a:pPr algn="r" rtl="1"/>
            <a:endParaRPr lang="en-US" dirty="0" smtClean="0"/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784128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</a:rPr>
              <a:t>أنواع الرموز:</a:t>
            </a:r>
            <a:endParaRPr lang="ar-SA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55576" y="1196752"/>
            <a:ext cx="7772400" cy="5040560"/>
          </a:xfrm>
        </p:spPr>
        <p:txBody>
          <a:bodyPr>
            <a:normAutofit fontScale="92500" lnSpcReduction="20000"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رموز تذكريه :استخدام ما تعنية الرموز 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رموز تسلسلية: استخدام ارقام متسلسله لتحديي الحسابات وخلافه.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نظام المجموعات: تجميع العناصر المتشابهة معا في مجموعه.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2">
                    <a:lumMod val="50000"/>
                  </a:schemeClr>
                </a:solidFill>
              </a:rPr>
              <a:t>وهناك اسلوبين للترميز: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الأول: الأسلوب الروماني: مثال:</a:t>
            </a:r>
          </a:p>
          <a:p>
            <a:pPr marL="0" indent="0" algn="r" rtl="1">
              <a:buNone/>
            </a:pPr>
            <a:r>
              <a:rPr lang="ar-SA" dirty="0" smtClean="0"/>
              <a:t>ويعتمد على ..</a:t>
            </a:r>
            <a:r>
              <a:rPr lang="en-US" dirty="0"/>
              <a:t>	</a:t>
            </a:r>
            <a:r>
              <a:rPr lang="ar-SA" dirty="0" smtClean="0"/>
              <a:t> الدرجة الأولى </a:t>
            </a:r>
            <a:r>
              <a:rPr lang="en-US" dirty="0" smtClean="0"/>
              <a:t>I</a:t>
            </a:r>
          </a:p>
          <a:p>
            <a:pPr marL="0" indent="0" algn="r" rtl="1">
              <a:buNone/>
            </a:pPr>
            <a:r>
              <a:rPr lang="en-US" dirty="0"/>
              <a:t>	</a:t>
            </a:r>
            <a:r>
              <a:rPr lang="en-US" dirty="0" smtClean="0"/>
              <a:t>      	</a:t>
            </a:r>
            <a:r>
              <a:rPr lang="ar-SA" dirty="0" smtClean="0"/>
              <a:t>الدرجة الثانية </a:t>
            </a:r>
            <a:r>
              <a:rPr lang="en-US" dirty="0" smtClean="0"/>
              <a:t>A</a:t>
            </a:r>
          </a:p>
          <a:p>
            <a:pPr marL="0" indent="0" algn="r" rtl="1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ar-SA" dirty="0" smtClean="0"/>
              <a:t>الدرجة الثالثة </a:t>
            </a:r>
            <a:r>
              <a:rPr lang="en-US" dirty="0" smtClean="0"/>
              <a:t>I</a:t>
            </a:r>
            <a:r>
              <a:rPr lang="ar-SA" dirty="0" smtClean="0"/>
              <a:t>	وهكذا....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75000"/>
                  </a:schemeClr>
                </a:solidFill>
              </a:rPr>
              <a:t>الثاني: الأسلوب العربي :الأكثر شيوعا في قطاع الاعمال مثال: </a:t>
            </a:r>
          </a:p>
          <a:p>
            <a:pPr marL="0" indent="0" algn="r" rtl="1">
              <a:buNone/>
            </a:pPr>
            <a:r>
              <a:rPr lang="ar-SA" dirty="0" smtClean="0"/>
              <a:t>	1 أصول</a:t>
            </a:r>
          </a:p>
          <a:p>
            <a:pPr marL="1717120" lvl="6" indent="0" algn="r" rtl="1">
              <a:buNone/>
            </a:pPr>
            <a:r>
              <a:rPr lang="ar-SA" b="1" dirty="0" smtClean="0"/>
              <a:t>1.1 أصول متداولة</a:t>
            </a:r>
          </a:p>
          <a:p>
            <a:pPr marL="2317120" lvl="8" indent="0" algn="r" rtl="1">
              <a:buNone/>
            </a:pPr>
            <a:r>
              <a:rPr lang="ar-SA" b="1" dirty="0" smtClean="0"/>
              <a:t>1.1.1 النقدية</a:t>
            </a:r>
          </a:p>
          <a:p>
            <a:pPr marL="2317120" lvl="8" indent="0" algn="r" rtl="1">
              <a:buNone/>
            </a:pPr>
            <a:r>
              <a:rPr lang="ar-SA" b="1" dirty="0" smtClean="0"/>
              <a:t>1.1.2 المخزون</a:t>
            </a:r>
          </a:p>
          <a:p>
            <a:pPr marL="2317120" lvl="8" indent="0" algn="r" rtl="1">
              <a:buNone/>
            </a:pPr>
            <a:r>
              <a:rPr lang="ar-SA" b="1" dirty="0" smtClean="0"/>
              <a:t>1.1.3 البنك		وهكذا</a:t>
            </a:r>
          </a:p>
          <a:p>
            <a:pPr marL="2317120" lvl="8" indent="0" algn="r" rtl="1">
              <a:buNone/>
            </a:pP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2699792" y="685800"/>
            <a:ext cx="6112738" cy="6549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 rtl="1"/>
            <a:r>
              <a:rPr lang="ar-SA" sz="2800" b="1" u="sng" dirty="0" smtClean="0">
                <a:solidFill>
                  <a:schemeClr val="accent1"/>
                </a:solidFill>
              </a:rPr>
              <a:t>1-مرحلة </a:t>
            </a:r>
            <a:r>
              <a:rPr lang="ar-SA" sz="2800" b="1" u="sng" dirty="0">
                <a:solidFill>
                  <a:schemeClr val="accent1"/>
                </a:solidFill>
              </a:rPr>
              <a:t>تخطيط نظم المعلومات المحاسبية: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35530" y="1582832"/>
            <a:ext cx="5617856" cy="2649049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solidFill>
                  <a:schemeClr val="accent2"/>
                </a:solidFill>
              </a:rPr>
              <a:t> تشمل هذه المرحلة ما يلي :</a:t>
            </a:r>
          </a:p>
          <a:p>
            <a:pPr algn="r" rtl="1">
              <a:buNone/>
            </a:pPr>
            <a:r>
              <a:rPr lang="ar-SA" dirty="0" smtClean="0"/>
              <a:t> أ) وضع الخطة الإستراتيجية لتطوير نظم المعلومات المحاسبية 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ب) تحديد مشروع التطوير لنظم المعلومات وفقاً لاحتياجات الإدارة.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ج) الحصول على موافقة الإدارة العليا على مشروع التطوير.</a:t>
            </a:r>
            <a:endParaRPr lang="en-US" dirty="0" smtClean="0"/>
          </a:p>
          <a:p>
            <a:pPr algn="r" rtl="1">
              <a:buNone/>
            </a:pPr>
            <a:r>
              <a:rPr lang="ar-SA" dirty="0" smtClean="0"/>
              <a:t>د) البدء في تنفيذ المشروع الذي تمت الموافقة عليه .</a:t>
            </a:r>
            <a:endParaRPr lang="en-US" dirty="0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266378" y="3848832"/>
            <a:ext cx="5814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r-SA" b="1" dirty="0">
                <a:solidFill>
                  <a:schemeClr val="accent2"/>
                </a:solidFill>
              </a:rPr>
              <a:t>عندما لا يتم التخطيط بشكل سليم قد تحدث عدة مشكلات ، منها: 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63949" y="4200884"/>
            <a:ext cx="578943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dirty="0"/>
              <a:t>تطوير النظم بشكل لا يفي باحتياجات المستفيدين.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dirty="0"/>
              <a:t>تطوير نظم مكلفة من حيث التشغيل أو الصيانة.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dirty="0"/>
              <a:t>عدم توافر ميزانية محددة وواضحة لمراحل التطوير.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ar-SA" sz="2000" dirty="0"/>
              <a:t>عدم توافر جدول زمني محدد وواضح لمراحل التطوير</a:t>
            </a:r>
            <a:r>
              <a:rPr lang="ar-SA" sz="2000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2896" y="332656"/>
            <a:ext cx="8466144" cy="792088"/>
          </a:xfrm>
        </p:spPr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solidFill>
                  <a:schemeClr val="accent1"/>
                </a:solidFill>
              </a:rPr>
              <a:t>ولتفادي هذه المشكلات يجب التخطيط بشكل سليم مع الأخذ في الاعتبار مجموعة من العوامل ، منها ما يلي :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70960" y="1340768"/>
            <a:ext cx="7498080" cy="1860238"/>
          </a:xfrm>
        </p:spPr>
        <p:txBody>
          <a:bodyPr>
            <a:normAutofit/>
          </a:bodyPr>
          <a:lstStyle/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النظر في المشكلات من وجهة نظر شاملة وموضوعية 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استخدام فريق استشاري لدراسة النظم 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دعم الإدارة العليا لعملية دراسة النظم.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/>
              <a:t>تحديد الموارد اللازمة لتطوير كل نظام فرعي على حدة.</a:t>
            </a: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1259632" y="3186197"/>
            <a:ext cx="74888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>
                <a:solidFill>
                  <a:schemeClr val="accent1"/>
                </a:solidFill>
              </a:rPr>
              <a:t>وتهدف دراسة النظام الحالي إلى تحقيق مجموعة من الأغراض ، أهمها: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447165" y="3733035"/>
            <a:ext cx="74888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ar-SA" sz="2000" dirty="0" smtClean="0"/>
              <a:t>تطوير </a:t>
            </a:r>
            <a:r>
              <a:rPr lang="ar-SA" sz="2000" dirty="0"/>
              <a:t>تعريف محللي النظم بعمليات المنشأة وتدفق البيانات والمعلومات.</a:t>
            </a:r>
          </a:p>
          <a:p>
            <a:pPr marL="514350" indent="-514350">
              <a:buFont typeface="+mj-lt"/>
              <a:buAutoNum type="romanUcPeriod"/>
            </a:pPr>
            <a:r>
              <a:rPr lang="ar-SA" sz="2000" dirty="0"/>
              <a:t>تحديد مدى حاجة النظام إلى التطوير بالكشف عن نقاط الضعف والمشكلات.</a:t>
            </a:r>
          </a:p>
          <a:p>
            <a:pPr marL="514350" indent="-514350">
              <a:buFont typeface="+mj-lt"/>
              <a:buAutoNum type="romanUcPeriod"/>
            </a:pPr>
            <a:r>
              <a:rPr lang="ar-SA" sz="2000" dirty="0"/>
              <a:t>تحديد تكلفة النظام الحالي وعائده وتكلفة النظام الجديد وعائده.</a:t>
            </a:r>
          </a:p>
          <a:p>
            <a:pPr marL="514350" indent="-514350">
              <a:buFont typeface="+mj-lt"/>
              <a:buAutoNum type="romanUcPeriod"/>
            </a:pPr>
            <a:r>
              <a:rPr lang="ar-SA" sz="2000" dirty="0"/>
              <a:t>تحقيق مشاركة مستخدمي النظام حتى يتحقق قبول النظام.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79712" y="468919"/>
            <a:ext cx="6832818" cy="62508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r"/>
            <a:r>
              <a:rPr lang="ar-SA" sz="3200" u="sng" dirty="0" smtClean="0">
                <a:solidFill>
                  <a:schemeClr val="accent1"/>
                </a:solidFill>
              </a:rPr>
              <a:t>2-</a:t>
            </a:r>
            <a:r>
              <a:rPr lang="ar-SA" sz="3200" b="1" u="sng" dirty="0" smtClean="0">
                <a:solidFill>
                  <a:schemeClr val="accent1"/>
                </a:solidFill>
              </a:rPr>
              <a:t>مرحلة تحليل نظم المعلومات المحاسبية:</a:t>
            </a:r>
            <a:endParaRPr lang="ar-SA" sz="3200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14375" y="1248426"/>
            <a:ext cx="5033772" cy="1717453"/>
          </a:xfrm>
        </p:spPr>
        <p:txBody>
          <a:bodyPr/>
          <a:lstStyle/>
          <a:p>
            <a:pPr algn="r" rtl="1"/>
            <a:r>
              <a:rPr lang="ar-SA" dirty="0" smtClean="0">
                <a:solidFill>
                  <a:schemeClr val="accent3"/>
                </a:solidFill>
              </a:rPr>
              <a:t>الى ماذا تهدف هذه المرحلة؟</a:t>
            </a:r>
          </a:p>
          <a:p>
            <a:pPr algn="r" rtl="1"/>
            <a:r>
              <a:rPr lang="ar-SA" dirty="0" smtClean="0"/>
              <a:t>تهدف </a:t>
            </a:r>
            <a:r>
              <a:rPr lang="ar-SA" dirty="0"/>
              <a:t>مرحلة التحليل إلى تحديد نقاط القوة والضعف في النظام الحالي، ومحاولة القضاء علة نقاط الضعف وتعزيز نقاط القوة</a:t>
            </a:r>
          </a:p>
          <a:p>
            <a:pPr algn="r" rtl="1"/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137715" y="2602262"/>
            <a:ext cx="5841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>
                <a:solidFill>
                  <a:schemeClr val="accent3"/>
                </a:solidFill>
              </a:rPr>
              <a:t>هناك أربع مستويات للأهداف يمكن دراسة وتحليل النظم من خلالها ، هي:</a:t>
            </a:r>
            <a:endParaRPr lang="en-US" b="1" dirty="0">
              <a:solidFill>
                <a:schemeClr val="accent3"/>
              </a:solidFill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179512" y="3031555"/>
            <a:ext cx="7200800" cy="3241230"/>
            <a:chOff x="971600" y="2990089"/>
            <a:chExt cx="7200800" cy="3241230"/>
          </a:xfrm>
        </p:grpSpPr>
        <p:pic>
          <p:nvPicPr>
            <p:cNvPr id="7" name="صورة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1600" y="2990089"/>
              <a:ext cx="7200800" cy="3241230"/>
            </a:xfrm>
            <a:prstGeom prst="rect">
              <a:avLst/>
            </a:prstGeom>
          </p:spPr>
        </p:pic>
        <p:sp>
          <p:nvSpPr>
            <p:cNvPr id="9" name="وسيلة شرح مستطيلة مستديرة الزوايا 8"/>
            <p:cNvSpPr/>
            <p:nvPr/>
          </p:nvSpPr>
          <p:spPr>
            <a:xfrm>
              <a:off x="1327176" y="3222148"/>
              <a:ext cx="2524744" cy="566892"/>
            </a:xfrm>
            <a:prstGeom prst="wedgeRoundRectCallout">
              <a:avLst>
                <a:gd name="adj1" fmla="val 86272"/>
                <a:gd name="adj2" fmla="val -672"/>
                <a:gd name="adj3" fmla="val 1666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dirty="0"/>
                <a:t> تشمل تحديد تكلفة النظام والمنفعة المتحققة منه</a:t>
              </a:r>
              <a:endParaRPr lang="en-US" dirty="0"/>
            </a:p>
          </p:txBody>
        </p:sp>
        <p:sp>
          <p:nvSpPr>
            <p:cNvPr id="10" name="وسيلة شرح مستطيلة مستديرة الزوايا 9"/>
            <p:cNvSpPr/>
            <p:nvPr/>
          </p:nvSpPr>
          <p:spPr>
            <a:xfrm>
              <a:off x="1292735" y="3943462"/>
              <a:ext cx="2558667" cy="540495"/>
            </a:xfrm>
            <a:prstGeom prst="wedgeRoundRectCallout">
              <a:avLst>
                <a:gd name="adj1" fmla="val 83712"/>
                <a:gd name="adj2" fmla="val -5676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sz="1600" dirty="0"/>
                <a:t> وتشمل القرارات </a:t>
              </a:r>
              <a:r>
                <a:rPr lang="ar-SA" sz="1600" dirty="0" smtClean="0"/>
                <a:t>الاستراتيجية </a:t>
              </a:r>
              <a:r>
                <a:rPr lang="ar-SA" sz="1600" dirty="0"/>
                <a:t>المرتبطة بالتخطيط طويل المدى</a:t>
              </a:r>
              <a:endParaRPr lang="en-US" sz="1600" dirty="0"/>
            </a:p>
          </p:txBody>
        </p:sp>
        <p:sp>
          <p:nvSpPr>
            <p:cNvPr id="11" name="وسيلة شرح مستطيلة مستديرة الزوايا 10"/>
            <p:cNvSpPr/>
            <p:nvPr/>
          </p:nvSpPr>
          <p:spPr>
            <a:xfrm>
              <a:off x="1327176" y="4568546"/>
              <a:ext cx="2524744" cy="594408"/>
            </a:xfrm>
            <a:prstGeom prst="wedgeRoundRectCallout">
              <a:avLst>
                <a:gd name="adj1" fmla="val 83495"/>
                <a:gd name="adj2" fmla="val -13312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sz="1600" dirty="0"/>
                <a:t>وتشمل القرارات </a:t>
              </a:r>
              <a:r>
                <a:rPr lang="ar-SA" sz="1600" dirty="0" smtClean="0"/>
                <a:t>المرتبطة </a:t>
              </a:r>
              <a:r>
                <a:rPr lang="ar-SA" sz="1600" dirty="0"/>
                <a:t>بالتخطيط </a:t>
              </a:r>
              <a:r>
                <a:rPr lang="ar-SA" sz="1600" dirty="0" smtClean="0"/>
                <a:t>متوسط المدى</a:t>
              </a:r>
              <a:endParaRPr lang="en-US" sz="1600" dirty="0"/>
            </a:p>
          </p:txBody>
        </p:sp>
        <p:sp>
          <p:nvSpPr>
            <p:cNvPr id="12" name="وسيلة شرح مستطيلة مستديرة الزوايا 11"/>
            <p:cNvSpPr/>
            <p:nvPr/>
          </p:nvSpPr>
          <p:spPr>
            <a:xfrm>
              <a:off x="1293253" y="5263464"/>
              <a:ext cx="2558667" cy="768846"/>
            </a:xfrm>
            <a:prstGeom prst="wedgeRoundRectCallout">
              <a:avLst>
                <a:gd name="adj1" fmla="val 80512"/>
                <a:gd name="adj2" fmla="val -18051"/>
                <a:gd name="adj3" fmla="val 16667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ar-SA" sz="1400" dirty="0"/>
                <a:t>وتشمل الأهداف المرتبطة بالعمل اليومي مثل التخطيط القصير المدى والرقابة المباشرة على عمليات التشغيل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4244008" cy="720080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chemeClr val="accent1">
                    <a:lumMod val="50000"/>
                  </a:schemeClr>
                </a:solidFill>
              </a:rPr>
              <a:t>إجراءات تحليل النظام</a:t>
            </a:r>
            <a:endParaRPr lang="ar-S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38566113"/>
              </p:ext>
            </p:extLst>
          </p:nvPr>
        </p:nvGraphicFramePr>
        <p:xfrm>
          <a:off x="899592" y="1221226"/>
          <a:ext cx="7499350" cy="50530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8134672" cy="640112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 smtClean="0">
                <a:solidFill>
                  <a:schemeClr val="accent1"/>
                </a:solidFill>
              </a:rPr>
              <a:t>ويتم فحص النظام من خلال تجميع بيانات خاصة عن النظام بمجموعة من الطرق، منها ما يلي :</a:t>
            </a:r>
            <a:endParaRPr lang="ar-SA" sz="2400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1176" y="1124744"/>
            <a:ext cx="7772400" cy="4050792"/>
          </a:xfrm>
        </p:spPr>
        <p:txBody>
          <a:bodyPr/>
          <a:lstStyle/>
          <a:p>
            <a:pPr lvl="0" algn="r" rtl="1">
              <a:buFont typeface="Wingdings" pitchFamily="2" charset="2"/>
              <a:buChar char="v"/>
            </a:pPr>
            <a:r>
              <a:rPr lang="ar-SA" i="1" dirty="0" smtClean="0"/>
              <a:t>مراجعة المستندات.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dirty="0" smtClean="0"/>
              <a:t>ملاحظة العمل.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dirty="0" smtClean="0"/>
              <a:t>إجراء المقابلات الشخصية مع الموظفين والعمال.</a:t>
            </a:r>
          </a:p>
          <a:p>
            <a:pPr lvl="0" algn="r" rtl="1">
              <a:buFont typeface="Wingdings" pitchFamily="2" charset="2"/>
              <a:buChar char="v"/>
            </a:pPr>
            <a:r>
              <a:rPr lang="ar-SA" dirty="0" smtClean="0"/>
              <a:t>توزيع قوائم استبيان على موظفين معينين.</a:t>
            </a:r>
            <a:endParaRPr lang="en-US" dirty="0" smtClean="0"/>
          </a:p>
        </p:txBody>
      </p:sp>
      <p:sp>
        <p:nvSpPr>
          <p:cNvPr id="4" name="مستطيل 3"/>
          <p:cNvSpPr/>
          <p:nvPr/>
        </p:nvSpPr>
        <p:spPr>
          <a:xfrm>
            <a:off x="323528" y="2708920"/>
            <a:ext cx="84900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>
                <a:solidFill>
                  <a:schemeClr val="accent1"/>
                </a:solidFill>
              </a:rPr>
              <a:t/>
            </a:r>
            <a:br>
              <a:rPr lang="ar-SA" b="1" dirty="0">
                <a:solidFill>
                  <a:schemeClr val="accent1"/>
                </a:solidFill>
              </a:rPr>
            </a:br>
            <a:r>
              <a:rPr lang="ar-SA" b="1" dirty="0">
                <a:solidFill>
                  <a:schemeClr val="accent1"/>
                </a:solidFill>
              </a:rPr>
              <a:t>وبعد فحص النظام وتجميع البيانات المطلوبة ، يتم تحليل البيانات المجمعة من النظام باستخدام مجموعة من الطرق ، أهمها ما يلي</a:t>
            </a:r>
            <a:r>
              <a:rPr lang="ar-SA" b="1" dirty="0" smtClean="0">
                <a:solidFill>
                  <a:schemeClr val="accent1"/>
                </a:solidFill>
              </a:rPr>
              <a:t>:</a:t>
            </a:r>
          </a:p>
          <a:p>
            <a:endParaRPr lang="ar-SA" b="1" dirty="0" smtClean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/>
              <a:t>خرائط تدفق المستندات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/>
              <a:t>خرائط تدفق البيانات.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ar-SA" b="1" dirty="0"/>
              <a:t>التحليل الإحصائي.</a:t>
            </a:r>
          </a:p>
          <a:p>
            <a:r>
              <a:rPr lang="ar-SA" b="1" dirty="0">
                <a:solidFill>
                  <a:schemeClr val="accent1"/>
                </a:solidFill>
              </a:rPr>
              <a:t/>
            </a:r>
            <a:br>
              <a:rPr lang="ar-SA" b="1" dirty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616794" cy="654968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 algn="r"/>
            <a:r>
              <a:rPr lang="ar-SA" sz="2800" b="1" u="sng" dirty="0" smtClean="0">
                <a:solidFill>
                  <a:schemeClr val="accent1"/>
                </a:solidFill>
              </a:rPr>
              <a:t>3- مرحلة تطوير نظم المعلومات المحاسبية:</a:t>
            </a:r>
            <a:endParaRPr lang="ar-SA" sz="2800" u="sng" dirty="0">
              <a:solidFill>
                <a:schemeClr val="accent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7764" y="1772816"/>
            <a:ext cx="5398372" cy="4217672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 smtClean="0">
                <a:solidFill>
                  <a:schemeClr val="accent2"/>
                </a:solidFill>
              </a:rPr>
              <a:t>ما الحاجة التي تؤدي الى تطوير النظم ؟؟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ان تطور لا يحدث فجائياً, ومن الأسباب التي تؤدي بذلك ما يلي:</a:t>
            </a:r>
            <a:endParaRPr lang="ar-SA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 rtl="1"/>
            <a:r>
              <a:rPr lang="ar-SA" dirty="0"/>
              <a:t>تغير بيئة المشروعات.</a:t>
            </a:r>
          </a:p>
          <a:p>
            <a:pPr algn="r" rtl="1"/>
            <a:r>
              <a:rPr lang="ar-SA" dirty="0"/>
              <a:t>التطورات التكنولوجية.</a:t>
            </a:r>
          </a:p>
          <a:p>
            <a:pPr algn="r" rtl="1"/>
            <a:r>
              <a:rPr lang="ar-SA" dirty="0"/>
              <a:t>وجود قصور في نظم المعلومات </a:t>
            </a:r>
            <a:r>
              <a:rPr lang="ar-SA" dirty="0" smtClean="0"/>
              <a:t>الحالية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ctr" rtl="1">
              <a:buNone/>
            </a:pPr>
            <a:r>
              <a:rPr lang="ar-SA" sz="2400" b="1" dirty="0" smtClean="0">
                <a:solidFill>
                  <a:schemeClr val="accent3">
                    <a:lumMod val="75000"/>
                  </a:schemeClr>
                </a:solidFill>
              </a:rPr>
              <a:t>وحتى يتم تطوير نظم المعلومات يتم اتباع الخطوات وفيما يلي شرحها</a:t>
            </a:r>
            <a:endParaRPr lang="ar-SA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5" y="1484784"/>
            <a:ext cx="8607787" cy="5373216"/>
          </a:xfrm>
        </p:spPr>
        <p:txBody>
          <a:bodyPr>
            <a:normAutofit/>
          </a:bodyPr>
          <a:lstStyle/>
          <a:p>
            <a:pPr algn="ctr" rtl="1"/>
            <a:r>
              <a:rPr lang="ar-KW" sz="3600" dirty="0" smtClean="0"/>
              <a:t>موضح بالجدول التالي </a:t>
            </a:r>
            <a:endParaRPr lang="en-MY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15546815"/>
              </p:ext>
            </p:extLst>
          </p:nvPr>
        </p:nvGraphicFramePr>
        <p:xfrm>
          <a:off x="611560" y="2132856"/>
          <a:ext cx="7920880" cy="4482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0923"/>
                <a:gridCol w="1873366"/>
                <a:gridCol w="3776591"/>
              </a:tblGrid>
              <a:tr h="2196897">
                <a:tc>
                  <a:txBody>
                    <a:bodyPr/>
                    <a:lstStyle/>
                    <a:p>
                      <a:r>
                        <a:rPr lang="ar-KW" dirty="0" smtClean="0"/>
                        <a:t>التطورات التكنولوجيه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KW" dirty="0" smtClean="0"/>
                        <a:t>وجود قصور في نظم المعلومات الحاليه </a:t>
                      </a:r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KW" sz="1800" dirty="0" smtClean="0"/>
                        <a:t>تغير</a:t>
                      </a:r>
                      <a:r>
                        <a:rPr lang="ar-KW" sz="1800" baseline="0" dirty="0" smtClean="0"/>
                        <a:t> بيئة المشروعات نتيجة :</a:t>
                      </a:r>
                      <a:endParaRPr lang="en-MY" sz="1800" dirty="0"/>
                    </a:p>
                  </a:txBody>
                  <a:tcPr/>
                </a:tc>
              </a:tr>
              <a:tr h="2267599">
                <a:tc>
                  <a:txBody>
                    <a:bodyPr/>
                    <a:lstStyle/>
                    <a:p>
                      <a:pPr algn="r" rtl="1"/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KW" dirty="0" smtClean="0"/>
                        <a:t>1-البطء في توفير التقاريرالمطلوبه</a:t>
                      </a:r>
                      <a:r>
                        <a:rPr lang="ar-KW" baseline="0" dirty="0" smtClean="0"/>
                        <a:t> </a:t>
                      </a:r>
                    </a:p>
                    <a:p>
                      <a:r>
                        <a:rPr lang="ar-KW" baseline="0" dirty="0" smtClean="0"/>
                        <a:t>2- الانخفاض في انتاجية العمل </a:t>
                      </a:r>
                    </a:p>
                    <a:p>
                      <a:r>
                        <a:rPr lang="ar-KW" baseline="0" dirty="0" smtClean="0"/>
                        <a:t>3- التشغيل غير اللازم للبيانات </a:t>
                      </a:r>
                    </a:p>
                    <a:p>
                      <a:r>
                        <a:rPr lang="ar-KW" baseline="0" dirty="0" smtClean="0"/>
                        <a:t>4- عدم دقة المعلومات المتاحه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KW" dirty="0" smtClean="0"/>
                        <a:t>1- اتساع اعمالها وتطورها </a:t>
                      </a:r>
                    </a:p>
                    <a:p>
                      <a:r>
                        <a:rPr lang="ar-KW" dirty="0" smtClean="0"/>
                        <a:t>2-</a:t>
                      </a:r>
                      <a:r>
                        <a:rPr lang="ar-KW" baseline="0" dirty="0" smtClean="0"/>
                        <a:t> حدوث تغيرات في الهيكل التنظيمي </a:t>
                      </a:r>
                    </a:p>
                    <a:p>
                      <a:r>
                        <a:rPr lang="ar-KW" baseline="0" dirty="0" smtClean="0"/>
                        <a:t>3- حدوث تغيرات في القوانين واللوائح الحكوميه </a:t>
                      </a:r>
                    </a:p>
                    <a:p>
                      <a:r>
                        <a:rPr lang="ar-KW" baseline="0" dirty="0" smtClean="0"/>
                        <a:t>4- حدوث تطوير في المنتجات </a:t>
                      </a:r>
                      <a:endParaRPr lang="en-MY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410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72400" cy="928144"/>
          </a:xfrm>
        </p:spPr>
        <p:txBody>
          <a:bodyPr>
            <a:normAutofit/>
          </a:bodyPr>
          <a:lstStyle/>
          <a:p>
            <a:pPr algn="r" rtl="1"/>
            <a:r>
              <a:rPr lang="ar-SA" sz="3600" b="1" dirty="0" smtClean="0">
                <a:solidFill>
                  <a:schemeClr val="accent3">
                    <a:lumMod val="75000"/>
                  </a:schemeClr>
                </a:solidFill>
              </a:rPr>
              <a:t>خطوات تطوير نظم المعلومات المحاسبية:</a:t>
            </a:r>
            <a:endParaRPr lang="ar-SA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332808"/>
            <a:ext cx="8348464" cy="4050792"/>
          </a:xfrm>
        </p:spPr>
        <p:txBody>
          <a:bodyPr>
            <a:normAutofit/>
          </a:bodyPr>
          <a:lstStyle/>
          <a:p>
            <a:pPr marL="596646" lvl="0" indent="-514350" algn="r" rtl="1">
              <a:buNone/>
            </a:pPr>
            <a:r>
              <a:rPr lang="ar-SA" b="1" dirty="0" smtClean="0">
                <a:solidFill>
                  <a:schemeClr val="accent2"/>
                </a:solidFill>
              </a:rPr>
              <a:t>1) تحليل جدوى تطوير نظام المعلومات المحاسبي: تشمل دراسة جدوى تطوير النظم، خمسة مجالات رئيسية، وهي :</a:t>
            </a:r>
            <a:endParaRPr lang="en-US" dirty="0" smtClean="0">
              <a:solidFill>
                <a:schemeClr val="accent2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دراسة الجدوى الفنية: </a:t>
            </a:r>
            <a:r>
              <a:rPr lang="ar-SA" b="1" dirty="0" smtClean="0"/>
              <a:t>تنقسم إلى مجالين رئيسين هما : </a:t>
            </a:r>
          </a:p>
          <a:p>
            <a:pPr marL="0" lvl="0" indent="0" algn="r" rtl="1">
              <a:buNone/>
            </a:pPr>
            <a:r>
              <a:rPr lang="ar-SA" b="1" dirty="0"/>
              <a:t>	</a:t>
            </a:r>
            <a:r>
              <a:rPr lang="ar-SA" b="1" dirty="0" smtClean="0"/>
              <a:t>المجال المتعلق بالأجهزة 	</a:t>
            </a:r>
            <a:r>
              <a:rPr lang="ar-SA" b="1" u="sng" dirty="0" smtClean="0"/>
              <a:t>و</a:t>
            </a:r>
            <a:r>
              <a:rPr lang="ar-SA" b="1" dirty="0" smtClean="0"/>
              <a:t>	الآخر المتعلق بالبرامج والإجراءات.</a:t>
            </a:r>
            <a:endParaRPr lang="en-US" dirty="0" smtClean="0"/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دراسة الجدوى الاقتصادية: </a:t>
            </a:r>
            <a:r>
              <a:rPr lang="ar-SA" b="1" dirty="0" smtClean="0"/>
              <a:t>يحدد تكلفة النظام والمنفعة منه.</a:t>
            </a:r>
            <a:endParaRPr lang="en-US" dirty="0" smtClean="0"/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دراسة الجدوى القانونية: </a:t>
            </a:r>
            <a:r>
              <a:rPr lang="ar-SA" b="1" dirty="0" smtClean="0"/>
              <a:t>يتعلق بتحديد مدى اتفاق النظام مع اللوائح والأنظمة والقوانين الجارية.</a:t>
            </a:r>
            <a:endParaRPr lang="en-US" dirty="0" smtClean="0"/>
          </a:p>
          <a:p>
            <a:pPr lvl="0"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دراسة الجدوى التشغيلية: </a:t>
            </a:r>
            <a:r>
              <a:rPr lang="ar-SA" b="1" dirty="0" smtClean="0"/>
              <a:t>تتناول تحديد مدى قدرة تشغيل النظام عملياً.</a:t>
            </a:r>
            <a:endParaRPr lang="en-US" dirty="0" smtClean="0"/>
          </a:p>
          <a:p>
            <a:pPr algn="r" rtl="1">
              <a:buFont typeface="Wingdings" pitchFamily="2" charset="2"/>
              <a:buChar char="v"/>
            </a:pP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دراسة الجدوى الزمنية: </a:t>
            </a:r>
            <a:r>
              <a:rPr lang="ar-SA" b="1" dirty="0" smtClean="0"/>
              <a:t>تتناول تحديد الفترة الزمنية اللازمة لتشغيل النظام .</a:t>
            </a:r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المرجع: كتاب الدكتور أحمد زكريا ركي العصيمي                                           دار المريخ للنشر</a:t>
            </a:r>
            <a:endParaRPr 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أخضر مزرق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نوع الخشب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TM03090434[[fn=نوع خشب]]</Template>
  <TotalTime>532</TotalTime>
  <Words>1440</Words>
  <Application>Microsoft Office PowerPoint</Application>
  <PresentationFormat>عرض على الشاشة (3:4)‏</PresentationFormat>
  <Paragraphs>208</Paragraphs>
  <Slides>19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نوع الخشب</vt:lpstr>
      <vt:lpstr>الفصل الثالث</vt:lpstr>
      <vt:lpstr>1-مرحلة تخطيط نظم المعلومات المحاسبية:</vt:lpstr>
      <vt:lpstr>ولتفادي هذه المشكلات يجب التخطيط بشكل سليم مع الأخذ في الاعتبار مجموعة من العوامل ، منها ما يلي :</vt:lpstr>
      <vt:lpstr>2-مرحلة تحليل نظم المعلومات المحاسبية:</vt:lpstr>
      <vt:lpstr>إجراءات تحليل النظام</vt:lpstr>
      <vt:lpstr>ويتم فحص النظام من خلال تجميع بيانات خاصة عن النظام بمجموعة من الطرق، منها ما يلي :</vt:lpstr>
      <vt:lpstr>3- مرحلة تطوير نظم المعلومات المحاسبية:</vt:lpstr>
      <vt:lpstr>الشريحة 8</vt:lpstr>
      <vt:lpstr>خطوات تطوير نظم المعلومات المحاسبية:</vt:lpstr>
      <vt:lpstr>تابع خطوات تطوير نظم المعلومات المحاسبية:</vt:lpstr>
      <vt:lpstr>عند تطوير النظام هناك مجموعة من الاعتبارات الواجب مراعاتها وهي عامة وخاصة:</vt:lpstr>
      <vt:lpstr>فيما يتعلق بمخرجات النظام، يجب أن تتوافر فيها مجموعة من الخصائص، أهمها ما يلي:</vt:lpstr>
      <vt:lpstr>فيما يتعلق بالمدخلات النظام، يجب أن تتوافر فيها مجموعة من الخصائص، أهمها ما يلي:</vt:lpstr>
      <vt:lpstr>4- مرحلة التصميم لنظم المعلومات المحاسبية:</vt:lpstr>
      <vt:lpstr>5- مرحلة التنفيذ والمتابعة والتقييم لنظم المعلومات المحاسبية:</vt:lpstr>
      <vt:lpstr> 6- مرحلة توثيق النظام:</vt:lpstr>
      <vt:lpstr>أنواع خرائط التدفق المرتبطة بعملية التوثيق في نظم المعلومات المحاسبية:</vt:lpstr>
      <vt:lpstr>7- نظام الترميز:</vt:lpstr>
      <vt:lpstr>أنواع الرموز: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الثالث</dc:title>
  <dc:creator>samar</dc:creator>
  <cp:lastModifiedBy>Toshiba</cp:lastModifiedBy>
  <cp:revision>29</cp:revision>
  <dcterms:created xsi:type="dcterms:W3CDTF">2013-09-28T14:54:51Z</dcterms:created>
  <dcterms:modified xsi:type="dcterms:W3CDTF">2018-10-06T11:24:31Z</dcterms:modified>
</cp:coreProperties>
</file>