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8" r:id="rId3"/>
    <p:sldId id="319" r:id="rId4"/>
    <p:sldId id="321" r:id="rId5"/>
    <p:sldId id="323" r:id="rId6"/>
    <p:sldId id="359" r:id="rId7"/>
    <p:sldId id="324" r:id="rId8"/>
    <p:sldId id="325" r:id="rId9"/>
    <p:sldId id="326"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F2332E3-3BCC-4CC3-8830-DBE63A85C07F}" type="datetimeFigureOut">
              <a:rPr lang="en-US" smtClean="0"/>
              <a:t>3/2/2020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59CD80A-D97F-4D07-856C-8E3DF53C2DEE}"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5947567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332E3-3BCC-4CC3-8830-DBE63A85C07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221362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F2332E3-3BCC-4CC3-8830-DBE63A85C07F}" type="datetimeFigureOut">
              <a:rPr lang="en-US" smtClean="0"/>
              <a:t>3/2/2020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59CD80A-D97F-4D07-856C-8E3DF53C2DEE}"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95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332E3-3BCC-4CC3-8830-DBE63A85C07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11406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F2332E3-3BCC-4CC3-8830-DBE63A85C07F}" type="datetimeFigureOut">
              <a:rPr lang="en-US" smtClean="0"/>
              <a:t>3/2/2020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59CD80A-D97F-4D07-856C-8E3DF53C2DEE}"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237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332E3-3BCC-4CC3-8830-DBE63A85C07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358230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332E3-3BCC-4CC3-8830-DBE63A85C07F}"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423149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332E3-3BCC-4CC3-8830-DBE63A85C07F}"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24855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F2332E3-3BCC-4CC3-8830-DBE63A85C07F}"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CD80A-D97F-4D07-856C-8E3DF53C2DEE}" type="slidenum">
              <a:rPr lang="en-US" smtClean="0"/>
              <a:t>‹#›</a:t>
            </a:fld>
            <a:endParaRPr lang="en-US"/>
          </a:p>
        </p:txBody>
      </p:sp>
    </p:spTree>
    <p:extLst>
      <p:ext uri="{BB962C8B-B14F-4D97-AF65-F5344CB8AC3E}">
        <p14:creationId xmlns:p14="http://schemas.microsoft.com/office/powerpoint/2010/main" val="138472628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F2332E3-3BCC-4CC3-8830-DBE63A85C07F}" type="datetimeFigureOut">
              <a:rPr lang="en-US" smtClean="0"/>
              <a:t>3/2/2020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59CD80A-D97F-4D07-856C-8E3DF53C2DEE}" type="slidenum">
              <a:rPr lang="en-US" smtClean="0"/>
              <a:t>‹#›</a:t>
            </a:fld>
            <a:endParaRPr lang="en-US"/>
          </a:p>
        </p:txBody>
      </p:sp>
    </p:spTree>
    <p:extLst>
      <p:ext uri="{BB962C8B-B14F-4D97-AF65-F5344CB8AC3E}">
        <p14:creationId xmlns:p14="http://schemas.microsoft.com/office/powerpoint/2010/main" val="373324816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F2332E3-3BCC-4CC3-8830-DBE63A85C07F}" type="datetimeFigureOut">
              <a:rPr lang="en-US" smtClean="0"/>
              <a:t>3/2/2020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59CD80A-D97F-4D07-856C-8E3DF53C2DEE}" type="slidenum">
              <a:rPr lang="en-US" smtClean="0"/>
              <a:t>‹#›</a:t>
            </a:fld>
            <a:endParaRPr lang="en-US"/>
          </a:p>
        </p:txBody>
      </p:sp>
    </p:spTree>
    <p:extLst>
      <p:ext uri="{BB962C8B-B14F-4D97-AF65-F5344CB8AC3E}">
        <p14:creationId xmlns:p14="http://schemas.microsoft.com/office/powerpoint/2010/main" val="346057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F2332E3-3BCC-4CC3-8830-DBE63A85C07F}" type="datetimeFigureOut">
              <a:rPr lang="en-US" smtClean="0"/>
              <a:t>3/2/2020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59CD80A-D97F-4D07-856C-8E3DF53C2DEE}"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44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
            </a:r>
            <a:br>
              <a:rPr lang="ar-SA" dirty="0" smtClean="0"/>
            </a:br>
            <a:r>
              <a:rPr lang="ar-SA" dirty="0" smtClean="0"/>
              <a:t>الأنماط السياحية</a:t>
            </a:r>
            <a:br>
              <a:rPr lang="ar-SA" dirty="0" smtClean="0"/>
            </a:br>
            <a:r>
              <a:rPr lang="ar-SA" dirty="0" smtClean="0"/>
              <a:t>205 سيح</a:t>
            </a:r>
            <a:br>
              <a:rPr lang="ar-SA" dirty="0" smtClean="0"/>
            </a:br>
            <a:endParaRPr lang="en-US" dirty="0"/>
          </a:p>
        </p:txBody>
      </p:sp>
      <p:sp>
        <p:nvSpPr>
          <p:cNvPr id="3" name="Subtitle 2"/>
          <p:cNvSpPr>
            <a:spLocks noGrp="1"/>
          </p:cNvSpPr>
          <p:nvPr>
            <p:ph type="subTitle" idx="1"/>
          </p:nvPr>
        </p:nvSpPr>
        <p:spPr/>
        <p:txBody>
          <a:bodyPr/>
          <a:lstStyle/>
          <a:p>
            <a:pPr algn="ctr"/>
            <a:r>
              <a:rPr lang="ar-SA" dirty="0"/>
              <a:t>استاذ المقرر </a:t>
            </a:r>
            <a:br>
              <a:rPr lang="ar-SA" dirty="0"/>
            </a:br>
            <a:r>
              <a:rPr lang="ar-SA" dirty="0"/>
              <a:t>سيف السويد</a:t>
            </a:r>
            <a:endParaRPr lang="en-US" dirty="0"/>
          </a:p>
        </p:txBody>
      </p:sp>
    </p:spTree>
    <p:extLst>
      <p:ext uri="{BB962C8B-B14F-4D97-AF65-F5344CB8AC3E}">
        <p14:creationId xmlns:p14="http://schemas.microsoft.com/office/powerpoint/2010/main" val="39390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مرغبات علاجية واستشفائية</a:t>
            </a:r>
            <a:endParaRPr lang="en-US" dirty="0"/>
          </a:p>
        </p:txBody>
      </p:sp>
      <p:sp>
        <p:nvSpPr>
          <p:cNvPr id="3" name="Content Placeholder 2"/>
          <p:cNvSpPr>
            <a:spLocks noGrp="1"/>
          </p:cNvSpPr>
          <p:nvPr>
            <p:ph idx="1"/>
          </p:nvPr>
        </p:nvSpPr>
        <p:spPr>
          <a:xfrm>
            <a:off x="423082" y="2438400"/>
            <a:ext cx="11281190" cy="3651504"/>
          </a:xfrm>
        </p:spPr>
        <p:txBody>
          <a:bodyPr/>
          <a:lstStyle/>
          <a:p>
            <a:pPr marL="0" indent="0" algn="r" rtl="1">
              <a:lnSpc>
                <a:spcPct val="300000"/>
              </a:lnSpc>
              <a:buNone/>
            </a:pPr>
            <a:r>
              <a:rPr lang="ar-SA" dirty="0" smtClean="0"/>
              <a:t>وتعتبر المنتجات العلاجية من أوائل المراكز العلاجية التي عرفت كعنصر من عناصر الجذب السياحي، وتتمتع هذه المنتجعات بتوافر جميع المقومات التي تخدم السياحة </a:t>
            </a:r>
            <a:r>
              <a:rPr lang="ar-SA" dirty="0" err="1" smtClean="0"/>
              <a:t>السياحة</a:t>
            </a:r>
            <a:r>
              <a:rPr lang="ar-SA" dirty="0" smtClean="0"/>
              <a:t> العلاجية.</a:t>
            </a:r>
          </a:p>
        </p:txBody>
      </p:sp>
    </p:spTree>
    <p:extLst>
      <p:ext uri="{BB962C8B-B14F-4D97-AF65-F5344CB8AC3E}">
        <p14:creationId xmlns:p14="http://schemas.microsoft.com/office/powerpoint/2010/main" val="28302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مرغبات دينية</a:t>
            </a:r>
            <a:endParaRPr lang="en-US" dirty="0"/>
          </a:p>
        </p:txBody>
      </p:sp>
      <p:sp>
        <p:nvSpPr>
          <p:cNvPr id="3" name="Content Placeholder 2"/>
          <p:cNvSpPr>
            <a:spLocks noGrp="1"/>
          </p:cNvSpPr>
          <p:nvPr>
            <p:ph idx="1"/>
          </p:nvPr>
        </p:nvSpPr>
        <p:spPr>
          <a:xfrm>
            <a:off x="423082" y="2438400"/>
            <a:ext cx="11281190" cy="3651504"/>
          </a:xfrm>
        </p:spPr>
        <p:txBody>
          <a:bodyPr/>
          <a:lstStyle/>
          <a:p>
            <a:pPr marL="0" indent="0" algn="ctr">
              <a:lnSpc>
                <a:spcPct val="250000"/>
              </a:lnSpc>
              <a:buNone/>
            </a:pPr>
            <a:r>
              <a:rPr lang="ar-SA" dirty="0" smtClean="0"/>
              <a:t>وتشمل المناطق الدينية المقدسة، وأيضا أماكن الاحداث الدينية</a:t>
            </a:r>
            <a:endParaRPr lang="en-US" dirty="0"/>
          </a:p>
        </p:txBody>
      </p:sp>
    </p:spTree>
    <p:extLst>
      <p:ext uri="{BB962C8B-B14F-4D97-AF65-F5344CB8AC3E}">
        <p14:creationId xmlns:p14="http://schemas.microsoft.com/office/powerpoint/2010/main" val="15740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مرغبات الأعمال</a:t>
            </a:r>
            <a:endParaRPr lang="en-US" dirty="0"/>
          </a:p>
        </p:txBody>
      </p:sp>
      <p:sp>
        <p:nvSpPr>
          <p:cNvPr id="3" name="Content Placeholder 2"/>
          <p:cNvSpPr>
            <a:spLocks noGrp="1"/>
          </p:cNvSpPr>
          <p:nvPr>
            <p:ph idx="1"/>
          </p:nvPr>
        </p:nvSpPr>
        <p:spPr>
          <a:xfrm>
            <a:off x="395786" y="2438400"/>
            <a:ext cx="11308486" cy="3651504"/>
          </a:xfrm>
        </p:spPr>
        <p:txBody>
          <a:bodyPr/>
          <a:lstStyle/>
          <a:p>
            <a:pPr marL="0" indent="0" algn="r">
              <a:lnSpc>
                <a:spcPct val="250000"/>
              </a:lnSpc>
              <a:buNone/>
            </a:pPr>
            <a:r>
              <a:rPr lang="ar-SA" dirty="0" smtClean="0"/>
              <a:t>تتركز في المدن الكبرى وبخاصة مدن وعواصم الدول الصناعية الكبرى أو الدول المتقدمة ، حيث تتوافر جميع الخدمات والتسهيلات لرجال الأعمال لعقد الصفقات الكبرى، وتعتبر المناطق الريفية أو المناطق البعيدة عن التنمية العمرانية أقل حظا واهمية كمرغب من المرغبات لرجال الأعمال نظرا لبعدها عن العمران وعدم توافر الخدمات والتسهيلات التي تتمتع بها العواصم والمدن الكبرى.</a:t>
            </a:r>
            <a:endParaRPr lang="en-US" dirty="0"/>
          </a:p>
        </p:txBody>
      </p:sp>
    </p:spTree>
    <p:extLst>
      <p:ext uri="{BB962C8B-B14F-4D97-AF65-F5344CB8AC3E}">
        <p14:creationId xmlns:p14="http://schemas.microsoft.com/office/powerpoint/2010/main" val="417011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رابعا : الأحداث الخاصة</a:t>
            </a:r>
            <a:endParaRPr lang="en-US" dirty="0"/>
          </a:p>
        </p:txBody>
      </p:sp>
      <p:sp>
        <p:nvSpPr>
          <p:cNvPr id="3" name="Content Placeholder 2"/>
          <p:cNvSpPr>
            <a:spLocks noGrp="1"/>
          </p:cNvSpPr>
          <p:nvPr>
            <p:ph idx="1"/>
          </p:nvPr>
        </p:nvSpPr>
        <p:spPr>
          <a:xfrm>
            <a:off x="327546" y="2438400"/>
            <a:ext cx="11376725" cy="3948752"/>
          </a:xfrm>
        </p:spPr>
        <p:txBody>
          <a:bodyPr>
            <a:normAutofit/>
          </a:bodyPr>
          <a:lstStyle/>
          <a:p>
            <a:pPr algn="r" rtl="1">
              <a:buFont typeface="Wingdings" panose="05000000000000000000" pitchFamily="2" charset="2"/>
              <a:buChar char="ü"/>
            </a:pPr>
            <a:r>
              <a:rPr lang="ar-SA" dirty="0" smtClean="0"/>
              <a:t>ظهرت الأحداث الخاصة في السنوات الأخيرة كمرغب سياحي له أهميته ودوره في جذب اعداد متزايدة من الحركة السياحية الى الدول التي تقع بها الاحداث الخاصة وتتنوع هذه الاحداث سواء اكانت احداثا خاصة ضخمة مثل تنظيم الأولمبياد او المعارض الدولية او تنظيم المهرجانات وغيرها .</a:t>
            </a:r>
          </a:p>
          <a:p>
            <a:pPr algn="r" rtl="1">
              <a:buFont typeface="Wingdings" panose="05000000000000000000" pitchFamily="2" charset="2"/>
              <a:buChar char="ü"/>
            </a:pPr>
            <a:r>
              <a:rPr lang="ar-SA" dirty="0" smtClean="0"/>
              <a:t>وتستمد هذه الأحداث جزءا لا يتجزأ من التنمية السياحية التي تسعى الدولة لتحقيقها.</a:t>
            </a:r>
            <a:endParaRPr lang="en-US" dirty="0"/>
          </a:p>
        </p:txBody>
      </p:sp>
    </p:spTree>
    <p:extLst>
      <p:ext uri="{BB962C8B-B14F-4D97-AF65-F5344CB8AC3E}">
        <p14:creationId xmlns:p14="http://schemas.microsoft.com/office/powerpoint/2010/main" val="224506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8" y="2438400"/>
            <a:ext cx="11322134" cy="3651504"/>
          </a:xfrm>
        </p:spPr>
        <p:txBody>
          <a:bodyPr>
            <a:normAutofit fontScale="92500" lnSpcReduction="10000"/>
          </a:bodyPr>
          <a:lstStyle/>
          <a:p>
            <a:pPr marL="457200" indent="-457200" algn="r" rtl="1">
              <a:lnSpc>
                <a:spcPct val="250000"/>
              </a:lnSpc>
              <a:buFont typeface="+mj-lt"/>
              <a:buAutoNum type="arabicPeriod"/>
            </a:pPr>
            <a:r>
              <a:rPr lang="ar-SA" dirty="0" smtClean="0"/>
              <a:t>تتعدد أنواع السياحة تبعا للدوافع والرغبات والاحتياجات المختلفة التي تكمن خلفها وتحركها ، فهناك السياحة الثقافية والترفيهية والدينية والعلاجية والرياضية بالإضافة الى أنماط أخرى جديدة ساعد ظهورها وانتشارها التقدم العلمي والسياسي والاقتصادي والاجتماعي وما صاحب ذلك تطلعات ومتطلبات ذات نوعيات خاصة لم تكن معروفة من قبل مثل سياحة المؤتمرات والمعارض وسياحة الحوافز وغيرها، وهو ما ترتب عليه الاتجاه الى توفير خدمات وتسهيلات وتجهيزات وعناصر جذب تختلف الى حد كبير في خصائصها وصفاتها عما </a:t>
            </a:r>
            <a:r>
              <a:rPr lang="ar-SA" dirty="0" err="1" smtClean="0"/>
              <a:t>تحتاجة</a:t>
            </a:r>
            <a:r>
              <a:rPr lang="ar-SA" dirty="0" smtClean="0"/>
              <a:t> الاشكال الأخرى من السياحة التقليدية او غير المتخصصة.</a:t>
            </a:r>
            <a:endParaRPr lang="en-US" dirty="0"/>
          </a:p>
        </p:txBody>
      </p:sp>
    </p:spTree>
    <p:extLst>
      <p:ext uri="{BB962C8B-B14F-4D97-AF65-F5344CB8AC3E}">
        <p14:creationId xmlns:p14="http://schemas.microsoft.com/office/powerpoint/2010/main" val="267907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2438400"/>
            <a:ext cx="11349429" cy="3651504"/>
          </a:xfrm>
        </p:spPr>
        <p:txBody>
          <a:bodyPr/>
          <a:lstStyle/>
          <a:p>
            <a:pPr marL="0" indent="0" algn="r">
              <a:buNone/>
            </a:pPr>
            <a:r>
              <a:rPr lang="ar-SA" dirty="0" smtClean="0"/>
              <a:t>ولقد صنف خبراء السياحة الأنواع المختلفة لها وفقا لعدة عناصر هي:</a:t>
            </a:r>
          </a:p>
          <a:p>
            <a:pPr algn="r" rtl="1">
              <a:buFont typeface="Wingdings" panose="05000000000000000000" pitchFamily="2" charset="2"/>
              <a:buChar char="ü"/>
            </a:pPr>
            <a:r>
              <a:rPr lang="ar-SA" dirty="0" smtClean="0"/>
              <a:t>تبعا لعدد الأشخاص المسافرين.</a:t>
            </a:r>
          </a:p>
          <a:p>
            <a:pPr algn="r" rtl="1">
              <a:buFont typeface="Wingdings" panose="05000000000000000000" pitchFamily="2" charset="2"/>
              <a:buChar char="ü"/>
            </a:pPr>
            <a:r>
              <a:rPr lang="ar-SA" dirty="0" smtClean="0"/>
              <a:t>تبعا لنوع وسيلة النقل.</a:t>
            </a:r>
          </a:p>
          <a:p>
            <a:pPr algn="r" rtl="1">
              <a:buFont typeface="Wingdings" panose="05000000000000000000" pitchFamily="2" charset="2"/>
              <a:buChar char="ü"/>
            </a:pPr>
            <a:r>
              <a:rPr lang="ar-SA" dirty="0" smtClean="0"/>
              <a:t>وفقل للسن.</a:t>
            </a:r>
          </a:p>
          <a:p>
            <a:pPr algn="r" rtl="1">
              <a:buFont typeface="Wingdings" panose="05000000000000000000" pitchFamily="2" charset="2"/>
              <a:buChar char="ü"/>
            </a:pPr>
            <a:r>
              <a:rPr lang="ar-SA" dirty="0" smtClean="0"/>
              <a:t>وفقا للجنس.</a:t>
            </a:r>
          </a:p>
          <a:p>
            <a:pPr algn="r" rtl="1">
              <a:buFont typeface="Wingdings" panose="05000000000000000000" pitchFamily="2" charset="2"/>
              <a:buChar char="ü"/>
            </a:pPr>
            <a:r>
              <a:rPr lang="ar-SA" dirty="0" smtClean="0"/>
              <a:t>حسب مستوى الإنفاق والطبقة الاجتماعية.</a:t>
            </a:r>
          </a:p>
          <a:p>
            <a:pPr algn="r" rtl="1">
              <a:buFont typeface="Wingdings" panose="05000000000000000000" pitchFamily="2" charset="2"/>
              <a:buChar char="ü"/>
            </a:pPr>
            <a:r>
              <a:rPr lang="ar-SA" dirty="0" smtClean="0"/>
              <a:t>تبعا للموقع الجغرافي.</a:t>
            </a:r>
          </a:p>
          <a:p>
            <a:pPr algn="r" rtl="1">
              <a:buFont typeface="Wingdings" panose="05000000000000000000" pitchFamily="2" charset="2"/>
              <a:buChar char="ü"/>
            </a:pPr>
            <a:r>
              <a:rPr lang="ar-SA" dirty="0" smtClean="0"/>
              <a:t>تبعا للهدف من الرحلة</a:t>
            </a:r>
          </a:p>
          <a:p>
            <a:pPr marL="0" indent="0" algn="r">
              <a:buNone/>
            </a:pPr>
            <a:endParaRPr lang="en-US" dirty="0"/>
          </a:p>
        </p:txBody>
      </p:sp>
    </p:spTree>
    <p:extLst>
      <p:ext uri="{BB962C8B-B14F-4D97-AF65-F5344CB8AC3E}">
        <p14:creationId xmlns:p14="http://schemas.microsoft.com/office/powerpoint/2010/main" val="127097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تصنيف السياحة تبعا لعدد الأشخاص</a:t>
            </a:r>
            <a:endParaRPr lang="en-US" dirty="0"/>
          </a:p>
        </p:txBody>
      </p:sp>
      <p:sp>
        <p:nvSpPr>
          <p:cNvPr id="3" name="Content Placeholder 2"/>
          <p:cNvSpPr>
            <a:spLocks noGrp="1"/>
          </p:cNvSpPr>
          <p:nvPr>
            <p:ph idx="1"/>
          </p:nvPr>
        </p:nvSpPr>
        <p:spPr>
          <a:xfrm>
            <a:off x="372534" y="2438400"/>
            <a:ext cx="11331738" cy="3651504"/>
          </a:xfrm>
        </p:spPr>
        <p:txBody>
          <a:bodyPr/>
          <a:lstStyle/>
          <a:p>
            <a:pPr algn="r" rtl="1">
              <a:lnSpc>
                <a:spcPct val="250000"/>
              </a:lnSpc>
              <a:buFont typeface="Courier New" panose="02070309020205020404" pitchFamily="49" charset="0"/>
              <a:buChar char="o"/>
            </a:pPr>
            <a:r>
              <a:rPr lang="ar-SA" dirty="0" smtClean="0"/>
              <a:t>سياحة فردية : تتضمن شخص واحد أو عائلة.</a:t>
            </a:r>
          </a:p>
          <a:p>
            <a:pPr algn="r" rtl="1">
              <a:lnSpc>
                <a:spcPct val="250000"/>
              </a:lnSpc>
              <a:buFont typeface="Courier New" panose="02070309020205020404" pitchFamily="49" charset="0"/>
              <a:buChar char="o"/>
            </a:pPr>
            <a:r>
              <a:rPr lang="ar-SA" dirty="0" smtClean="0"/>
              <a:t>سياحة جماعية : عادة ما تعني سفر عدة اشخاص يربط بينهم رابط معين.</a:t>
            </a:r>
          </a:p>
        </p:txBody>
      </p:sp>
    </p:spTree>
    <p:extLst>
      <p:ext uri="{BB962C8B-B14F-4D97-AF65-F5344CB8AC3E}">
        <p14:creationId xmlns:p14="http://schemas.microsoft.com/office/powerpoint/2010/main" val="11909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تصنيف السياحة تبعا لوسيلة النقل المستخدمة</a:t>
            </a:r>
            <a:endParaRPr lang="en-US" dirty="0"/>
          </a:p>
        </p:txBody>
      </p:sp>
      <p:sp>
        <p:nvSpPr>
          <p:cNvPr id="3" name="Content Placeholder 2"/>
          <p:cNvSpPr>
            <a:spLocks noGrp="1"/>
          </p:cNvSpPr>
          <p:nvPr>
            <p:ph idx="1"/>
          </p:nvPr>
        </p:nvSpPr>
        <p:spPr>
          <a:xfrm>
            <a:off x="349956" y="2438400"/>
            <a:ext cx="11354315" cy="3651504"/>
          </a:xfrm>
        </p:spPr>
        <p:txBody>
          <a:bodyPr>
            <a:normAutofit/>
          </a:bodyPr>
          <a:lstStyle/>
          <a:p>
            <a:pPr algn="r" rtl="1">
              <a:lnSpc>
                <a:spcPct val="300000"/>
              </a:lnSpc>
              <a:buFont typeface="Courier New" panose="02070309020205020404" pitchFamily="49" charset="0"/>
              <a:buChar char="o"/>
            </a:pPr>
            <a:r>
              <a:rPr lang="ar-SA" sz="2400" dirty="0" smtClean="0"/>
              <a:t>سياحة برية: ( السيارات – السكك الحديدية ).</a:t>
            </a:r>
          </a:p>
          <a:p>
            <a:pPr algn="r" rtl="1">
              <a:lnSpc>
                <a:spcPct val="300000"/>
              </a:lnSpc>
              <a:buFont typeface="Courier New" panose="02070309020205020404" pitchFamily="49" charset="0"/>
              <a:buChar char="o"/>
            </a:pPr>
            <a:r>
              <a:rPr lang="ar-SA" sz="2400" dirty="0" smtClean="0"/>
              <a:t>سياحة بحرية أو نهرية: ( اليخوت – البواخر).</a:t>
            </a:r>
          </a:p>
          <a:p>
            <a:pPr algn="r" rtl="1">
              <a:lnSpc>
                <a:spcPct val="300000"/>
              </a:lnSpc>
              <a:buFont typeface="Courier New" panose="02070309020205020404" pitchFamily="49" charset="0"/>
              <a:buChar char="o"/>
            </a:pPr>
            <a:r>
              <a:rPr lang="ar-SA" sz="2400" dirty="0" smtClean="0"/>
              <a:t>سياحة جوية: ( الطائرات).</a:t>
            </a:r>
            <a:endParaRPr lang="en-US" sz="2400" dirty="0"/>
          </a:p>
        </p:txBody>
      </p:sp>
    </p:spTree>
    <p:extLst>
      <p:ext uri="{BB962C8B-B14F-4D97-AF65-F5344CB8AC3E}">
        <p14:creationId xmlns:p14="http://schemas.microsoft.com/office/powerpoint/2010/main" val="290205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تصنيف السياحة وفقا للعمر</a:t>
            </a:r>
            <a:endParaRPr lang="en-US" dirty="0"/>
          </a:p>
        </p:txBody>
      </p:sp>
      <p:sp>
        <p:nvSpPr>
          <p:cNvPr id="3" name="Content Placeholder 2"/>
          <p:cNvSpPr>
            <a:spLocks noGrp="1"/>
          </p:cNvSpPr>
          <p:nvPr>
            <p:ph idx="1"/>
          </p:nvPr>
        </p:nvSpPr>
        <p:spPr>
          <a:xfrm>
            <a:off x="428978" y="2438400"/>
            <a:ext cx="11275293" cy="3651504"/>
          </a:xfrm>
        </p:spPr>
        <p:txBody>
          <a:bodyPr/>
          <a:lstStyle/>
          <a:p>
            <a:pPr algn="r" rtl="1">
              <a:lnSpc>
                <a:spcPct val="300000"/>
              </a:lnSpc>
              <a:buFont typeface="Courier New" panose="02070309020205020404" pitchFamily="49" charset="0"/>
              <a:buChar char="o"/>
            </a:pPr>
            <a:r>
              <a:rPr lang="ar-SA" dirty="0" smtClean="0"/>
              <a:t>سياحة الشباب ( بين عمر 19 و ثلاثين سنة).</a:t>
            </a:r>
          </a:p>
          <a:p>
            <a:pPr algn="r" rtl="1">
              <a:lnSpc>
                <a:spcPct val="300000"/>
              </a:lnSpc>
              <a:buFont typeface="Courier New" panose="02070309020205020404" pitchFamily="49" charset="0"/>
              <a:buChar char="o"/>
            </a:pPr>
            <a:r>
              <a:rPr lang="ar-SA" dirty="0" smtClean="0"/>
              <a:t>سياحة متوسطي الأعمار</a:t>
            </a:r>
            <a:r>
              <a:rPr lang="ar-SA" dirty="0" smtClean="0">
                <a:sym typeface="Wingdings" panose="05000000000000000000" pitchFamily="2" charset="2"/>
              </a:rPr>
              <a:t>( بين ثلاثين و ستين سنة).</a:t>
            </a:r>
          </a:p>
          <a:p>
            <a:pPr algn="r" rtl="1">
              <a:lnSpc>
                <a:spcPct val="300000"/>
              </a:lnSpc>
              <a:buFont typeface="Courier New" panose="02070309020205020404" pitchFamily="49" charset="0"/>
              <a:buChar char="o"/>
            </a:pPr>
            <a:r>
              <a:rPr lang="ar-SA" dirty="0" smtClean="0">
                <a:sym typeface="Wingdings" panose="05000000000000000000" pitchFamily="2" charset="2"/>
              </a:rPr>
              <a:t>سياحة كبار السن ( فوق ستين سنة).</a:t>
            </a:r>
            <a:endParaRPr lang="ar-SA" dirty="0"/>
          </a:p>
          <a:p>
            <a:pPr marL="0" indent="0" algn="r">
              <a:lnSpc>
                <a:spcPct val="300000"/>
              </a:lnSpc>
              <a:buNone/>
            </a:pPr>
            <a:endParaRPr lang="ar-SA" dirty="0" smtClean="0"/>
          </a:p>
          <a:p>
            <a:pPr marL="0" indent="0" algn="r">
              <a:lnSpc>
                <a:spcPct val="300000"/>
              </a:lnSpc>
              <a:buNone/>
            </a:pPr>
            <a:endParaRPr lang="ar-SA" dirty="0" smtClean="0"/>
          </a:p>
          <a:p>
            <a:pPr marL="0" indent="0" algn="r">
              <a:buNone/>
            </a:pPr>
            <a:endParaRPr lang="ar-SA" dirty="0" smtClean="0"/>
          </a:p>
          <a:p>
            <a:pPr marL="0" indent="0" algn="r">
              <a:buNone/>
            </a:pPr>
            <a:endParaRPr lang="ar-SA" dirty="0" smtClean="0"/>
          </a:p>
          <a:p>
            <a:pPr marL="0" indent="0" algn="r">
              <a:buNone/>
            </a:pPr>
            <a:endParaRPr lang="ar-SA" dirty="0"/>
          </a:p>
          <a:p>
            <a:pPr marL="0" indent="0" algn="r">
              <a:buNone/>
            </a:pPr>
            <a:endParaRPr lang="en-US" dirty="0"/>
          </a:p>
        </p:txBody>
      </p:sp>
    </p:spTree>
    <p:extLst>
      <p:ext uri="{BB962C8B-B14F-4D97-AF65-F5344CB8AC3E}">
        <p14:creationId xmlns:p14="http://schemas.microsoft.com/office/powerpoint/2010/main" val="2522644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تصنيف السياحة وفقا للجنس</a:t>
            </a:r>
            <a:endParaRPr lang="en-US" dirty="0"/>
          </a:p>
        </p:txBody>
      </p:sp>
      <p:sp>
        <p:nvSpPr>
          <p:cNvPr id="3" name="Content Placeholder 2"/>
          <p:cNvSpPr>
            <a:spLocks noGrp="1"/>
          </p:cNvSpPr>
          <p:nvPr>
            <p:ph idx="1"/>
          </p:nvPr>
        </p:nvSpPr>
        <p:spPr>
          <a:xfrm>
            <a:off x="508000" y="2438400"/>
            <a:ext cx="11196271" cy="3651504"/>
          </a:xfrm>
        </p:spPr>
        <p:txBody>
          <a:bodyPr>
            <a:normAutofit/>
          </a:bodyPr>
          <a:lstStyle/>
          <a:p>
            <a:pPr algn="r" rtl="1">
              <a:lnSpc>
                <a:spcPct val="200000"/>
              </a:lnSpc>
              <a:buFont typeface="Courier New" panose="02070309020205020404" pitchFamily="49" charset="0"/>
              <a:buChar char="o"/>
            </a:pPr>
            <a:r>
              <a:rPr lang="ar-SA" sz="1800" dirty="0" smtClean="0"/>
              <a:t>سياحة الرجال.</a:t>
            </a:r>
          </a:p>
          <a:p>
            <a:pPr algn="r" rtl="1">
              <a:lnSpc>
                <a:spcPct val="200000"/>
              </a:lnSpc>
              <a:buFont typeface="Courier New" panose="02070309020205020404" pitchFamily="49" charset="0"/>
              <a:buChar char="o"/>
            </a:pPr>
            <a:r>
              <a:rPr lang="ar-SA" sz="1800" dirty="0" smtClean="0"/>
              <a:t>سياحة النساء.</a:t>
            </a:r>
          </a:p>
          <a:p>
            <a:pPr marL="0" indent="0" algn="r" rtl="1">
              <a:lnSpc>
                <a:spcPct val="200000"/>
              </a:lnSpc>
              <a:buNone/>
            </a:pPr>
            <a:r>
              <a:rPr lang="ar-SA" sz="1800" dirty="0" smtClean="0"/>
              <a:t>تزايد في الآونة الأخيرة عدد النساء الاتي يقبلن على السفر للسياحة دون صحبة الرجال. فقد اشارت الشركات السياحية الى ان هناك الكثير من النساء مع صديقات لهن شاركن في رحلات سياحية خاصة بالنساء فقط الى ( الاسكا) للتزحلق على الجليد والإقامة في مزارع الحيوانات في مونتانا او جولات على الدرجات ويرجع السبب في نمو السياحة النسائية الى تأخر سن الزواج وارتفاع دخل المرأة.</a:t>
            </a:r>
            <a:endParaRPr lang="en-US" sz="1800" dirty="0"/>
          </a:p>
        </p:txBody>
      </p:sp>
    </p:spTree>
    <p:extLst>
      <p:ext uri="{BB962C8B-B14F-4D97-AF65-F5344CB8AC3E}">
        <p14:creationId xmlns:p14="http://schemas.microsoft.com/office/powerpoint/2010/main" val="324495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2492991"/>
            <a:ext cx="11655188" cy="3651504"/>
          </a:xfrm>
        </p:spPr>
        <p:txBody>
          <a:bodyPr>
            <a:normAutofit/>
          </a:bodyPr>
          <a:lstStyle/>
          <a:p>
            <a:pPr marL="0" indent="0">
              <a:buNone/>
            </a:pPr>
            <a:endParaRPr lang="ar-SA" sz="5400" dirty="0"/>
          </a:p>
          <a:p>
            <a:pPr marL="0" indent="0" algn="ctr">
              <a:buNone/>
            </a:pPr>
            <a:r>
              <a:rPr lang="ar-SA" sz="5400" dirty="0" smtClean="0"/>
              <a:t>الأنماط السياحية</a:t>
            </a:r>
          </a:p>
          <a:p>
            <a:pPr marL="0" indent="0">
              <a:buNone/>
            </a:pPr>
            <a:endParaRPr lang="en-US" sz="5400" dirty="0"/>
          </a:p>
        </p:txBody>
      </p:sp>
      <p:sp>
        <p:nvSpPr>
          <p:cNvPr id="4" name="Oval 3"/>
          <p:cNvSpPr/>
          <p:nvPr/>
        </p:nvSpPr>
        <p:spPr>
          <a:xfrm>
            <a:off x="10085696" y="491319"/>
            <a:ext cx="1678674" cy="1514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الفصل الثالث</a:t>
            </a:r>
            <a:endParaRPr lang="en-US" sz="3600" dirty="0"/>
          </a:p>
        </p:txBody>
      </p:sp>
    </p:spTree>
    <p:extLst>
      <p:ext uri="{BB962C8B-B14F-4D97-AF65-F5344CB8AC3E}">
        <p14:creationId xmlns:p14="http://schemas.microsoft.com/office/powerpoint/2010/main" val="249051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068" y="568345"/>
            <a:ext cx="10451204" cy="1560716"/>
          </a:xfrm>
        </p:spPr>
        <p:txBody>
          <a:bodyPr/>
          <a:lstStyle/>
          <a:p>
            <a:pPr algn="ctr"/>
            <a:r>
              <a:rPr lang="ar-SA" dirty="0" smtClean="0"/>
              <a:t>تصنيف السياحة حسب مستوى الانفاق والطبقة الاجتماعية</a:t>
            </a:r>
            <a:endParaRPr lang="en-US" dirty="0"/>
          </a:p>
        </p:txBody>
      </p:sp>
      <p:sp>
        <p:nvSpPr>
          <p:cNvPr id="3" name="Content Placeholder 2"/>
          <p:cNvSpPr>
            <a:spLocks noGrp="1"/>
          </p:cNvSpPr>
          <p:nvPr>
            <p:ph idx="1"/>
          </p:nvPr>
        </p:nvSpPr>
        <p:spPr>
          <a:xfrm>
            <a:off x="372534" y="2438400"/>
            <a:ext cx="11331738" cy="3651504"/>
          </a:xfrm>
        </p:spPr>
        <p:txBody>
          <a:bodyPr/>
          <a:lstStyle/>
          <a:p>
            <a:pPr algn="r" rtl="1">
              <a:lnSpc>
                <a:spcPct val="250000"/>
              </a:lnSpc>
              <a:buFont typeface="Courier New" panose="02070309020205020404" pitchFamily="49" charset="0"/>
              <a:buChar char="o"/>
            </a:pPr>
            <a:r>
              <a:rPr lang="ar-SA" dirty="0" smtClean="0"/>
              <a:t>سياحة أصحاب الملايين : الذين يسافرون بوسائلهم الخاصة ( اليخوت طائرات خاصة).</a:t>
            </a:r>
          </a:p>
          <a:p>
            <a:pPr algn="r" rtl="1">
              <a:lnSpc>
                <a:spcPct val="250000"/>
              </a:lnSpc>
              <a:buFont typeface="Courier New" panose="02070309020205020404" pitchFamily="49" charset="0"/>
              <a:buChar char="o"/>
            </a:pPr>
            <a:r>
              <a:rPr lang="ar-SA" dirty="0" smtClean="0"/>
              <a:t>سياحة الطبقة المتميزة: التي تستخدم النوعيات الممتازة من الخدمات ( فنادق الخمسة نجوم مقاعد الدرجة الأولى في الطائرات).</a:t>
            </a:r>
          </a:p>
          <a:p>
            <a:pPr algn="r" rtl="1">
              <a:lnSpc>
                <a:spcPct val="250000"/>
              </a:lnSpc>
              <a:buFont typeface="Courier New" panose="02070309020205020404" pitchFamily="49" charset="0"/>
              <a:buChar char="o"/>
            </a:pPr>
            <a:r>
              <a:rPr lang="ar-SA" dirty="0" smtClean="0"/>
              <a:t>السياحة الاجتماعية او العامة لذوي الدخل المحدود.</a:t>
            </a:r>
            <a:endParaRPr lang="en-US" dirty="0"/>
          </a:p>
        </p:txBody>
      </p:sp>
    </p:spTree>
    <p:extLst>
      <p:ext uri="{BB962C8B-B14F-4D97-AF65-F5344CB8AC3E}">
        <p14:creationId xmlns:p14="http://schemas.microsoft.com/office/powerpoint/2010/main" val="254289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تصنيف السياحة تبعا للموقع الجغرافي</a:t>
            </a:r>
            <a:endParaRPr lang="en-US" dirty="0"/>
          </a:p>
        </p:txBody>
      </p:sp>
      <p:sp>
        <p:nvSpPr>
          <p:cNvPr id="3" name="Content Placeholder 2"/>
          <p:cNvSpPr>
            <a:spLocks noGrp="1"/>
          </p:cNvSpPr>
          <p:nvPr>
            <p:ph idx="1"/>
          </p:nvPr>
        </p:nvSpPr>
        <p:spPr>
          <a:xfrm>
            <a:off x="383822" y="2438400"/>
            <a:ext cx="11320449" cy="3651504"/>
          </a:xfrm>
        </p:spPr>
        <p:txBody>
          <a:bodyPr>
            <a:normAutofit/>
          </a:bodyPr>
          <a:lstStyle/>
          <a:p>
            <a:pPr marL="0" indent="0" algn="r">
              <a:lnSpc>
                <a:spcPct val="150000"/>
              </a:lnSpc>
              <a:buNone/>
            </a:pPr>
            <a:r>
              <a:rPr lang="ar-SA" sz="3600" dirty="0" smtClean="0"/>
              <a:t>فهناك السياحة الداخلية ( المحلية ) والسياحة الإقليمية والسياحة الدولية، وتختلف كل منها في مفهومها وخصائصها ومقومتها.</a:t>
            </a:r>
            <a:endParaRPr lang="en-US" sz="3600" dirty="0"/>
          </a:p>
        </p:txBody>
      </p:sp>
    </p:spTree>
    <p:extLst>
      <p:ext uri="{BB962C8B-B14F-4D97-AF65-F5344CB8AC3E}">
        <p14:creationId xmlns:p14="http://schemas.microsoft.com/office/powerpoint/2010/main" val="399039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السياحة الداخلية( المحلية)</a:t>
            </a:r>
            <a:endParaRPr lang="en-US" dirty="0"/>
          </a:p>
        </p:txBody>
      </p:sp>
      <p:sp>
        <p:nvSpPr>
          <p:cNvPr id="3" name="Content Placeholder 2"/>
          <p:cNvSpPr>
            <a:spLocks noGrp="1"/>
          </p:cNvSpPr>
          <p:nvPr>
            <p:ph idx="1"/>
          </p:nvPr>
        </p:nvSpPr>
        <p:spPr>
          <a:xfrm>
            <a:off x="406400" y="2438400"/>
            <a:ext cx="11297871" cy="3651504"/>
          </a:xfrm>
        </p:spPr>
        <p:txBody>
          <a:bodyPr/>
          <a:lstStyle/>
          <a:p>
            <a:pPr marL="0" indent="0" algn="r">
              <a:lnSpc>
                <a:spcPct val="200000"/>
              </a:lnSpc>
              <a:buNone/>
            </a:pPr>
            <a:r>
              <a:rPr lang="ar-SA" dirty="0" smtClean="0"/>
              <a:t>الزيارات والانتقالات التي يقوم بها المواطنون داخل حدود دولتهم. ويمكن تعريفها بناء على المدة التي يقضيها بعيدا عن مقر اقامته الدائم وغالبا يشترط فيها ان لا تقل عن أربعة وعشرون ساعة والا اعتبرت نشاطا ترفيها. ولكن بصفة عامة يمكن القول ان السياحة الداخلية تضم نمطين اساسين هما:</a:t>
            </a:r>
          </a:p>
          <a:p>
            <a:pPr marL="0" indent="0" algn="r">
              <a:lnSpc>
                <a:spcPct val="200000"/>
              </a:lnSpc>
              <a:buNone/>
            </a:pPr>
            <a:r>
              <a:rPr lang="ar-SA" dirty="0" smtClean="0"/>
              <a:t>رحلات ترفيهية: تكون مدتها اقل من أربعة وعشرون ساعة.</a:t>
            </a:r>
          </a:p>
          <a:p>
            <a:pPr marL="0" indent="0" algn="r">
              <a:lnSpc>
                <a:spcPct val="200000"/>
              </a:lnSpc>
              <a:buNone/>
            </a:pPr>
            <a:r>
              <a:rPr lang="ar-SA" dirty="0" smtClean="0"/>
              <a:t>رحلات سياحية داخلية وتكون مدتها اكثر من أربعة وعشرون ساعة.</a:t>
            </a:r>
            <a:endParaRPr lang="en-US" dirty="0"/>
          </a:p>
        </p:txBody>
      </p:sp>
    </p:spTree>
    <p:extLst>
      <p:ext uri="{BB962C8B-B14F-4D97-AF65-F5344CB8AC3E}">
        <p14:creationId xmlns:p14="http://schemas.microsoft.com/office/powerpoint/2010/main" val="266770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أهمية السياحة الداخلية ودورها</a:t>
            </a:r>
            <a:endParaRPr lang="en-US" dirty="0"/>
          </a:p>
        </p:txBody>
      </p:sp>
      <p:sp>
        <p:nvSpPr>
          <p:cNvPr id="3" name="Content Placeholder 2"/>
          <p:cNvSpPr>
            <a:spLocks noGrp="1"/>
          </p:cNvSpPr>
          <p:nvPr>
            <p:ph idx="1"/>
          </p:nvPr>
        </p:nvSpPr>
        <p:spPr>
          <a:xfrm>
            <a:off x="440268" y="2438399"/>
            <a:ext cx="11264004" cy="3973689"/>
          </a:xfrm>
        </p:spPr>
        <p:txBody>
          <a:bodyPr>
            <a:normAutofit fontScale="92500" lnSpcReduction="10000"/>
          </a:bodyPr>
          <a:lstStyle/>
          <a:p>
            <a:pPr marL="0" indent="0" algn="r">
              <a:buNone/>
            </a:pPr>
            <a:r>
              <a:rPr lang="ar-SA" dirty="0" smtClean="0"/>
              <a:t>تغيرت نظرت العديد من دول العالم للسياحة الداخلية لما لها من آثار ومزايا اقتصادية واجتماعية منها :</a:t>
            </a:r>
          </a:p>
          <a:p>
            <a:pPr marL="0" indent="0" algn="r">
              <a:buNone/>
            </a:pPr>
            <a:r>
              <a:rPr lang="ar-SA" dirty="0" smtClean="0"/>
              <a:t>1- نمو المناطق السياحية وتطورها وانتعاشها اقتصاديا نتيجة لما ينفقه الزائر بها .</a:t>
            </a:r>
          </a:p>
          <a:p>
            <a:pPr marL="0" indent="0" algn="r">
              <a:buNone/>
            </a:pPr>
            <a:r>
              <a:rPr lang="ar-SA" dirty="0" smtClean="0"/>
              <a:t>2- إيجاد فرص عمل مختلفة مما يخفف من ازمة البطالة ويرفع مستويات المعيشة.</a:t>
            </a:r>
          </a:p>
          <a:p>
            <a:pPr marL="0" indent="0" algn="r">
              <a:buNone/>
            </a:pPr>
            <a:r>
              <a:rPr lang="ar-SA" dirty="0" smtClean="0"/>
              <a:t>3- رفع معدلات الاشغال الفندقي على مدار العام بما يساعد على تجاوز الفترات غير الموسمية.</a:t>
            </a:r>
          </a:p>
          <a:p>
            <a:pPr marL="0" indent="0" algn="r">
              <a:buNone/>
            </a:pPr>
            <a:r>
              <a:rPr lang="ar-SA" dirty="0" smtClean="0"/>
              <a:t>4- تنشيط الصناعات المختلفة ذات الارتباط المباشر او غير المباشر مثل النقل ، الصناعات الغذائية وغيرها.</a:t>
            </a:r>
          </a:p>
          <a:p>
            <a:pPr marL="0" indent="0" algn="r">
              <a:buNone/>
            </a:pPr>
            <a:r>
              <a:rPr lang="ar-SA" dirty="0" smtClean="0"/>
              <a:t>5- زيادة الاستثمار في المشروعات السياحية واستقطاب رؤوس الأموال لتنفيذ التنمية المختلفة.</a:t>
            </a:r>
          </a:p>
          <a:p>
            <a:pPr marL="0" indent="0" algn="r">
              <a:buNone/>
            </a:pPr>
            <a:r>
              <a:rPr lang="ar-SA" dirty="0" smtClean="0"/>
              <a:t>6- تنمية الوعي السياحي والثقافي لدى المواطنين وزيادة ارتباطهم وشعورهم بالانتماء الى وطنهم والمحافظة على تراثه وآثاره مع اتاحة الفرصة للترويح النفسي والجسماني مما يجعلهم اكثر عطاء.</a:t>
            </a:r>
          </a:p>
          <a:p>
            <a:pPr marL="0" indent="0" algn="r">
              <a:buNone/>
            </a:pPr>
            <a:r>
              <a:rPr lang="ar-SA" dirty="0" smtClean="0"/>
              <a:t>7-الاهتمام المستمر بصيانة المرافق والعمل على تحسين الخدمات بالمناطق السياحية المختلفة والمحافظة على الحرف اليدوية. </a:t>
            </a:r>
          </a:p>
          <a:p>
            <a:pPr marL="0" indent="0" algn="r">
              <a:buNone/>
            </a:pPr>
            <a:r>
              <a:rPr lang="ar-SA" dirty="0" smtClean="0"/>
              <a:t> </a:t>
            </a:r>
            <a:endParaRPr lang="en-US" dirty="0"/>
          </a:p>
        </p:txBody>
      </p:sp>
    </p:spTree>
    <p:extLst>
      <p:ext uri="{BB962C8B-B14F-4D97-AF65-F5344CB8AC3E}">
        <p14:creationId xmlns:p14="http://schemas.microsoft.com/office/powerpoint/2010/main" val="67650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تأثيرات السياحة الداخلية</a:t>
            </a:r>
            <a:endParaRPr lang="en-US" dirty="0"/>
          </a:p>
        </p:txBody>
      </p:sp>
      <p:sp>
        <p:nvSpPr>
          <p:cNvPr id="3" name="Content Placeholder 2"/>
          <p:cNvSpPr>
            <a:spLocks noGrp="1"/>
          </p:cNvSpPr>
          <p:nvPr>
            <p:ph idx="1"/>
          </p:nvPr>
        </p:nvSpPr>
        <p:spPr>
          <a:xfrm>
            <a:off x="395112" y="2438400"/>
            <a:ext cx="11309160" cy="3651504"/>
          </a:xfrm>
        </p:spPr>
        <p:txBody>
          <a:bodyPr/>
          <a:lstStyle/>
          <a:p>
            <a:pPr marL="457200" indent="-457200" algn="r" rtl="1">
              <a:lnSpc>
                <a:spcPct val="250000"/>
              </a:lnSpc>
              <a:buFont typeface="+mj-lt"/>
              <a:buAutoNum type="arabicPeriod"/>
            </a:pPr>
            <a:r>
              <a:rPr lang="ar-SA" dirty="0" smtClean="0"/>
              <a:t>دعم النسيج القومي للمجتمع بالاحتكاك المباشر بين أبناء المجتمعات المحلية.</a:t>
            </a:r>
          </a:p>
          <a:p>
            <a:pPr marL="457200" indent="-457200" algn="r" rtl="1">
              <a:lnSpc>
                <a:spcPct val="250000"/>
              </a:lnSpc>
              <a:buFont typeface="+mj-lt"/>
              <a:buAutoNum type="arabicPeriod"/>
            </a:pPr>
            <a:r>
              <a:rPr lang="ar-SA" dirty="0" smtClean="0"/>
              <a:t>سند للسياحة الدولية عند الازمات.</a:t>
            </a:r>
          </a:p>
          <a:p>
            <a:pPr marL="457200" indent="-457200" algn="r" rtl="1">
              <a:lnSpc>
                <a:spcPct val="250000"/>
              </a:lnSpc>
              <a:buFont typeface="+mj-lt"/>
              <a:buAutoNum type="arabicPeriod"/>
            </a:pPr>
            <a:r>
              <a:rPr lang="ar-SA" dirty="0" smtClean="0"/>
              <a:t>تأكيد تماسك الاسرة كوحدة اجتماعية أساسية في المجتمع.</a:t>
            </a:r>
          </a:p>
        </p:txBody>
      </p:sp>
    </p:spTree>
    <p:extLst>
      <p:ext uri="{BB962C8B-B14F-4D97-AF65-F5344CB8AC3E}">
        <p14:creationId xmlns:p14="http://schemas.microsoft.com/office/powerpoint/2010/main" val="293518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السياحة الإقليمية </a:t>
            </a:r>
            <a:endParaRPr lang="en-US" dirty="0"/>
          </a:p>
        </p:txBody>
      </p:sp>
      <p:sp>
        <p:nvSpPr>
          <p:cNvPr id="3" name="Content Placeholder 2"/>
          <p:cNvSpPr>
            <a:spLocks noGrp="1"/>
          </p:cNvSpPr>
          <p:nvPr>
            <p:ph idx="1"/>
          </p:nvPr>
        </p:nvSpPr>
        <p:spPr>
          <a:xfrm>
            <a:off x="417690" y="2438400"/>
            <a:ext cx="11286582" cy="3651504"/>
          </a:xfrm>
        </p:spPr>
        <p:txBody>
          <a:bodyPr/>
          <a:lstStyle/>
          <a:p>
            <a:pPr algn="r" rtl="1">
              <a:lnSpc>
                <a:spcPct val="250000"/>
              </a:lnSpc>
              <a:buFont typeface="Wingdings" panose="05000000000000000000" pitchFamily="2" charset="2"/>
              <a:buChar char="ü"/>
            </a:pPr>
            <a:r>
              <a:rPr lang="ar-SA" dirty="0" smtClean="0"/>
              <a:t>السفر والتنقل بين دول متجاورة تكون منطقة سياحية واحدة.</a:t>
            </a:r>
          </a:p>
          <a:p>
            <a:pPr algn="r" rtl="1">
              <a:lnSpc>
                <a:spcPct val="250000"/>
              </a:lnSpc>
              <a:buFont typeface="Wingdings" panose="05000000000000000000" pitchFamily="2" charset="2"/>
              <a:buChar char="ü"/>
            </a:pPr>
            <a:r>
              <a:rPr lang="ar-SA" dirty="0" smtClean="0"/>
              <a:t>وتتميز السياحة الإقليمية بقلة التكلفة الاجمالية للرحلات نظرا لقصر المسافة التي يقطعها السائح إضافة الى تعدد وسائل النقل المتاحة</a:t>
            </a:r>
            <a:endParaRPr lang="en-US" dirty="0"/>
          </a:p>
        </p:txBody>
      </p:sp>
    </p:spTree>
    <p:extLst>
      <p:ext uri="{BB962C8B-B14F-4D97-AF65-F5344CB8AC3E}">
        <p14:creationId xmlns:p14="http://schemas.microsoft.com/office/powerpoint/2010/main" val="96526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السياحة الدولية</a:t>
            </a:r>
            <a:endParaRPr lang="en-US" dirty="0"/>
          </a:p>
        </p:txBody>
      </p:sp>
      <p:sp>
        <p:nvSpPr>
          <p:cNvPr id="3" name="Content Placeholder 2"/>
          <p:cNvSpPr>
            <a:spLocks noGrp="1"/>
          </p:cNvSpPr>
          <p:nvPr>
            <p:ph idx="1"/>
          </p:nvPr>
        </p:nvSpPr>
        <p:spPr>
          <a:xfrm>
            <a:off x="451556" y="2438400"/>
            <a:ext cx="11252715" cy="3651504"/>
          </a:xfrm>
        </p:spPr>
        <p:txBody>
          <a:bodyPr/>
          <a:lstStyle/>
          <a:p>
            <a:pPr marL="0" indent="0" algn="r">
              <a:lnSpc>
                <a:spcPct val="300000"/>
              </a:lnSpc>
              <a:buNone/>
            </a:pPr>
            <a:r>
              <a:rPr lang="ar-SA" dirty="0" smtClean="0"/>
              <a:t>الحركة او النشاط المتمثل في الانتقال والإقامة عبر حدود الدول والقارات المختلفة وتخضع هذه الحركة لعدد من العوامل والظروف السياسية والاقتصادية والاجتماعية التي تسود العالم.</a:t>
            </a:r>
            <a:endParaRPr lang="en-US" dirty="0"/>
          </a:p>
        </p:txBody>
      </p:sp>
    </p:spTree>
    <p:extLst>
      <p:ext uri="{BB962C8B-B14F-4D97-AF65-F5344CB8AC3E}">
        <p14:creationId xmlns:p14="http://schemas.microsoft.com/office/powerpoint/2010/main" val="1037644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طبقا للهدف من الرحلة</a:t>
            </a:r>
            <a:endParaRPr lang="en-US" dirty="0"/>
          </a:p>
        </p:txBody>
      </p:sp>
      <p:sp>
        <p:nvSpPr>
          <p:cNvPr id="3" name="Content Placeholder 2"/>
          <p:cNvSpPr>
            <a:spLocks noGrp="1"/>
          </p:cNvSpPr>
          <p:nvPr>
            <p:ph idx="1"/>
          </p:nvPr>
        </p:nvSpPr>
        <p:spPr>
          <a:xfrm>
            <a:off x="395112" y="2438400"/>
            <a:ext cx="11309160" cy="3651504"/>
          </a:xfrm>
        </p:spPr>
        <p:txBody>
          <a:bodyPr>
            <a:normAutofit fontScale="85000" lnSpcReduction="20000"/>
          </a:bodyPr>
          <a:lstStyle/>
          <a:p>
            <a:pPr marL="0" indent="0" algn="r">
              <a:buNone/>
            </a:pPr>
            <a:r>
              <a:rPr lang="ar-SA" dirty="0" smtClean="0"/>
              <a:t>يعد التصنيف الأنواع المختلفة للسياحة وفقا للهدف من الرحلة هو الأكثر استخداما وشيوعا بالنسبة الى النشاط السياحي </a:t>
            </a:r>
            <a:r>
              <a:rPr lang="ar-SA" dirty="0" err="1" smtClean="0"/>
              <a:t>بوجة</a:t>
            </a:r>
            <a:r>
              <a:rPr lang="ar-SA" dirty="0" smtClean="0"/>
              <a:t> عام، ويندرج تحت هذا التصنيف الأنماط</a:t>
            </a:r>
          </a:p>
          <a:p>
            <a:pPr marL="0" indent="0" algn="r">
              <a:buNone/>
            </a:pPr>
            <a:r>
              <a:rPr lang="ar-SA" dirty="0" smtClean="0"/>
              <a:t> التالية:</a:t>
            </a:r>
          </a:p>
          <a:p>
            <a:pPr marL="457200" indent="-457200" algn="r" rtl="1">
              <a:buFont typeface="+mj-lt"/>
              <a:buAutoNum type="arabicPeriod"/>
            </a:pPr>
            <a:r>
              <a:rPr lang="ar-SA" dirty="0" smtClean="0"/>
              <a:t>السياحة الترفيهية.</a:t>
            </a:r>
          </a:p>
          <a:p>
            <a:pPr marL="457200" indent="-457200" algn="r" rtl="1">
              <a:buFont typeface="+mj-lt"/>
              <a:buAutoNum type="arabicPeriod"/>
            </a:pPr>
            <a:r>
              <a:rPr lang="ar-SA" dirty="0" smtClean="0"/>
              <a:t>السياحة الثقافية.</a:t>
            </a:r>
          </a:p>
          <a:p>
            <a:pPr marL="457200" indent="-457200" algn="r" rtl="1">
              <a:buFont typeface="+mj-lt"/>
              <a:buAutoNum type="arabicPeriod"/>
            </a:pPr>
            <a:r>
              <a:rPr lang="ar-SA" dirty="0" smtClean="0"/>
              <a:t>السياحة العلاجية.</a:t>
            </a:r>
          </a:p>
          <a:p>
            <a:pPr marL="457200" indent="-457200" algn="r" rtl="1">
              <a:buFont typeface="+mj-lt"/>
              <a:buAutoNum type="arabicPeriod"/>
            </a:pPr>
            <a:r>
              <a:rPr lang="ar-SA" dirty="0" smtClean="0"/>
              <a:t>السياحة الدينية.</a:t>
            </a:r>
          </a:p>
          <a:p>
            <a:pPr marL="457200" indent="-457200" algn="r" rtl="1">
              <a:buFont typeface="+mj-lt"/>
              <a:buAutoNum type="arabicPeriod"/>
            </a:pPr>
            <a:r>
              <a:rPr lang="ar-SA" dirty="0" smtClean="0"/>
              <a:t>السياحة الرياضية</a:t>
            </a:r>
          </a:p>
          <a:p>
            <a:pPr marL="457200" indent="-457200" algn="r" rtl="1">
              <a:buFont typeface="+mj-lt"/>
              <a:buAutoNum type="arabicPeriod"/>
            </a:pPr>
            <a:r>
              <a:rPr lang="ar-SA" dirty="0" smtClean="0"/>
              <a:t>سياحة المؤتمرات والاجتماعات.</a:t>
            </a:r>
          </a:p>
          <a:p>
            <a:pPr marL="457200" indent="-457200" algn="r" rtl="1">
              <a:buFont typeface="+mj-lt"/>
              <a:buAutoNum type="arabicPeriod"/>
            </a:pPr>
            <a:r>
              <a:rPr lang="ar-SA" dirty="0" smtClean="0"/>
              <a:t>سياحة المعارض.</a:t>
            </a:r>
          </a:p>
          <a:p>
            <a:pPr marL="457200" indent="-457200" algn="r" rtl="1">
              <a:buFont typeface="+mj-lt"/>
              <a:buAutoNum type="arabicPeriod"/>
            </a:pPr>
            <a:r>
              <a:rPr lang="ar-SA" dirty="0" smtClean="0"/>
              <a:t>سياحة رجال الاعمال.</a:t>
            </a:r>
          </a:p>
          <a:p>
            <a:pPr marL="0" indent="0" algn="r">
              <a:buNone/>
            </a:pPr>
            <a:endParaRPr lang="en-US" dirty="0"/>
          </a:p>
        </p:txBody>
      </p:sp>
    </p:spTree>
    <p:extLst>
      <p:ext uri="{BB962C8B-B14F-4D97-AF65-F5344CB8AC3E}">
        <p14:creationId xmlns:p14="http://schemas.microsoft.com/office/powerpoint/2010/main" val="2350104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السياحة الترفيهية. </a:t>
            </a:r>
            <a:endParaRPr lang="en-US" dirty="0"/>
          </a:p>
        </p:txBody>
      </p:sp>
      <p:sp>
        <p:nvSpPr>
          <p:cNvPr id="3" name="Content Placeholder 2"/>
          <p:cNvSpPr>
            <a:spLocks noGrp="1"/>
          </p:cNvSpPr>
          <p:nvPr>
            <p:ph idx="1"/>
          </p:nvPr>
        </p:nvSpPr>
        <p:spPr>
          <a:xfrm>
            <a:off x="417690" y="2438400"/>
            <a:ext cx="11286582" cy="3651504"/>
          </a:xfrm>
        </p:spPr>
        <p:txBody>
          <a:bodyPr/>
          <a:lstStyle/>
          <a:p>
            <a:pPr marL="0" indent="0" algn="r">
              <a:buNone/>
            </a:pPr>
            <a:r>
              <a:rPr lang="ar-SA" dirty="0" smtClean="0"/>
              <a:t>هي أهم أنواع السياحة التي تمثل عنصر جذب للغالبية العظمي من السائحين </a:t>
            </a:r>
            <a:r>
              <a:rPr lang="ar-SA" dirty="0"/>
              <a:t>أكثر أنواع السياحة </a:t>
            </a:r>
            <a:r>
              <a:rPr lang="ar-SA" dirty="0" smtClean="0"/>
              <a:t>انتشارًا، </a:t>
            </a:r>
            <a:r>
              <a:rPr lang="ar-SA" dirty="0"/>
              <a:t>وفيها يسافر السائح بغرض الترفيه والاستمتاع والحصول على الراحة وممارسة العديد من الأنشطة الترفيهية </a:t>
            </a:r>
            <a:r>
              <a:rPr lang="ar-SA" dirty="0" smtClean="0"/>
              <a:t>والاستجمام. </a:t>
            </a:r>
            <a:endParaRPr lang="en-US" dirty="0"/>
          </a:p>
        </p:txBody>
      </p:sp>
    </p:spTree>
    <p:extLst>
      <p:ext uri="{BB962C8B-B14F-4D97-AF65-F5344CB8AC3E}">
        <p14:creationId xmlns:p14="http://schemas.microsoft.com/office/powerpoint/2010/main" val="82286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السياحة الثقافية </a:t>
            </a:r>
            <a:endParaRPr lang="en-US" dirty="0"/>
          </a:p>
        </p:txBody>
      </p:sp>
      <p:sp>
        <p:nvSpPr>
          <p:cNvPr id="3" name="Content Placeholder 2"/>
          <p:cNvSpPr>
            <a:spLocks noGrp="1"/>
          </p:cNvSpPr>
          <p:nvPr>
            <p:ph idx="1"/>
          </p:nvPr>
        </p:nvSpPr>
        <p:spPr>
          <a:xfrm>
            <a:off x="464024" y="2438400"/>
            <a:ext cx="11240247" cy="3651504"/>
          </a:xfrm>
        </p:spPr>
        <p:txBody>
          <a:bodyPr/>
          <a:lstStyle/>
          <a:p>
            <a:pPr marL="0" indent="0" algn="r">
              <a:lnSpc>
                <a:spcPct val="250000"/>
              </a:lnSpc>
              <a:buNone/>
            </a:pPr>
            <a:r>
              <a:rPr lang="ar-SA" dirty="0" smtClean="0"/>
              <a:t>تهدف الى التعرف على الحضارات القديمة وزيارة المناطق الاثرية ذات الماضي والتاريخ الهام، لذلك فهي تجذب نوعيات معينة من السائحين الذين يرغبون في اشباع رغبة المعرفة وزيادة معلوماتهم الحضارية والتمتع بما هو متاح من التراث القديم للبشرية من خلال المتاحف بالضافة الى معايشة الشعوب المختلفة بعاداتها وتقاليدها وفنونها وقيمها.</a:t>
            </a:r>
            <a:endParaRPr lang="en-US" dirty="0"/>
          </a:p>
        </p:txBody>
      </p:sp>
    </p:spTree>
    <p:extLst>
      <p:ext uri="{BB962C8B-B14F-4D97-AF65-F5344CB8AC3E}">
        <p14:creationId xmlns:p14="http://schemas.microsoft.com/office/powerpoint/2010/main" val="339213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عناصر الجذب السياحي</a:t>
            </a:r>
            <a:endParaRPr lang="en-US" dirty="0"/>
          </a:p>
        </p:txBody>
      </p:sp>
      <p:sp>
        <p:nvSpPr>
          <p:cNvPr id="3" name="Content Placeholder 2"/>
          <p:cNvSpPr>
            <a:spLocks noGrp="1"/>
          </p:cNvSpPr>
          <p:nvPr>
            <p:ph idx="1"/>
          </p:nvPr>
        </p:nvSpPr>
        <p:spPr>
          <a:xfrm>
            <a:off x="477672" y="2438400"/>
            <a:ext cx="11226599" cy="3651504"/>
          </a:xfrm>
        </p:spPr>
        <p:txBody>
          <a:bodyPr/>
          <a:lstStyle/>
          <a:p>
            <a:pPr marL="0" indent="0" algn="r">
              <a:buNone/>
            </a:pPr>
            <a:r>
              <a:rPr lang="ar-SA" dirty="0" smtClean="0"/>
              <a:t>تنقسم عناصر الجذب السياحي الى:</a:t>
            </a:r>
          </a:p>
          <a:p>
            <a:pPr marL="0" indent="0" algn="r">
              <a:buNone/>
            </a:pPr>
            <a:r>
              <a:rPr lang="ar-SA" dirty="0" smtClean="0"/>
              <a:t>1- عناصر جذب طبيعية.</a:t>
            </a:r>
          </a:p>
          <a:p>
            <a:pPr marL="0" indent="0" algn="r">
              <a:buNone/>
            </a:pPr>
            <a:r>
              <a:rPr lang="ar-SA" dirty="0" smtClean="0"/>
              <a:t>2- عناصر جذب من صنع الإنسان.</a:t>
            </a:r>
          </a:p>
          <a:p>
            <a:pPr marL="0" indent="0" algn="r">
              <a:buNone/>
            </a:pPr>
            <a:r>
              <a:rPr lang="ar-SA" dirty="0" smtClean="0"/>
              <a:t>3- عناصر جذب طبقا للدافع.</a:t>
            </a:r>
            <a:endParaRPr lang="en-US" dirty="0"/>
          </a:p>
        </p:txBody>
      </p:sp>
    </p:spTree>
    <p:extLst>
      <p:ext uri="{BB962C8B-B14F-4D97-AF65-F5344CB8AC3E}">
        <p14:creationId xmlns:p14="http://schemas.microsoft.com/office/powerpoint/2010/main" val="91055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السياحة العلاجية</a:t>
            </a:r>
            <a:endParaRPr lang="en-US" dirty="0"/>
          </a:p>
        </p:txBody>
      </p:sp>
      <p:sp>
        <p:nvSpPr>
          <p:cNvPr id="3" name="Content Placeholder 2"/>
          <p:cNvSpPr>
            <a:spLocks noGrp="1"/>
          </p:cNvSpPr>
          <p:nvPr>
            <p:ph idx="1"/>
          </p:nvPr>
        </p:nvSpPr>
        <p:spPr>
          <a:xfrm>
            <a:off x="409434" y="2438400"/>
            <a:ext cx="11294838" cy="3651504"/>
          </a:xfrm>
        </p:spPr>
        <p:txBody>
          <a:bodyPr/>
          <a:lstStyle/>
          <a:p>
            <a:pPr marL="0" indent="0" algn="r">
              <a:lnSpc>
                <a:spcPct val="300000"/>
              </a:lnSpc>
              <a:buNone/>
            </a:pPr>
            <a:r>
              <a:rPr lang="ar-SA" dirty="0" smtClean="0"/>
              <a:t>تعتمد السياحة العلاجية على المقومات الطبيعية الموجودة بالبيئة اعتمادا رئيسيا مثل المناخ والجليد والرمال ال</a:t>
            </a:r>
          </a:p>
          <a:p>
            <a:pPr marL="0" indent="0" algn="r">
              <a:lnSpc>
                <a:spcPct val="300000"/>
              </a:lnSpc>
              <a:buNone/>
            </a:pPr>
            <a:r>
              <a:rPr lang="ar-SA" dirty="0" smtClean="0"/>
              <a:t>فئة وعيون المياه الكبريتية، كما يعد توافر الكوادر و الكفاءات البشرية المتخصصة من العوامل المساعدة على تنشيطها ونموها.</a:t>
            </a:r>
            <a:endParaRPr lang="en-US" dirty="0"/>
          </a:p>
        </p:txBody>
      </p:sp>
    </p:spTree>
    <p:extLst>
      <p:ext uri="{BB962C8B-B14F-4D97-AF65-F5344CB8AC3E}">
        <p14:creationId xmlns:p14="http://schemas.microsoft.com/office/powerpoint/2010/main" val="217668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السياحة الرياضية</a:t>
            </a:r>
            <a:endParaRPr lang="en-US" dirty="0"/>
          </a:p>
        </p:txBody>
      </p:sp>
      <p:sp>
        <p:nvSpPr>
          <p:cNvPr id="3" name="Content Placeholder 2"/>
          <p:cNvSpPr>
            <a:spLocks noGrp="1"/>
          </p:cNvSpPr>
          <p:nvPr>
            <p:ph idx="1"/>
          </p:nvPr>
        </p:nvSpPr>
        <p:spPr>
          <a:xfrm>
            <a:off x="450376" y="2438400"/>
            <a:ext cx="11253895" cy="3651504"/>
          </a:xfrm>
        </p:spPr>
        <p:txBody>
          <a:bodyPr/>
          <a:lstStyle/>
          <a:p>
            <a:pPr marL="0" indent="0" algn="r">
              <a:lnSpc>
                <a:spcPct val="300000"/>
              </a:lnSpc>
              <a:buNone/>
            </a:pPr>
            <a:r>
              <a:rPr lang="ar-SA" dirty="0" smtClean="0"/>
              <a:t>انتشر هذا النوع من السياحة في دول معنية تتمتع ببميزات وتسهيلات وبامكانيات متعددة بمستوى معيشي مرتفع، يسمح باقامة المنشات الرياضية الملائمة والقرى المتكاملة التى تستوعب وفود السائحين وتيسير لهم الظروف المشجعة من حيث الايواء والاعاشة والترفية والملاعب وغيرها.</a:t>
            </a:r>
            <a:endParaRPr lang="en-US" dirty="0"/>
          </a:p>
        </p:txBody>
      </p:sp>
    </p:spTree>
    <p:extLst>
      <p:ext uri="{BB962C8B-B14F-4D97-AF65-F5344CB8AC3E}">
        <p14:creationId xmlns:p14="http://schemas.microsoft.com/office/powerpoint/2010/main" val="2047345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سياحة المؤتمرات والاجتماعات </a:t>
            </a:r>
            <a:endParaRPr lang="en-US" dirty="0"/>
          </a:p>
        </p:txBody>
      </p:sp>
      <p:sp>
        <p:nvSpPr>
          <p:cNvPr id="3" name="Content Placeholder 2"/>
          <p:cNvSpPr>
            <a:spLocks noGrp="1"/>
          </p:cNvSpPr>
          <p:nvPr>
            <p:ph idx="1"/>
          </p:nvPr>
        </p:nvSpPr>
        <p:spPr>
          <a:xfrm>
            <a:off x="573206" y="2438399"/>
            <a:ext cx="11131065" cy="4044287"/>
          </a:xfrm>
        </p:spPr>
        <p:txBody>
          <a:bodyPr>
            <a:normAutofit fontScale="85000" lnSpcReduction="10000"/>
          </a:bodyPr>
          <a:lstStyle/>
          <a:p>
            <a:pPr marL="0" indent="0" algn="r">
              <a:lnSpc>
                <a:spcPct val="250000"/>
              </a:lnSpc>
              <a:buNone/>
            </a:pPr>
            <a:r>
              <a:rPr lang="ar-SA" dirty="0" smtClean="0"/>
              <a:t>تعد من الانماط السياحية التى ارتبطت بالتقدم الحضاري والعلمي والتكنولوجي الذي يعيشة العالم اليوم، وحيث اصبح هناك العديد من الجهات والمنظمات التي تدعو اعقد مؤتمرات واجتماعات دولية بصورة دورية كل فترة زمنية من الفترات، ولا يقتصر الامر فقط على المنظمات، واما تقوم الدول المختلفة كذلك بعقد مؤتمرات او اجتماعات سياسية واقتصادية ومهنية وتجارية واجتماعية تدعو اليها ممثلين عن الدول الاخرى. وتعد سياحة المؤتمرات ذات مغزى اعلامي كبير فضلا عما تحققة من ايرادات وعائدات للدول التى تقام بها نظرا لارتفاع مستوى انفاق السائح في هذا النوع من السياحية بالمقارنة بالانشطة السياحية الاخرى وايضا مدة الاقامة التى تزيد على معدل اقامة السائح العادي، بالاضافة الى انفاق الجهة المنظمة للمؤتمر ويشمل حجز القاعات وصالات الاجتماعات والغرف المخصصة لادارة المؤتمر والترجمة وخدمات الاتصالات وغيرها من الخدمات.</a:t>
            </a:r>
          </a:p>
        </p:txBody>
      </p:sp>
    </p:spTree>
    <p:extLst>
      <p:ext uri="{BB962C8B-B14F-4D97-AF65-F5344CB8AC3E}">
        <p14:creationId xmlns:p14="http://schemas.microsoft.com/office/powerpoint/2010/main" val="893424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سياحة المعارض</a:t>
            </a:r>
            <a:endParaRPr lang="en-US" dirty="0"/>
          </a:p>
        </p:txBody>
      </p:sp>
      <p:sp>
        <p:nvSpPr>
          <p:cNvPr id="3" name="Content Placeholder 2"/>
          <p:cNvSpPr>
            <a:spLocks noGrp="1"/>
          </p:cNvSpPr>
          <p:nvPr>
            <p:ph idx="1"/>
          </p:nvPr>
        </p:nvSpPr>
        <p:spPr>
          <a:xfrm>
            <a:off x="532263" y="2465696"/>
            <a:ext cx="11172007" cy="3651504"/>
          </a:xfrm>
        </p:spPr>
        <p:txBody>
          <a:bodyPr/>
          <a:lstStyle/>
          <a:p>
            <a:pPr marL="0" indent="0" algn="r">
              <a:lnSpc>
                <a:spcPct val="250000"/>
              </a:lnSpc>
              <a:buNone/>
            </a:pPr>
            <a:r>
              <a:rPr lang="ar-SA" dirty="0" smtClean="0"/>
              <a:t>هي من الانواع الحديثة للسياحة التي اصبحت تنمو بسرعة في السنوات الاخيرة ويرجع ذلك الى تطور العلاقات الدولية والاقتصادية والتجارية والصناعية والفنية، فضلا عن الانجازات والاكتشافات والاختراعات العلمية والتكنولوجية وحاجة الدول والمنظمات والشركات الكبرى الى عرض ما توصلت اليه في مختلف المجالات الحضارية على الشعوب.</a:t>
            </a:r>
            <a:endParaRPr lang="en-US" dirty="0"/>
          </a:p>
        </p:txBody>
      </p:sp>
    </p:spTree>
    <p:extLst>
      <p:ext uri="{BB962C8B-B14F-4D97-AF65-F5344CB8AC3E}">
        <p14:creationId xmlns:p14="http://schemas.microsoft.com/office/powerpoint/2010/main" val="253714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سياحة رجال الأعمال</a:t>
            </a:r>
            <a:endParaRPr lang="en-US" dirty="0"/>
          </a:p>
        </p:txBody>
      </p:sp>
      <p:sp>
        <p:nvSpPr>
          <p:cNvPr id="3" name="Content Placeholder 2"/>
          <p:cNvSpPr>
            <a:spLocks noGrp="1"/>
          </p:cNvSpPr>
          <p:nvPr>
            <p:ph idx="1"/>
          </p:nvPr>
        </p:nvSpPr>
        <p:spPr>
          <a:xfrm>
            <a:off x="504968" y="2438400"/>
            <a:ext cx="11199304" cy="3651504"/>
          </a:xfrm>
        </p:spPr>
        <p:txBody>
          <a:bodyPr/>
          <a:lstStyle/>
          <a:p>
            <a:pPr marL="0" indent="0" algn="r">
              <a:lnSpc>
                <a:spcPct val="300000"/>
              </a:lnSpc>
              <a:buNone/>
            </a:pPr>
            <a:r>
              <a:rPr lang="ar-SA" dirty="0" smtClean="0"/>
              <a:t>وتشمل الانشطة المختلفة لرجال الاعمال وانتقالاتهم للمشاركة في المعارض التجارية او لعقد الصفقات واقامة الشركات، حيث ارتبط هذا النوع من السياحة بالتقدم الاقتصادي والاجتماعي الذي </a:t>
            </a:r>
            <a:r>
              <a:rPr lang="ar-SA" smtClean="0"/>
              <a:t>يعشة العالم</a:t>
            </a:r>
            <a:r>
              <a:rPr lang="ar-SA" dirty="0" smtClean="0"/>
              <a:t>.</a:t>
            </a:r>
            <a:endParaRPr lang="ar-SA" smtClean="0"/>
          </a:p>
        </p:txBody>
      </p:sp>
    </p:spTree>
    <p:extLst>
      <p:ext uri="{BB962C8B-B14F-4D97-AF65-F5344CB8AC3E}">
        <p14:creationId xmlns:p14="http://schemas.microsoft.com/office/powerpoint/2010/main" val="198716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a:t>
            </a:r>
            <a:r>
              <a:rPr lang="ar-SA" dirty="0"/>
              <a:t>عناصر جذب </a:t>
            </a:r>
            <a:r>
              <a:rPr lang="ar-SA" dirty="0" smtClean="0"/>
              <a:t>طبيعية</a:t>
            </a:r>
            <a:endParaRPr lang="en-US" dirty="0"/>
          </a:p>
        </p:txBody>
      </p:sp>
      <p:sp>
        <p:nvSpPr>
          <p:cNvPr id="3" name="Content Placeholder 2"/>
          <p:cNvSpPr>
            <a:spLocks noGrp="1"/>
          </p:cNvSpPr>
          <p:nvPr>
            <p:ph idx="1"/>
          </p:nvPr>
        </p:nvSpPr>
        <p:spPr>
          <a:xfrm>
            <a:off x="423082" y="2438400"/>
            <a:ext cx="11281190" cy="4165600"/>
          </a:xfrm>
        </p:spPr>
        <p:txBody>
          <a:bodyPr/>
          <a:lstStyle/>
          <a:p>
            <a:pPr marL="0" indent="0" algn="r">
              <a:buNone/>
            </a:pPr>
            <a:r>
              <a:rPr lang="ar-SA" dirty="0" smtClean="0"/>
              <a:t>وتضم جميع القيم الجمالية الطبيعية من طبيعة الأرض , امتداد البحار والبحيرات والأنهار والسهول والصحراء وغيرها.</a:t>
            </a:r>
          </a:p>
          <a:p>
            <a:pPr marL="0" indent="0" algn="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780" y="3063346"/>
            <a:ext cx="2286353" cy="1621543"/>
          </a:xfrm>
          <a:prstGeom prst="rect">
            <a:avLst/>
          </a:prstGeom>
        </p:spPr>
      </p:pic>
      <p:pic>
        <p:nvPicPr>
          <p:cNvPr id="5" name="Picture 4"/>
          <p:cNvPicPr>
            <a:picLocks noChangeAspect="1"/>
          </p:cNvPicPr>
          <p:nvPr/>
        </p:nvPicPr>
        <p:blipFill>
          <a:blip r:embed="rId3"/>
          <a:stretch>
            <a:fillRect/>
          </a:stretch>
        </p:blipFill>
        <p:spPr>
          <a:xfrm>
            <a:off x="3036709" y="3005544"/>
            <a:ext cx="2513753" cy="1621543"/>
          </a:xfrm>
          <a:prstGeom prst="rect">
            <a:avLst/>
          </a:prstGeom>
        </p:spPr>
      </p:pic>
      <p:pic>
        <p:nvPicPr>
          <p:cNvPr id="6" name="Picture 5"/>
          <p:cNvPicPr>
            <a:picLocks noChangeAspect="1"/>
          </p:cNvPicPr>
          <p:nvPr/>
        </p:nvPicPr>
        <p:blipFill>
          <a:blip r:embed="rId4"/>
          <a:stretch>
            <a:fillRect/>
          </a:stretch>
        </p:blipFill>
        <p:spPr>
          <a:xfrm>
            <a:off x="9229780" y="4781757"/>
            <a:ext cx="2286353" cy="1617486"/>
          </a:xfrm>
          <a:prstGeom prst="rect">
            <a:avLst/>
          </a:prstGeom>
        </p:spPr>
      </p:pic>
      <p:pic>
        <p:nvPicPr>
          <p:cNvPr id="7" name="Picture 6"/>
          <p:cNvPicPr>
            <a:picLocks noChangeAspect="1"/>
          </p:cNvPicPr>
          <p:nvPr/>
        </p:nvPicPr>
        <p:blipFill>
          <a:blip r:embed="rId5"/>
          <a:stretch>
            <a:fillRect/>
          </a:stretch>
        </p:blipFill>
        <p:spPr>
          <a:xfrm>
            <a:off x="3036709" y="4781757"/>
            <a:ext cx="2513753" cy="1621543"/>
          </a:xfrm>
          <a:prstGeom prst="rect">
            <a:avLst/>
          </a:prstGeom>
        </p:spPr>
      </p:pic>
      <p:sp>
        <p:nvSpPr>
          <p:cNvPr id="8" name="Rectangle 7"/>
          <p:cNvSpPr/>
          <p:nvPr/>
        </p:nvSpPr>
        <p:spPr>
          <a:xfrm>
            <a:off x="6445956" y="3473361"/>
            <a:ext cx="2505374" cy="8015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جبال  طويق</a:t>
            </a:r>
            <a:endParaRPr lang="en-US" dirty="0">
              <a:solidFill>
                <a:schemeClr val="tx1"/>
              </a:solidFill>
            </a:endParaRPr>
          </a:p>
        </p:txBody>
      </p:sp>
      <p:sp>
        <p:nvSpPr>
          <p:cNvPr id="9" name="Rectangle 8"/>
          <p:cNvSpPr/>
          <p:nvPr/>
        </p:nvSpPr>
        <p:spPr>
          <a:xfrm>
            <a:off x="6445956" y="5189744"/>
            <a:ext cx="2505374" cy="8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الشعب المرجانية في البحر الأحمر</a:t>
            </a:r>
            <a:endParaRPr lang="en-US" dirty="0">
              <a:solidFill>
                <a:schemeClr val="tx1"/>
              </a:solidFill>
            </a:endParaRPr>
          </a:p>
        </p:txBody>
      </p:sp>
      <p:sp>
        <p:nvSpPr>
          <p:cNvPr id="10" name="Rectangle 9"/>
          <p:cNvSpPr/>
          <p:nvPr/>
        </p:nvSpPr>
        <p:spPr>
          <a:xfrm>
            <a:off x="343196" y="3415559"/>
            <a:ext cx="2505374" cy="8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شلالات نياجرا</a:t>
            </a:r>
            <a:endParaRPr lang="en-US" dirty="0">
              <a:solidFill>
                <a:schemeClr val="tx1"/>
              </a:solidFill>
            </a:endParaRPr>
          </a:p>
        </p:txBody>
      </p:sp>
      <p:sp>
        <p:nvSpPr>
          <p:cNvPr id="11" name="Rectangle 10"/>
          <p:cNvSpPr/>
          <p:nvPr/>
        </p:nvSpPr>
        <p:spPr>
          <a:xfrm>
            <a:off x="343196" y="5288392"/>
            <a:ext cx="2505374" cy="8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نهر الامازون</a:t>
            </a:r>
            <a:endParaRPr lang="en-US" dirty="0">
              <a:solidFill>
                <a:schemeClr val="tx1"/>
              </a:solidFill>
            </a:endParaRPr>
          </a:p>
        </p:txBody>
      </p:sp>
    </p:spTree>
    <p:extLst>
      <p:ext uri="{BB962C8B-B14F-4D97-AF65-F5344CB8AC3E}">
        <p14:creationId xmlns:p14="http://schemas.microsoft.com/office/powerpoint/2010/main" val="252743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عناصر جذب </a:t>
            </a:r>
            <a:r>
              <a:rPr lang="ar-SA" dirty="0"/>
              <a:t>من صنع الإنسان.</a:t>
            </a:r>
            <a:br>
              <a:rPr lang="ar-SA" dirty="0"/>
            </a:br>
            <a:endParaRPr lang="en-US" dirty="0"/>
          </a:p>
        </p:txBody>
      </p:sp>
      <p:sp>
        <p:nvSpPr>
          <p:cNvPr id="3" name="Content Placeholder 2"/>
          <p:cNvSpPr>
            <a:spLocks noGrp="1"/>
          </p:cNvSpPr>
          <p:nvPr>
            <p:ph idx="1"/>
          </p:nvPr>
        </p:nvSpPr>
        <p:spPr>
          <a:xfrm>
            <a:off x="1119116" y="2438400"/>
            <a:ext cx="10585156" cy="3651504"/>
          </a:xfrm>
        </p:spPr>
        <p:txBody>
          <a:bodyPr>
            <a:normAutofit/>
          </a:bodyPr>
          <a:lstStyle/>
          <a:p>
            <a:pPr marL="0" indent="0" algn="r">
              <a:lnSpc>
                <a:spcPct val="200000"/>
              </a:lnSpc>
              <a:buNone/>
            </a:pPr>
            <a:r>
              <a:rPr lang="ar-SA" dirty="0" smtClean="0"/>
              <a:t>كالآثار التاريخية وطريقة عيش الشعوب وعاداتها وتقاليدها كما تضم الكنوز الاثرية والمادية. وبصفة عامة يمكن تصنيف عناصر الجذب السياحي الى العديد من التقسيمات ، كمت يمكن ان تندرج كل عنصر من هذه العناصر تحث أكثر من تقسيم ،ويتم تصنيفها حسب الخصائص الرئيسة المميزة لكل عنصر تبعا للدوافع والحاجات التي يتبعها هذا العنصر. </a:t>
            </a:r>
            <a:endParaRPr lang="en-US" dirty="0"/>
          </a:p>
        </p:txBody>
      </p:sp>
    </p:spTree>
    <p:extLst>
      <p:ext uri="{BB962C8B-B14F-4D97-AF65-F5344CB8AC3E}">
        <p14:creationId xmlns:p14="http://schemas.microsoft.com/office/powerpoint/2010/main" val="97009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ثانيا: عناصر جذب من صنع الإنسان.</a:t>
            </a:r>
            <a:br>
              <a:rPr lang="ar-SA" dirty="0"/>
            </a:br>
            <a:endParaRPr lang="en-US" dirty="0"/>
          </a:p>
        </p:txBody>
      </p:sp>
      <p:pic>
        <p:nvPicPr>
          <p:cNvPr id="4" name="Content Placeholder 3"/>
          <p:cNvPicPr>
            <a:picLocks noGrp="1" noChangeAspect="1"/>
          </p:cNvPicPr>
          <p:nvPr>
            <p:ph idx="1"/>
          </p:nvPr>
        </p:nvPicPr>
        <p:blipFill>
          <a:blip r:embed="rId2"/>
          <a:stretch>
            <a:fillRect/>
          </a:stretch>
        </p:blipFill>
        <p:spPr>
          <a:xfrm>
            <a:off x="8993982" y="2561167"/>
            <a:ext cx="2476500" cy="1943100"/>
          </a:xfrm>
          <a:prstGeom prst="rect">
            <a:avLst/>
          </a:prstGeom>
        </p:spPr>
      </p:pic>
      <p:pic>
        <p:nvPicPr>
          <p:cNvPr id="5" name="Picture 4"/>
          <p:cNvPicPr>
            <a:picLocks noChangeAspect="1"/>
          </p:cNvPicPr>
          <p:nvPr/>
        </p:nvPicPr>
        <p:blipFill>
          <a:blip r:embed="rId3"/>
          <a:stretch>
            <a:fillRect/>
          </a:stretch>
        </p:blipFill>
        <p:spPr>
          <a:xfrm>
            <a:off x="8993982" y="4773789"/>
            <a:ext cx="2476500" cy="1600200"/>
          </a:xfrm>
          <a:prstGeom prst="rect">
            <a:avLst/>
          </a:prstGeom>
        </p:spPr>
      </p:pic>
      <p:pic>
        <p:nvPicPr>
          <p:cNvPr id="6" name="Picture 5"/>
          <p:cNvPicPr>
            <a:picLocks noChangeAspect="1"/>
          </p:cNvPicPr>
          <p:nvPr/>
        </p:nvPicPr>
        <p:blipFill>
          <a:blip r:embed="rId4"/>
          <a:stretch>
            <a:fillRect/>
          </a:stretch>
        </p:blipFill>
        <p:spPr>
          <a:xfrm>
            <a:off x="2933700" y="3366912"/>
            <a:ext cx="2476500" cy="1600200"/>
          </a:xfrm>
          <a:prstGeom prst="rect">
            <a:avLst/>
          </a:prstGeom>
        </p:spPr>
      </p:pic>
      <p:sp>
        <p:nvSpPr>
          <p:cNvPr id="8" name="Rectangle 7"/>
          <p:cNvSpPr/>
          <p:nvPr/>
        </p:nvSpPr>
        <p:spPr>
          <a:xfrm>
            <a:off x="6152444" y="3365500"/>
            <a:ext cx="2505374" cy="8015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قرية الفاو</a:t>
            </a:r>
            <a:endParaRPr lang="en-US" dirty="0">
              <a:solidFill>
                <a:schemeClr val="tx1"/>
              </a:solidFill>
            </a:endParaRPr>
          </a:p>
        </p:txBody>
      </p:sp>
      <p:sp>
        <p:nvSpPr>
          <p:cNvPr id="9" name="Rectangle 8"/>
          <p:cNvSpPr/>
          <p:nvPr/>
        </p:nvSpPr>
        <p:spPr>
          <a:xfrm>
            <a:off x="6152444" y="5173133"/>
            <a:ext cx="2505374" cy="8015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مدينة العلا التاريخية</a:t>
            </a:r>
            <a:endParaRPr lang="en-US" dirty="0">
              <a:solidFill>
                <a:schemeClr val="tx1"/>
              </a:solidFill>
            </a:endParaRPr>
          </a:p>
        </p:txBody>
      </p:sp>
      <p:sp>
        <p:nvSpPr>
          <p:cNvPr id="11" name="Rectangle 10"/>
          <p:cNvSpPr/>
          <p:nvPr/>
        </p:nvSpPr>
        <p:spPr>
          <a:xfrm>
            <a:off x="260244" y="3702755"/>
            <a:ext cx="2505374" cy="8015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1"/>
                </a:solidFill>
                <a:latin typeface="frutiger_lt_arabic_roman"/>
              </a:rPr>
              <a:t>كنز </a:t>
            </a:r>
            <a:r>
              <a:rPr lang="ar-SA" b="1" dirty="0" err="1">
                <a:solidFill>
                  <a:schemeClr val="tx1"/>
                </a:solidFill>
                <a:latin typeface="frutiger_lt_arabic_roman"/>
              </a:rPr>
              <a:t>باكتريان</a:t>
            </a:r>
            <a:r>
              <a:rPr lang="ar-SA" b="1" dirty="0">
                <a:solidFill>
                  <a:schemeClr val="tx1"/>
                </a:solidFill>
                <a:latin typeface="frutiger_lt_arabic_roman"/>
              </a:rPr>
              <a:t> </a:t>
            </a:r>
            <a:r>
              <a:rPr lang="ar-SA" b="1" dirty="0" err="1">
                <a:solidFill>
                  <a:schemeClr val="tx1"/>
                </a:solidFill>
                <a:latin typeface="frutiger_lt_arabic_roman"/>
              </a:rPr>
              <a:t>غولد</a:t>
            </a:r>
            <a:endParaRPr lang="en-US" dirty="0">
              <a:solidFill>
                <a:schemeClr val="tx1"/>
              </a:solidFill>
            </a:endParaRPr>
          </a:p>
        </p:txBody>
      </p:sp>
    </p:spTree>
    <p:extLst>
      <p:ext uri="{BB962C8B-B14F-4D97-AF65-F5344CB8AC3E}">
        <p14:creationId xmlns:p14="http://schemas.microsoft.com/office/powerpoint/2010/main" val="254483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a:t>
            </a:r>
            <a:r>
              <a:rPr lang="ar-SA" dirty="0"/>
              <a:t>عناصر جذب طبقا للدافع.</a:t>
            </a:r>
            <a:endParaRPr lang="en-US" dirty="0"/>
          </a:p>
        </p:txBody>
      </p:sp>
      <p:sp>
        <p:nvSpPr>
          <p:cNvPr id="3" name="Content Placeholder 2"/>
          <p:cNvSpPr>
            <a:spLocks noGrp="1"/>
          </p:cNvSpPr>
          <p:nvPr>
            <p:ph idx="1"/>
          </p:nvPr>
        </p:nvSpPr>
        <p:spPr>
          <a:xfrm>
            <a:off x="2933700" y="2438400"/>
            <a:ext cx="8770571" cy="3883378"/>
          </a:xfrm>
        </p:spPr>
        <p:txBody>
          <a:bodyPr>
            <a:normAutofit fontScale="77500" lnSpcReduction="20000"/>
          </a:bodyPr>
          <a:lstStyle/>
          <a:p>
            <a:pPr marL="0" indent="0" algn="r" rtl="1">
              <a:lnSpc>
                <a:spcPct val="200000"/>
              </a:lnSpc>
              <a:buNone/>
            </a:pPr>
            <a:r>
              <a:rPr lang="ar-SA" dirty="0" smtClean="0"/>
              <a:t>يمكن تصنيف عناصر الجذب تبعا للهدف أو الدافع الى:</a:t>
            </a:r>
          </a:p>
          <a:p>
            <a:pPr algn="r" rtl="1">
              <a:lnSpc>
                <a:spcPct val="200000"/>
              </a:lnSpc>
              <a:buFont typeface="Arial" panose="020B0604020202020204" pitchFamily="34" charset="0"/>
              <a:buChar char="•"/>
            </a:pPr>
            <a:r>
              <a:rPr lang="ar-SA" dirty="0" smtClean="0"/>
              <a:t>مرغبات تاريخية. </a:t>
            </a:r>
          </a:p>
          <a:p>
            <a:pPr algn="r" rtl="1">
              <a:lnSpc>
                <a:spcPct val="200000"/>
              </a:lnSpc>
              <a:buFont typeface="Arial" panose="020B0604020202020204" pitchFamily="34" charset="0"/>
              <a:buChar char="•"/>
            </a:pPr>
            <a:r>
              <a:rPr lang="ar-SA" dirty="0" smtClean="0"/>
              <a:t>مرغبات ثقافية.</a:t>
            </a:r>
          </a:p>
          <a:p>
            <a:pPr algn="r" rtl="1">
              <a:lnSpc>
                <a:spcPct val="200000"/>
              </a:lnSpc>
              <a:buFont typeface="Arial" panose="020B0604020202020204" pitchFamily="34" charset="0"/>
              <a:buChar char="•"/>
            </a:pPr>
            <a:r>
              <a:rPr lang="ar-SA" dirty="0" smtClean="0"/>
              <a:t>مرغبات علاجية </a:t>
            </a:r>
          </a:p>
          <a:p>
            <a:pPr algn="r" rtl="1">
              <a:lnSpc>
                <a:spcPct val="200000"/>
              </a:lnSpc>
              <a:buFont typeface="Arial" panose="020B0604020202020204" pitchFamily="34" charset="0"/>
              <a:buChar char="•"/>
            </a:pPr>
            <a:r>
              <a:rPr lang="ar-SA" dirty="0" smtClean="0"/>
              <a:t>مرغبات دينية.</a:t>
            </a:r>
          </a:p>
          <a:p>
            <a:pPr algn="r" rtl="1">
              <a:lnSpc>
                <a:spcPct val="200000"/>
              </a:lnSpc>
              <a:buFont typeface="Arial" panose="020B0604020202020204" pitchFamily="34" charset="0"/>
              <a:buChar char="•"/>
            </a:pPr>
            <a:r>
              <a:rPr lang="ar-SA" dirty="0" smtClean="0"/>
              <a:t>مرغبات للأعمال.</a:t>
            </a:r>
          </a:p>
          <a:p>
            <a:pPr algn="r" rtl="1">
              <a:lnSpc>
                <a:spcPct val="200000"/>
              </a:lnSpc>
              <a:buFont typeface="Arial" panose="020B0604020202020204" pitchFamily="34" charset="0"/>
              <a:buChar char="•"/>
            </a:pPr>
            <a:r>
              <a:rPr lang="ar-SA" dirty="0" smtClean="0"/>
              <a:t>الاحداث الخاصة</a:t>
            </a:r>
            <a:endParaRPr lang="en-US" dirty="0"/>
          </a:p>
        </p:txBody>
      </p:sp>
    </p:spTree>
    <p:extLst>
      <p:ext uri="{BB962C8B-B14F-4D97-AF65-F5344CB8AC3E}">
        <p14:creationId xmlns:p14="http://schemas.microsoft.com/office/powerpoint/2010/main" val="38634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436" y="568345"/>
            <a:ext cx="10093835" cy="1560716"/>
          </a:xfrm>
        </p:spPr>
        <p:txBody>
          <a:bodyPr/>
          <a:lstStyle/>
          <a:p>
            <a:pPr algn="ctr" rtl="1">
              <a:lnSpc>
                <a:spcPct val="200000"/>
              </a:lnSpc>
            </a:pPr>
            <a:r>
              <a:rPr lang="ar-SA" dirty="0"/>
              <a:t>مرغبات تاريخية. </a:t>
            </a:r>
          </a:p>
        </p:txBody>
      </p:sp>
      <p:sp>
        <p:nvSpPr>
          <p:cNvPr id="3" name="Content Placeholder 2"/>
          <p:cNvSpPr>
            <a:spLocks noGrp="1"/>
          </p:cNvSpPr>
          <p:nvPr>
            <p:ph idx="1"/>
          </p:nvPr>
        </p:nvSpPr>
        <p:spPr>
          <a:xfrm>
            <a:off x="286604" y="2438400"/>
            <a:ext cx="11417668" cy="3651504"/>
          </a:xfrm>
        </p:spPr>
        <p:txBody>
          <a:bodyPr/>
          <a:lstStyle/>
          <a:p>
            <a:pPr marL="0" indent="0" algn="r">
              <a:lnSpc>
                <a:spcPct val="250000"/>
              </a:lnSpc>
              <a:buNone/>
            </a:pPr>
            <a:r>
              <a:rPr lang="ar-SA" dirty="0" smtClean="0"/>
              <a:t>وتضم المناطق التاريخية القديمة وأماكن الحضارات وأماكن الاحداث التاريخية. ويلاحظ انه في بعض الأحيان تحتاج هذه المناطق الى اجراء بعض الجهود الترميم حتى تصبح عنصرا جذابا.</a:t>
            </a:r>
            <a:endParaRPr lang="en-US" dirty="0"/>
          </a:p>
        </p:txBody>
      </p:sp>
    </p:spTree>
    <p:extLst>
      <p:ext uri="{BB962C8B-B14F-4D97-AF65-F5344CB8AC3E}">
        <p14:creationId xmlns:p14="http://schemas.microsoft.com/office/powerpoint/2010/main" val="237739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lnSpc>
                <a:spcPct val="200000"/>
              </a:lnSpc>
            </a:pPr>
            <a:r>
              <a:rPr lang="ar-SA" dirty="0"/>
              <a:t>مرغبات ثقافية.</a:t>
            </a:r>
          </a:p>
        </p:txBody>
      </p:sp>
      <p:sp>
        <p:nvSpPr>
          <p:cNvPr id="3" name="Content Placeholder 2"/>
          <p:cNvSpPr>
            <a:spLocks noGrp="1"/>
          </p:cNvSpPr>
          <p:nvPr>
            <p:ph idx="1"/>
          </p:nvPr>
        </p:nvSpPr>
        <p:spPr>
          <a:xfrm>
            <a:off x="409434" y="2438400"/>
            <a:ext cx="11294838" cy="3651504"/>
          </a:xfrm>
        </p:spPr>
        <p:txBody>
          <a:bodyPr/>
          <a:lstStyle/>
          <a:p>
            <a:pPr marL="0" indent="0" algn="r">
              <a:lnSpc>
                <a:spcPct val="250000"/>
              </a:lnSpc>
              <a:buNone/>
            </a:pPr>
            <a:r>
              <a:rPr lang="ar-SA" dirty="0" smtClean="0"/>
              <a:t>وتشمل طريقة حياة الشعوب ومعيشتهم، وقد يرى البعض ان هذا العنصر لا يعتبر من عناصر الجذبة للسياحية كالعناصر الأخرى الا انه لوحظ ان العديد من دوافع لزيارة بلد معين وهو التعرف على عادات وتقاليد شعب هذا البلد كيف يعيشون وكيف يلبسون ويأكلون.</a:t>
            </a:r>
            <a:r>
              <a:rPr lang="ar-SA" dirty="0"/>
              <a:t> </a:t>
            </a:r>
            <a:r>
              <a:rPr lang="ar-SA" dirty="0" smtClean="0"/>
              <a:t>الى غير ذلك ، ويجب النظر الى هذا العنصر باعتباره عنصرا جاذبا يحتاج الى الحفاظ علية كبقية العناصر الأخرى وهو ما تتعرض له تنمية السياحة المتواصلة. </a:t>
            </a:r>
            <a:endParaRPr lang="en-US" dirty="0"/>
          </a:p>
        </p:txBody>
      </p:sp>
    </p:spTree>
    <p:extLst>
      <p:ext uri="{BB962C8B-B14F-4D97-AF65-F5344CB8AC3E}">
        <p14:creationId xmlns:p14="http://schemas.microsoft.com/office/powerpoint/2010/main" val="177003159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1616</TotalTime>
  <Words>1557</Words>
  <Application>Microsoft Office PowerPoint</Application>
  <PresentationFormat>Widescreen</PresentationFormat>
  <Paragraphs>126</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Century Schoolbook</vt:lpstr>
      <vt:lpstr>Corbel</vt:lpstr>
      <vt:lpstr>Courier New</vt:lpstr>
      <vt:lpstr>frutiger_lt_arabic_roman</vt:lpstr>
      <vt:lpstr>Times New Roman</vt:lpstr>
      <vt:lpstr>Wingdings</vt:lpstr>
      <vt:lpstr>Feathered</vt:lpstr>
      <vt:lpstr> الأنماط السياحية 205 سيح </vt:lpstr>
      <vt:lpstr>PowerPoint Presentation</vt:lpstr>
      <vt:lpstr>عناصر الجذب السياحي</vt:lpstr>
      <vt:lpstr>أولا: عناصر جذب طبيعية</vt:lpstr>
      <vt:lpstr>ثانيا: عناصر جذب من صنع الإنسان. </vt:lpstr>
      <vt:lpstr>ثانيا: عناصر جذب من صنع الإنسان. </vt:lpstr>
      <vt:lpstr>ثالثا: عناصر جذب طبقا للدافع.</vt:lpstr>
      <vt:lpstr>مرغبات تاريخية. </vt:lpstr>
      <vt:lpstr>مرغبات ثقافية.</vt:lpstr>
      <vt:lpstr>مرغبات علاجية واستشفائية</vt:lpstr>
      <vt:lpstr>مرغبات دينية</vt:lpstr>
      <vt:lpstr>مرغبات الأعمال</vt:lpstr>
      <vt:lpstr>رابعا : الأحداث الخاصة</vt:lpstr>
      <vt:lpstr>PowerPoint Presentation</vt:lpstr>
      <vt:lpstr>PowerPoint Presentation</vt:lpstr>
      <vt:lpstr>تصنيف السياحة تبعا لعدد الأشخاص</vt:lpstr>
      <vt:lpstr>تصنيف السياحة تبعا لوسيلة النقل المستخدمة</vt:lpstr>
      <vt:lpstr>تصنيف السياحة وفقا للعمر</vt:lpstr>
      <vt:lpstr>تصنيف السياحة وفقا للجنس</vt:lpstr>
      <vt:lpstr>تصنيف السياحة حسب مستوى الانفاق والطبقة الاجتماعية</vt:lpstr>
      <vt:lpstr>تصنيف السياحة تبعا للموقع الجغرافي</vt:lpstr>
      <vt:lpstr>أولا: السياحة الداخلية( المحلية)</vt:lpstr>
      <vt:lpstr>أهمية السياحة الداخلية ودورها</vt:lpstr>
      <vt:lpstr>تأثيرات السياحة الداخلية</vt:lpstr>
      <vt:lpstr>ثانيا: السياحة الإقليمية </vt:lpstr>
      <vt:lpstr>ثالثا: السياحة الدولية</vt:lpstr>
      <vt:lpstr>طبقا للهدف من الرحلة</vt:lpstr>
      <vt:lpstr>أولا: السياحة الترفيهية. </vt:lpstr>
      <vt:lpstr>السياحة الثقافية </vt:lpstr>
      <vt:lpstr>السياحة العلاجية</vt:lpstr>
      <vt:lpstr>السياحة الرياضية</vt:lpstr>
      <vt:lpstr>سياحة المؤتمرات والاجتماعات </vt:lpstr>
      <vt:lpstr>سياحة المعارض</vt:lpstr>
      <vt:lpstr>سياحة رجال الأعمال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 alswied</dc:creator>
  <cp:lastModifiedBy>saif alswied</cp:lastModifiedBy>
  <cp:revision>72</cp:revision>
  <dcterms:created xsi:type="dcterms:W3CDTF">2020-01-27T17:57:47Z</dcterms:created>
  <dcterms:modified xsi:type="dcterms:W3CDTF">2020-03-02T20:21:26Z</dcterms:modified>
</cp:coreProperties>
</file>