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4" d="100"/>
          <a:sy n="44" d="100"/>
        </p:scale>
        <p:origin x="-1258"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40024C3-93F4-423A-9ED9-4235984502E3}" type="datetimeFigureOut">
              <a:rPr lang="ar-SA" smtClean="0"/>
              <a:pPr/>
              <a:t>27/11/36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9E0EB237-580D-41D2-A58C-C6DA2037C54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40024C3-93F4-423A-9ED9-4235984502E3}" type="datetimeFigureOut">
              <a:rPr lang="ar-SA" smtClean="0"/>
              <a:pPr/>
              <a:t>27/11/36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E0EB237-580D-41D2-A58C-C6DA2037C54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340024C3-93F4-423A-9ED9-4235984502E3}" type="datetimeFigureOut">
              <a:rPr lang="ar-SA" smtClean="0"/>
              <a:pPr/>
              <a:t>27/11/36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9E0EB237-580D-41D2-A58C-C6DA2037C54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340024C3-93F4-423A-9ED9-4235984502E3}" type="datetimeFigureOut">
              <a:rPr lang="ar-SA" smtClean="0"/>
              <a:pPr/>
              <a:t>27/11/36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9E0EB237-580D-41D2-A58C-C6DA2037C541}"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340024C3-93F4-423A-9ED9-4235984502E3}" type="datetimeFigureOut">
              <a:rPr lang="ar-SA" smtClean="0"/>
              <a:pPr/>
              <a:t>27/11/36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E0EB237-580D-41D2-A58C-C6DA2037C541}"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340024C3-93F4-423A-9ED9-4235984502E3}" type="datetimeFigureOut">
              <a:rPr lang="ar-SA" smtClean="0"/>
              <a:pPr/>
              <a:t>27/11/36</a:t>
            </a:fld>
            <a:endParaRPr lang="ar-SA"/>
          </a:p>
        </p:txBody>
      </p:sp>
      <p:sp>
        <p:nvSpPr>
          <p:cNvPr id="10" name="عنصر نائب لرقم الشريحة 9"/>
          <p:cNvSpPr>
            <a:spLocks noGrp="1"/>
          </p:cNvSpPr>
          <p:nvPr>
            <p:ph type="sldNum" sz="quarter" idx="16"/>
          </p:nvPr>
        </p:nvSpPr>
        <p:spPr/>
        <p:txBody>
          <a:bodyPr rtlCol="0"/>
          <a:lstStyle/>
          <a:p>
            <a:fld id="{9E0EB237-580D-41D2-A58C-C6DA2037C541}"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340024C3-93F4-423A-9ED9-4235984502E3}" type="datetimeFigureOut">
              <a:rPr lang="ar-SA" smtClean="0"/>
              <a:pPr/>
              <a:t>27/11/36</a:t>
            </a:fld>
            <a:endParaRPr lang="ar-SA"/>
          </a:p>
        </p:txBody>
      </p:sp>
      <p:sp>
        <p:nvSpPr>
          <p:cNvPr id="12" name="عنصر نائب لرقم الشريحة 11"/>
          <p:cNvSpPr>
            <a:spLocks noGrp="1"/>
          </p:cNvSpPr>
          <p:nvPr>
            <p:ph type="sldNum" sz="quarter" idx="16"/>
          </p:nvPr>
        </p:nvSpPr>
        <p:spPr/>
        <p:txBody>
          <a:bodyPr rtlCol="0"/>
          <a:lstStyle/>
          <a:p>
            <a:fld id="{9E0EB237-580D-41D2-A58C-C6DA2037C541}"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40024C3-93F4-423A-9ED9-4235984502E3}" type="datetimeFigureOut">
              <a:rPr lang="ar-SA" smtClean="0"/>
              <a:pPr/>
              <a:t>27/11/36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9E0EB237-580D-41D2-A58C-C6DA2037C54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40024C3-93F4-423A-9ED9-4235984502E3}" type="datetimeFigureOut">
              <a:rPr lang="ar-SA" smtClean="0"/>
              <a:pPr/>
              <a:t>27/11/36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9E0EB237-580D-41D2-A58C-C6DA2037C54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340024C3-93F4-423A-9ED9-4235984502E3}" type="datetimeFigureOut">
              <a:rPr lang="ar-SA" smtClean="0"/>
              <a:pPr/>
              <a:t>27/11/36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9E0EB237-580D-41D2-A58C-C6DA2037C541}"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340024C3-93F4-423A-9ED9-4235984502E3}" type="datetimeFigureOut">
              <a:rPr lang="ar-SA" smtClean="0"/>
              <a:pPr/>
              <a:t>27/11/36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9E0EB237-580D-41D2-A58C-C6DA2037C541}"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0024C3-93F4-423A-9ED9-4235984502E3}" type="datetimeFigureOut">
              <a:rPr lang="ar-SA" smtClean="0"/>
              <a:pPr/>
              <a:t>27/11/36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E0EB237-580D-41D2-A58C-C6DA2037C54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t>الفصل الثامن</a:t>
            </a:r>
            <a:endParaRPr lang="ar-SA" dirty="0"/>
          </a:p>
        </p:txBody>
      </p:sp>
      <p:sp>
        <p:nvSpPr>
          <p:cNvPr id="3" name="عنوان فرعي 2"/>
          <p:cNvSpPr>
            <a:spLocks noGrp="1"/>
          </p:cNvSpPr>
          <p:nvPr>
            <p:ph type="subTitle" idx="1"/>
          </p:nvPr>
        </p:nvSpPr>
        <p:spPr/>
        <p:txBody>
          <a:bodyPr>
            <a:normAutofit fontScale="85000" lnSpcReduction="10000"/>
          </a:bodyPr>
          <a:lstStyle/>
          <a:p>
            <a:pPr algn="ctr"/>
            <a:r>
              <a:rPr lang="ar-SA" sz="3200" b="1" dirty="0" smtClean="0"/>
              <a:t>نظم الرقابة والأمن والحماية لنظم المعلومات المحاسبية</a:t>
            </a:r>
            <a:endParaRPr lang="ar-SA"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725470"/>
          </a:xfrm>
        </p:spPr>
        <p:txBody>
          <a:bodyPr>
            <a:normAutofit fontScale="90000"/>
          </a:bodyPr>
          <a:lstStyle/>
          <a:p>
            <a:pPr algn="r"/>
            <a:r>
              <a:rPr lang="ar-SA" b="1" dirty="0" smtClean="0"/>
              <a:t>2) تحديد المخاطر:</a:t>
            </a:r>
            <a:endParaRPr lang="ar-SA" b="1" dirty="0"/>
          </a:p>
        </p:txBody>
      </p:sp>
      <p:sp>
        <p:nvSpPr>
          <p:cNvPr id="3" name="عنصر نائب للمحتوى 2"/>
          <p:cNvSpPr>
            <a:spLocks noGrp="1"/>
          </p:cNvSpPr>
          <p:nvPr>
            <p:ph sz="quarter" idx="1"/>
          </p:nvPr>
        </p:nvSpPr>
        <p:spPr>
          <a:xfrm>
            <a:off x="1000100" y="928670"/>
            <a:ext cx="8143900" cy="5319730"/>
          </a:xfrm>
        </p:spPr>
        <p:txBody>
          <a:bodyPr>
            <a:normAutofit fontScale="92500" lnSpcReduction="10000"/>
          </a:bodyPr>
          <a:lstStyle/>
          <a:p>
            <a:r>
              <a:rPr lang="ar-SA" dirty="0" smtClean="0"/>
              <a:t>يقصد بتحديد المخاطر هنا هو : تقدير احتمال أن تتضمن القوائم المالية أخطاء مهمة، وهذه  يطلق عليها تقدير لمخاطر لأغراض التقارير المالية.</a:t>
            </a:r>
          </a:p>
          <a:p>
            <a:r>
              <a:rPr lang="ar-SA" dirty="0" smtClean="0"/>
              <a:t>يقع على عاتق الشركة مسئولية تحديد وإدارة هذه المخاطر </a:t>
            </a:r>
            <a:r>
              <a:rPr lang="ar-SA" u="sng" dirty="0" smtClean="0"/>
              <a:t>وينعكس القرار الذي تتخذه الإدارة في هذا الشأن على عمل المحاسب القانوني.</a:t>
            </a:r>
          </a:p>
          <a:p>
            <a:pPr marL="596646" indent="-514350">
              <a:buFont typeface="+mj-cs"/>
              <a:buAutoNum type="arabic1Minus"/>
            </a:pPr>
            <a:r>
              <a:rPr lang="ar-SA" dirty="0" smtClean="0"/>
              <a:t>فإذا قررت الإدارة قبول هذه المخاطر دون وضع إجراءات رقابية لتقليلها بسبب اعتبارات التكلفة، فإن المحاسب القانوني سوف يقوم بتقدير مخاطر الرقابة عند مستوى أعلى وتوسيع نطاق الفحص وزيادة اختبارات التحقق.</a:t>
            </a:r>
          </a:p>
          <a:p>
            <a:pPr marL="596646" indent="-514350">
              <a:buFont typeface="+mj-cs"/>
              <a:buAutoNum type="arabic1Minus"/>
            </a:pPr>
            <a:r>
              <a:rPr lang="ar-SA" dirty="0" smtClean="0"/>
              <a:t>أما إذا قامت الإدارة بوضع إجراءات رقابية بهدف تقليل احتمال وجود أخطاء مهمة في القوائم المالية ، فإن المحاسب القانوني سوف يقوم بتقدير مخاطر الرقابة عند مستوى منخفض وتضييق نطاق الفحص وتقليل اختبارات التحقق.</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3) الإجراءات والأنشطة الرقابية:</a:t>
            </a:r>
            <a:endParaRPr lang="ar-SA" b="1" dirty="0"/>
          </a:p>
        </p:txBody>
      </p:sp>
      <p:sp>
        <p:nvSpPr>
          <p:cNvPr id="3" name="عنصر نائب للمحتوى 2"/>
          <p:cNvSpPr>
            <a:spLocks noGrp="1"/>
          </p:cNvSpPr>
          <p:nvPr>
            <p:ph sz="quarter" idx="1"/>
          </p:nvPr>
        </p:nvSpPr>
        <p:spPr/>
        <p:txBody>
          <a:bodyPr>
            <a:normAutofit/>
          </a:bodyPr>
          <a:lstStyle/>
          <a:p>
            <a:r>
              <a:rPr lang="ar-SA" dirty="0" smtClean="0"/>
              <a:t>الإجراءات والأنشطة الرقابية هي السياسات والإجراءات التي تساعد في التأكد من أن تعليمات الإدارة تم تنفيذها.</a:t>
            </a:r>
          </a:p>
          <a:p>
            <a:r>
              <a:rPr lang="ar-SA" b="1" u="sng" dirty="0" smtClean="0">
                <a:solidFill>
                  <a:schemeClr val="tx2"/>
                </a:solidFill>
              </a:rPr>
              <a:t>بعض الإجراءات والأنشطة الرقابية التي من أهمها:</a:t>
            </a:r>
          </a:p>
          <a:p>
            <a:pPr>
              <a:buFont typeface="Wingdings" pitchFamily="2" charset="2"/>
              <a:buChar char="v"/>
            </a:pPr>
            <a:r>
              <a:rPr lang="ar-SA" dirty="0" smtClean="0"/>
              <a:t>فحص أداء الشركة.</a:t>
            </a:r>
          </a:p>
          <a:p>
            <a:pPr>
              <a:buFont typeface="Wingdings" pitchFamily="2" charset="2"/>
              <a:buChar char="v"/>
            </a:pPr>
            <a:r>
              <a:rPr lang="ar-SA" dirty="0" smtClean="0"/>
              <a:t>معالجة البيانات.</a:t>
            </a:r>
          </a:p>
          <a:p>
            <a:pPr>
              <a:buFont typeface="Wingdings" pitchFamily="2" charset="2"/>
              <a:buChar char="v"/>
            </a:pPr>
            <a:r>
              <a:rPr lang="ar-SA" dirty="0" smtClean="0"/>
              <a:t>الإجراءات الرقابية التي تعتمد على الوجود الفعلي مثل (جرد المخزون السلعي)</a:t>
            </a:r>
          </a:p>
          <a:p>
            <a:pPr>
              <a:buFont typeface="Wingdings" pitchFamily="2" charset="2"/>
              <a:buChar char="v"/>
            </a:pPr>
            <a:r>
              <a:rPr lang="ar-SA" dirty="0" smtClean="0"/>
              <a:t>الفصل بين المسئوليات والتحديد الواضح للسلطات.</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smtClean="0">
                <a:solidFill>
                  <a:schemeClr val="tx2"/>
                </a:solidFill>
              </a:rPr>
              <a:t>4) متابعة وتحديث إجراءات الأنشطة الرقابية أو ( الإشراف):</a:t>
            </a:r>
            <a:endParaRPr lang="ar-SA" b="1" dirty="0">
              <a:solidFill>
                <a:schemeClr val="tx2"/>
              </a:solidFill>
            </a:endParaRPr>
          </a:p>
        </p:txBody>
      </p:sp>
      <p:sp>
        <p:nvSpPr>
          <p:cNvPr id="3" name="عنصر نائب للمحتوى 2"/>
          <p:cNvSpPr>
            <a:spLocks noGrp="1"/>
          </p:cNvSpPr>
          <p:nvPr>
            <p:ph sz="quarter" idx="1"/>
          </p:nvPr>
        </p:nvSpPr>
        <p:spPr/>
        <p:txBody>
          <a:bodyPr/>
          <a:lstStyle/>
          <a:p>
            <a:r>
              <a:rPr lang="ar-SA" b="1" dirty="0" smtClean="0"/>
              <a:t>المراقبة أو الإشراف </a:t>
            </a:r>
            <a:r>
              <a:rPr lang="ar-SA" dirty="0" smtClean="0"/>
              <a:t>هو عملية تقويم جودة أداء الرقابة الداخلية بمرور الوقت، وهي تتضمن تصميم وتنفيذ وتقويم وتحديث الإجراءات والأنشطة الرقابية أولاً بأول ، واتخاذ أي إجراءات تصحيحية ضرورية.</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4414" y="274638"/>
            <a:ext cx="7719274" cy="1143000"/>
          </a:xfrm>
        </p:spPr>
        <p:txBody>
          <a:bodyPr>
            <a:normAutofit fontScale="90000"/>
          </a:bodyPr>
          <a:lstStyle/>
          <a:p>
            <a:pPr algn="r"/>
            <a:r>
              <a:rPr lang="ar-SA" dirty="0" smtClean="0">
                <a:solidFill>
                  <a:schemeClr val="tx2"/>
                </a:solidFill>
              </a:rPr>
              <a:t>الإجراءات الرقابية في نظم المعلومات المحاسبية الآلية:</a:t>
            </a:r>
            <a:endParaRPr lang="ar-SA" dirty="0">
              <a:solidFill>
                <a:schemeClr val="tx2"/>
              </a:solidFill>
            </a:endParaRPr>
          </a:p>
        </p:txBody>
      </p:sp>
      <p:sp>
        <p:nvSpPr>
          <p:cNvPr id="3" name="عنصر نائب للمحتوى 2"/>
          <p:cNvSpPr>
            <a:spLocks noGrp="1"/>
          </p:cNvSpPr>
          <p:nvPr>
            <p:ph sz="quarter" idx="1"/>
          </p:nvPr>
        </p:nvSpPr>
        <p:spPr/>
        <p:txBody>
          <a:bodyPr>
            <a:normAutofit fontScale="92500" lnSpcReduction="20000"/>
          </a:bodyPr>
          <a:lstStyle/>
          <a:p>
            <a:r>
              <a:rPr lang="ar-SA" dirty="0" smtClean="0"/>
              <a:t>تشتمل نظم المعلومات المحاسبية المعتمدة على الحاسب الآلي على مجموعة من الإجراءات الرقابية أهمها ما يلي :</a:t>
            </a:r>
          </a:p>
          <a:p>
            <a:pPr marL="596646" indent="-514350">
              <a:buFont typeface="+mj-lt"/>
              <a:buAutoNum type="arabicParenR"/>
            </a:pPr>
            <a:r>
              <a:rPr lang="ar-SA" dirty="0" smtClean="0"/>
              <a:t>إجراءات الرقابة العامة على المنشأة ككل.</a:t>
            </a:r>
          </a:p>
          <a:p>
            <a:pPr marL="596646" indent="-514350">
              <a:buFont typeface="+mj-lt"/>
              <a:buAutoNum type="arabicParenR"/>
            </a:pPr>
            <a:r>
              <a:rPr lang="ar-SA" dirty="0" smtClean="0"/>
              <a:t>إجراءات الرقابة على </a:t>
            </a:r>
            <a:r>
              <a:rPr lang="ar-SA" dirty="0" err="1" smtClean="0"/>
              <a:t>المدخلات</a:t>
            </a:r>
            <a:r>
              <a:rPr lang="ar-SA" dirty="0" smtClean="0"/>
              <a:t>.</a:t>
            </a:r>
          </a:p>
          <a:p>
            <a:pPr marL="596646" indent="-514350">
              <a:buFont typeface="+mj-lt"/>
              <a:buAutoNum type="arabicParenR"/>
            </a:pPr>
            <a:r>
              <a:rPr lang="ar-SA" dirty="0" smtClean="0"/>
              <a:t>إجراءات الرقابة على التشغيل.</a:t>
            </a:r>
          </a:p>
          <a:p>
            <a:pPr marL="596646" indent="-514350">
              <a:buFont typeface="+mj-lt"/>
              <a:buAutoNum type="arabicParenR"/>
            </a:pPr>
            <a:r>
              <a:rPr lang="ar-SA" dirty="0" smtClean="0"/>
              <a:t>إجراءات الرقابة على المخرجات.</a:t>
            </a:r>
          </a:p>
          <a:p>
            <a:pPr marL="596646" indent="-514350">
              <a:buFont typeface="+mj-lt"/>
              <a:buAutoNum type="arabicParenR"/>
            </a:pPr>
            <a:r>
              <a:rPr lang="ar-SA" dirty="0" smtClean="0"/>
              <a:t>إجراءات الرقابة على قاعدة البيانات.</a:t>
            </a:r>
          </a:p>
          <a:p>
            <a:pPr marL="596646" indent="-514350">
              <a:buFont typeface="+mj-lt"/>
              <a:buAutoNum type="arabicParenR"/>
            </a:pPr>
            <a:r>
              <a:rPr lang="ar-SA" dirty="0" smtClean="0"/>
              <a:t>الإجراءات الرقابية على أجهزة الحاسب الآلي الشخصية.</a:t>
            </a:r>
          </a:p>
          <a:p>
            <a:pPr marL="596646" indent="-514350">
              <a:buFont typeface="+mj-lt"/>
              <a:buAutoNum type="arabicParenR"/>
            </a:pPr>
            <a:r>
              <a:rPr lang="ar-SA" dirty="0" smtClean="0"/>
              <a:t>الإجراءات الرقابية على الشبكات.</a:t>
            </a:r>
            <a:br>
              <a:rPr lang="ar-SA" dirty="0" smtClean="0"/>
            </a:b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tx2"/>
                </a:solidFill>
              </a:rPr>
              <a:t>1) الإجراءات الرقابية على المنشأة ككل :</a:t>
            </a:r>
            <a:endParaRPr lang="ar-SA" dirty="0">
              <a:solidFill>
                <a:schemeClr val="tx2"/>
              </a:solidFill>
            </a:endParaRPr>
          </a:p>
        </p:txBody>
      </p:sp>
      <p:sp>
        <p:nvSpPr>
          <p:cNvPr id="3" name="عنصر نائب للمحتوى 2"/>
          <p:cNvSpPr>
            <a:spLocks noGrp="1"/>
          </p:cNvSpPr>
          <p:nvPr>
            <p:ph sz="quarter" idx="1"/>
          </p:nvPr>
        </p:nvSpPr>
        <p:spPr>
          <a:xfrm>
            <a:off x="1000100" y="1447800"/>
            <a:ext cx="8143900" cy="4800600"/>
          </a:xfrm>
        </p:spPr>
        <p:txBody>
          <a:bodyPr/>
          <a:lstStyle/>
          <a:p>
            <a:r>
              <a:rPr lang="ar-SA" dirty="0" smtClean="0"/>
              <a:t>يتم وضع إجراءات الرقابة العامة للتأكد من أن البيئة العامة للمنشأة ( الداخلية والخارجية) مستقرة، ويتم إداراتها بشكل جيد، وتتضمن هذه الوسائل:</a:t>
            </a:r>
          </a:p>
          <a:p>
            <a:pPr>
              <a:buFont typeface="Wingdings" pitchFamily="2" charset="2"/>
              <a:buChar char="Ø"/>
            </a:pPr>
            <a:r>
              <a:rPr lang="ar-SA" dirty="0" smtClean="0"/>
              <a:t>الفصل بين النظام الفرعي للمحاسبة والنظم الأخرى للمعلومات.</a:t>
            </a:r>
          </a:p>
          <a:p>
            <a:pPr>
              <a:buFont typeface="Wingdings" pitchFamily="2" charset="2"/>
              <a:buChar char="Ø"/>
            </a:pPr>
            <a:r>
              <a:rPr lang="ar-SA" dirty="0" smtClean="0"/>
              <a:t>الفصل بين المسئوليات والتحديد الواضح للسلطات والصلاحيات.</a:t>
            </a:r>
          </a:p>
          <a:p>
            <a:pPr>
              <a:buFont typeface="Wingdings" pitchFamily="2" charset="2"/>
              <a:buChar char="Ø"/>
            </a:pPr>
            <a:r>
              <a:rPr lang="ar-SA" dirty="0" smtClean="0"/>
              <a:t>استخدام حسابات شخصية عند التعامل مع الحاسب الآلي.</a:t>
            </a:r>
          </a:p>
          <a:p>
            <a:pPr>
              <a:buFont typeface="Wingdings" pitchFamily="2" charset="2"/>
              <a:buChar char="Ø"/>
            </a:pPr>
            <a:r>
              <a:rPr lang="ar-SA" dirty="0" smtClean="0"/>
              <a:t>متابعة التغيرات السلوكية للموظفين.</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2) إجراءات الرقابة على </a:t>
            </a:r>
            <a:r>
              <a:rPr lang="ar-SA" dirty="0" err="1" smtClean="0"/>
              <a:t>المدخلات</a:t>
            </a:r>
            <a:r>
              <a:rPr lang="ar-SA" dirty="0" smtClean="0"/>
              <a:t>:</a:t>
            </a:r>
            <a:endParaRPr lang="ar-SA" dirty="0"/>
          </a:p>
        </p:txBody>
      </p:sp>
      <p:sp>
        <p:nvSpPr>
          <p:cNvPr id="3" name="عنصر نائب للمحتوى 2"/>
          <p:cNvSpPr>
            <a:spLocks noGrp="1"/>
          </p:cNvSpPr>
          <p:nvPr>
            <p:ph sz="quarter" idx="1"/>
          </p:nvPr>
        </p:nvSpPr>
        <p:spPr/>
        <p:txBody>
          <a:bodyPr/>
          <a:lstStyle/>
          <a:p>
            <a:r>
              <a:rPr lang="ar-SA" dirty="0" smtClean="0"/>
              <a:t>وهي مصممة لتوفير تأكيد معقول بأنه:</a:t>
            </a:r>
          </a:p>
          <a:p>
            <a:pPr>
              <a:buFont typeface="Wingdings" pitchFamily="2" charset="2"/>
              <a:buChar char="Ø"/>
            </a:pPr>
            <a:r>
              <a:rPr lang="ar-SA" dirty="0" smtClean="0"/>
              <a:t>تمت الموافقة الرسمية على </a:t>
            </a:r>
            <a:r>
              <a:rPr lang="ar-SA" dirty="0" err="1" smtClean="0"/>
              <a:t>المدخلات</a:t>
            </a:r>
            <a:r>
              <a:rPr lang="ar-SA" dirty="0" smtClean="0"/>
              <a:t> قبل تشغيلها في الحاسب الآلي.</a:t>
            </a:r>
          </a:p>
          <a:p>
            <a:pPr>
              <a:buFont typeface="Wingdings" pitchFamily="2" charset="2"/>
              <a:buChar char="Ø"/>
            </a:pPr>
            <a:r>
              <a:rPr lang="ar-SA" dirty="0" smtClean="0"/>
              <a:t>قد تم تجهيز </a:t>
            </a:r>
            <a:r>
              <a:rPr lang="ar-SA" dirty="0" err="1" smtClean="0"/>
              <a:t>المدخلات</a:t>
            </a:r>
            <a:r>
              <a:rPr lang="ar-SA" dirty="0" smtClean="0"/>
              <a:t> بشكل سليم.</a:t>
            </a:r>
          </a:p>
          <a:p>
            <a:pPr>
              <a:buFont typeface="Wingdings" pitchFamily="2" charset="2"/>
              <a:buChar char="Ø"/>
            </a:pPr>
            <a:r>
              <a:rPr lang="ar-SA" dirty="0" smtClean="0"/>
              <a:t>لم يتم فقد أو تكرار أو تغيير أو إضافة </a:t>
            </a:r>
            <a:r>
              <a:rPr lang="ar-SA" dirty="0" err="1" smtClean="0"/>
              <a:t>مدخلات</a:t>
            </a:r>
            <a:r>
              <a:rPr lang="ar-SA" dirty="0" smtClean="0"/>
              <a:t> بشكل غير سليم.</a:t>
            </a:r>
          </a:p>
          <a:p>
            <a:pPr>
              <a:buFont typeface="Wingdings" pitchFamily="2" charset="2"/>
              <a:buChar char="Ø"/>
            </a:pPr>
            <a:r>
              <a:rPr lang="ar-SA" dirty="0" smtClean="0"/>
              <a:t>تمت مراجعة ومتابعة تصحيح العمليات الخاطئة في الوقت المناسب.</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tx2"/>
                </a:solidFill>
              </a:rPr>
              <a:t>3)إجراءات الرقابة على التشغيل:</a:t>
            </a:r>
            <a:endParaRPr lang="ar-SA" dirty="0">
              <a:solidFill>
                <a:schemeClr val="tx2"/>
              </a:solidFill>
            </a:endParaRPr>
          </a:p>
        </p:txBody>
      </p:sp>
      <p:sp>
        <p:nvSpPr>
          <p:cNvPr id="3" name="عنصر نائب للمحتوى 2"/>
          <p:cNvSpPr>
            <a:spLocks noGrp="1"/>
          </p:cNvSpPr>
          <p:nvPr>
            <p:ph sz="quarter" idx="1"/>
          </p:nvPr>
        </p:nvSpPr>
        <p:spPr/>
        <p:txBody>
          <a:bodyPr/>
          <a:lstStyle/>
          <a:p>
            <a:r>
              <a:rPr lang="ar-SA" dirty="0" smtClean="0"/>
              <a:t>وهي مصممة لتوفير تأكيد معقول بأنه:</a:t>
            </a:r>
          </a:p>
          <a:p>
            <a:pPr>
              <a:buFont typeface="Wingdings" pitchFamily="2" charset="2"/>
              <a:buChar char="Ø"/>
            </a:pPr>
            <a:r>
              <a:rPr lang="ar-SA" dirty="0" smtClean="0"/>
              <a:t>تم التصديق على جميع العمليات التي يراد تشغيلها.</a:t>
            </a:r>
          </a:p>
          <a:p>
            <a:pPr>
              <a:buFont typeface="Wingdings" pitchFamily="2" charset="2"/>
              <a:buChar char="Ø"/>
            </a:pPr>
            <a:r>
              <a:rPr lang="ar-SA" dirty="0" smtClean="0"/>
              <a:t>لم يتم فقدان العمليات أو الإضافة إليها أو تغييرها بصور غير رسمية.</a:t>
            </a:r>
          </a:p>
          <a:p>
            <a:pPr>
              <a:buFont typeface="Wingdings" pitchFamily="2" charset="2"/>
              <a:buChar char="Ø"/>
            </a:pPr>
            <a:r>
              <a:rPr lang="ar-SA" dirty="0" smtClean="0"/>
              <a:t>قد تم تحديد وتصحيح أخطاء التشغيل في الوقت المناسب.</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tx2"/>
                </a:solidFill>
              </a:rPr>
              <a:t>4) إجراءات الرقابة على المخرجات:</a:t>
            </a:r>
            <a:endParaRPr lang="ar-SA" dirty="0">
              <a:solidFill>
                <a:schemeClr val="tx2"/>
              </a:solidFill>
            </a:endParaRPr>
          </a:p>
        </p:txBody>
      </p:sp>
      <p:sp>
        <p:nvSpPr>
          <p:cNvPr id="3" name="عنصر نائب للمحتوى 2"/>
          <p:cNvSpPr>
            <a:spLocks noGrp="1"/>
          </p:cNvSpPr>
          <p:nvPr>
            <p:ph sz="quarter" idx="1"/>
          </p:nvPr>
        </p:nvSpPr>
        <p:spPr/>
        <p:txBody>
          <a:bodyPr/>
          <a:lstStyle/>
          <a:p>
            <a:r>
              <a:rPr lang="ar-SA" dirty="0" smtClean="0"/>
              <a:t>وهي مصممة لتوفير تأكيد معقول بأنه:</a:t>
            </a:r>
          </a:p>
          <a:p>
            <a:pPr>
              <a:buFont typeface="Wingdings" pitchFamily="2" charset="2"/>
              <a:buChar char="Ø"/>
            </a:pPr>
            <a:r>
              <a:rPr lang="ar-SA" dirty="0" smtClean="0"/>
              <a:t>نتائج عمليات التشغيل ( المخرجات) صحيحة.</a:t>
            </a:r>
          </a:p>
          <a:p>
            <a:pPr>
              <a:buFont typeface="Wingdings" pitchFamily="2" charset="2"/>
              <a:buChar char="Ø"/>
            </a:pPr>
            <a:r>
              <a:rPr lang="ar-SA" dirty="0" smtClean="0"/>
              <a:t>تداول المخرجات يقتصر على الموظفين المختصين فقط.</a:t>
            </a:r>
          </a:p>
          <a:p>
            <a:pPr>
              <a:buFont typeface="Wingdings" pitchFamily="2" charset="2"/>
              <a:buChar char="Ø"/>
            </a:pPr>
            <a:r>
              <a:rPr lang="ar-SA" dirty="0" smtClean="0"/>
              <a:t>توفير المخرجات للموظفين المختصين يتم في الوقت المناسب.</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5) إجراءات الرقابة على قاعدة البيانات:</a:t>
            </a:r>
            <a:endParaRPr lang="ar-SA" dirty="0"/>
          </a:p>
        </p:txBody>
      </p:sp>
      <p:sp>
        <p:nvSpPr>
          <p:cNvPr id="3" name="عنصر نائب للمحتوى 2"/>
          <p:cNvSpPr>
            <a:spLocks noGrp="1"/>
          </p:cNvSpPr>
          <p:nvPr>
            <p:ph sz="quarter" idx="1"/>
          </p:nvPr>
        </p:nvSpPr>
        <p:spPr/>
        <p:txBody>
          <a:bodyPr/>
          <a:lstStyle/>
          <a:p>
            <a:r>
              <a:rPr lang="ar-SA" dirty="0" smtClean="0"/>
              <a:t>وهي مصممة لتوفير تأكيد معقول بأنه:</a:t>
            </a:r>
          </a:p>
          <a:p>
            <a:pPr>
              <a:buFont typeface="Wingdings" pitchFamily="2" charset="2"/>
              <a:buChar char="Ø"/>
            </a:pPr>
            <a:r>
              <a:rPr lang="ar-SA" dirty="0" smtClean="0"/>
              <a:t>توجد إجراءات رقابية تحدد حرية الوصول إلى قاعدة البيانات فقط عن طريق الأشخاص المصرح لهم.</a:t>
            </a:r>
          </a:p>
          <a:p>
            <a:pPr>
              <a:buFont typeface="Wingdings" pitchFamily="2" charset="2"/>
              <a:buChar char="Ø"/>
            </a:pPr>
            <a:r>
              <a:rPr lang="ar-SA" dirty="0" smtClean="0"/>
              <a:t>تم تنسيق أنشطة مستخدمي قاعدة البيانات والتحكم فيها.</a:t>
            </a:r>
          </a:p>
          <a:p>
            <a:pPr>
              <a:buFont typeface="Wingdings" pitchFamily="2" charset="2"/>
              <a:buChar char="Ø"/>
            </a:pPr>
            <a:r>
              <a:rPr lang="ar-SA" dirty="0" smtClean="0"/>
              <a:t>توجد رقابة محكمة على الملفات لمنع التغيير أو الضياع.</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خصائص النظم المحاسبية المعتمدة على الحاسب الآلي :</a:t>
            </a:r>
            <a:endParaRPr lang="ar-SA" dirty="0"/>
          </a:p>
        </p:txBody>
      </p:sp>
      <p:sp>
        <p:nvSpPr>
          <p:cNvPr id="3" name="عنصر نائب للمحتوى 2"/>
          <p:cNvSpPr>
            <a:spLocks noGrp="1"/>
          </p:cNvSpPr>
          <p:nvPr>
            <p:ph sz="quarter" idx="1"/>
          </p:nvPr>
        </p:nvSpPr>
        <p:spPr/>
        <p:txBody>
          <a:bodyPr/>
          <a:lstStyle/>
          <a:p>
            <a:pPr marL="596646" indent="-514350">
              <a:buFont typeface="+mj-cs"/>
              <a:buAutoNum type="arabic1Minus"/>
            </a:pPr>
            <a:r>
              <a:rPr lang="ar-SA" dirty="0" smtClean="0"/>
              <a:t>عدم وجود (غياب)مستندات لبعض </a:t>
            </a:r>
            <a:r>
              <a:rPr lang="ar-SA" dirty="0" err="1" smtClean="0"/>
              <a:t>المدخلات</a:t>
            </a:r>
            <a:r>
              <a:rPr lang="ar-SA" dirty="0" smtClean="0"/>
              <a:t>.</a:t>
            </a:r>
          </a:p>
          <a:p>
            <a:pPr marL="596646" indent="-514350">
              <a:buFont typeface="+mj-cs"/>
              <a:buAutoNum type="arabic1Minus"/>
            </a:pPr>
            <a:r>
              <a:rPr lang="ar-SA" dirty="0" smtClean="0"/>
              <a:t>النقص في وضوح مسار بعض العمليات المرئية.</a:t>
            </a:r>
          </a:p>
          <a:p>
            <a:pPr marL="596646" indent="-514350">
              <a:buFont typeface="+mj-cs"/>
              <a:buAutoNum type="arabic1Minus"/>
            </a:pPr>
            <a:r>
              <a:rPr lang="ar-SA" dirty="0" smtClean="0"/>
              <a:t>النقص في المخرجات المرئية.</a:t>
            </a:r>
          </a:p>
          <a:p>
            <a:pPr marL="596646" indent="-514350">
              <a:buFont typeface="+mj-cs"/>
              <a:buAutoNum type="arabic1Minus"/>
            </a:pPr>
            <a:r>
              <a:rPr lang="ar-SA" dirty="0" smtClean="0"/>
              <a:t>سهولة الدخول على البيانات وبرامج الحاسب الآلي.</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تعريف نظام الرقابة الداخلية:</a:t>
            </a:r>
            <a:endParaRPr lang="ar-SA" dirty="0"/>
          </a:p>
        </p:txBody>
      </p:sp>
      <p:sp>
        <p:nvSpPr>
          <p:cNvPr id="3" name="عنصر نائب للمحتوى 2"/>
          <p:cNvSpPr>
            <a:spLocks noGrp="1"/>
          </p:cNvSpPr>
          <p:nvPr>
            <p:ph sz="quarter" idx="1"/>
          </p:nvPr>
        </p:nvSpPr>
        <p:spPr/>
        <p:txBody>
          <a:bodyPr/>
          <a:lstStyle/>
          <a:p>
            <a:r>
              <a:rPr lang="ar-SA" dirty="0" smtClean="0"/>
              <a:t>يشير مصطلح نظام الرقابة الداخلية إلى الخطة التنظيمية وجميع الوسائل التي تتبناها إدارة المنشأة لتوفر تأكيداً معقولاً بتحقيق أهداف الرقابة المحاسبية والإدارية.</a:t>
            </a:r>
          </a:p>
          <a:p>
            <a:r>
              <a:rPr lang="ar-SA" b="1" dirty="0" smtClean="0">
                <a:solidFill>
                  <a:schemeClr val="tx2"/>
                </a:solidFill>
              </a:rPr>
              <a:t>الرقابة الداخلية إما تكون :</a:t>
            </a:r>
          </a:p>
          <a:p>
            <a:pPr marL="596646" indent="-514350">
              <a:buFont typeface="+mj-lt"/>
              <a:buAutoNum type="arabicParenR"/>
            </a:pPr>
            <a:r>
              <a:rPr lang="ar-SA" dirty="0" smtClean="0"/>
              <a:t>رقابة محاسبية. </a:t>
            </a:r>
          </a:p>
          <a:p>
            <a:pPr marL="596646" indent="-514350">
              <a:buFont typeface="+mj-lt"/>
              <a:buAutoNum type="arabicParenR"/>
            </a:pPr>
            <a:r>
              <a:rPr lang="ar-SA" dirty="0" smtClean="0"/>
              <a:t>أو رقابة إدارية.</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solidFill>
                  <a:schemeClr val="tx2"/>
                </a:solidFill>
              </a:rPr>
              <a:t>6) الإجراءات الرقابية على أجهزة الحاسب الآلي الشخصية:</a:t>
            </a:r>
            <a:endParaRPr lang="ar-SA" dirty="0">
              <a:solidFill>
                <a:schemeClr val="tx2"/>
              </a:solidFill>
            </a:endParaRPr>
          </a:p>
        </p:txBody>
      </p:sp>
      <p:sp>
        <p:nvSpPr>
          <p:cNvPr id="3" name="عنصر نائب للمحتوى 2"/>
          <p:cNvSpPr>
            <a:spLocks noGrp="1"/>
          </p:cNvSpPr>
          <p:nvPr>
            <p:ph sz="quarter" idx="1"/>
          </p:nvPr>
        </p:nvSpPr>
        <p:spPr/>
        <p:txBody>
          <a:bodyPr/>
          <a:lstStyle/>
          <a:p>
            <a:r>
              <a:rPr lang="ar-SA" dirty="0" smtClean="0"/>
              <a:t>تتم الرقابة على أجهزة الحاسب الآلي الشخصية بإتباع مجموعة من الوسائل، أهمها ما يلي :</a:t>
            </a:r>
          </a:p>
          <a:p>
            <a:pPr>
              <a:buFont typeface="Wingdings" pitchFamily="2" charset="2"/>
              <a:buChar char="Ø"/>
            </a:pPr>
            <a:r>
              <a:rPr lang="ar-SA" dirty="0" smtClean="0"/>
              <a:t>تحديد المخاطر التي قد يتعرض لها كل جهاز حسب الاستخدام.</a:t>
            </a:r>
          </a:p>
          <a:p>
            <a:pPr>
              <a:buFont typeface="Wingdings" pitchFamily="2" charset="2"/>
              <a:buChar char="Ø"/>
            </a:pPr>
            <a:r>
              <a:rPr lang="ar-SA" dirty="0" smtClean="0"/>
              <a:t>قفل لوحة المفاتيح .</a:t>
            </a:r>
          </a:p>
          <a:p>
            <a:pPr>
              <a:buFont typeface="Wingdings" pitchFamily="2" charset="2"/>
              <a:buChar char="Ø"/>
            </a:pPr>
            <a:r>
              <a:rPr lang="ar-SA" dirty="0" smtClean="0"/>
              <a:t>استخدام أسلوب التشفير.</a:t>
            </a:r>
          </a:p>
          <a:p>
            <a:pPr>
              <a:buFont typeface="Wingdings" pitchFamily="2" charset="2"/>
              <a:buChar char="Ø"/>
            </a:pPr>
            <a:r>
              <a:rPr lang="ar-SA" dirty="0" smtClean="0"/>
              <a:t>استخدام برنامج سليم للحماية ضد المخاطر المختلفة وخاصة مخاطر الفيروسات.</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chemeClr val="tx2"/>
                </a:solidFill>
              </a:rPr>
              <a:t>7) الإجراءات الرقابية على الشبكات:</a:t>
            </a:r>
            <a:endParaRPr lang="ar-SA" dirty="0">
              <a:solidFill>
                <a:schemeClr val="tx2"/>
              </a:solidFill>
            </a:endParaRPr>
          </a:p>
        </p:txBody>
      </p:sp>
      <p:sp>
        <p:nvSpPr>
          <p:cNvPr id="3" name="عنصر نائب للمحتوى 2"/>
          <p:cNvSpPr>
            <a:spLocks noGrp="1"/>
          </p:cNvSpPr>
          <p:nvPr>
            <p:ph sz="quarter" idx="1"/>
          </p:nvPr>
        </p:nvSpPr>
        <p:spPr/>
        <p:txBody>
          <a:bodyPr/>
          <a:lstStyle/>
          <a:p>
            <a:r>
              <a:rPr lang="ar-SA" dirty="0" smtClean="0"/>
              <a:t>تتم الرقابة على الشبكات بإتباع مجموعة من الوسائل، أهمها ما يلي :</a:t>
            </a:r>
          </a:p>
          <a:p>
            <a:pPr>
              <a:buFont typeface="Wingdings" pitchFamily="2" charset="2"/>
              <a:buChar char="Ø"/>
            </a:pPr>
            <a:r>
              <a:rPr lang="ar-SA" dirty="0" smtClean="0"/>
              <a:t>المقارنة بين مركزية الملفات وعدم مركزية الملفات.</a:t>
            </a:r>
          </a:p>
          <a:p>
            <a:pPr>
              <a:buFont typeface="Wingdings" pitchFamily="2" charset="2"/>
              <a:buChar char="Ø"/>
            </a:pPr>
            <a:r>
              <a:rPr lang="ar-SA" dirty="0" smtClean="0"/>
              <a:t>استخدام برنامج سليم للحماية ضد المخاطر المختلفة.</a:t>
            </a:r>
          </a:p>
          <a:p>
            <a:pPr>
              <a:buFont typeface="Wingdings" pitchFamily="2" charset="2"/>
              <a:buChar char="Ø"/>
            </a:pPr>
            <a:r>
              <a:rPr lang="ar-SA" dirty="0" smtClean="0"/>
              <a:t>ضرورة الفصل بين الواجبات داخل قسم التشغيل الإلكتروني.</a:t>
            </a:r>
          </a:p>
          <a:p>
            <a:pPr>
              <a:buFont typeface="Wingdings" pitchFamily="2" charset="2"/>
              <a:buChar char="Ø"/>
            </a:pPr>
            <a:r>
              <a:rPr lang="ar-SA" dirty="0" smtClean="0"/>
              <a:t>مراقبة الدخول على </a:t>
            </a:r>
            <a:r>
              <a:rPr lang="ar-SA" smtClean="0"/>
              <a:t>الشبكات باستخدام </a:t>
            </a:r>
            <a:r>
              <a:rPr lang="ar-SA" dirty="0" smtClean="0"/>
              <a:t>أسلوب كلمات السر .</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4000" b="1" u="sng" dirty="0" smtClean="0"/>
              <a:t>أهداف الرقابة المحاسبية:</a:t>
            </a:r>
            <a:endParaRPr lang="ar-SA" sz="4000" b="1" u="sng" dirty="0"/>
          </a:p>
        </p:txBody>
      </p:sp>
      <p:sp>
        <p:nvSpPr>
          <p:cNvPr id="3" name="عنصر نائب للمحتوى 2"/>
          <p:cNvSpPr>
            <a:spLocks noGrp="1"/>
          </p:cNvSpPr>
          <p:nvPr>
            <p:ph sz="quarter" idx="1"/>
          </p:nvPr>
        </p:nvSpPr>
        <p:spPr/>
        <p:txBody>
          <a:bodyPr/>
          <a:lstStyle/>
          <a:p>
            <a:pPr>
              <a:buFont typeface="Wingdings" pitchFamily="2" charset="2"/>
              <a:buChar char="v"/>
            </a:pPr>
            <a:r>
              <a:rPr lang="ar-SA" dirty="0" smtClean="0"/>
              <a:t>حماية الأصول ومنع الغش والأخطاء واكتشاف وتصحيح الغش والأخطاء في حالة حدوثه.</a:t>
            </a:r>
          </a:p>
          <a:p>
            <a:pPr>
              <a:buFont typeface="Wingdings" pitchFamily="2" charset="2"/>
              <a:buChar char="v"/>
            </a:pPr>
            <a:r>
              <a:rPr lang="ar-SA" dirty="0" smtClean="0"/>
              <a:t>دقة واكتمال السجلات والدفاتر والتقارير المحاسبية.</a:t>
            </a:r>
          </a:p>
          <a:p>
            <a:pPr>
              <a:buNone/>
            </a:pPr>
            <a:r>
              <a:rPr lang="ar-SA" sz="4000" b="1" u="sng" dirty="0" smtClean="0">
                <a:solidFill>
                  <a:schemeClr val="tx2"/>
                </a:solidFill>
              </a:rPr>
              <a:t>أهداف الرقابة الإدارية:</a:t>
            </a:r>
          </a:p>
          <a:p>
            <a:pPr>
              <a:buFont typeface="Wingdings" pitchFamily="2" charset="2"/>
              <a:buChar char="v"/>
            </a:pPr>
            <a:r>
              <a:rPr lang="ar-SA" dirty="0" smtClean="0"/>
              <a:t>انتظام وكفاءة إنجاز الأعمال ، والاستخدام الأمثل للموارد المتاحة .</a:t>
            </a:r>
          </a:p>
          <a:p>
            <a:pPr>
              <a:buFont typeface="Wingdings" pitchFamily="2" charset="2"/>
              <a:buChar char="v"/>
            </a:pPr>
            <a:r>
              <a:rPr lang="ar-SA" dirty="0" smtClean="0"/>
              <a:t>الالتزام بالأنظمة والتعليمات والسياسات التي تتبناها الإدارة لتحقيق أهداف المنشأة.</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725470"/>
          </a:xfrm>
        </p:spPr>
        <p:txBody>
          <a:bodyPr>
            <a:normAutofit/>
          </a:bodyPr>
          <a:lstStyle/>
          <a:p>
            <a:pPr algn="r"/>
            <a:r>
              <a:rPr lang="ar-SA" sz="4000" b="1" dirty="0" smtClean="0">
                <a:solidFill>
                  <a:schemeClr val="tx2"/>
                </a:solidFill>
              </a:rPr>
              <a:t>مقومات نظام الرقابة الداخلية : </a:t>
            </a:r>
            <a:endParaRPr lang="ar-SA" sz="4000" b="1" dirty="0">
              <a:solidFill>
                <a:schemeClr val="tx2"/>
              </a:solidFill>
            </a:endParaRPr>
          </a:p>
        </p:txBody>
      </p:sp>
      <p:sp>
        <p:nvSpPr>
          <p:cNvPr id="3" name="عنصر نائب للمحتوى 2"/>
          <p:cNvSpPr>
            <a:spLocks noGrp="1"/>
          </p:cNvSpPr>
          <p:nvPr>
            <p:ph sz="quarter" idx="1"/>
          </p:nvPr>
        </p:nvSpPr>
        <p:spPr>
          <a:xfrm>
            <a:off x="1071538" y="1071546"/>
            <a:ext cx="8072462" cy="5786454"/>
          </a:xfrm>
        </p:spPr>
        <p:txBody>
          <a:bodyPr>
            <a:normAutofit/>
          </a:bodyPr>
          <a:lstStyle/>
          <a:p>
            <a:pPr marL="596646" indent="-514350">
              <a:buFont typeface="+mj-cs"/>
              <a:buAutoNum type="arabic1Minus"/>
            </a:pPr>
            <a:r>
              <a:rPr lang="ar-SA" b="1" dirty="0" smtClean="0"/>
              <a:t>الخطة التنظيمية: </a:t>
            </a:r>
            <a:r>
              <a:rPr lang="ar-SA" dirty="0" smtClean="0"/>
              <a:t>هي أساس عملية الرقابة ، ويجب أن تتوفر فيها مجموعة من الخصائص ، أهمها ما يلي :</a:t>
            </a:r>
          </a:p>
          <a:p>
            <a:pPr marL="596646" indent="-514350">
              <a:buFont typeface="Wingdings" pitchFamily="2" charset="2"/>
              <a:buChar char="v"/>
            </a:pPr>
            <a:r>
              <a:rPr lang="ar-SA" dirty="0" smtClean="0"/>
              <a:t>الدقة في تحديد المسئوليات .</a:t>
            </a:r>
          </a:p>
          <a:p>
            <a:pPr marL="596646" indent="-514350">
              <a:buFont typeface="Wingdings" pitchFamily="2" charset="2"/>
              <a:buChar char="v"/>
            </a:pPr>
            <a:r>
              <a:rPr lang="ar-SA" dirty="0" smtClean="0"/>
              <a:t>المرونة لمقابلة أي تطوير أو تغيير أو تعديل في المستقبل.</a:t>
            </a:r>
          </a:p>
          <a:p>
            <a:pPr marL="596646" indent="-514350">
              <a:buFont typeface="Wingdings" pitchFamily="2" charset="2"/>
              <a:buChar char="v"/>
            </a:pPr>
            <a:r>
              <a:rPr lang="ar-SA" dirty="0" smtClean="0"/>
              <a:t>البساطة والوضوح حتى يتفهمها العاملون في الشركة مختلف المستويات والوظائف.</a:t>
            </a:r>
          </a:p>
          <a:p>
            <a:pPr marL="596646" indent="-514350">
              <a:buFont typeface="Wingdings" pitchFamily="2" charset="2"/>
              <a:buChar char="v"/>
            </a:pPr>
            <a:r>
              <a:rPr lang="ar-SA" dirty="0" smtClean="0"/>
              <a:t>العمل على تحقيق الاستقلال الوظيفي بين الإدارات المختلفة .</a:t>
            </a:r>
          </a:p>
          <a:p>
            <a:pPr marL="596646" indent="-514350">
              <a:buFont typeface="Wingdings" pitchFamily="2" charset="2"/>
              <a:buChar char="v"/>
            </a:pPr>
            <a:r>
              <a:rPr lang="ar-SA" dirty="0" smtClean="0"/>
              <a:t>مراعاة التكلفة الاقتصادية في إعداد وتنفيذ كل الوسائل الرقابية.</a:t>
            </a:r>
          </a:p>
          <a:p>
            <a:pPr marL="596646" indent="-514350">
              <a:buFont typeface="Wingdings" pitchFamily="2" charset="2"/>
              <a:buChar char="v"/>
            </a:pPr>
            <a:r>
              <a:rPr lang="ar-SA" dirty="0" smtClean="0"/>
              <a:t>مراعاة تقسيم المهام وفصل سلطة تنفيذ القرار عن سلطة تقييمها.</a:t>
            </a:r>
          </a:p>
          <a:p>
            <a:pPr marL="596646" indent="-514350">
              <a:buFont typeface="Wingdings" pitchFamily="2" charset="2"/>
              <a:buChar char="v"/>
            </a:pPr>
            <a:endParaRPr lang="ar-SA" dirty="0" smtClean="0"/>
          </a:p>
          <a:p>
            <a:pPr marL="596646" indent="-514350">
              <a:buFont typeface="Wingdings" pitchFamily="2" charset="2"/>
              <a:buChar char="v"/>
            </a:pPr>
            <a:endParaRPr lang="ar-SA" dirty="0" smtClean="0"/>
          </a:p>
          <a:p>
            <a:pPr marL="596646" indent="-514350">
              <a:buFont typeface="Wingdings" pitchFamily="2" charset="2"/>
              <a:buChar char="v"/>
            </a:pP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725470"/>
          </a:xfrm>
        </p:spPr>
        <p:txBody>
          <a:bodyPr>
            <a:normAutofit fontScale="90000"/>
          </a:bodyPr>
          <a:lstStyle/>
          <a:p>
            <a:pPr algn="r"/>
            <a:r>
              <a:rPr lang="ar-SA" sz="4400" b="1" dirty="0" smtClean="0">
                <a:solidFill>
                  <a:schemeClr val="tx2"/>
                </a:solidFill>
              </a:rPr>
              <a:t>تابع مقومات نظام الرقابة الداخلية : </a:t>
            </a:r>
            <a:endParaRPr lang="ar-SA" dirty="0"/>
          </a:p>
        </p:txBody>
      </p:sp>
      <p:sp>
        <p:nvSpPr>
          <p:cNvPr id="3" name="عنصر نائب للمحتوى 2"/>
          <p:cNvSpPr>
            <a:spLocks noGrp="1"/>
          </p:cNvSpPr>
          <p:nvPr>
            <p:ph sz="quarter" idx="1"/>
          </p:nvPr>
        </p:nvSpPr>
        <p:spPr>
          <a:xfrm>
            <a:off x="1071538" y="1000108"/>
            <a:ext cx="8072462" cy="5572164"/>
          </a:xfrm>
        </p:spPr>
        <p:txBody>
          <a:bodyPr/>
          <a:lstStyle/>
          <a:p>
            <a:pPr>
              <a:buNone/>
            </a:pPr>
            <a:r>
              <a:rPr lang="ar-SA" b="1" dirty="0" smtClean="0"/>
              <a:t>ب- العناصر البشرية المؤهلة: </a:t>
            </a:r>
            <a:r>
              <a:rPr lang="ar-SA" dirty="0" smtClean="0"/>
              <a:t>يجب أن تحرص الشركة على اختيار الموظفين بعناية ،وبالتالي يجب الأخذ في الاعتبار ما يلي : </a:t>
            </a:r>
          </a:p>
          <a:p>
            <a:pPr>
              <a:buFont typeface="Wingdings" pitchFamily="2" charset="2"/>
              <a:buChar char="v"/>
            </a:pPr>
            <a:r>
              <a:rPr lang="ar-SA" dirty="0" smtClean="0"/>
              <a:t>اختيار الموظفين على أساس التأهيل العلمي والخبرات العملية اللازمة لكل وظيفة.</a:t>
            </a:r>
          </a:p>
          <a:p>
            <a:pPr>
              <a:buFont typeface="Wingdings" pitchFamily="2" charset="2"/>
              <a:buChar char="v"/>
            </a:pPr>
            <a:r>
              <a:rPr lang="ar-SA" dirty="0" smtClean="0"/>
              <a:t>تدريب الموظفين وفقاً لسياسة مرسومة.</a:t>
            </a:r>
          </a:p>
          <a:p>
            <a:pPr>
              <a:buFont typeface="Wingdings" pitchFamily="2" charset="2"/>
              <a:buChar char="v"/>
            </a:pPr>
            <a:r>
              <a:rPr lang="ar-SA" dirty="0" smtClean="0"/>
              <a:t>مراعاة وضع الشخص المناسب في المكان المناسب.</a:t>
            </a:r>
          </a:p>
          <a:p>
            <a:pPr>
              <a:buFont typeface="Wingdings" pitchFamily="2" charset="2"/>
              <a:buChar char="v"/>
            </a:pPr>
            <a:r>
              <a:rPr lang="ar-SA" dirty="0" smtClean="0"/>
              <a:t>مراجعة أعمال الموظفين لملاحظة أوجه النقص أو الضعف ولتصحيح الأخطاء.</a:t>
            </a:r>
          </a:p>
          <a:p>
            <a:pPr>
              <a:buNone/>
            </a:pPr>
            <a:r>
              <a:rPr lang="ar-SA" b="1" dirty="0" smtClean="0"/>
              <a:t>ج- نظام محاسبي متكامل وفعال.</a:t>
            </a:r>
          </a:p>
          <a:p>
            <a:pPr>
              <a:buFont typeface="Wingdings" pitchFamily="2" charset="2"/>
              <a:buChar char="v"/>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4400" b="1" dirty="0" smtClean="0">
                <a:solidFill>
                  <a:schemeClr val="tx2"/>
                </a:solidFill>
              </a:rPr>
              <a:t>تابع مقومات نظام الرقابة الداخلية : </a:t>
            </a:r>
            <a:endParaRPr lang="ar-SA" dirty="0"/>
          </a:p>
        </p:txBody>
      </p:sp>
      <p:sp>
        <p:nvSpPr>
          <p:cNvPr id="3" name="عنصر نائب للمحتوى 2"/>
          <p:cNvSpPr>
            <a:spLocks noGrp="1"/>
          </p:cNvSpPr>
          <p:nvPr>
            <p:ph sz="quarter" idx="1"/>
          </p:nvPr>
        </p:nvSpPr>
        <p:spPr/>
        <p:txBody>
          <a:bodyPr>
            <a:normAutofit lnSpcReduction="10000"/>
          </a:bodyPr>
          <a:lstStyle/>
          <a:p>
            <a:r>
              <a:rPr lang="ar-SA" b="1" dirty="0" smtClean="0"/>
              <a:t>د-  نظام للضبط والرقابة الداخلية : </a:t>
            </a:r>
          </a:p>
          <a:p>
            <a:pPr>
              <a:buNone/>
            </a:pPr>
            <a:r>
              <a:rPr lang="ar-SA" b="1" dirty="0" smtClean="0">
                <a:solidFill>
                  <a:schemeClr val="tx2"/>
                </a:solidFill>
              </a:rPr>
              <a:t>الضبط الداخلي: </a:t>
            </a:r>
            <a:r>
              <a:rPr lang="ar-SA" dirty="0" smtClean="0"/>
              <a:t>هو مجموعة من الإجراءات والترتيبات الخاصة التي يتم وضعها بغرض منع حدوث الأخطاء والغش والتحريفات واكتشاف الأخطاء والتحريفات والغش بعد حدوثه وتصحيحه .</a:t>
            </a:r>
          </a:p>
          <a:p>
            <a:pPr>
              <a:buNone/>
            </a:pPr>
            <a:r>
              <a:rPr lang="ar-SA" b="1" u="sng" dirty="0" smtClean="0">
                <a:solidFill>
                  <a:schemeClr val="tx2"/>
                </a:solidFill>
              </a:rPr>
              <a:t>قواعد وأسس الضبط الداخلي:</a:t>
            </a:r>
          </a:p>
          <a:p>
            <a:pPr marL="596646" indent="-514350">
              <a:buFont typeface="+mj-lt"/>
              <a:buAutoNum type="arabicParenR"/>
            </a:pPr>
            <a:r>
              <a:rPr lang="ar-SA" dirty="0" smtClean="0"/>
              <a:t>التأمين على الأصول.</a:t>
            </a:r>
          </a:p>
          <a:p>
            <a:pPr marL="596646" indent="-514350">
              <a:buFont typeface="+mj-lt"/>
              <a:buAutoNum type="arabicParenR"/>
            </a:pPr>
            <a:r>
              <a:rPr lang="ar-SA" dirty="0" smtClean="0"/>
              <a:t>استخدام أسلوب الرقابة الحدية والرقابة المزدوجة.</a:t>
            </a:r>
          </a:p>
          <a:p>
            <a:pPr marL="596646" indent="-514350">
              <a:buFont typeface="+mj-lt"/>
              <a:buAutoNum type="arabicParenR"/>
            </a:pPr>
            <a:r>
              <a:rPr lang="ar-SA" dirty="0" smtClean="0"/>
              <a:t>تحديد الاختصاصات.</a:t>
            </a:r>
          </a:p>
          <a:p>
            <a:pPr marL="596646" indent="-514350">
              <a:buFont typeface="+mj-lt"/>
              <a:buAutoNum type="arabicParenR"/>
            </a:pPr>
            <a:r>
              <a:rPr lang="ar-SA" dirty="0" smtClean="0"/>
              <a:t>وضع الإجراءات التفصيلية لأداء العمليات.</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sz="4000" dirty="0" smtClean="0"/>
              <a:t>ما هو الفرق بين الرقابة الحدية والرقابة المزدوجة؟؟</a:t>
            </a:r>
            <a:endParaRPr lang="ar-SA" sz="4000" dirty="0"/>
          </a:p>
        </p:txBody>
      </p:sp>
      <p:sp>
        <p:nvSpPr>
          <p:cNvPr id="5" name="عنصر نائب للمحتوى 4"/>
          <p:cNvSpPr>
            <a:spLocks noGrp="1"/>
          </p:cNvSpPr>
          <p:nvPr>
            <p:ph sz="quarter" idx="2"/>
          </p:nvPr>
        </p:nvSpPr>
        <p:spPr>
          <a:xfrm>
            <a:off x="457200" y="969336"/>
            <a:ext cx="4023360" cy="2173912"/>
          </a:xfrm>
        </p:spPr>
        <p:txBody>
          <a:bodyPr>
            <a:normAutofit lnSpcReduction="10000"/>
          </a:bodyPr>
          <a:lstStyle/>
          <a:p>
            <a:r>
              <a:rPr lang="ar-SA" dirty="0" smtClean="0"/>
              <a:t>تعتمد على اشتراك أكثر من شخص لإنجاز عملية مثل </a:t>
            </a:r>
            <a:r>
              <a:rPr lang="ar-SA" u="sng" dirty="0" smtClean="0"/>
              <a:t>أهمية وجود توقيع لإصدار الشيكات التي تتعدى حداً معيناً.</a:t>
            </a:r>
            <a:endParaRPr lang="ar-SA" u="sng" dirty="0"/>
          </a:p>
        </p:txBody>
      </p:sp>
      <p:sp>
        <p:nvSpPr>
          <p:cNvPr id="6" name="عنصر نائب للمحتوى 5"/>
          <p:cNvSpPr>
            <a:spLocks noGrp="1"/>
          </p:cNvSpPr>
          <p:nvPr>
            <p:ph sz="quarter" idx="4"/>
          </p:nvPr>
        </p:nvSpPr>
        <p:spPr>
          <a:xfrm>
            <a:off x="4663440" y="969336"/>
            <a:ext cx="4023360" cy="2173912"/>
          </a:xfrm>
        </p:spPr>
        <p:txBody>
          <a:bodyPr>
            <a:normAutofit fontScale="92500"/>
          </a:bodyPr>
          <a:lstStyle/>
          <a:p>
            <a:r>
              <a:rPr lang="ar-SA" dirty="0" smtClean="0"/>
              <a:t>وضع حدود لتدرج السلطة في مجال التصريح بعلية معينة </a:t>
            </a:r>
            <a:r>
              <a:rPr lang="ar-SA" u="sng" dirty="0" smtClean="0"/>
              <a:t>، وتزداد هذه السلطة مع الصعود من المستويات الإدارية الدنيا إلى المستويات الإدارية العليا.</a:t>
            </a:r>
            <a:endParaRPr lang="ar-SA" u="sng" dirty="0"/>
          </a:p>
        </p:txBody>
      </p:sp>
      <p:sp>
        <p:nvSpPr>
          <p:cNvPr id="3" name="عنصر نائب للنص 2"/>
          <p:cNvSpPr>
            <a:spLocks noGrp="1"/>
          </p:cNvSpPr>
          <p:nvPr>
            <p:ph type="body" sz="quarter" idx="1"/>
          </p:nvPr>
        </p:nvSpPr>
        <p:spPr>
          <a:xfrm>
            <a:off x="428596" y="5357826"/>
            <a:ext cx="3886200" cy="640080"/>
          </a:xfrm>
        </p:spPr>
        <p:txBody>
          <a:bodyPr>
            <a:normAutofit/>
          </a:bodyPr>
          <a:lstStyle/>
          <a:p>
            <a:pPr algn="ctr"/>
            <a:r>
              <a:rPr lang="ar-SA" sz="2800" b="1" dirty="0" smtClean="0"/>
              <a:t>الرقابة المزدوجة</a:t>
            </a:r>
            <a:endParaRPr lang="ar-SA" sz="2800" b="1" dirty="0"/>
          </a:p>
        </p:txBody>
      </p:sp>
      <p:sp>
        <p:nvSpPr>
          <p:cNvPr id="4" name="عنصر نائب للنص 3"/>
          <p:cNvSpPr>
            <a:spLocks noGrp="1"/>
          </p:cNvSpPr>
          <p:nvPr>
            <p:ph type="body" sz="quarter" idx="3"/>
          </p:nvPr>
        </p:nvSpPr>
        <p:spPr>
          <a:xfrm>
            <a:off x="4800600" y="5429264"/>
            <a:ext cx="3886200" cy="571504"/>
          </a:xfrm>
        </p:spPr>
        <p:txBody>
          <a:bodyPr>
            <a:normAutofit/>
          </a:bodyPr>
          <a:lstStyle/>
          <a:p>
            <a:pPr algn="ctr"/>
            <a:r>
              <a:rPr lang="ar-SA" sz="2800" b="1" dirty="0" smtClean="0"/>
              <a:t>الرقابة الحدية</a:t>
            </a:r>
            <a:endParaRPr lang="ar-SA"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solidFill>
                  <a:schemeClr val="tx2"/>
                </a:solidFill>
              </a:rPr>
              <a:t>مكونات نظام الرقابة الداخلية:</a:t>
            </a:r>
            <a:endParaRPr lang="ar-SA" b="1" dirty="0">
              <a:solidFill>
                <a:schemeClr val="tx2"/>
              </a:solidFill>
            </a:endParaRPr>
          </a:p>
        </p:txBody>
      </p:sp>
      <p:sp>
        <p:nvSpPr>
          <p:cNvPr id="3" name="عنصر نائب للمحتوى 2"/>
          <p:cNvSpPr>
            <a:spLocks noGrp="1"/>
          </p:cNvSpPr>
          <p:nvPr>
            <p:ph sz="quarter" idx="1"/>
          </p:nvPr>
        </p:nvSpPr>
        <p:spPr/>
        <p:txBody>
          <a:bodyPr/>
          <a:lstStyle/>
          <a:p>
            <a:r>
              <a:rPr lang="ar-SA" dirty="0" smtClean="0"/>
              <a:t>يتكون نظام الرقابة الداخلية من أربع مكونات هي :</a:t>
            </a:r>
          </a:p>
          <a:p>
            <a:pPr marL="596646" indent="-514350">
              <a:buFont typeface="+mj-lt"/>
              <a:buAutoNum type="arabicParenR"/>
            </a:pPr>
            <a:r>
              <a:rPr lang="ar-SA" dirty="0" smtClean="0"/>
              <a:t>البيئة الرقابية.</a:t>
            </a:r>
          </a:p>
          <a:p>
            <a:pPr marL="596646" indent="-514350">
              <a:buFont typeface="+mj-lt"/>
              <a:buAutoNum type="arabicParenR"/>
            </a:pPr>
            <a:r>
              <a:rPr lang="ar-SA" dirty="0" smtClean="0"/>
              <a:t>تحديد المخاطر.</a:t>
            </a:r>
          </a:p>
          <a:p>
            <a:pPr marL="596646" indent="-514350">
              <a:buFont typeface="+mj-lt"/>
              <a:buAutoNum type="arabicParenR"/>
            </a:pPr>
            <a:r>
              <a:rPr lang="ar-SA" dirty="0" smtClean="0"/>
              <a:t>الإجراءات والأنشطة الرقابية.</a:t>
            </a:r>
          </a:p>
          <a:p>
            <a:pPr marL="596646" indent="-514350">
              <a:buFont typeface="+mj-lt"/>
              <a:buAutoNum type="arabicParenR"/>
            </a:pPr>
            <a:r>
              <a:rPr lang="ar-SA" dirty="0" smtClean="0"/>
              <a:t>متابعة وتحديث الإجراءات والأنشطة الرقابية.</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solidFill>
                  <a:schemeClr val="tx2"/>
                </a:solidFill>
                <a:cs typeface="+mn-cs"/>
              </a:rPr>
              <a:t>1) البيئة الرقابية:</a:t>
            </a:r>
            <a:endParaRPr lang="ar-SA" b="1" dirty="0">
              <a:solidFill>
                <a:schemeClr val="tx2"/>
              </a:solidFill>
              <a:cs typeface="+mn-cs"/>
            </a:endParaRPr>
          </a:p>
        </p:txBody>
      </p:sp>
      <p:sp>
        <p:nvSpPr>
          <p:cNvPr id="3" name="عنصر نائب للمحتوى 2"/>
          <p:cNvSpPr>
            <a:spLocks noGrp="1"/>
          </p:cNvSpPr>
          <p:nvPr>
            <p:ph sz="quarter" idx="1"/>
          </p:nvPr>
        </p:nvSpPr>
        <p:spPr/>
        <p:txBody>
          <a:bodyPr>
            <a:normAutofit lnSpcReduction="10000"/>
          </a:bodyPr>
          <a:lstStyle/>
          <a:p>
            <a:r>
              <a:rPr lang="ar-SA" dirty="0" smtClean="0"/>
              <a:t>تشتمل البيئة الرقابية على العوامل التالية:</a:t>
            </a:r>
          </a:p>
          <a:p>
            <a:pPr>
              <a:buFont typeface="Wingdings" pitchFamily="2" charset="2"/>
              <a:buChar char="v"/>
            </a:pPr>
            <a:r>
              <a:rPr lang="ar-SA" dirty="0" smtClean="0"/>
              <a:t>طرق الرقابة المتعلقة بالإشراف والمتابعة.</a:t>
            </a:r>
          </a:p>
          <a:p>
            <a:pPr>
              <a:buFont typeface="Wingdings" pitchFamily="2" charset="2"/>
              <a:buChar char="v"/>
            </a:pPr>
            <a:r>
              <a:rPr lang="ar-SA" dirty="0" smtClean="0"/>
              <a:t>الهيكل التنظيمي.</a:t>
            </a:r>
          </a:p>
          <a:p>
            <a:pPr>
              <a:buFont typeface="Wingdings" pitchFamily="2" charset="2"/>
              <a:buChar char="v"/>
            </a:pPr>
            <a:r>
              <a:rPr lang="ar-SA" dirty="0" smtClean="0"/>
              <a:t>طرق الاتصال.</a:t>
            </a:r>
          </a:p>
          <a:p>
            <a:pPr>
              <a:buFont typeface="Wingdings" pitchFamily="2" charset="2"/>
              <a:buChar char="v"/>
            </a:pPr>
            <a:r>
              <a:rPr lang="ar-SA" dirty="0" smtClean="0"/>
              <a:t>الأسلوب الفلسفي والعملي المتبع بواسطة الإدارة.</a:t>
            </a:r>
          </a:p>
          <a:p>
            <a:pPr>
              <a:buFont typeface="Wingdings" pitchFamily="2" charset="2"/>
              <a:buChar char="v"/>
            </a:pPr>
            <a:r>
              <a:rPr lang="ar-SA" dirty="0" smtClean="0"/>
              <a:t>لجان لمراجعة.</a:t>
            </a:r>
          </a:p>
          <a:p>
            <a:pPr>
              <a:buFont typeface="Wingdings" pitchFamily="2" charset="2"/>
              <a:buChar char="v"/>
            </a:pPr>
            <a:r>
              <a:rPr lang="ar-SA" dirty="0" smtClean="0"/>
              <a:t>السياسات والإجراءات المتعلقة بالعاملين.</a:t>
            </a:r>
          </a:p>
          <a:p>
            <a:pPr>
              <a:buFont typeface="Wingdings" pitchFamily="2" charset="2"/>
              <a:buChar char="v"/>
            </a:pPr>
            <a:r>
              <a:rPr lang="ar-SA" dirty="0" smtClean="0"/>
              <a:t>المؤثرات الخارجية.</a:t>
            </a:r>
          </a:p>
          <a:p>
            <a:pPr>
              <a:buFont typeface="Wingdings" pitchFamily="2" charset="2"/>
              <a:buChar char="v"/>
            </a:pPr>
            <a:r>
              <a:rPr lang="ar-SA" dirty="0" smtClean="0"/>
              <a:t>الأمانة والقيم الأخلاقية التي يتصف </a:t>
            </a:r>
            <a:r>
              <a:rPr lang="ar-SA" dirty="0" err="1" smtClean="0"/>
              <a:t>بها</a:t>
            </a:r>
            <a:r>
              <a:rPr lang="ar-SA" dirty="0" smtClean="0"/>
              <a:t> العاملون.</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2CD012FFAE474BB5624EE7AFCF9F45" ma:contentTypeVersion="0" ma:contentTypeDescription="Create a new document." ma:contentTypeScope="" ma:versionID="157a5a57ec354cfeb6afd8f55c781df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3F09FF-B35E-43B6-82B3-76E889E441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DEA1B28-DBFD-4DBC-9F54-00D8E87D89A5}">
  <ds:schemaRefs>
    <ds:schemaRef ds:uri="http://schemas.microsoft.com/sharepoint/v3/contenttype/forms"/>
  </ds:schemaRefs>
</ds:datastoreItem>
</file>

<file path=customXml/itemProps3.xml><?xml version="1.0" encoding="utf-8"?>
<ds:datastoreItem xmlns:ds="http://schemas.openxmlformats.org/officeDocument/2006/customXml" ds:itemID="{14879857-5CF3-45E4-B831-D5726FAFDA3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Median</Template>
  <TotalTime>92</TotalTime>
  <Words>1135</Words>
  <Application>Microsoft Office PowerPoint</Application>
  <PresentationFormat>عرض على الشاشة (3:4)‏</PresentationFormat>
  <Paragraphs>125</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ألوان متوسطة</vt:lpstr>
      <vt:lpstr>الفصل الثامن</vt:lpstr>
      <vt:lpstr>تعريف نظام الرقابة الداخلية:</vt:lpstr>
      <vt:lpstr>أهداف الرقابة المحاسبية:</vt:lpstr>
      <vt:lpstr>مقومات نظام الرقابة الداخلية : </vt:lpstr>
      <vt:lpstr>تابع مقومات نظام الرقابة الداخلية : </vt:lpstr>
      <vt:lpstr>تابع مقومات نظام الرقابة الداخلية : </vt:lpstr>
      <vt:lpstr>ما هو الفرق بين الرقابة الحدية والرقابة المزدوجة؟؟</vt:lpstr>
      <vt:lpstr>مكونات نظام الرقابة الداخلية:</vt:lpstr>
      <vt:lpstr>1) البيئة الرقابية:</vt:lpstr>
      <vt:lpstr>2) تحديد المخاطر:</vt:lpstr>
      <vt:lpstr>3) الإجراءات والأنشطة الرقابية:</vt:lpstr>
      <vt:lpstr>4) متابعة وتحديث إجراءات الأنشطة الرقابية أو ( الإشراف):</vt:lpstr>
      <vt:lpstr>الإجراءات الرقابية في نظم المعلومات المحاسبية الآلية:</vt:lpstr>
      <vt:lpstr>1) الإجراءات الرقابية على المنشأة ككل :</vt:lpstr>
      <vt:lpstr>2) إجراءات الرقابة على المدخلات:</vt:lpstr>
      <vt:lpstr>3)إجراءات الرقابة على التشغيل:</vt:lpstr>
      <vt:lpstr>4) إجراءات الرقابة على المخرجات:</vt:lpstr>
      <vt:lpstr>5) إجراءات الرقابة على قاعدة البيانات:</vt:lpstr>
      <vt:lpstr>خصائص النظم المحاسبية المعتمدة على الحاسب الآلي :</vt:lpstr>
      <vt:lpstr>6) الإجراءات الرقابية على أجهزة الحاسب الآلي الشخصية:</vt:lpstr>
      <vt:lpstr>7) الإجراءات الرقابية على الشبكات: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dc:title>
  <dc:creator>samar</dc:creator>
  <cp:lastModifiedBy>user</cp:lastModifiedBy>
  <cp:revision>3</cp:revision>
  <dcterms:created xsi:type="dcterms:W3CDTF">2013-12-21T12:44:14Z</dcterms:created>
  <dcterms:modified xsi:type="dcterms:W3CDTF">2015-09-10T11:29:11Z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0x010100802CD012FFAE474BB5624EE7AFCF9F45</vt:lpwstr>
  </property>
</Properties>
</file>