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12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E879CF-421C-40E8-A575-CD17973D98CF}" type="datetimeFigureOut">
              <a:rPr lang="ar-SA" smtClean="0"/>
              <a:pPr/>
              <a:t>27/11/36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94AD50-40D7-4F61-A6D5-FADDE32BB8C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الفصل الثاني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chemeClr val="tx2"/>
                </a:solidFill>
              </a:rPr>
              <a:t>النظم الفرعية لنظام المعلومات المحاسبي</a:t>
            </a:r>
            <a:endParaRPr lang="ar-SA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أمثلة على المستندات 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أذون الدفع، بطاقة الوقت، فواتير البيع، فواتير الشراء، أذون الشحن.</a:t>
            </a:r>
            <a:endParaRPr lang="en-US" dirty="0" smtClean="0"/>
          </a:p>
          <a:p>
            <a:r>
              <a:rPr lang="ar-SA" b="1" u="sng" dirty="0" smtClean="0">
                <a:solidFill>
                  <a:schemeClr val="tx2"/>
                </a:solidFill>
              </a:rPr>
              <a:t>أنواع المستندات:</a:t>
            </a:r>
          </a:p>
          <a:p>
            <a:r>
              <a:rPr lang="ar-SA" dirty="0" smtClean="0"/>
              <a:t> تقسم المستندات من حيث القائمين بإعدادها إلى :</a:t>
            </a:r>
            <a:endParaRPr lang="en-US" dirty="0" smtClean="0"/>
          </a:p>
          <a:p>
            <a:pPr lvl="0"/>
            <a:r>
              <a:rPr lang="ar-SA" b="1" dirty="0" smtClean="0"/>
              <a:t>مستندات داخلية</a:t>
            </a:r>
            <a:r>
              <a:rPr lang="ar-SA" dirty="0" smtClean="0"/>
              <a:t> وهي المستندات التي يتم إعدادها وتجهيزها داخل الوحدة الاقتصادية نفسها مثل فاتورة البيع وبطاقة الوقت.</a:t>
            </a:r>
            <a:endParaRPr lang="en-US" dirty="0" smtClean="0"/>
          </a:p>
          <a:p>
            <a:r>
              <a:rPr lang="ar-SA" b="1" dirty="0" smtClean="0"/>
              <a:t>مستندات خارجية</a:t>
            </a:r>
            <a:r>
              <a:rPr lang="ar-SA" dirty="0" smtClean="0"/>
              <a:t> وهي التي يتم إعدادها خارج الوحدة للاقتصادية مثل فاتورة الشراء.</a:t>
            </a:r>
            <a:endParaRPr lang="ar-S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خصائص مستندات العملية المالية: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لا بد أن سيتوافر في هذه المستندات مجموعة من الخصائص ، أهمها ما يلي:</a:t>
            </a:r>
            <a:endParaRPr lang="en-US" dirty="0" smtClean="0"/>
          </a:p>
          <a:p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يكون مطبوعاً ومحدداً فيه اسم الوحدة وعنوانها.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يظهر بوضوح عنوان المستند ووظيفته والقسم المصدر منه وتاريخ تحريره.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يكون مطبوعاً على المستندات أرقام تسلسلية.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يكون المستند واضحاً ومحدداً من حيث المحتويات والتنسيق.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يكون المستند موثقاً ، وأن يظهر خانات لتوقيع الأشخاص المسئولين.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أن يكون المستند من عدة صور.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مرحلة التشغيل في النظام المحاسبي: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إنتاج المعلومات الحاسبية النافعة والمفيدة هو الهدف الأساسي من وجود النظام المحاسبي.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u="sng" dirty="0" smtClean="0"/>
              <a:t>النظم الفرعية للنظام المحاسبي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4000496" y="1571612"/>
            <a:ext cx="1643074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/>
              <a:t>النظام المحاسبي</a:t>
            </a:r>
            <a:endParaRPr lang="en-US" dirty="0"/>
          </a:p>
          <a:p>
            <a:pPr algn="ctr"/>
            <a:endParaRPr lang="ar-SA" dirty="0"/>
          </a:p>
        </p:txBody>
      </p:sp>
      <p:sp>
        <p:nvSpPr>
          <p:cNvPr id="5" name="شكل بيضاوي 4"/>
          <p:cNvSpPr/>
          <p:nvPr/>
        </p:nvSpPr>
        <p:spPr>
          <a:xfrm>
            <a:off x="5929322" y="2857496"/>
            <a:ext cx="250033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نظام المحاسبة المالية وتقدم معلومات موجهة أساساً للاستخدام الخارجي والداخلي</a:t>
            </a:r>
            <a:endParaRPr lang="en-US" dirty="0"/>
          </a:p>
          <a:p>
            <a:pPr algn="ctr"/>
            <a:endParaRPr lang="ar-SA" dirty="0"/>
          </a:p>
        </p:txBody>
      </p:sp>
      <p:sp>
        <p:nvSpPr>
          <p:cNvPr id="7" name="شكل بيضاوي 6"/>
          <p:cNvSpPr/>
          <p:nvPr/>
        </p:nvSpPr>
        <p:spPr>
          <a:xfrm>
            <a:off x="1643042" y="3000372"/>
            <a:ext cx="262891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نظام المحاسبة الإدارية وتقدم معلومات موجهة أساساً للاستخدام الداخلي فقط</a:t>
            </a:r>
          </a:p>
        </p:txBody>
      </p:sp>
      <p:cxnSp>
        <p:nvCxnSpPr>
          <p:cNvPr id="13" name="رابط كسهم مستقيم 12"/>
          <p:cNvCxnSpPr/>
          <p:nvPr/>
        </p:nvCxnSpPr>
        <p:spPr>
          <a:xfrm rot="5400000">
            <a:off x="3643306" y="2714620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071934" y="4572008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6429388" y="5572140"/>
            <a:ext cx="10001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محاسبة التكاليف</a:t>
            </a:r>
            <a:endParaRPr lang="ar-SA" dirty="0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857752" y="5572140"/>
            <a:ext cx="10001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الموازنات</a:t>
            </a:r>
            <a:endParaRPr lang="ar-SA" dirty="0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357554" y="5572140"/>
            <a:ext cx="10715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محاسبة المسئولية</a:t>
            </a:r>
            <a:endParaRPr lang="ar-SA" dirty="0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1785918" y="55721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1" name="رابط كسهم مستقيم 20"/>
          <p:cNvCxnSpPr/>
          <p:nvPr/>
        </p:nvCxnSpPr>
        <p:spPr>
          <a:xfrm>
            <a:off x="5715008" y="2643182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rot="16200000" flipH="1">
            <a:off x="3286116" y="4929198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4214810" y="4357694"/>
            <a:ext cx="264320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2178827" y="4964917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مرحلة التشغيل في نظام المحاسبة المالية: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هل تعد المحاسبة المالية بديلاً عن المحاسبة الإدارية؟؟؟</a:t>
            </a:r>
            <a:endParaRPr lang="en-US" dirty="0" smtClean="0"/>
          </a:p>
          <a:p>
            <a:r>
              <a:rPr lang="ar-SA" dirty="0" smtClean="0"/>
              <a:t>المحاسبة المالية لا تعد بديلاً عن المحاسبة الإدارية ، بل إن كلاً منهما قد تستخدم مكملاً للآخر ، حيث إن المعلومات التي توفرها المحاسبة المالية قد تستخدم </a:t>
            </a:r>
            <a:r>
              <a:rPr lang="ar-SA" dirty="0" err="1" smtClean="0"/>
              <a:t>كمدخلات</a:t>
            </a:r>
            <a:r>
              <a:rPr lang="ar-SA" dirty="0" smtClean="0"/>
              <a:t> في نظام المحاسبة الإدارية ، وأيضا فإن المعلومات التي تخرجها المحاسبة الإدارية قد تستخدم </a:t>
            </a:r>
            <a:r>
              <a:rPr lang="ar-SA" dirty="0" err="1" smtClean="0"/>
              <a:t>كمدخلات</a:t>
            </a:r>
            <a:r>
              <a:rPr lang="ar-SA" dirty="0" smtClean="0"/>
              <a:t> في نظام المحاسبة المالية . وتشتمل </a:t>
            </a:r>
            <a:r>
              <a:rPr lang="ar-SA" dirty="0" err="1" smtClean="0"/>
              <a:t>مدخلات</a:t>
            </a:r>
            <a:r>
              <a:rPr lang="ar-SA" dirty="0" smtClean="0"/>
              <a:t> نظام المحاسبة المالية على البيانات الخاصة بالعمليات الاقتصادية للوحدة الاقتصادية والتي يتم التعبير عنها في صورة نقدية ، ويجب أن يسمح للنظام المحاسبي  بتتبع مسارات المراجعة الخاصة بالعمليات المحاسبية بالسجلات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مسار المراجعة في نظام المحاسبة المالية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3071802" y="1357298"/>
            <a:ext cx="1557342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err="1" smtClean="0"/>
              <a:t>المدخلات</a:t>
            </a:r>
            <a:endParaRPr lang="ar-SA" dirty="0"/>
          </a:p>
        </p:txBody>
      </p:sp>
      <p:sp>
        <p:nvSpPr>
          <p:cNvPr id="6" name="شكل بيضاوي 5"/>
          <p:cNvSpPr/>
          <p:nvPr/>
        </p:nvSpPr>
        <p:spPr>
          <a:xfrm>
            <a:off x="3000364" y="3214686"/>
            <a:ext cx="155734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التشغيل</a:t>
            </a:r>
            <a:endParaRPr lang="ar-SA" dirty="0"/>
          </a:p>
        </p:txBody>
      </p:sp>
      <p:sp>
        <p:nvSpPr>
          <p:cNvPr id="7" name="شكل بيضاوي 6"/>
          <p:cNvSpPr/>
          <p:nvPr/>
        </p:nvSpPr>
        <p:spPr>
          <a:xfrm>
            <a:off x="2928926" y="5000636"/>
            <a:ext cx="1628780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المخرجات</a:t>
            </a:r>
            <a:endParaRPr lang="ar-SA" dirty="0"/>
          </a:p>
        </p:txBody>
      </p:sp>
      <p:cxnSp>
        <p:nvCxnSpPr>
          <p:cNvPr id="9" name="رابط كسهم مستقيم 8"/>
          <p:cNvCxnSpPr/>
          <p:nvPr/>
        </p:nvCxnSpPr>
        <p:spPr>
          <a:xfrm rot="10800000">
            <a:off x="4643438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4572000" y="371475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>
            <a:off x="4572000" y="521495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>
            <a:stCxn id="4" idx="4"/>
          </p:cNvCxnSpPr>
          <p:nvPr/>
        </p:nvCxnSpPr>
        <p:spPr>
          <a:xfrm rot="16200000" flipH="1">
            <a:off x="3518281" y="2818203"/>
            <a:ext cx="671531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>
            <a:stCxn id="6" idx="4"/>
          </p:cNvCxnSpPr>
          <p:nvPr/>
        </p:nvCxnSpPr>
        <p:spPr>
          <a:xfrm rot="16200000" flipH="1">
            <a:off x="3461137" y="4604153"/>
            <a:ext cx="642942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ستطيل 34"/>
          <p:cNvSpPr/>
          <p:nvPr/>
        </p:nvSpPr>
        <p:spPr>
          <a:xfrm>
            <a:off x="6143636" y="1428736"/>
            <a:ext cx="2428892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مستندات العمليات المالية : (فواتير المبيعات والمشتريات ، بطاقات الوقت... )</a:t>
            </a:r>
          </a:p>
        </p:txBody>
      </p:sp>
      <p:sp>
        <p:nvSpPr>
          <p:cNvPr id="36" name="مستطيل 35"/>
          <p:cNvSpPr/>
          <p:nvPr/>
        </p:nvSpPr>
        <p:spPr>
          <a:xfrm>
            <a:off x="6143636" y="3071810"/>
            <a:ext cx="242889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التقييد ، الترحيل، </a:t>
            </a:r>
            <a:r>
              <a:rPr lang="ar-SA" dirty="0" err="1"/>
              <a:t>الترصيد</a:t>
            </a:r>
            <a:r>
              <a:rPr lang="ar-SA" dirty="0"/>
              <a:t> ....</a:t>
            </a:r>
            <a:endParaRPr lang="en-US" dirty="0"/>
          </a:p>
          <a:p>
            <a:pPr algn="ctr"/>
            <a:endParaRPr lang="ar-SA" dirty="0"/>
          </a:p>
        </p:txBody>
      </p:sp>
      <p:sp>
        <p:nvSpPr>
          <p:cNvPr id="37" name="مستطيل 36"/>
          <p:cNvSpPr/>
          <p:nvPr/>
        </p:nvSpPr>
        <p:spPr>
          <a:xfrm>
            <a:off x="6072198" y="4786322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القوائم المالية الختامية</a:t>
            </a:r>
            <a:endParaRPr lang="en-US" dirty="0"/>
          </a:p>
          <a:p>
            <a:pPr algn="ctr"/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تبدأ الدورة المحاسبية في نظام المحاسبة المالية بتسلم المستندات الأصلية للعمليات والأحداث الاقتصادية ، والتي يستخرج منها البيانات المالية التي يتم معالجتها في السجلات والدفاتر المحاسبية .</a:t>
            </a:r>
            <a:endParaRPr lang="en-US" dirty="0" smtClean="0"/>
          </a:p>
          <a:p>
            <a:r>
              <a:rPr lang="ar-SA" dirty="0" smtClean="0"/>
              <a:t>ومصطلح الدورة المحاسبية يتكون من كلمتين ، الأولى كلمة :</a:t>
            </a:r>
            <a:r>
              <a:rPr lang="ar-SA" b="1" dirty="0" smtClean="0"/>
              <a:t> دورة</a:t>
            </a:r>
            <a:r>
              <a:rPr lang="ar-SA" dirty="0" smtClean="0"/>
              <a:t> ، وتعني مجموعة من الإجراءات أو الخطوات المتتابعة والمتكررة ، حيث يتم تكرار نفس هذه الإجراءات من فترة لأخرى حسب طبيعة العمل. أما الكلمة الثانية فهي كلمة </a:t>
            </a:r>
            <a:r>
              <a:rPr lang="ar-SA" b="1" dirty="0" smtClean="0"/>
              <a:t>محاسبية</a:t>
            </a:r>
            <a:r>
              <a:rPr lang="ar-SA" dirty="0" smtClean="0"/>
              <a:t>، والتي يقصد </a:t>
            </a:r>
            <a:r>
              <a:rPr lang="ar-SA" dirty="0" err="1" smtClean="0"/>
              <a:t>بها</a:t>
            </a:r>
            <a:r>
              <a:rPr lang="ar-SA" dirty="0" smtClean="0"/>
              <a:t> عملية القياس المحاسبي لتأثير العمليات المالية التي تجريها المنشأة ، وتوصيل نتائج ذلك إلى الأطراف المعنية.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خطوات الدورة المحاسبية: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ar-SA" dirty="0" smtClean="0"/>
              <a:t>إعداد المستندات الأصلية للمعاملات المالية.</a:t>
            </a:r>
            <a:endParaRPr lang="en-US" dirty="0" smtClean="0"/>
          </a:p>
          <a:p>
            <a:pPr lvl="0"/>
            <a:r>
              <a:rPr lang="ar-SA" dirty="0" smtClean="0"/>
              <a:t>تسجيل المعاملات المالية في دفتر اليومية.</a:t>
            </a:r>
            <a:endParaRPr lang="en-US" dirty="0" smtClean="0"/>
          </a:p>
          <a:p>
            <a:pPr lvl="0"/>
            <a:r>
              <a:rPr lang="ar-SA" dirty="0" smtClean="0"/>
              <a:t>الترحيل إلى دفاتر الأستاذ العام </a:t>
            </a:r>
            <a:r>
              <a:rPr lang="ar-SA" dirty="0" err="1" smtClean="0"/>
              <a:t>وترصيد</a:t>
            </a:r>
            <a:r>
              <a:rPr lang="ar-SA" dirty="0" smtClean="0"/>
              <a:t> الحسابات.</a:t>
            </a:r>
            <a:endParaRPr lang="en-US" dirty="0" smtClean="0"/>
          </a:p>
          <a:p>
            <a:pPr lvl="0"/>
            <a:r>
              <a:rPr lang="ar-SA" dirty="0" smtClean="0"/>
              <a:t>إعداد ميزان المراجعة قبل التسويات .</a:t>
            </a:r>
            <a:endParaRPr lang="en-US" dirty="0" smtClean="0"/>
          </a:p>
          <a:p>
            <a:pPr lvl="0"/>
            <a:r>
              <a:rPr lang="ar-SA" dirty="0" smtClean="0"/>
              <a:t>إثبات قيود التسويات في دفتر اليومية.</a:t>
            </a:r>
            <a:endParaRPr lang="en-US" dirty="0" smtClean="0"/>
          </a:p>
          <a:p>
            <a:pPr lvl="0"/>
            <a:r>
              <a:rPr lang="ar-SA" dirty="0" smtClean="0"/>
              <a:t>ترحيل قيود التسوية إلى حسابات الأستاذ العام </a:t>
            </a:r>
            <a:r>
              <a:rPr lang="ar-SA" dirty="0" err="1" smtClean="0"/>
              <a:t>وترصيدها</a:t>
            </a:r>
            <a:r>
              <a:rPr lang="ar-SA" dirty="0" smtClean="0"/>
              <a:t> وإعداد ميزان المراجعة المعدل.</a:t>
            </a:r>
            <a:endParaRPr lang="en-US" dirty="0" smtClean="0"/>
          </a:p>
          <a:p>
            <a:pPr lvl="0"/>
            <a:r>
              <a:rPr lang="ar-SA" dirty="0" smtClean="0"/>
              <a:t>إعداد القوائم المالية الختامية.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دورات تشغيل العمليات: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توجد هناك دورات عمليات متشابهة بين الوحدات الاقتصادية بعضها والبعض الآخر ، وأهم هذه الدورات ، دورة المبيعات أو الإيرادات ، ودورة المشتريات أو المصروفات.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دورة المبيعات أو الإيرادات: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تبدأ دورة الإيرادات باستقبال طلب العميل لبضاعة أو لخدمة ، وتنتهي بعملية تحصيل النقدية من العميل.</a:t>
            </a:r>
          </a:p>
          <a:p>
            <a:pPr>
              <a:buNone/>
            </a:pPr>
            <a:endParaRPr lang="en-US" dirty="0" smtClean="0"/>
          </a:p>
          <a:p>
            <a:r>
              <a:rPr lang="ar-SA" dirty="0" smtClean="0"/>
              <a:t>تمثل طلبات العميل نقطة البداية ، ثم يتم إعداد فاتورة بيع من أصل وعدة صور 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التعريف بالنظام المحاسبي: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يمكن تعريف النظام المحاسبي بأنه " ذلك الجزء المهم من نظام المعلومات الإداري في الوحدة الاقتصادية ، والذي يتولى مهمة حصر وتجميع وتشغيل البيانات المالية وتحويلها إلى معلومات مفيدة لمستخدمي هذه المعلومات سواء داخل أو خارج الوحدة الاقتصادية.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مراحل دورة المبيعات ( الإيرادات):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طلب البيع الذي يأتي من العميل لقسم أوامر البيع ، متضمناً السلع المراد شراؤها ومواصفاتها وكمياتها ....</a:t>
            </a:r>
            <a:endParaRPr lang="en-US" dirty="0" smtClean="0"/>
          </a:p>
          <a:p>
            <a:pPr lvl="0"/>
            <a:r>
              <a:rPr lang="ar-SA" dirty="0" smtClean="0"/>
              <a:t>ترسل نسخة من أمر البيع إلى قسم الائتمان للحصول على موافقته على إتمام عملية البيع.</a:t>
            </a:r>
            <a:endParaRPr lang="en-US" dirty="0" smtClean="0"/>
          </a:p>
          <a:p>
            <a:pPr lvl="0"/>
            <a:r>
              <a:rPr lang="ar-SA" dirty="0" smtClean="0"/>
              <a:t>يقوم قسم الائتمان باعتماد أمر بيع ورده إلى قسم أوامر البيع لبدء الإجراءات اللازمة لتنفيذ عملية البيع للعميل.</a:t>
            </a:r>
            <a:endParaRPr lang="en-US" dirty="0" smtClean="0"/>
          </a:p>
          <a:p>
            <a:pPr lvl="0"/>
            <a:r>
              <a:rPr lang="ar-SA" dirty="0" smtClean="0"/>
              <a:t>يتم إعداد فاتورة البيع  ، وترسل نسخة منها لقسم البضاعة التامة.</a:t>
            </a:r>
            <a:endParaRPr lang="en-US" dirty="0" smtClean="0"/>
          </a:p>
          <a:p>
            <a:pPr lvl="0"/>
            <a:r>
              <a:rPr lang="ar-SA" dirty="0" smtClean="0"/>
              <a:t>يقوم قسم البضاعة التامة بإرسال نسخة الفاتورة إلى قسم الشحن .</a:t>
            </a:r>
            <a:endParaRPr lang="en-US" dirty="0" smtClean="0"/>
          </a:p>
          <a:p>
            <a:pPr lvl="0"/>
            <a:r>
              <a:rPr lang="ar-SA" dirty="0" smtClean="0"/>
              <a:t>يقوم قسم الشحن بإرسال البضاعة إلى العميل.</a:t>
            </a:r>
            <a:endParaRPr lang="en-US" dirty="0" smtClean="0"/>
          </a:p>
          <a:p>
            <a:pPr lvl="0"/>
            <a:r>
              <a:rPr lang="ar-SA" dirty="0" smtClean="0"/>
              <a:t>يقوم قسم الشحن بإعداد مستندات الشحن ، وإرفاق صورة من الفاتورة مع البضاعة المشحونة ، ثم يرسل نسخة من المستندات إلى قسم المطالبات.</a:t>
            </a:r>
            <a:endParaRPr lang="en-US" dirty="0" smtClean="0"/>
          </a:p>
          <a:p>
            <a:pPr lvl="0"/>
            <a:r>
              <a:rPr lang="ar-SA" dirty="0" smtClean="0"/>
              <a:t>يقوم قسم المطالبات بإرسال الفواتير إلى العميل بعد تسجيلها في دفتر يومية المبيعات.</a:t>
            </a:r>
            <a:endParaRPr lang="en-US" dirty="0" smtClean="0"/>
          </a:p>
          <a:p>
            <a:pPr lvl="0"/>
            <a:r>
              <a:rPr lang="ar-SA" dirty="0" smtClean="0"/>
              <a:t>يقوم قسم المطالبات كذلك بإرسال نسخة إلى قسم الحسابات .</a:t>
            </a:r>
            <a:endParaRPr lang="en-US" dirty="0" smtClean="0"/>
          </a:p>
          <a:p>
            <a:pPr lvl="0"/>
            <a:r>
              <a:rPr lang="ar-SA" dirty="0" smtClean="0"/>
              <a:t>أخيراً يقوم قسم المطالبات أيضاً بإعداد ملخص بمجموع يومية المبيعات 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أهداف دورة المبيعات: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إتمام طلبات العملاء.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بيع البضاعة أو تقديم خدمة للعميل.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إعداد فواتير البيع أو الخدمات.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تحصيل النقدية 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المساعدة في وضع خطة الإيرادات للفترات المقبلة.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err="1" smtClean="0"/>
              <a:t>مدخلات</a:t>
            </a:r>
            <a:r>
              <a:rPr lang="ar-SA" b="1" u="sng" dirty="0" smtClean="0"/>
              <a:t> دورة المبيعات: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طلب البيع .</a:t>
            </a:r>
            <a:endParaRPr lang="en-US" dirty="0" smtClean="0"/>
          </a:p>
          <a:p>
            <a:pPr lvl="0"/>
            <a:r>
              <a:rPr lang="ar-SA" dirty="0" smtClean="0"/>
              <a:t>فاتورة البيع.</a:t>
            </a:r>
            <a:endParaRPr lang="en-US" dirty="0" smtClean="0"/>
          </a:p>
          <a:p>
            <a:pPr lvl="0"/>
            <a:r>
              <a:rPr lang="ar-SA" dirty="0" smtClean="0"/>
              <a:t>إشعار شحن.</a:t>
            </a:r>
            <a:endParaRPr lang="en-US" dirty="0" smtClean="0"/>
          </a:p>
          <a:p>
            <a:pPr lvl="0"/>
            <a:r>
              <a:rPr lang="ar-SA" dirty="0" smtClean="0"/>
              <a:t>إيصال التحصيل.</a:t>
            </a:r>
            <a:endParaRPr lang="en-US" dirty="0" smtClean="0"/>
          </a:p>
          <a:p>
            <a:pPr lvl="0"/>
            <a:r>
              <a:rPr lang="ar-SA" dirty="0" smtClean="0"/>
              <a:t>مذكرة قيد اليومية.</a:t>
            </a:r>
          </a:p>
          <a:p>
            <a:pPr lvl="0"/>
            <a:endParaRPr lang="en-US" dirty="0" smtClean="0"/>
          </a:p>
          <a:p>
            <a:r>
              <a:rPr lang="ar-SA" b="1" u="sng" dirty="0" smtClean="0"/>
              <a:t>مخرجات دورة المبيعات:</a:t>
            </a:r>
            <a:endParaRPr lang="en-US" dirty="0" smtClean="0"/>
          </a:p>
          <a:p>
            <a:pPr lvl="0"/>
            <a:r>
              <a:rPr lang="ar-SA" dirty="0" smtClean="0"/>
              <a:t>بياناً بالمتحصلات النقدية.</a:t>
            </a:r>
            <a:endParaRPr lang="en-US" dirty="0" smtClean="0"/>
          </a:p>
          <a:p>
            <a:pPr lvl="0"/>
            <a:r>
              <a:rPr lang="ar-SA" dirty="0" smtClean="0"/>
              <a:t>بياناً بفواتير العملاء.</a:t>
            </a:r>
            <a:endParaRPr lang="en-US" dirty="0" smtClean="0"/>
          </a:p>
          <a:p>
            <a:pPr lvl="0"/>
            <a:r>
              <a:rPr lang="ar-SA" dirty="0" smtClean="0"/>
              <a:t>بياناً بحسابات العملاء.</a:t>
            </a:r>
            <a:endParaRPr lang="en-US" dirty="0" smtClean="0"/>
          </a:p>
          <a:p>
            <a:pPr lvl="0"/>
            <a:r>
              <a:rPr lang="ar-SA" dirty="0" smtClean="0"/>
              <a:t>تحليلاً للمبيعات.</a:t>
            </a:r>
            <a:endParaRPr lang="en-US" dirty="0" smtClean="0"/>
          </a:p>
          <a:p>
            <a:pPr lvl="0"/>
            <a:r>
              <a:rPr lang="ar-SA" dirty="0" smtClean="0"/>
              <a:t>تقرير بالديون الجيدة والمشكوك في تحصيلها والمعدومة.</a:t>
            </a:r>
            <a:endParaRPr lang="en-US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دورة المشتريات أو المصروفات: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357298"/>
            <a:ext cx="7498080" cy="4891102"/>
          </a:xfrm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تبدأ دورة المشتريات بإعداد طلب الشراء( أو الحاجة إلى خدمة) وتنتهي بالسداد للمورد.</a:t>
            </a:r>
            <a:endParaRPr lang="en-US" dirty="0" smtClean="0"/>
          </a:p>
          <a:p>
            <a:r>
              <a:rPr lang="ar-SA" b="1" u="sng" dirty="0" smtClean="0"/>
              <a:t>مراحل دورة </a:t>
            </a:r>
            <a:r>
              <a:rPr lang="ar-SA" b="1" u="sng" dirty="0" err="1" smtClean="0"/>
              <a:t>المسشتريات</a:t>
            </a:r>
            <a:r>
              <a:rPr lang="ar-SA" b="1" u="sng" dirty="0" smtClean="0"/>
              <a:t>:</a:t>
            </a:r>
            <a:endParaRPr lang="en-US" dirty="0" smtClean="0"/>
          </a:p>
          <a:p>
            <a:pPr lvl="0"/>
            <a:r>
              <a:rPr lang="ar-SA" dirty="0" smtClean="0"/>
              <a:t>يتم إعداد طلب الشراء في قسم المخازن أو أي قسم آخر مصرح له ، وترسل نسخة منه إلى إدارة المشتريات.</a:t>
            </a:r>
            <a:endParaRPr lang="en-US" dirty="0" smtClean="0"/>
          </a:p>
          <a:p>
            <a:pPr lvl="0"/>
            <a:r>
              <a:rPr lang="ar-SA" dirty="0" smtClean="0"/>
              <a:t>تقوم إدارة المشتريات بإعداد أمر الشراء وإرساله إلى المورد.</a:t>
            </a:r>
            <a:endParaRPr lang="en-US" dirty="0" smtClean="0"/>
          </a:p>
          <a:p>
            <a:pPr lvl="0"/>
            <a:r>
              <a:rPr lang="ar-SA" dirty="0" smtClean="0"/>
              <a:t>تقوم إدارة المشتريات بإرسال نسخة من أمر الشراء إلى إدارة المخازن ، ونسخة إلى إدارة الحسابات ونسخة إلى قسم الاستلام. </a:t>
            </a:r>
            <a:endParaRPr lang="en-US" dirty="0" smtClean="0"/>
          </a:p>
          <a:p>
            <a:pPr lvl="0"/>
            <a:r>
              <a:rPr lang="ar-SA" dirty="0" smtClean="0"/>
              <a:t>يتولى المورد توريد البضاعة بالمواصفات المتفق عليها.</a:t>
            </a:r>
            <a:endParaRPr lang="en-US" dirty="0" smtClean="0"/>
          </a:p>
          <a:p>
            <a:pPr lvl="0"/>
            <a:r>
              <a:rPr lang="ar-SA" dirty="0" smtClean="0"/>
              <a:t>يقوم قسم الاستلام بإعداد محضر الاستلام من عدة نسخ وإرسالها إلى إدارة المخازن والمشتريات.</a:t>
            </a:r>
            <a:endParaRPr lang="en-US" dirty="0" smtClean="0"/>
          </a:p>
          <a:p>
            <a:pPr lvl="0"/>
            <a:r>
              <a:rPr lang="ar-SA" dirty="0" smtClean="0"/>
              <a:t>تقوم إدارة المخازن باعتماد محضر الاستلام .</a:t>
            </a:r>
            <a:endParaRPr lang="en-US" dirty="0" smtClean="0"/>
          </a:p>
          <a:p>
            <a:pPr lvl="0"/>
            <a:r>
              <a:rPr lang="ar-SA" dirty="0" smtClean="0"/>
              <a:t>يتم إعداد فاتورة الشراء من قبل المورد وإرسالها إلى إدارة المشتريات.</a:t>
            </a:r>
            <a:endParaRPr lang="en-US" dirty="0" smtClean="0"/>
          </a:p>
          <a:p>
            <a:pPr lvl="0"/>
            <a:r>
              <a:rPr lang="ar-SA" dirty="0" smtClean="0"/>
              <a:t>تقوم إدارة المشتريات باعتماد الفاتورة وإرسالها إلى إدارة الحسابات.</a:t>
            </a:r>
            <a:endParaRPr lang="en-US" dirty="0" smtClean="0"/>
          </a:p>
          <a:p>
            <a:pPr lvl="0"/>
            <a:r>
              <a:rPr lang="ar-SA" dirty="0" smtClean="0"/>
              <a:t>يتم تحرير شيك بالمبلغ والتوقيع عليه وإرساله إلى المورد لسداد المستحق.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أهداف دورة المشتريات: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إتمام طلبات الشراء.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عملية شراء بضاعة أو الحصول على خدمة من الموردين.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سداد النقدية الناتجة من عمليات الشراء أو الحصول على خدمة.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الرقابة على المخزون.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المساعدة في وضع خطة المشتريات للفترات المقبلة.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err="1" smtClean="0"/>
              <a:t>مدخلات</a:t>
            </a:r>
            <a:r>
              <a:rPr lang="ar-SA" b="1" u="sng" dirty="0" smtClean="0"/>
              <a:t> دورة المشتريات: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ar-SA" dirty="0" smtClean="0"/>
              <a:t>طلب الشراء</a:t>
            </a:r>
            <a:endParaRPr lang="en-US" dirty="0" smtClean="0"/>
          </a:p>
          <a:p>
            <a:pPr lvl="0"/>
            <a:r>
              <a:rPr lang="ar-SA" dirty="0" smtClean="0"/>
              <a:t> أمر الشراء.</a:t>
            </a:r>
            <a:endParaRPr lang="en-US" dirty="0" smtClean="0"/>
          </a:p>
          <a:p>
            <a:pPr lvl="0"/>
            <a:r>
              <a:rPr lang="ar-SA" dirty="0" smtClean="0"/>
              <a:t>محضر الاستلام.</a:t>
            </a:r>
            <a:endParaRPr lang="en-US" dirty="0" smtClean="0"/>
          </a:p>
          <a:p>
            <a:pPr lvl="0"/>
            <a:r>
              <a:rPr lang="ar-SA" dirty="0" smtClean="0"/>
              <a:t>فاتورة الشراء.</a:t>
            </a:r>
            <a:endParaRPr lang="en-US" dirty="0" smtClean="0"/>
          </a:p>
          <a:p>
            <a:pPr lvl="0"/>
            <a:r>
              <a:rPr lang="ar-SA" dirty="0" smtClean="0"/>
              <a:t>إيصال السداد.</a:t>
            </a:r>
            <a:endParaRPr lang="en-US" dirty="0" smtClean="0"/>
          </a:p>
          <a:p>
            <a:pPr lvl="0"/>
            <a:r>
              <a:rPr lang="ar-SA" dirty="0" smtClean="0"/>
              <a:t>مذكرة  قيد اليومية.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ar-SA" b="1" u="sng" dirty="0" smtClean="0"/>
              <a:t>مخرجات دورة المشتريات:</a:t>
            </a:r>
            <a:endParaRPr lang="en-US" dirty="0" smtClean="0"/>
          </a:p>
          <a:p>
            <a:pPr lvl="0"/>
            <a:r>
              <a:rPr lang="ar-SA" dirty="0" smtClean="0"/>
              <a:t>بياناً بالمدفوعات.</a:t>
            </a:r>
            <a:endParaRPr lang="en-US" dirty="0" smtClean="0"/>
          </a:p>
          <a:p>
            <a:pPr lvl="0"/>
            <a:r>
              <a:rPr lang="ar-SA" dirty="0" smtClean="0"/>
              <a:t>بياناً بفواتير الموردين.</a:t>
            </a:r>
            <a:endParaRPr lang="en-US" dirty="0" smtClean="0"/>
          </a:p>
          <a:p>
            <a:pPr lvl="0"/>
            <a:r>
              <a:rPr lang="ar-SA" dirty="0" smtClean="0"/>
              <a:t>بياناً بحسابات الموردين.</a:t>
            </a:r>
            <a:endParaRPr lang="en-US" dirty="0" smtClean="0"/>
          </a:p>
          <a:p>
            <a:pPr lvl="0"/>
            <a:r>
              <a:rPr lang="ar-SA" dirty="0" smtClean="0"/>
              <a:t>تحليلاً للمشتريات.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دورة إدارة الموارد البشرية: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تتكون إدارة الموارد البشرية من وظيفتين أساسيتين هما :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التوظيف.            تعيين وتدريب الكفاءات الجيدة لأداء مهمات معينة لمصلحة المنشأة.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الرواتب              متابعة دفع الرواتب للموظفين والاحتفاظ بسجلات الرواتب، وتطبيق الأنظمة الخاصة بالتقاعد وإعداد التقارير والتفاعل مع قسم التوظيف.</a:t>
            </a:r>
            <a:endParaRPr lang="en-US" dirty="0" smtClean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6000760" y="278605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0800000">
            <a:off x="6000760" y="392906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smtClean="0"/>
              <a:t>أهداف دورة الموارد البشرية: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توظيف وتدريب العمالة.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سجلا أجور العمالة.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إعداد التقارير الخاصة بالعمالة.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التأكد من تنفيذ اللوائح التنظيمية الخاصة بالعمال.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err="1" smtClean="0"/>
              <a:t>مدخلات</a:t>
            </a:r>
            <a:r>
              <a:rPr lang="ar-SA" b="1" u="sng" dirty="0" smtClean="0"/>
              <a:t> دورة الموارد البشرية: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ar-SA" dirty="0" smtClean="0"/>
              <a:t>نماذج التوظيف .</a:t>
            </a:r>
            <a:endParaRPr lang="en-US" dirty="0" smtClean="0"/>
          </a:p>
          <a:p>
            <a:pPr lvl="0"/>
            <a:r>
              <a:rPr lang="ar-SA" dirty="0" smtClean="0"/>
              <a:t>كروت الوقت/ الدوام.</a:t>
            </a:r>
            <a:endParaRPr lang="en-US" dirty="0" smtClean="0"/>
          </a:p>
          <a:p>
            <a:pPr lvl="0"/>
            <a:r>
              <a:rPr lang="ar-SA" dirty="0" smtClean="0"/>
              <a:t>التصديق على خصومات الرواتب.</a:t>
            </a:r>
            <a:endParaRPr lang="en-US" dirty="0" smtClean="0"/>
          </a:p>
          <a:p>
            <a:pPr lvl="0"/>
            <a:r>
              <a:rPr lang="ar-SA" dirty="0" smtClean="0"/>
              <a:t>نماذج خصومات التقاعد.</a:t>
            </a:r>
            <a:endParaRPr lang="en-US" dirty="0" smtClean="0"/>
          </a:p>
          <a:p>
            <a:r>
              <a:rPr lang="ar-SA" b="1" u="sng" dirty="0" smtClean="0"/>
              <a:t>مخرجات دورة الموارد البشرية:</a:t>
            </a:r>
            <a:endParaRPr lang="en-US" dirty="0" smtClean="0"/>
          </a:p>
          <a:p>
            <a:pPr lvl="0"/>
            <a:r>
              <a:rPr lang="ar-SA" dirty="0" smtClean="0"/>
              <a:t>قائمة بالعمال والموظفين.</a:t>
            </a:r>
            <a:endParaRPr lang="en-US" dirty="0" smtClean="0"/>
          </a:p>
          <a:p>
            <a:pPr lvl="0"/>
            <a:r>
              <a:rPr lang="ar-SA" dirty="0" smtClean="0"/>
              <a:t>تقارير المرتبات والمكافآت.</a:t>
            </a:r>
            <a:endParaRPr lang="en-US" dirty="0" smtClean="0"/>
          </a:p>
          <a:p>
            <a:pPr lvl="0"/>
            <a:r>
              <a:rPr lang="ar-SA" dirty="0" smtClean="0"/>
              <a:t>تقارير التقاعد.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دورة إدارة الأصول الثابتة: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تهدف إلى شراء واستخدام وصيانة وتقييم والتخلص من الأصول الثابتة لمنشأة ما.</a:t>
            </a:r>
            <a:endParaRPr lang="en-US" dirty="0" smtClean="0"/>
          </a:p>
          <a:p>
            <a:r>
              <a:rPr lang="ar-SA" b="1" u="sng" dirty="0" smtClean="0"/>
              <a:t> أهداف دورة الأصول الثابتة: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عملية شراء الأصول الثابتة.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متابعة عملية استخدام وصيانة الأصول الثابتة.</a:t>
            </a:r>
            <a:endParaRPr lang="en-US" dirty="0" smtClean="0"/>
          </a:p>
          <a:p>
            <a:pPr marL="596646" lvl="0" indent="-514350">
              <a:buFont typeface="+mj-lt"/>
              <a:buAutoNum type="arabicParenR"/>
            </a:pPr>
            <a:r>
              <a:rPr lang="ar-SA" dirty="0" smtClean="0"/>
              <a:t>الاحتساب السليم لاستهلاك الأصول الثابتة.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ar-SA" dirty="0" smtClean="0"/>
              <a:t>متابعة عملية التخلص من الأصول الثابتة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المعلومات المحاسبية نوعين: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ar-SA" dirty="0" smtClean="0"/>
              <a:t>إجبارية تكون مطلوبة بقوة القانون مثل : معلومات متمثلة في إلزام الوحدات الاقتصادية بمسك الدفاتر،وحفظ السجلات والمستندات وإنتاج التقارير المالية، ومعلومات عن أجور ومرتبات العملاء.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SA" dirty="0" smtClean="0"/>
              <a:t>اختيارية مثل معلومات عن نظم الموازنات التخطيطية، نظم محاسبة المسئولية، والتقارير الخاصة للإدارة الداخلية.</a:t>
            </a:r>
            <a:endParaRPr lang="en-US" dirty="0" smtClean="0"/>
          </a:p>
          <a:p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b="1" u="sng" dirty="0" err="1" smtClean="0"/>
              <a:t>مدخلات</a:t>
            </a:r>
            <a:r>
              <a:rPr lang="ar-SA" b="1" u="sng" dirty="0" smtClean="0"/>
              <a:t> هذه الدورة تشمل 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ar-SA" dirty="0" smtClean="0"/>
              <a:t>طلب الشراء.</a:t>
            </a:r>
            <a:br>
              <a:rPr lang="ar-SA" dirty="0" smtClean="0"/>
            </a:br>
            <a:r>
              <a:rPr lang="ar-SA" dirty="0" smtClean="0"/>
              <a:t>تقارير الاستلام.</a:t>
            </a:r>
            <a:endParaRPr lang="en-US" dirty="0" smtClean="0"/>
          </a:p>
          <a:p>
            <a:pPr lvl="0"/>
            <a:r>
              <a:rPr lang="ar-SA" dirty="0" smtClean="0"/>
              <a:t>فواتير الموردين.</a:t>
            </a:r>
            <a:endParaRPr lang="en-US" dirty="0" smtClean="0"/>
          </a:p>
          <a:p>
            <a:pPr lvl="0"/>
            <a:r>
              <a:rPr lang="ar-SA" dirty="0" smtClean="0"/>
              <a:t>أوامر التشغيل.</a:t>
            </a:r>
            <a:endParaRPr lang="en-US" dirty="0" smtClean="0"/>
          </a:p>
          <a:p>
            <a:pPr lvl="0"/>
            <a:r>
              <a:rPr lang="ar-SA" dirty="0" smtClean="0"/>
              <a:t>سجلات الصيانة والإصلاح.</a:t>
            </a:r>
            <a:endParaRPr lang="en-US" dirty="0" smtClean="0"/>
          </a:p>
          <a:p>
            <a:pPr lvl="0"/>
            <a:r>
              <a:rPr lang="ar-SA" dirty="0" smtClean="0"/>
              <a:t>نماذج استبدال الأصول الثابتة.</a:t>
            </a:r>
            <a:endParaRPr lang="en-US" dirty="0" smtClean="0"/>
          </a:p>
          <a:p>
            <a:endParaRPr lang="ar-SA" b="1" u="sng" smtClean="0"/>
          </a:p>
          <a:p>
            <a:r>
              <a:rPr lang="ar-SA" b="1" u="sng" smtClean="0"/>
              <a:t>مخرجات </a:t>
            </a:r>
            <a:r>
              <a:rPr lang="ar-SA" b="1" u="sng" dirty="0" smtClean="0"/>
              <a:t>هذه الدورة:</a:t>
            </a:r>
            <a:endParaRPr lang="en-US" dirty="0" smtClean="0"/>
          </a:p>
          <a:p>
            <a:pPr lvl="0"/>
            <a:r>
              <a:rPr lang="ar-SA" dirty="0" smtClean="0"/>
              <a:t>مستندات ملكية الأصول الثابتة.</a:t>
            </a:r>
            <a:endParaRPr lang="en-US" dirty="0" smtClean="0"/>
          </a:p>
          <a:p>
            <a:pPr lvl="0"/>
            <a:r>
              <a:rPr lang="ar-SA" dirty="0" smtClean="0"/>
              <a:t>سجل الأصول الثابتة.</a:t>
            </a:r>
            <a:endParaRPr lang="en-US" dirty="0" smtClean="0"/>
          </a:p>
          <a:p>
            <a:pPr lvl="0"/>
            <a:r>
              <a:rPr lang="ar-SA" dirty="0" smtClean="0"/>
              <a:t>سجل الاستهلاك.</a:t>
            </a:r>
            <a:endParaRPr lang="en-US" dirty="0" smtClean="0"/>
          </a:p>
          <a:p>
            <a:pPr lvl="0"/>
            <a:r>
              <a:rPr lang="ar-SA" dirty="0" smtClean="0"/>
              <a:t>تقارير الصيانة والإصلاح.</a:t>
            </a:r>
            <a:endParaRPr lang="en-US" dirty="0" smtClean="0"/>
          </a:p>
          <a:p>
            <a:r>
              <a:rPr lang="ar-SA" dirty="0" smtClean="0"/>
              <a:t>تقارير التخلص من الأصول الثابتة.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أهداف النظام المحاسبي: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ar-SA" dirty="0" smtClean="0"/>
              <a:t>تحديد نتائج العمليات.</a:t>
            </a:r>
            <a:endParaRPr lang="en-US" dirty="0" smtClean="0"/>
          </a:p>
          <a:p>
            <a:pPr lvl="0"/>
            <a:r>
              <a:rPr lang="ar-SA" dirty="0" smtClean="0"/>
              <a:t>تتبع أصول والتزامات الوحدة.</a:t>
            </a:r>
            <a:endParaRPr lang="en-US" dirty="0" smtClean="0"/>
          </a:p>
          <a:p>
            <a:r>
              <a:rPr lang="ar-SA" dirty="0" smtClean="0"/>
              <a:t>مساعدة الإدارة على ممارسة وظائفها من التخطيط والرقابة واتخاذ القرارات.</a:t>
            </a:r>
          </a:p>
          <a:p>
            <a:pPr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u="sng" dirty="0" smtClean="0"/>
              <a:t>مكونات النظام المحاسبي: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يتكون عادة من مجموعة من الأنظمة الفرعية والتي تساهم في تحقيق الأهداف العامة للنظام المحاسبي. منها:</a:t>
            </a:r>
            <a:endParaRPr lang="en-US" dirty="0" smtClean="0"/>
          </a:p>
          <a:p>
            <a:pPr lvl="0"/>
            <a:r>
              <a:rPr lang="ar-SA" dirty="0" smtClean="0"/>
              <a:t>نظام للحسابات العامة</a:t>
            </a:r>
            <a:endParaRPr lang="en-US" dirty="0" smtClean="0"/>
          </a:p>
          <a:p>
            <a:pPr lvl="0"/>
            <a:r>
              <a:rPr lang="ar-SA" dirty="0" smtClean="0"/>
              <a:t>نظام للمبيعات والمتحصلات النقدية.</a:t>
            </a:r>
            <a:endParaRPr lang="en-US" dirty="0" smtClean="0"/>
          </a:p>
          <a:p>
            <a:pPr lvl="0"/>
            <a:r>
              <a:rPr lang="ar-SA" dirty="0" smtClean="0"/>
              <a:t>نظام للمشتريات والمدفوعات النقدية.</a:t>
            </a:r>
            <a:endParaRPr lang="en-US" dirty="0" smtClean="0"/>
          </a:p>
          <a:p>
            <a:pPr lvl="0"/>
            <a:r>
              <a:rPr lang="ar-SA" dirty="0" smtClean="0"/>
              <a:t>نظام لحسابات التكاليف.</a:t>
            </a:r>
            <a:endParaRPr lang="en-US" dirty="0" smtClean="0"/>
          </a:p>
          <a:p>
            <a:pPr lvl="0"/>
            <a:r>
              <a:rPr lang="ar-SA" dirty="0" smtClean="0"/>
              <a:t>نظام للأجور.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u="sng" dirty="0" err="1" smtClean="0"/>
              <a:t>المدخلا</a:t>
            </a:r>
            <a:r>
              <a:rPr lang="ar-SA" b="1" u="sng" dirty="0" smtClean="0"/>
              <a:t> ت في النظام المحاسبي: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تشمل على البيانات المتعلقة بالعمليات والأحداث الاقتصادية للوحدة والتي يتم التعبير عنها بصورة مالية. وتنشأ تلك البيانات نتيجة العمليات الاقتصادية سواء كانت تلك العمليات تتم داخل أو خارج الوحدة الاقتصادية.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/>
              <a:t>العمليات المحاسبية نوعان: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ar-SA" dirty="0" smtClean="0"/>
              <a:t>العمليات الخارجية ، التي تنشأ من عمليات التبادل بين الوحدة الاقتصادية وبين الأطراف الخارجية المتعاملين معها ( مثل المدينين ، الدائنين، المستثمرين، الجهات الحكومية ... )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ar-SA" dirty="0" smtClean="0"/>
              <a:t>العمليات الداخلية، التي تنشأ من العمليات التي تتم بين الأقسام الداخلية في الوحدة الاقتصادية.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أنواع </a:t>
            </a:r>
            <a:r>
              <a:rPr lang="ar-SA" b="1" dirty="0" err="1" smtClean="0"/>
              <a:t>المدخلات</a:t>
            </a:r>
            <a:r>
              <a:rPr lang="ar-SA" b="1" dirty="0" smtClean="0"/>
              <a:t> في النظام المحاسبي بحسب تكرارها ومصادرها :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تنقسم إلى أربعة أقسام:</a:t>
            </a:r>
            <a:endParaRPr lang="en-US" dirty="0" smtClean="0"/>
          </a:p>
          <a:p>
            <a:pPr lvl="0"/>
            <a:r>
              <a:rPr lang="ar-SA" dirty="0" smtClean="0"/>
              <a:t>البيانات الروتينية من مصادر خارجية ، والناتجة من العمليات الخارجية اليومية العادية مع الأفراد والوحدات الأخرى ، مثل عمليات البيع والشراء .</a:t>
            </a:r>
            <a:endParaRPr lang="en-US" dirty="0" smtClean="0"/>
          </a:p>
          <a:p>
            <a:pPr lvl="0"/>
            <a:r>
              <a:rPr lang="ar-SA" dirty="0" smtClean="0"/>
              <a:t>البيانات غير الروتينية من مصادر خارجية مثل الهيئات التجارية والجهات الرسمية ، مثل تعليمات جديدة لمصلحة الضرائب .</a:t>
            </a:r>
            <a:endParaRPr lang="en-US" dirty="0" smtClean="0"/>
          </a:p>
          <a:p>
            <a:pPr lvl="0"/>
            <a:r>
              <a:rPr lang="ar-SA" dirty="0" smtClean="0"/>
              <a:t>البيانات الروتينية من عمليات داخلية نتيجة للمعاملات بين الأقسام الداخلية ، مثل الأجور والمرتبات.</a:t>
            </a:r>
            <a:endParaRPr lang="en-US" dirty="0" smtClean="0"/>
          </a:p>
          <a:p>
            <a:pPr lvl="0"/>
            <a:r>
              <a:rPr lang="ar-SA" dirty="0" smtClean="0"/>
              <a:t>البيانات الغير روتينية من القرارات الإدارية الداخلية ، مثل وضع سياسات جديدة أو أهداف جديدة مطلوب تحقيقها.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/>
              <a:t>مستندات </a:t>
            </a:r>
            <a:r>
              <a:rPr lang="ar-SA" b="1" u="sng" dirty="0" err="1" smtClean="0"/>
              <a:t>المدخلات</a:t>
            </a:r>
            <a:r>
              <a:rPr lang="ar-SA" b="1" u="sng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77500" lnSpcReduction="20000"/>
          </a:bodyPr>
          <a:lstStyle/>
          <a:p>
            <a:r>
              <a:rPr lang="ar-SA" dirty="0" smtClean="0"/>
              <a:t> تلعب المستندات دوراً مهماً في نظام المعلومات سواء كان يدوياً أو آلياً.</a:t>
            </a:r>
            <a:endParaRPr lang="en-US" dirty="0" smtClean="0"/>
          </a:p>
          <a:p>
            <a:r>
              <a:rPr lang="ar-SA" b="1" u="sng" dirty="0" smtClean="0"/>
              <a:t>أهمية المستندات :</a:t>
            </a:r>
          </a:p>
          <a:p>
            <a:pPr lvl="0"/>
            <a:r>
              <a:rPr lang="ar-SA" dirty="0" smtClean="0"/>
              <a:t>يعتبر المستند دليلاً ملمساً على وقوع حدث ما، وبدون هذا الدليل لا يمكن إثبات العملية المالية في الدفاتر المحاسبية.</a:t>
            </a:r>
            <a:endParaRPr lang="en-US" dirty="0" smtClean="0"/>
          </a:p>
          <a:p>
            <a:pPr lvl="0"/>
            <a:r>
              <a:rPr lang="ar-SA" dirty="0" smtClean="0"/>
              <a:t>يعتبر أيضاً وسيلة للتأكد من صحة ودقة وشمول البيانات المتجمعة، </a:t>
            </a:r>
            <a:r>
              <a:rPr lang="ar-SA" b="1" dirty="0" smtClean="0"/>
              <a:t>لذلك هي وسيلة فعالة من وسائل الرقابة الداخلية.</a:t>
            </a:r>
            <a:endParaRPr lang="en-US" dirty="0" smtClean="0"/>
          </a:p>
          <a:p>
            <a:pPr lvl="0"/>
            <a:r>
              <a:rPr lang="ar-SA" dirty="0" smtClean="0"/>
              <a:t>تساعد على معرفة تدفق البيانات داخل النظام من حيث مصدر هذه البيانات.</a:t>
            </a:r>
            <a:endParaRPr lang="en-US" dirty="0" smtClean="0"/>
          </a:p>
          <a:p>
            <a:pPr lvl="0"/>
            <a:r>
              <a:rPr lang="ar-SA" dirty="0" smtClean="0"/>
              <a:t>التصريح بالعملية.</a:t>
            </a:r>
            <a:endParaRPr lang="en-US" dirty="0" smtClean="0"/>
          </a:p>
          <a:p>
            <a:pPr lvl="0"/>
            <a:r>
              <a:rPr lang="ar-SA" dirty="0" smtClean="0"/>
              <a:t>الإشارة إلى التدفقات سواء الداخلة أو الخارجة.</a:t>
            </a:r>
            <a:endParaRPr lang="en-US" dirty="0" smtClean="0"/>
          </a:p>
          <a:p>
            <a:pPr lvl="0"/>
            <a:r>
              <a:rPr lang="ar-SA" dirty="0" smtClean="0"/>
              <a:t>وسيلة ترحيل.</a:t>
            </a:r>
            <a:endParaRPr lang="en-US" dirty="0" smtClean="0"/>
          </a:p>
          <a:p>
            <a:pPr lvl="0"/>
            <a:r>
              <a:rPr lang="ar-SA" dirty="0" smtClean="0"/>
              <a:t>مرجع للمتابعة.</a:t>
            </a:r>
            <a:endParaRPr lang="en-US" dirty="0" smtClean="0"/>
          </a:p>
          <a:p>
            <a:pPr lvl="0"/>
            <a:r>
              <a:rPr lang="ar-SA" dirty="0" err="1" smtClean="0"/>
              <a:t>مدخلات</a:t>
            </a:r>
            <a:r>
              <a:rPr lang="ar-SA" dirty="0" smtClean="0"/>
              <a:t> لمستندات أخرى.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CD012FFAE474BB5624EE7AFCF9F45" ma:contentTypeVersion="0" ma:contentTypeDescription="Create a new document." ma:contentTypeScope="" ma:versionID="157a5a57ec354cfeb6afd8f55c781df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0A614F-A15F-498C-8D57-4CE5B1248D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BA0F2D-5CB9-4B4A-8DEE-77B062BF48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DA75B2-509A-40CB-8F0D-F8B14D2380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1575</Words>
  <Application>Microsoft Office PowerPoint</Application>
  <PresentationFormat>عرض على الشاشة (3:4)‏</PresentationFormat>
  <Paragraphs>192</Paragraphs>
  <Slides>30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ألوان متوسطة</vt:lpstr>
      <vt:lpstr>الفصل الثاني</vt:lpstr>
      <vt:lpstr>التعريف بالنظام المحاسبي: </vt:lpstr>
      <vt:lpstr>المعلومات المحاسبية نوعين: </vt:lpstr>
      <vt:lpstr>أهداف النظام المحاسبي: </vt:lpstr>
      <vt:lpstr>مكونات النظام المحاسبي: </vt:lpstr>
      <vt:lpstr>المدخلا ت في النظام المحاسبي: </vt:lpstr>
      <vt:lpstr>العمليات المحاسبية نوعان:</vt:lpstr>
      <vt:lpstr> أنواع المدخلات في النظام المحاسبي بحسب تكرارها ومصادرها : </vt:lpstr>
      <vt:lpstr>مستندات المدخلات:</vt:lpstr>
      <vt:lpstr>أمثلة على المستندات : </vt:lpstr>
      <vt:lpstr>خصائص مستندات العملية المالية: </vt:lpstr>
      <vt:lpstr>مرحلة التشغيل في النظام المحاسبي: </vt:lpstr>
      <vt:lpstr>النظم الفرعية للنظام المحاسبي</vt:lpstr>
      <vt:lpstr>مرحلة التشغيل في نظام المحاسبة المالية:</vt:lpstr>
      <vt:lpstr>مسار المراجعة في نظام المحاسبة المالية </vt:lpstr>
      <vt:lpstr>الشريحة 16</vt:lpstr>
      <vt:lpstr>خطوات الدورة المحاسبية:</vt:lpstr>
      <vt:lpstr>دورات تشغيل العمليات: </vt:lpstr>
      <vt:lpstr>دورة المبيعات أو الإيرادات: </vt:lpstr>
      <vt:lpstr>مراحل دورة المبيعات ( الإيرادات): </vt:lpstr>
      <vt:lpstr>أهداف دورة المبيعات: </vt:lpstr>
      <vt:lpstr>مدخلات دورة المبيعات:</vt:lpstr>
      <vt:lpstr>دورة المشتريات أو المصروفات:</vt:lpstr>
      <vt:lpstr>أهداف دورة المشتريات: </vt:lpstr>
      <vt:lpstr>مدخلات دورة المشتريات: </vt:lpstr>
      <vt:lpstr>دورة إدارة الموارد البشرية: </vt:lpstr>
      <vt:lpstr>أهداف دورة الموارد البشرية: </vt:lpstr>
      <vt:lpstr>مدخلات دورة الموارد البشرية: </vt:lpstr>
      <vt:lpstr>دورة إدارة الأصول الثابتة:</vt:lpstr>
      <vt:lpstr>مدخلات هذه الدورة تشمل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</dc:title>
  <dc:creator>samar</dc:creator>
  <cp:lastModifiedBy>user</cp:lastModifiedBy>
  <cp:revision>3</cp:revision>
  <dcterms:created xsi:type="dcterms:W3CDTF">2013-09-14T17:33:20Z</dcterms:created>
  <dcterms:modified xsi:type="dcterms:W3CDTF">2015-09-10T11:25:55Z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0x010100802CD012FFAE474BB5624EE7AFCF9F45</vt:lpwstr>
  </property>
</Properties>
</file>