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3" r:id="rId27"/>
    <p:sldId id="342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2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756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2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95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3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7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0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8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262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481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7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F2332E3-3BCC-4CC3-8830-DBE63A85C07F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59CD80A-D97F-4D07-856C-8E3DF53C2D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4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الأنماط السياحية</a:t>
            </a:r>
            <a:br>
              <a:rPr lang="ar-SA" dirty="0" smtClean="0"/>
            </a:br>
            <a:r>
              <a:rPr lang="ar-SA" dirty="0" smtClean="0"/>
              <a:t>205 سيح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dirty="0"/>
              <a:t>استاذ المقرر </a:t>
            </a:r>
            <a:br>
              <a:rPr lang="ar-SA" dirty="0"/>
            </a:br>
            <a:r>
              <a:rPr lang="ar-SA" dirty="0"/>
              <a:t>سيف السويد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1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أهمية التصنيف الجديد لمنشأة الإيواء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4" y="2438400"/>
            <a:ext cx="11294838" cy="3651504"/>
          </a:xfrm>
        </p:spPr>
        <p:txBody>
          <a:bodyPr/>
          <a:lstStyle/>
          <a:p>
            <a:pPr marL="457200" indent="-457200" algn="r" rtl="1">
              <a:lnSpc>
                <a:spcPct val="250000"/>
              </a:lnSpc>
              <a:buFont typeface="+mj-lt"/>
              <a:buAutoNum type="arabicPeriod"/>
            </a:pPr>
            <a:r>
              <a:rPr lang="ar-SA" dirty="0" smtClean="0"/>
              <a:t>رفع مستوى الخدمات وجدودتها.</a:t>
            </a:r>
          </a:p>
          <a:p>
            <a:pPr marL="457200" indent="-457200" algn="r" rtl="1">
              <a:lnSpc>
                <a:spcPct val="250000"/>
              </a:lnSpc>
              <a:buFont typeface="+mj-lt"/>
              <a:buAutoNum type="arabicPeriod"/>
            </a:pPr>
            <a:r>
              <a:rPr lang="ar-SA" dirty="0" smtClean="0"/>
              <a:t>الحفاظ على الأسعار والقضاء على وسيلة خفض الأسعار كوسيلة للمنافسة.</a:t>
            </a:r>
          </a:p>
          <a:p>
            <a:pPr marL="457200" indent="-457200" algn="r" rtl="1">
              <a:lnSpc>
                <a:spcPct val="250000"/>
              </a:lnSpc>
              <a:buFont typeface="+mj-lt"/>
              <a:buAutoNum type="arabicPeriod"/>
            </a:pPr>
            <a:r>
              <a:rPr lang="ar-SA" dirty="0" smtClean="0"/>
              <a:t>اضافة انمتط جديدة للفنادق.</a:t>
            </a:r>
          </a:p>
          <a:p>
            <a:pPr marL="457200" indent="-457200" algn="r" rtl="1">
              <a:lnSpc>
                <a:spcPct val="250000"/>
              </a:lnSpc>
              <a:buFont typeface="+mj-lt"/>
              <a:buAutoNum type="arabicPeriod"/>
            </a:pPr>
            <a:r>
              <a:rPr lang="ar-SA" dirty="0" smtClean="0"/>
              <a:t>عدالة توزيع الأسعار بين مختلف درجات الفنادق.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3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381" y="3366136"/>
            <a:ext cx="8770571" cy="1560716"/>
          </a:xfrm>
        </p:spPr>
        <p:txBody>
          <a:bodyPr/>
          <a:lstStyle/>
          <a:p>
            <a:pPr algn="ctr"/>
            <a:r>
              <a:rPr lang="ar-SA" dirty="0" smtClean="0"/>
              <a:t>ثانيا: السياحة والسفر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7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تقسم وكالات السياحة والسفر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2" y="2438400"/>
            <a:ext cx="11281190" cy="3651504"/>
          </a:xfrm>
        </p:spPr>
        <p:txBody>
          <a:bodyPr/>
          <a:lstStyle/>
          <a:p>
            <a:pPr marL="457200" indent="-457200" algn="r" rtl="1">
              <a:lnSpc>
                <a:spcPct val="300000"/>
              </a:lnSpc>
              <a:buFont typeface="+mj-lt"/>
              <a:buAutoNum type="arabicPeriod"/>
            </a:pPr>
            <a:r>
              <a:rPr lang="ar-SA" dirty="0" smtClean="0"/>
              <a:t>منظم رحلات.</a:t>
            </a:r>
          </a:p>
          <a:p>
            <a:pPr marL="457200" indent="-457200" algn="r" rtl="1">
              <a:lnSpc>
                <a:spcPct val="300000"/>
              </a:lnSpc>
              <a:buFont typeface="+mj-lt"/>
              <a:buAutoNum type="arabicPeriod"/>
            </a:pPr>
            <a:r>
              <a:rPr lang="ar-SA" dirty="0" smtClean="0"/>
              <a:t>وكالات الخدمات السياحية.</a:t>
            </a:r>
          </a:p>
          <a:p>
            <a:pPr marL="457200" indent="-457200" algn="r" rtl="1">
              <a:lnSpc>
                <a:spcPct val="300000"/>
              </a:lnSpc>
              <a:buFont typeface="+mj-lt"/>
              <a:buAutoNum type="arabicPeriod"/>
            </a:pPr>
            <a:r>
              <a:rPr lang="ar-SA" dirty="0" smtClean="0"/>
              <a:t>وكالة السفر والسياحة بالتجزئة.</a:t>
            </a:r>
          </a:p>
        </p:txBody>
      </p:sp>
    </p:spTree>
    <p:extLst>
      <p:ext uri="{BB962C8B-B14F-4D97-AF65-F5344CB8AC3E}">
        <p14:creationId xmlns:p14="http://schemas.microsoft.com/office/powerpoint/2010/main" val="2830267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أولا : منظم الرحلات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2" y="2438400"/>
            <a:ext cx="11281190" cy="3651504"/>
          </a:xfrm>
        </p:spPr>
        <p:txBody>
          <a:bodyPr/>
          <a:lstStyle/>
          <a:p>
            <a:pPr marL="0" indent="0" algn="r">
              <a:lnSpc>
                <a:spcPct val="250000"/>
              </a:lnSpc>
              <a:buNone/>
            </a:pPr>
            <a:r>
              <a:rPr lang="ar-SA" dirty="0" smtClean="0"/>
              <a:t>تتولى جميع عناصر البرنامج السياحي وتنظيمه في شكل مجموعة أو رحلة من الخدمات السياحية في مناطق محددة سلفا، ومنظم الرحلة يمتلك احيانا جانبا من مكونات الرحلة ( مركبات النقل – اماكن الاقامة ) ويتواجد منظمو الرحلات في البلاد المصدر للسائحين ويتحمل مسؤولية التسويق والدعاية للبرامج الذي يعدها.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ثانيا:وكالة الخدمات السياحية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6" y="2438400"/>
            <a:ext cx="11308486" cy="3651504"/>
          </a:xfrm>
        </p:spPr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ar-SA" dirty="0" smtClean="0"/>
              <a:t>تكون مسؤولة عن تنفيذ البرامج السياحية المعدة سلفا بمعرفة منظمين الرحلات وحسب الاتفاق سويا ،وتوجد في البلاد المستقبلة للسائحين، ولا دخل لها بالنقل الجوي بين البلدان المصدرة للسياح والمستقبله لهم.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ar-SA" dirty="0" smtClean="0"/>
              <a:t>وتقوم وكالات الخدمات السياحية بدور مهم في تنشيط السياحة ، حيث تقوم بزيادة نشاطها عن طريق توثيق علاقاتها مع منظمي الرحلات في الخارج 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ar-SA" dirty="0" smtClean="0"/>
              <a:t>تطور عمل هذة الوكالات ، حيث بدأت في مشاركة منظمي الرحلات في الخارج في تنظيم وتمويل واعداد البرامج السياحية الى بلادها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15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ثالثا: وكالة </a:t>
            </a:r>
            <a:r>
              <a:rPr lang="ar-SA" dirty="0"/>
              <a:t>السفر والسياحة بالتجزئة.</a:t>
            </a:r>
            <a:br>
              <a:rPr lang="ar-S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2438400"/>
            <a:ext cx="11376725" cy="3948752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SA" dirty="0" smtClean="0"/>
              <a:t>يوجد هذا النوع من الوكالات في الاسواق التي تعتبر مصدر للسيائحين ويطلق عليها الوسطاء التي تتولي البيع لما ينتجه منظمو الرحلات.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dirty="0" smtClean="0"/>
              <a:t>تقوم الدول بتنظيم عمل شركات السياحة ووكالات السفر عن طريق اصدار التشريعات التى تنظم هذا النشاط وتختلف من دوله الى اخرها ويجب ان تستوفي الشروط التالية: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سلامة المركز المالي.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الخبرات والمؤهلات وتوفرها للملاك.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ضمان بنكي لجهات الحكومية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صلاحية الوكيل لاداء الانشطة السياحية.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تسجيل الشركة في البلد التي تعمل فيه.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60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تصنيف ترخيص وكالات السياحة والسفر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8" y="2438400"/>
            <a:ext cx="11322134" cy="3651504"/>
          </a:xfrm>
        </p:spPr>
        <p:txBody>
          <a:bodyPr/>
          <a:lstStyle/>
          <a:p>
            <a:pPr marL="457200" indent="-457200" algn="r" rtl="1">
              <a:lnSpc>
                <a:spcPct val="250000"/>
              </a:lnSpc>
              <a:buFont typeface="+mj-lt"/>
              <a:buAutoNum type="arabicPeriod"/>
            </a:pPr>
            <a:r>
              <a:rPr lang="ar-SA" dirty="0" smtClean="0"/>
              <a:t>: يغطي كل أعمال الوكالة للسفر في أنحاء العالم.</a:t>
            </a:r>
            <a:r>
              <a:rPr lang="en-US" dirty="0" smtClean="0"/>
              <a:t>A</a:t>
            </a:r>
            <a:r>
              <a:rPr lang="ar-SA" dirty="0" smtClean="0"/>
              <a:t>ترخيص </a:t>
            </a:r>
          </a:p>
          <a:p>
            <a:pPr marL="457200" indent="-457200" algn="r" rtl="1">
              <a:lnSpc>
                <a:spcPct val="250000"/>
              </a:lnSpc>
              <a:buFont typeface="+mj-lt"/>
              <a:buAutoNum type="arabicPeriod"/>
            </a:pPr>
            <a:r>
              <a:rPr lang="ar-SA" dirty="0"/>
              <a:t>: يغطي كل أعمال الوكالة </a:t>
            </a:r>
            <a:r>
              <a:rPr lang="ar-SA" dirty="0" smtClean="0"/>
              <a:t>فقط في الترتيبات الداخلية</a:t>
            </a:r>
            <a:r>
              <a:rPr lang="en-US" dirty="0" smtClean="0"/>
              <a:t>B</a:t>
            </a:r>
            <a:r>
              <a:rPr lang="ar-SA" dirty="0" smtClean="0"/>
              <a:t>ترخيص </a:t>
            </a:r>
            <a:endParaRPr lang="en-US" dirty="0"/>
          </a:p>
          <a:p>
            <a:pPr marL="457200" indent="-457200" algn="r" rtl="1">
              <a:lnSpc>
                <a:spcPct val="250000"/>
              </a:lnSpc>
              <a:buFont typeface="+mj-lt"/>
              <a:buAutoNum type="arabicPeriod"/>
            </a:pPr>
            <a:r>
              <a:rPr lang="ar-SA" dirty="0"/>
              <a:t>: يغطي كل أعمال </a:t>
            </a:r>
            <a:r>
              <a:rPr lang="ar-SA" dirty="0" smtClean="0"/>
              <a:t>المعينة مثل حجز الفنادق واعمال النقل.</a:t>
            </a:r>
            <a:r>
              <a:rPr lang="en-US" dirty="0" smtClean="0"/>
              <a:t>C</a:t>
            </a:r>
            <a:r>
              <a:rPr lang="ar-SA" dirty="0" smtClean="0"/>
              <a:t>ترخيص </a:t>
            </a:r>
            <a:endParaRPr lang="en-US" dirty="0"/>
          </a:p>
          <a:p>
            <a:pPr marL="457200" indent="-457200" algn="r" rtl="1">
              <a:lnSpc>
                <a:spcPct val="250000"/>
              </a:lnSpc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78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نشاط شركات السياحة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438400"/>
            <a:ext cx="11349429" cy="3651504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حجز وبيع التذاكر.</a:t>
            </a:r>
          </a:p>
          <a:p>
            <a:pPr marL="0" indent="0" algn="r">
              <a:buNone/>
            </a:pPr>
            <a:r>
              <a:rPr lang="ar-SA" dirty="0" smtClean="0"/>
              <a:t>خدمات الترفية السياحي.</a:t>
            </a:r>
          </a:p>
          <a:p>
            <a:pPr marL="0" indent="0" algn="r">
              <a:buNone/>
            </a:pPr>
            <a:r>
              <a:rPr lang="ar-SA" dirty="0" smtClean="0"/>
              <a:t>حجز الفنادق.</a:t>
            </a:r>
          </a:p>
          <a:p>
            <a:pPr marL="0" indent="0" algn="r">
              <a:buNone/>
            </a:pPr>
            <a:r>
              <a:rPr lang="ar-SA" dirty="0" smtClean="0"/>
              <a:t>اعداد وتنفيذ البرامج.</a:t>
            </a:r>
          </a:p>
          <a:p>
            <a:pPr marL="0" indent="0" algn="r">
              <a:buNone/>
            </a:pPr>
            <a:r>
              <a:rPr lang="ar-SA" dirty="0" smtClean="0"/>
              <a:t>خدمات النقل السياحي.</a:t>
            </a:r>
          </a:p>
          <a:p>
            <a:pPr marL="0" indent="0" algn="r">
              <a:buNone/>
            </a:pPr>
            <a:r>
              <a:rPr lang="ar-SA" dirty="0" smtClean="0"/>
              <a:t>خدمات المزارات السياحية.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79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ثالثا: الترفيه السياحي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2438400"/>
            <a:ext cx="11331738" cy="3651504"/>
          </a:xfrm>
        </p:spPr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ar-SA" dirty="0" smtClean="0"/>
              <a:t>يعتبر الترفيه السياحي فرعا من المنشاة السياحية التي يتصل نشاطها اتصالا مباشر بالعمل السياحي, وينقسم الى ثلاث نشاطات: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/>
              <a:t>شعبة المطاعم.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/>
              <a:t>شعبة </a:t>
            </a:r>
            <a:r>
              <a:rPr lang="ar-SA" dirty="0" err="1" smtClean="0"/>
              <a:t>الكافيتريات</a:t>
            </a:r>
            <a:r>
              <a:rPr lang="ar-SA" dirty="0" smtClean="0"/>
              <a:t>.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/>
              <a:t>شعبة الملاهي.</a:t>
            </a:r>
          </a:p>
        </p:txBody>
      </p:sp>
    </p:spTree>
    <p:extLst>
      <p:ext uri="{BB962C8B-B14F-4D97-AF65-F5344CB8AC3E}">
        <p14:creationId xmlns:p14="http://schemas.microsoft.com/office/powerpoint/2010/main" val="119091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أولا: شعبة المطاعم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956" y="2438400"/>
            <a:ext cx="11354315" cy="365150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300000"/>
              </a:lnSpc>
              <a:buNone/>
            </a:pPr>
            <a:endParaRPr lang="ar-SA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ar-SA" sz="6000" dirty="0" smtClean="0"/>
              <a:t>هي الأماكن المتخصصة بتقديم الاطعمة والمشروبات للسائحين.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0205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2492991"/>
            <a:ext cx="11655188" cy="3651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5400" dirty="0"/>
          </a:p>
          <a:p>
            <a:pPr marL="0" indent="0" algn="ctr">
              <a:buNone/>
            </a:pPr>
            <a:r>
              <a:rPr lang="ar-SA" sz="5400" dirty="0" smtClean="0"/>
              <a:t>مكونات النشاط السياحي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4" name="Oval 3"/>
          <p:cNvSpPr/>
          <p:nvPr/>
        </p:nvSpPr>
        <p:spPr>
          <a:xfrm>
            <a:off x="10085696" y="491319"/>
            <a:ext cx="1678674" cy="1514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الفصل الثاني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0513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ثانيا: شعبة </a:t>
            </a:r>
            <a:r>
              <a:rPr lang="ar-SA" dirty="0" err="1" smtClean="0"/>
              <a:t>الكافيتريات</a:t>
            </a:r>
            <a:r>
              <a:rPr lang="ar-SA" dirty="0" smtClean="0"/>
              <a:t>.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8" y="2438400"/>
            <a:ext cx="11275293" cy="3651504"/>
          </a:xfrm>
        </p:spPr>
        <p:txBody>
          <a:bodyPr/>
          <a:lstStyle/>
          <a:p>
            <a:pPr marL="0" indent="0" algn="ctr">
              <a:lnSpc>
                <a:spcPct val="300000"/>
              </a:lnSpc>
              <a:buNone/>
            </a:pPr>
            <a:r>
              <a:rPr lang="ar-SA" sz="4400" dirty="0"/>
              <a:t>تقدم المشروبات والوجبات السريعة الخفيفة للسائحين</a:t>
            </a:r>
          </a:p>
          <a:p>
            <a:pPr marL="0" indent="0" algn="ctr">
              <a:lnSpc>
                <a:spcPct val="300000"/>
              </a:lnSpc>
              <a:buNone/>
            </a:pPr>
            <a:endParaRPr lang="ar-SA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ar-SA" dirty="0" smtClean="0"/>
          </a:p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44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ثالثا: شعبة الملاهي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38400"/>
            <a:ext cx="11196271" cy="3651504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sz="4400" dirty="0" smtClean="0"/>
              <a:t>تقدم الخدمات الترفيهية للسائحين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4953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رابعا: البيع السياحي ( السلع السياحية)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2438400"/>
            <a:ext cx="11331738" cy="3651504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يدخل هذا النشاط ضمن الأنشطة المرتبطة بالعمل السياحي لما له تأثير واضح على حجم ومعدلات الانفاق السياحي. حيث يزداد اقبال السائحين على شراء التذكارات والهدايا  التذكارية.</a:t>
            </a:r>
          </a:p>
          <a:p>
            <a:pPr marL="0" indent="0" algn="r">
              <a:buNone/>
            </a:pPr>
            <a:r>
              <a:rPr lang="ar-SA" dirty="0" smtClean="0"/>
              <a:t>أهمية بيع السلع السياحية: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يعتبر من الأنشطة </a:t>
            </a:r>
            <a:r>
              <a:rPr lang="ar-SA" dirty="0" err="1" smtClean="0"/>
              <a:t>التصدرية</a:t>
            </a:r>
            <a:r>
              <a:rPr lang="ar-SA" dirty="0" smtClean="0"/>
              <a:t> الهامة.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تمثل الناتجة عن هذا النشاط احد المصادر الهامة للعملة الصعبة.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تتمتع المناطق التي يكثر فيها هذا النشاط بمقومات جذب سياحي المرتبط بحياة الانسان.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يعتبر هذا النشاط أحد الأنشطة السياحة الرئيسة التي تعتمد عليها الدول المختلفة لتحقيق دخل متزايد في الدخل السياحي.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897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خامسا: النقل السياحي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22" y="2438400"/>
            <a:ext cx="11320449" cy="3651504"/>
          </a:xfrm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ar-SA" dirty="0" smtClean="0"/>
              <a:t>يعتبر النقل السياحي احد العناصر الأساسية للخدمات والتسهيلات السياحية في أي دولة حيث الارتباط بين صناعة النقل </a:t>
            </a:r>
            <a:r>
              <a:rPr lang="ar-SA" dirty="0" err="1" smtClean="0"/>
              <a:t>ةالسياحة</a:t>
            </a:r>
            <a:r>
              <a:rPr lang="ar-SA" dirty="0" smtClean="0"/>
              <a:t>، حيث تطورت السياحة في العالم تطورا كبيرا نتيجة لتطور وسائل النقل.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SA" dirty="0" smtClean="0"/>
              <a:t> وسائل النقل السياحي: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وسائل النقل الجوي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وسائل النقل البري.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وسائل النقل البحر.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98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أولا: وسائل النقل الجوي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8" y="2438400"/>
            <a:ext cx="11275293" cy="3651504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وله دور هام في ظهور كثير من الدول على خريطة العالم السياحية</a:t>
            </a:r>
            <a:r>
              <a:rPr lang="ar-SA" dirty="0"/>
              <a:t> بالإضافة بانه وسيلة سريعة ومريحة</a:t>
            </a:r>
            <a:r>
              <a:rPr lang="ar-SA" dirty="0" smtClean="0"/>
              <a:t>، ومن اهم مظاهر التطور في وسائل النقل الجوي:</a:t>
            </a:r>
          </a:p>
          <a:p>
            <a:pPr marL="0" indent="0" algn="r">
              <a:buNone/>
            </a:pPr>
            <a:r>
              <a:rPr lang="ar-SA" dirty="0" smtClean="0"/>
              <a:t>ظهور الطائرات النفاثة بالإضافة بانه وسيلة سريعة ومريحة 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ظهور الطائرات الضخمة التي تحمل اعداد كبيرة من المسافرين.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انشاء المطارات الدولة المتطورة مما ادي الى تنشيط السياحة.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استخدام الوسائل الحديثة في مرحلة انهاء إجراءات السفر.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ظهور الرحلات الخاصة ومنافستها للطيران المنتظم.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ادخال نظام الأسعار المخفضة على تذاكر الطيران.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95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اقسام النقل الجوي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8" y="2438400"/>
            <a:ext cx="11365604" cy="3651504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النقل الجوي المنتظم: نشاط تقوم به شركات الطيران وفق جدول معترف به دوليا وتلتزم به كل دولة 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النقل الجوي غير المنتظم.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التكسي الطائر.</a:t>
            </a:r>
          </a:p>
          <a:p>
            <a:pPr marL="457200" indent="-457200" algn="r" rt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45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أولا: </a:t>
            </a:r>
            <a:r>
              <a:rPr lang="ar-SA" dirty="0"/>
              <a:t>النقل الجوي المنتظم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12" y="2438400"/>
            <a:ext cx="11309160" cy="3651504"/>
          </a:xfrm>
        </p:spPr>
        <p:txBody>
          <a:bodyPr/>
          <a:lstStyle/>
          <a:p>
            <a:pPr marL="0" indent="0" algn="r">
              <a:lnSpc>
                <a:spcPct val="300000"/>
              </a:lnSpc>
              <a:buNone/>
            </a:pPr>
            <a:r>
              <a:rPr lang="ar-SA" dirty="0" smtClean="0"/>
              <a:t>هو </a:t>
            </a:r>
            <a:r>
              <a:rPr lang="ar-SA" dirty="0"/>
              <a:t>نشاط تقوم به شركات الطيران وفق جدول معترف به دوليا وتلتزم به كل </a:t>
            </a:r>
            <a:r>
              <a:rPr lang="ar-SA" dirty="0" smtClean="0"/>
              <a:t>دولة تتولى هذا النشاط شركات عامة للطيران مملوكة للدولة او شركات خاصة .</a:t>
            </a:r>
          </a:p>
          <a:p>
            <a:pPr marL="0" indent="0" algn="ctr">
              <a:lnSpc>
                <a:spcPct val="300000"/>
              </a:lnSpc>
              <a:buNone/>
            </a:pPr>
            <a:endParaRPr lang="ar-SA" dirty="0"/>
          </a:p>
          <a:p>
            <a:pPr marL="0" indent="0" algn="r">
              <a:lnSpc>
                <a:spcPct val="3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04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ثانيا: النقل </a:t>
            </a:r>
            <a:r>
              <a:rPr lang="ar-SA" dirty="0"/>
              <a:t>الجوي غير المنتظم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11094671" cy="3651504"/>
          </a:xfrm>
        </p:spPr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النقل الجوي غير المنتظم: تعتبر من الظواهر الحديثة التي برزت حديثا ومن أسباب ظهور هذا النوع: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تزايد الحركة السياحية العالمية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زيادة الطلب على هذا النوع من </a:t>
            </a:r>
            <a:r>
              <a:rPr lang="ar-SA" dirty="0" err="1"/>
              <a:t>الطيرا</a:t>
            </a:r>
            <a:r>
              <a:rPr lang="ar-SA" dirty="0"/>
              <a:t> المؤجر لانخفاض قيمة الرحلة الجوية به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ظهر </a:t>
            </a:r>
            <a:r>
              <a:rPr lang="ar-SA" dirty="0" err="1"/>
              <a:t>ععد</a:t>
            </a:r>
            <a:r>
              <a:rPr lang="ar-SA" dirty="0"/>
              <a:t> كبير من شركات الطيران تسمح بتاجير طائراتها للمجموعات السياحية التي تفضل هذا النوع من الرحلات .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ليس لها جدول تشغيل منتظم وثابت.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يمكن تشغيلها باي وقت يراه منظمو الرحلات بعد الحصول على التصريح المسبق.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انخفاض الأسعار يتناسب مع إمكانيات ونوعيات مختلفة من المسافرين.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53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ثالثا: التكسي الطائر.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556" y="2438400"/>
            <a:ext cx="11252715" cy="3651504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يستخدم هذا النوع من الطائرات الصغيرة تملكها شركات صغيرة تتسع (4-25 شخصا) تتنوع من طائرات هليكوبتر أو طائرة صغيرة وتنتشر في كثير من الدول، ومن مميزاتها: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إمكانية استخدام ممرات الطائرات ذات الإمكانيات المحدودة في الإقلاع و الهبوط.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تحقيق الراحة و الأمان لتوافر وسائل الراحة المختلفة.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المرونة في تغير مواعيد الإقلاع تبعا لرغبات المسافرين.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انخفاض تكلفة النقل.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يتناسب مع ركاب الرحلات السريعة وسياحة رجال الأعمال.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62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ثانيا: النقل البري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8" y="2438400"/>
            <a:ext cx="11275293" cy="3651504"/>
          </a:xfrm>
        </p:spPr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dirty="0" smtClean="0"/>
              <a:t>يتحدد النقل البري في مختلف دول العالم في وسيلتين رئيستين هما السيارات و السكك الحديدية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7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مكونات النشاط السياحي</a:t>
            </a:r>
            <a:br>
              <a:rPr lang="ar-S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2438400"/>
            <a:ext cx="11226599" cy="3651504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الإقامة السياحية (الإيواء السياحي).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السياحة والسفر (نشاط شركات السياحة ووكالات السفر).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الترفيه السياحي (المحال العامة السياحية).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البيع السياحي (العاديات والسلع السياحية).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النقل السياحي.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الإرشاد السياحي.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الأمن السياحي.</a:t>
            </a:r>
            <a:endParaRPr lang="en-US" dirty="0"/>
          </a:p>
          <a:p>
            <a:pPr marL="457200" indent="-457200" algn="r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52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ثالثا: النقل المائي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38400"/>
            <a:ext cx="11196271" cy="3651504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وينقسم الى قسمين:</a:t>
            </a:r>
          </a:p>
          <a:p>
            <a:pPr marL="0" indent="0" algn="r">
              <a:buNone/>
            </a:pPr>
            <a:r>
              <a:rPr lang="ar-SA" dirty="0" smtClean="0"/>
              <a:t>أولا النقل البحري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 smtClean="0"/>
              <a:t>يعتمد على ( البواخر – القوارب التجارية – اليخوت ).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 smtClean="0"/>
              <a:t>تطور النقل المائي خصوصا في مجال نقل الركاب بعد اتجاه أسعار السفر بالطائرات الى الارتفاع الكبير.</a:t>
            </a:r>
          </a:p>
          <a:p>
            <a:pPr algn="r" rtl="1">
              <a:buFont typeface="Wingdings" panose="05000000000000000000" pitchFamily="2" charset="2"/>
              <a:buChar char="§"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ثانيا: النقل النهري: ينتشر في الدول التي يوجد بها أنهار طويلة و يعتبر أرخص وسائل النقل.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15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سادسا: الارشاد السياحي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2438400"/>
            <a:ext cx="11230138" cy="3651504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يعتبر الارشاد السياحي من الأنشطة المكملة للنشاط السياحي التي تتطلب كفاءة علمية و فنية وخبرات كافية بالإلمام في المجالات التاريخية والجغرافية والحضارية واجادة اللغات الجنبية المتعارف عليها عالميا.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 smtClean="0"/>
              <a:t>شروط الحصول على رخصة مرشد سياحي: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حسن السيرة والسلوك.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ان يكون واسع الادراك ملما بتاريخ البلاد.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اجادة اللغات.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يكون حاصلا على مؤهل عال.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اجتياز </a:t>
            </a:r>
            <a:r>
              <a:rPr lang="ar-SA" dirty="0" err="1" smtClean="0"/>
              <a:t>اجتياز</a:t>
            </a:r>
            <a:r>
              <a:rPr lang="ar-SA" dirty="0" smtClean="0"/>
              <a:t> اختبار القبول للحصول على رخصة مرشد سياحي.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87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خصائص وسمات المرشد السياحي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438400"/>
            <a:ext cx="11297871" cy="3651504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حسن المظهر.                                                         نموذج للعمل الجاد.</a:t>
            </a:r>
          </a:p>
          <a:p>
            <a:pPr marL="0" indent="0" algn="r" rtl="1">
              <a:buNone/>
            </a:pPr>
            <a:r>
              <a:rPr lang="ar-SA" dirty="0" smtClean="0"/>
              <a:t>يهتم بالناس ورغباتهم في تقديم المساعدة اليهم.                    القدرة على مواجه الضغط.</a:t>
            </a:r>
          </a:p>
          <a:p>
            <a:pPr marL="0" indent="0" algn="r" rtl="1">
              <a:buNone/>
            </a:pPr>
            <a:r>
              <a:rPr lang="ar-SA" dirty="0" smtClean="0"/>
              <a:t>صاحب اتجاه إيجابي.                                                سريع البديه وحاضر الذهن.</a:t>
            </a:r>
          </a:p>
          <a:p>
            <a:pPr marL="0" indent="0" algn="r" rtl="1">
              <a:buNone/>
            </a:pPr>
            <a:r>
              <a:rPr lang="ar-SA" dirty="0" smtClean="0"/>
              <a:t>خبرة كافية في مجال العمل.                                        القدرة على اتخاذ قرار حاسم وسريع.</a:t>
            </a:r>
          </a:p>
          <a:p>
            <a:pPr marL="0" indent="0" algn="r" rtl="1">
              <a:buNone/>
            </a:pPr>
            <a:r>
              <a:rPr lang="ar-SA" dirty="0" smtClean="0"/>
              <a:t>إحساس عال بالمسؤولية.                                           لطيف ومجامل ليعطي السائح الإحساس بالأمان والثقة.</a:t>
            </a:r>
          </a:p>
          <a:p>
            <a:pPr marL="0" indent="0" algn="r" rtl="1">
              <a:buNone/>
            </a:pPr>
            <a:r>
              <a:rPr lang="ar-SA" dirty="0" smtClean="0"/>
              <a:t>بعد تنظيمي.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30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سلوكيات المرشد السياحي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22" y="2438400"/>
            <a:ext cx="11320449" cy="3651504"/>
          </a:xfrm>
        </p:spPr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روح الصداقة وسعة الأفق.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روح المجاملة.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سعة الأفق.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صاحب معرفة.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الشجاعة.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الاحتفاظ بالهدوء في المواقف الصعبة.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الادب والإخلاص.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صبور ومستمع جيد</a:t>
            </a:r>
          </a:p>
        </p:txBody>
      </p:sp>
    </p:spTree>
    <p:extLst>
      <p:ext uri="{BB962C8B-B14F-4D97-AF65-F5344CB8AC3E}">
        <p14:creationId xmlns:p14="http://schemas.microsoft.com/office/powerpoint/2010/main" val="2145977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مهارات يجب على المرشد اكتسابها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556" y="2438400"/>
            <a:ext cx="11252715" cy="3651504"/>
          </a:xfrm>
        </p:spPr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مهارات الاتصال.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مهارات خدمة العملاء.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مهارات القيادة.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مهارات حل المشاكل.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مهارات اللغة.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مهارات التقديم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الالمام الجغرافي.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أنوا ع المرشدين السياحين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22" y="2269067"/>
            <a:ext cx="11320449" cy="42671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dirty="0" smtClean="0"/>
              <a:t>المرشد المحلي: مواطنون من اهل المنطقة يسعدهم سرد الحكايات او قصص مدينتهم او منطقتهم التي يعيشون فيها ويتمتعون بحرية اكثر في العمل.</a:t>
            </a:r>
          </a:p>
          <a:p>
            <a:pPr marL="0" indent="0" algn="r">
              <a:buNone/>
            </a:pPr>
            <a:r>
              <a:rPr lang="ar-SA" dirty="0" smtClean="0"/>
              <a:t>المرشد الحكومي: الذين تستعين بهم الحكومات لشرح عناصر الجذب السياحي لزوار وضيوف الدولة الرسمين..</a:t>
            </a:r>
          </a:p>
          <a:p>
            <a:pPr marL="0" indent="0" algn="r">
              <a:buNone/>
            </a:pPr>
            <a:r>
              <a:rPr lang="ar-SA" dirty="0" smtClean="0"/>
              <a:t>المرشد السائق: المرشد الذي يقوم بالإرشاد السياحي اثناء القيادة.</a:t>
            </a:r>
          </a:p>
          <a:p>
            <a:pPr marL="0" indent="0" algn="r">
              <a:buNone/>
            </a:pPr>
            <a:r>
              <a:rPr lang="ar-SA" dirty="0" smtClean="0"/>
              <a:t>مرشدو العمل او الصناعة: الذين يتم تعينهم المؤسسات خصيصا للقيام بجولات ارشادية ولمرافقة الزوار للتعريف بالمؤسسة والتسويق لخدماتها.</a:t>
            </a:r>
          </a:p>
          <a:p>
            <a:pPr marL="0" indent="0" algn="r">
              <a:buNone/>
            </a:pPr>
            <a:r>
              <a:rPr lang="ar-SA" dirty="0" smtClean="0"/>
              <a:t>مديرو الرحلات الشخص الذي يدير الرحلة ويعد منظما ومسؤولا عن سلامة ونظام الرحلة والمسافرين.</a:t>
            </a:r>
          </a:p>
          <a:p>
            <a:pPr marL="0" indent="0" algn="r">
              <a:buNone/>
            </a:pPr>
            <a:r>
              <a:rPr lang="ar-SA" dirty="0" smtClean="0"/>
              <a:t>المترجمون: الشخص الذي يجيد فن الشرح وتقديم الخدمات بشكل تطوعي والقدرة على تقديم المعلومات والخبرات الخاصة بالمزارات.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714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سابعا الأمن السياحي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22" y="2438400"/>
            <a:ext cx="11320449" cy="3651504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من أهم مكونات العرض السياحي للدول المستقبلة للسائحين ليس مستقلا داخل الدولة بل جزء من حياة المجتمع يستفيد منه المواطنون والسائحون. وتكون زيادة العرض السياحي على النحو التالي: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تحسين قيمة أداء الخدمات السياحية المختلفة.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رفع مستوى الاصالة في الصورة السياحية.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16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تحسين قيمة أداء الخدمات السياحية </a:t>
            </a:r>
            <a:r>
              <a:rPr lang="ar-SA" dirty="0" smtClean="0"/>
              <a:t>المختلفة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2438400"/>
            <a:ext cx="11331738" cy="3651504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وتكون من خلال اشباع رغبات السائحين الذي يتطلب سياسة مركبة من عدة استراتيجيات من أهمها: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حماية السائحين من الضرر من أي نوع سواء ناتج عن البيئة الطبيعية او الحضارية او الاجتماعية.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حماية السائحين من اهمال العنف والجريمة برقابة مشددة على </a:t>
            </a:r>
            <a:r>
              <a:rPr lang="ar-SA" dirty="0" err="1" smtClean="0"/>
              <a:t>المنشات</a:t>
            </a:r>
            <a:r>
              <a:rPr lang="ar-SA" dirty="0" smtClean="0"/>
              <a:t> السياحية ووسائل النقل.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تحقيق النظافة وتوفير الصحة للسائحين لضمان حد مقبول من النظافة.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العناية الخاصة بالسائحين ( ذوي الاحتياجات الخاصة).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875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رفع مستوى الاصالة في الصورة السياحية.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ar-SA" dirty="0" smtClean="0"/>
              <a:t>الامن والامن السياحي من اهم معاير وقواعد  التي يستند اليها تقرير التنافسية السياحية الدولية.</a:t>
            </a:r>
          </a:p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ar-SA" dirty="0" smtClean="0"/>
              <a:t>تحقيق الامن يعتبر من الأسباب المباشرة لزيادة الرواج السياحي.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392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الاخطار والتهديدات التي يتعرض لها السائح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712" y="2438400"/>
            <a:ext cx="11207560" cy="3651504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تهديد الامن السياحي الفعلي: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الكوارث الطبيعية.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الاضطرابات والصراعات العسكرية.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الإرهاب والتعدي على السائحين.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الأوبئة التي تؤثر بشكل مباشر وغير مباشر على صناعة السياحة.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0561" y="2582862"/>
            <a:ext cx="8263708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582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أنواع الجرائم السياحية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8" y="2438400"/>
            <a:ext cx="11264004" cy="3651504"/>
          </a:xfrm>
        </p:spPr>
        <p:txBody>
          <a:bodyPr>
            <a:normAutofit/>
          </a:bodyPr>
          <a:lstStyle/>
          <a:p>
            <a:pPr algn="r" rtl="1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ar-SA" sz="3200" dirty="0" smtClean="0"/>
              <a:t>جرائم ترتكب بواسطة السياح.</a:t>
            </a:r>
          </a:p>
          <a:p>
            <a:pPr algn="r" rtl="1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ar-SA" sz="3200" dirty="0" smtClean="0"/>
              <a:t>جرائم ترتكب ضد السياح.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85127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جرائم ترتكب بواسطة السياح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156" y="2438400"/>
            <a:ext cx="10643115" cy="3651504"/>
          </a:xfrm>
        </p:spPr>
        <p:txBody>
          <a:bodyPr/>
          <a:lstStyle/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SA" dirty="0" smtClean="0"/>
              <a:t>جرائم تهريب الاثار والمجوهرات والاحجار الكريمة.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SA" dirty="0" smtClean="0"/>
              <a:t>جرائم سرقة السائحين بعضهم بعض.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SA" dirty="0" smtClean="0"/>
              <a:t>جرائم التهريب مع دفع ثمن الخدمات المقدمة لهم.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SA" dirty="0" smtClean="0"/>
              <a:t>تقديم بلاغات وهمية.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109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جرائم ترتكب ضد السياح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ar-SA" dirty="0" smtClean="0"/>
              <a:t>جرائم العنف كوسيلة للسرقة.</a:t>
            </a:r>
          </a:p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ar-SA" dirty="0" smtClean="0"/>
              <a:t>جرائم المال كالنصب والاحتيال.</a:t>
            </a:r>
          </a:p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0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أولا: الإقامة السياحية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2" y="2438400"/>
            <a:ext cx="11281190" cy="3651504"/>
          </a:xfrm>
        </p:spPr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ar-SA" dirty="0" smtClean="0"/>
              <a:t>وعادت ما يطلق عليها أماكن الإيواء، وتضم الفنادق والشقق الفندقية والموتيلات والقرى السياحية والمخيمات والفنادق العائمة و المنتجعات السياحية ويتم تصنيفها بعدة معاير: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/>
              <a:t>تبعا للموقع.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/>
              <a:t>تبعا لنوع للخدمات.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/>
              <a:t>تبعا للتسهيلات السياحية.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3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اولا التصنيف طبقا للموقع.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ar-SA" dirty="0" smtClean="0"/>
              <a:t>يلعب الموقع دورا رئيسا في تصنيف الفنادق وتحديد درجتها ويمكن تقسيمها على النحول التالي: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فنادق وسط المدينة وتستقبل رجال الأعمال وسائحي الاجازات.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فنادق المطارات وتستقبل سائحي الترانزيت و ملاحي الطائرات وبعض رجال الأعمال.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الفنادق العائمة وتستقبل السائحين.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فنادق المؤتمرات تستقبل سائحي المؤتمرات بالاضافة الى رجال الأعمال وسائحي الاجازات.</a:t>
            </a:r>
          </a:p>
          <a:p>
            <a:pPr marL="0" indent="0" algn="r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9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ثانيا: التصنيف وفقا لنوع الخدمة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116" y="2438400"/>
            <a:ext cx="10585156" cy="3651504"/>
          </a:xfrm>
        </p:spPr>
        <p:txBody>
          <a:bodyPr>
            <a:normAutofit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ar-SA" dirty="0" smtClean="0"/>
              <a:t>يمكن تقسيم وسائل الاقمامة وفقا لنوع الخدمة: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وحدات اقامة تقدم خدمات سياحية كالفنادق والموتيلات و منازل الاستضافة،بيوت الشباب، الفنادق العائمة .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وحدات اقامة تقوم على الخدمة الذاتية: الكرفانات،المخيمات، الفيلا،الشالهات وتشمل هذه الوحدات على اماكن تجهيز الطعام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وحدات اقامة تجمع بين النوعين: القرى السياحية،المنتجعات السياحية ، اليخوت المؤجرة.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9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ثالثا: التصنيف طبقا للتسهيلات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تسهيلات خاصة بالحجز: كالحجز المركزي أو الالي.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تسهيلات خاصة بوسائل الاتصالات: التلفون الدولي و الفاكس.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 smtClean="0"/>
              <a:t>تسهيلات ترفيهية: المطاعم ملاعب التنس و الجولف وحمامات السباحة.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8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436" y="568345"/>
            <a:ext cx="10093835" cy="1560716"/>
          </a:xfrm>
        </p:spPr>
        <p:txBody>
          <a:bodyPr/>
          <a:lstStyle/>
          <a:p>
            <a:pPr algn="ctr"/>
            <a:r>
              <a:rPr lang="ar-SA" dirty="0" smtClean="0"/>
              <a:t>مميزات للتصنيف الحديث للايواء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4" y="2438400"/>
            <a:ext cx="11417668" cy="3651504"/>
          </a:xfrm>
        </p:spPr>
        <p:txBody>
          <a:bodyPr/>
          <a:lstStyle/>
          <a:p>
            <a:pPr marL="0" indent="0" algn="r">
              <a:lnSpc>
                <a:spcPct val="250000"/>
              </a:lnSpc>
              <a:buNone/>
            </a:pPr>
            <a:r>
              <a:rPr lang="ar-SA" dirty="0" smtClean="0"/>
              <a:t>يتمز التصنيف الحديث بانه استحدات لاول مرة بالشرق الأوسط وافريقيا نظاما للتقييم على مرحلتين </a:t>
            </a:r>
          </a:p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ü"/>
            </a:pPr>
            <a:r>
              <a:rPr lang="ar-SA" dirty="0" smtClean="0"/>
              <a:t>المرحلة الأولى: تناول النية التحتية و الأجهزة والمعدات والتجهزات المتوفرة بالفندق.</a:t>
            </a:r>
          </a:p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ü"/>
            </a:pPr>
            <a:r>
              <a:rPr lang="ar-SA" dirty="0" smtClean="0"/>
              <a:t>المرحلة الثانية :  تختص بجودة الخدمات ويتم من خلالها تقيم الخدمات من خلال نظام يسمى الزيارات غير المعلنة وتتولاه شركات عالمية.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9414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1076</TotalTime>
  <Words>1767</Words>
  <Application>Microsoft Office PowerPoint</Application>
  <PresentationFormat>Widescreen</PresentationFormat>
  <Paragraphs>213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Century Schoolbook</vt:lpstr>
      <vt:lpstr>Corbel</vt:lpstr>
      <vt:lpstr>Times New Roman</vt:lpstr>
      <vt:lpstr>Wingdings</vt:lpstr>
      <vt:lpstr>Feathered</vt:lpstr>
      <vt:lpstr> الأنماط السياحية 205 سيح </vt:lpstr>
      <vt:lpstr>PowerPoint Presentation</vt:lpstr>
      <vt:lpstr>مكونات النشاط السياحي </vt:lpstr>
      <vt:lpstr>PowerPoint Presentation</vt:lpstr>
      <vt:lpstr>أولا: الإقامة السياحية</vt:lpstr>
      <vt:lpstr>اولا التصنيف طبقا للموقع.</vt:lpstr>
      <vt:lpstr>ثانيا: التصنيف وفقا لنوع الخدمة</vt:lpstr>
      <vt:lpstr>ثالثا: التصنيف طبقا للتسهيلات</vt:lpstr>
      <vt:lpstr>مميزات للتصنيف الحديث للايواء</vt:lpstr>
      <vt:lpstr>أهمية التصنيف الجديد لمنشأة الإيواء</vt:lpstr>
      <vt:lpstr>ثانيا: السياحة والسفر</vt:lpstr>
      <vt:lpstr>تقسم وكالات السياحة والسفر</vt:lpstr>
      <vt:lpstr>أولا : منظم الرحلات</vt:lpstr>
      <vt:lpstr>ثانيا:وكالة الخدمات السياحية</vt:lpstr>
      <vt:lpstr>ثالثا: وكالة السفر والسياحة بالتجزئة. </vt:lpstr>
      <vt:lpstr>تصنيف ترخيص وكالات السياحة والسفر</vt:lpstr>
      <vt:lpstr>نشاط شركات السياحة</vt:lpstr>
      <vt:lpstr>ثالثا: الترفيه السياحي</vt:lpstr>
      <vt:lpstr>أولا: شعبة المطاعم</vt:lpstr>
      <vt:lpstr>ثانيا: شعبة الكافيتريات. </vt:lpstr>
      <vt:lpstr>ثالثا: شعبة الملاهي</vt:lpstr>
      <vt:lpstr>رابعا: البيع السياحي ( السلع السياحية)</vt:lpstr>
      <vt:lpstr>خامسا: النقل السياحي</vt:lpstr>
      <vt:lpstr>أولا: وسائل النقل الجوي</vt:lpstr>
      <vt:lpstr>اقسام النقل الجوي</vt:lpstr>
      <vt:lpstr>أولا: النقل الجوي المنتظم</vt:lpstr>
      <vt:lpstr>ثانيا: النقل الجوي غير المنتظم</vt:lpstr>
      <vt:lpstr>ثالثا: التكسي الطائر. </vt:lpstr>
      <vt:lpstr>ثانيا: النقل البري</vt:lpstr>
      <vt:lpstr>ثالثا: النقل المائي</vt:lpstr>
      <vt:lpstr>سادسا: الارشاد السياحي</vt:lpstr>
      <vt:lpstr>خصائص وسمات المرشد السياحي</vt:lpstr>
      <vt:lpstr>سلوكيات المرشد السياحي</vt:lpstr>
      <vt:lpstr>مهارات يجب على المرشد اكتسابها</vt:lpstr>
      <vt:lpstr>أنوا ع المرشدين السياحين</vt:lpstr>
      <vt:lpstr>سابعا الأمن السياحي</vt:lpstr>
      <vt:lpstr>تحسين قيمة أداء الخدمات السياحية المختلفة</vt:lpstr>
      <vt:lpstr>رفع مستوى الاصالة في الصورة السياحية. </vt:lpstr>
      <vt:lpstr>الاخطار والتهديدات التي يتعرض لها السائح .</vt:lpstr>
      <vt:lpstr>أنواع الجرائم السياحية</vt:lpstr>
      <vt:lpstr>جرائم ترتكب بواسطة السياح</vt:lpstr>
      <vt:lpstr>جرائم ترتكب ضد السياح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 alswied</dc:creator>
  <cp:lastModifiedBy>Gehad Shabbar</cp:lastModifiedBy>
  <cp:revision>48</cp:revision>
  <dcterms:created xsi:type="dcterms:W3CDTF">2020-01-27T17:57:47Z</dcterms:created>
  <dcterms:modified xsi:type="dcterms:W3CDTF">2020-02-11T14:56:52Z</dcterms:modified>
</cp:coreProperties>
</file>