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3004800" cy="9753600"/>
  <p:notesSz cx="6858000" cy="9144000"/>
  <p:defaultTextStyle>
    <a:defPPr>
      <a:defRPr lang="en-US"/>
    </a:defPPr>
    <a:lvl1pPr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1pPr>
    <a:lvl2pPr indent="2286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2pPr>
    <a:lvl3pPr indent="4572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3pPr>
    <a:lvl4pPr indent="6858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4pPr>
    <a:lvl5pPr indent="914400" algn="ctr" defTabSz="584200" rtl="0" fontAlgn="base" hangingPunct="0">
      <a:spcBef>
        <a:spcPct val="0"/>
      </a:spcBef>
      <a:spcAft>
        <a:spcPct val="0"/>
      </a:spcAft>
      <a:defRPr sz="3800" kern="1200">
        <a:solidFill>
          <a:srgbClr val="FFFFFF"/>
        </a:solidFill>
        <a:latin typeface="Helvetica Light" charset="0"/>
        <a:ea typeface="Helvetica Light" charset="0"/>
        <a:cs typeface="Helvetica Light" charset="0"/>
        <a:sym typeface="Helvetica Light" charset="0"/>
      </a:defRPr>
    </a:lvl5pPr>
    <a:lvl6pPr marL="22860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6pPr>
    <a:lvl7pPr marL="27432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7pPr>
    <a:lvl8pPr marL="32004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8pPr>
    <a:lvl9pPr marL="3657600" algn="l" defTabSz="914400" rtl="0" eaLnBrk="1" latinLnBrk="0" hangingPunct="1">
      <a:defRPr sz="3800" kern="1200">
        <a:solidFill>
          <a:srgbClr val="FFFFFF"/>
        </a:solidFill>
        <a:latin typeface="Helvetica Light" charset="0"/>
        <a:ea typeface="Helvetica Light" charset="0"/>
        <a:cs typeface="Helvetica Light"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8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64" y="-72"/>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2050"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7FCD41BB-8902-4EA5-AF56-124178C2B6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2A8021B-49D0-46F1-AA22-69A0092C0A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350" y="406400"/>
            <a:ext cx="2774950"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52500" y="406400"/>
            <a:ext cx="8172450" cy="8470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2E429C7-EA72-4E98-843F-D4FA9B65582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337FE8B-6429-45B2-9A35-CBE145E38B8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59A858B-E75E-4586-ADF5-4FED5788759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5417E2E-1B86-46AB-ACC3-5E3E8709877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E297082-46CC-4A53-9D89-487B5A09E0D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9E251B5-2191-4D7D-ACFE-3D8350162D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6AE3779-0888-43FA-A72A-F8000E7CA86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50A2932-24D3-4B72-9DB6-970B6F93551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6101262-B35E-4D68-B7BF-89737FF1AAC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1025" name="Rectangle 1"/>
          <p:cNvSpPr>
            <a:spLocks noGrp="1"/>
          </p:cNvSpPr>
          <p:nvPr>
            <p:ph type="title"/>
          </p:nvPr>
        </p:nvSpPr>
        <p:spPr bwMode="auto">
          <a:xfrm>
            <a:off x="952500" y="406400"/>
            <a:ext cx="11099800" cy="2120900"/>
          </a:xfrm>
          <a:prstGeom prst="rect">
            <a:avLst/>
          </a:prstGeom>
          <a:noFill/>
          <a:ln w="12700" cap="flat" cmpd="sng">
            <a:noFill/>
            <a:prstDash val="solid"/>
            <a:miter lim="400000"/>
            <a:headEnd type="none" w="med" len="med"/>
            <a:tailEnd type="none" w="med" len="med"/>
          </a:ln>
          <a:effectLst/>
        </p:spPr>
        <p:txBody>
          <a:bodyPr vert="horz" wrap="square" lIns="50800" tIns="50800" rIns="50800" bIns="50800" numCol="1" anchor="ctr" anchorCtr="0" compatLnSpc="1">
            <a:prstTxWarp prst="textNoShape">
              <a:avLst/>
            </a:prstTxWarp>
          </a:bodyPr>
          <a:lstStyle/>
          <a:p>
            <a:pPr lvl="0"/>
            <a:r>
              <a:rPr lang="en-US" smtClean="0">
                <a:sym typeface="Helvetica Light" charset="0"/>
              </a:rPr>
              <a:t>Click to edit Master title style</a:t>
            </a:r>
          </a:p>
        </p:txBody>
      </p:sp>
      <p:sp>
        <p:nvSpPr>
          <p:cNvPr id="1026" name="Rectangle 2"/>
          <p:cNvSpPr>
            <a:spLocks noGrp="1"/>
          </p:cNvSpPr>
          <p:nvPr>
            <p:ph type="body" idx="1"/>
          </p:nvPr>
        </p:nvSpPr>
        <p:spPr bwMode="auto">
          <a:xfrm>
            <a:off x="952500" y="2590800"/>
            <a:ext cx="11099800" cy="6286500"/>
          </a:xfrm>
          <a:prstGeom prst="rect">
            <a:avLst/>
          </a:prstGeom>
          <a:noFill/>
          <a:ln w="12700" cap="flat" cmpd="sng">
            <a:noFill/>
            <a:prstDash val="solid"/>
            <a:miter lim="400000"/>
            <a:headEnd type="none" w="med" len="med"/>
            <a:tailEnd type="none" w="med" len="med"/>
          </a:ln>
          <a:effectLst/>
        </p:spPr>
        <p:txBody>
          <a:bodyPr vert="horz" wrap="square" lIns="50800" tIns="50800" rIns="50800" bIns="50800" numCol="1" anchor="ctr" anchorCtr="0" compatLnSpc="1">
            <a:prstTxWarp prst="textNoShape">
              <a:avLst/>
            </a:prstTxWarp>
          </a:bodyPr>
          <a:lstStyle/>
          <a:p>
            <a:pPr lvl="0"/>
            <a:r>
              <a:rPr lang="en-US" smtClean="0">
                <a:sym typeface="Helvetica Light" charset="0"/>
              </a:rPr>
              <a:t>Click to edit Master text styles</a:t>
            </a:r>
          </a:p>
          <a:p>
            <a:pPr lvl="1"/>
            <a:r>
              <a:rPr lang="en-US" smtClean="0">
                <a:sym typeface="Helvetica Light" charset="0"/>
              </a:rPr>
              <a:t>Second level</a:t>
            </a:r>
          </a:p>
          <a:p>
            <a:pPr lvl="2"/>
            <a:r>
              <a:rPr lang="en-US" smtClean="0">
                <a:sym typeface="Helvetica Light" charset="0"/>
              </a:rPr>
              <a:t>Third level</a:t>
            </a:r>
          </a:p>
          <a:p>
            <a:pPr lvl="3"/>
            <a:r>
              <a:rPr lang="en-US" smtClean="0">
                <a:sym typeface="Helvetica Light" charset="0"/>
              </a:rPr>
              <a:t>Fourth level</a:t>
            </a:r>
          </a:p>
          <a:p>
            <a:pPr lvl="4"/>
            <a:r>
              <a:rPr lang="en-US" smtClean="0">
                <a:sym typeface="Helvetica Light" charset="0"/>
              </a:rPr>
              <a:t>Fifth level</a:t>
            </a:r>
          </a:p>
        </p:txBody>
      </p:sp>
      <p:sp>
        <p:nvSpPr>
          <p:cNvPr id="1027" name="Rectangle 3"/>
          <p:cNvSpPr>
            <a:spLocks noGrp="1"/>
          </p:cNvSpPr>
          <p:nvPr>
            <p:ph type="sldNum" sz="quarter" idx="2"/>
          </p:nvPr>
        </p:nvSpPr>
        <p:spPr bwMode="auto">
          <a:xfrm>
            <a:off x="6310313" y="9245600"/>
            <a:ext cx="369887" cy="38100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lvl1pPr>
              <a:defRPr sz="1800"/>
            </a:lvl1pPr>
          </a:lstStyle>
          <a:p>
            <a:fld id="{248D9693-2E3D-4366-AEED-B812273687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fontAlgn="base" hangingPunct="0">
        <a:spcBef>
          <a:spcPct val="0"/>
        </a:spcBef>
        <a:spcAft>
          <a:spcPct val="0"/>
        </a:spcAft>
        <a:defRPr sz="8000">
          <a:solidFill>
            <a:srgbClr val="FFFFFF"/>
          </a:solidFill>
          <a:latin typeface="+mj-lt"/>
          <a:ea typeface="+mj-ea"/>
          <a:cs typeface="+mj-cs"/>
          <a:sym typeface="Helvetica Light" charset="0"/>
        </a:defRPr>
      </a:lvl1pPr>
      <a:lvl2pPr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2pPr>
      <a:lvl3pPr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3pPr>
      <a:lvl4pPr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4pPr>
      <a:lvl5pPr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9pPr>
    </p:titleStyle>
    <p:bodyStyle>
      <a:lvl1pPr marL="4572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1pPr>
      <a:lvl2pPr marL="9144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2pPr>
      <a:lvl3pPr marL="13716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3pPr>
      <a:lvl4pPr marL="18288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4pPr>
      <a:lvl5pPr marL="22860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5pPr>
      <a:lvl6pPr marL="27432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6pPr>
      <a:lvl7pPr marL="32004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7pPr>
      <a:lvl8pPr marL="36576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8pPr>
      <a:lvl9pPr marL="4114800" indent="-457200" algn="l" defTabSz="584200" rtl="0" fontAlgn="base" hangingPunct="0">
        <a:spcBef>
          <a:spcPts val="4200"/>
        </a:spcBef>
        <a:spcAft>
          <a:spcPct val="0"/>
        </a:spcAft>
        <a:buSzPct val="75000"/>
        <a:buChar char="•"/>
        <a:defRPr sz="3800">
          <a:solidFill>
            <a:srgbClr val="FFFFFF"/>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gradFill>
          <a:gsLst>
            <a:gs pos="0">
              <a:srgbClr val="006666"/>
            </a:gs>
            <a:gs pos="18000">
              <a:srgbClr val="008080"/>
            </a:gs>
            <a:gs pos="83000">
              <a:srgbClr val="008080"/>
            </a:gs>
            <a:gs pos="100000">
              <a:srgbClr val="008080"/>
            </a:gs>
          </a:gsLst>
          <a:lin ang="2700000" scaled="0"/>
        </a:gra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270000" y="1638300"/>
            <a:ext cx="10464800" cy="3302000"/>
          </a:xfrm>
        </p:spPr>
        <p:txBody>
          <a:bodyPr anchor="b"/>
          <a:lstStyle/>
          <a:p>
            <a:pPr rtl="1"/>
            <a:r>
              <a:rPr lang="en-US">
                <a:latin typeface="Baghdad" charset="0"/>
                <a:ea typeface="Baghdad" charset="0"/>
                <a:cs typeface="Baghdad" charset="0"/>
                <a:sym typeface="Baghdad" charset="0"/>
              </a:rPr>
              <a:t>اقتصاديات الموارد والبيئة</a:t>
            </a:r>
          </a:p>
        </p:txBody>
      </p:sp>
      <p:sp>
        <p:nvSpPr>
          <p:cNvPr id="3074" name="Rectangle 2"/>
          <p:cNvSpPr>
            <a:spLocks noGrp="1" noChangeArrowheads="1"/>
          </p:cNvSpPr>
          <p:nvPr>
            <p:ph type="body" sz="quarter" idx="1"/>
          </p:nvPr>
        </p:nvSpPr>
        <p:spPr>
          <a:xfrm>
            <a:off x="1270000" y="5842000"/>
            <a:ext cx="10464800" cy="1130300"/>
          </a:xfrm>
        </p:spPr>
        <p:txBody>
          <a:bodyPr anchor="t"/>
          <a:lstStyle/>
          <a:p>
            <a:pPr marL="0" indent="0" algn="ctr" defTabSz="425450" rtl="1">
              <a:spcBef>
                <a:spcPct val="0"/>
              </a:spcBef>
              <a:buSzTx/>
              <a:buFontTx/>
              <a:buNone/>
            </a:pPr>
            <a:r>
              <a:rPr lang="en-US" sz="2300">
                <a:latin typeface="Baghdad" charset="0"/>
                <a:ea typeface="Baghdad" charset="0"/>
                <a:cs typeface="Baghdad" charset="0"/>
                <a:sym typeface="Baghdad" charset="0"/>
              </a:rPr>
              <a:t>أ.آلاء عبدالله عبدالواحد</a:t>
            </a:r>
          </a:p>
          <a:p>
            <a:pPr marL="0" indent="0" algn="ctr" defTabSz="425450" rtl="1">
              <a:spcBef>
                <a:spcPct val="0"/>
              </a:spcBef>
              <a:buSzTx/>
              <a:buFontTx/>
              <a:buNone/>
            </a:pPr>
            <a:r>
              <a:rPr lang="en-US" sz="2300">
                <a:latin typeface="Baghdad" charset="0"/>
                <a:ea typeface="Baghdad" charset="0"/>
                <a:cs typeface="Baghdad" charset="0"/>
                <a:sym typeface="Baghdad" charset="0"/>
              </a:rPr>
              <a:t>قسم الاقتصاد</a:t>
            </a:r>
          </a:p>
          <a:p>
            <a:pPr marL="0" indent="0" algn="ctr" defTabSz="425450" rtl="1">
              <a:spcBef>
                <a:spcPct val="0"/>
              </a:spcBef>
              <a:buSzTx/>
              <a:buFontTx/>
              <a:buNone/>
            </a:pPr>
            <a:r>
              <a:rPr lang="en-US" sz="1100">
                <a:latin typeface="Baghdad" charset="0"/>
                <a:ea typeface="Baghdad" charset="0"/>
                <a:cs typeface="Baghdad" charset="0"/>
                <a:sym typeface="Baghdad" charset="0"/>
              </a:rPr>
              <a:t>١٤٣٩/١٤٣٨</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952500" y="330200"/>
            <a:ext cx="11099800" cy="2120900"/>
          </a:xfrm>
        </p:spPr>
        <p:txBody>
          <a:bodyPr/>
          <a:lstStyle/>
          <a:p>
            <a:pPr rtl="1"/>
            <a:r>
              <a:rPr lang="en-US">
                <a:solidFill>
                  <a:srgbClr val="008C91"/>
                </a:solidFill>
                <a:latin typeface="Baghdad" charset="0"/>
                <a:ea typeface="Baghdad" charset="0"/>
                <a:cs typeface="Baghdad" charset="0"/>
                <a:sym typeface="Baghdad" charset="0"/>
              </a:rPr>
              <a:t>تحول طبيعة الأرض</a:t>
            </a:r>
          </a:p>
        </p:txBody>
      </p:sp>
      <p:sp>
        <p:nvSpPr>
          <p:cNvPr id="12290" name="Rectangle 2"/>
          <p:cNvSpPr>
            <a:spLocks noGrp="1" noChangeArrowheads="1"/>
          </p:cNvSpPr>
          <p:nvPr>
            <p:ph type="body" idx="1"/>
          </p:nvPr>
        </p:nvSpPr>
        <p:spPr/>
        <p:txBody>
          <a:bodyPr/>
          <a:lstStyle/>
          <a:p>
            <a:pPr algn="r" rtl="1"/>
            <a:r>
              <a:rPr lang="en-US">
                <a:solidFill>
                  <a:srgbClr val="005558"/>
                </a:solidFill>
                <a:latin typeface="Baghdad" charset="0"/>
                <a:ea typeface="Baghdad" charset="0"/>
                <a:cs typeface="Baghdad" charset="0"/>
                <a:sym typeface="Baghdad" charset="0"/>
              </a:rPr>
              <a:t>هل تتحول طبيعة الأرض، وكيف؟</a:t>
            </a:r>
          </a:p>
          <a:p>
            <a:pPr algn="r" rtl="1"/>
            <a:r>
              <a:rPr lang="en-US">
                <a:solidFill>
                  <a:srgbClr val="005558"/>
                </a:solidFill>
                <a:latin typeface="Baghdad" charset="0"/>
                <a:ea typeface="Baghdad" charset="0"/>
                <a:cs typeface="Baghdad" charset="0"/>
                <a:sym typeface="Baghdad" charset="0"/>
              </a:rPr>
              <a:t>ماهو الاستخدام الأمثل للأرض؟</a:t>
            </a:r>
          </a:p>
          <a:p>
            <a:pPr algn="r" rtl="1"/>
            <a:r>
              <a:rPr lang="en-US">
                <a:solidFill>
                  <a:srgbClr val="005558"/>
                </a:solidFill>
                <a:latin typeface="Baghdad" charset="0"/>
                <a:ea typeface="Baghdad" charset="0"/>
                <a:cs typeface="Baghdad" charset="0"/>
                <a:sym typeface="Baghdad" charset="0"/>
              </a:rPr>
              <a:t>كيف تتأثر العائدات للأرض؟</a:t>
            </a:r>
          </a:p>
          <a:p>
            <a:pPr algn="r" rtl="1"/>
            <a:r>
              <a:rPr lang="en-US">
                <a:solidFill>
                  <a:srgbClr val="005558"/>
                </a:solidFill>
                <a:latin typeface="Baghdad" charset="0"/>
                <a:ea typeface="Baghdad" charset="0"/>
                <a:cs typeface="Baghdad" charset="0"/>
                <a:sym typeface="Baghdad" charset="0"/>
              </a:rPr>
              <a:t>ماهي الطاقة الاستخدامية للأرض؟</a:t>
            </a:r>
          </a:p>
        </p:txBody>
      </p:sp>
      <p:sp>
        <p:nvSpPr>
          <p:cNvPr id="12291" name="Text Box 3"/>
          <p:cNvSpPr txBox="1">
            <a:spLocks/>
          </p:cNvSpPr>
          <p:nvPr/>
        </p:nvSpPr>
        <p:spPr bwMode="auto">
          <a:xfrm>
            <a:off x="568325" y="8231188"/>
            <a:ext cx="11707813" cy="11938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rtl="1"/>
            <a:r>
              <a:rPr lang="en-US" sz="3200">
                <a:solidFill>
                  <a:srgbClr val="008C91"/>
                </a:solidFill>
                <a:latin typeface="Baghdad" charset="0"/>
                <a:ea typeface="Baghdad" charset="0"/>
                <a:cs typeface="Baghdad" charset="0"/>
                <a:sym typeface="Baghdad" charset="0"/>
              </a:rPr>
              <a:t>الطاقة الاستخدامية للأرض= صافي الإيرادات= جملة الإيرادات - جملة التكاليف</a:t>
            </a:r>
          </a:p>
          <a:p>
            <a:pPr rtl="1"/>
            <a:r>
              <a:rPr lang="en-US" sz="3200">
                <a:solidFill>
                  <a:srgbClr val="005558"/>
                </a:solidFill>
                <a:latin typeface="Baghdad" charset="0"/>
                <a:ea typeface="Baghdad" charset="0"/>
                <a:cs typeface="Baghdad" charset="0"/>
                <a:sym typeface="Baghdad" charset="0"/>
              </a:rPr>
              <a:t>كلما كان صافي الإيرادات أكبر في استخدام معين فضَّل مالكو الأرض توظيفها في ذلك الاستخدام.</a:t>
            </a:r>
          </a:p>
        </p:txBody>
      </p:sp>
      <p:sp>
        <p:nvSpPr>
          <p:cNvPr id="5" name="TextBox 4"/>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body" idx="1"/>
          </p:nvPr>
        </p:nvSpPr>
        <p:spPr>
          <a:xfrm>
            <a:off x="952500" y="185738"/>
            <a:ext cx="11464925" cy="8691562"/>
          </a:xfrm>
        </p:spPr>
        <p:txBody>
          <a:bodyPr/>
          <a:lstStyle/>
          <a:p>
            <a:pPr algn="r" rtl="1"/>
            <a:r>
              <a:rPr lang="en-US">
                <a:solidFill>
                  <a:srgbClr val="005558"/>
                </a:solidFill>
                <a:latin typeface="Baghdad" charset="0"/>
                <a:ea typeface="Baghdad" charset="0"/>
                <a:cs typeface="Baghdad" charset="0"/>
                <a:sym typeface="Baghdad" charset="0"/>
              </a:rPr>
              <a:t>ماهي العوامل التي تؤثر على الطاقة الاستخدامة للأرض؟</a:t>
            </a:r>
          </a:p>
          <a:p>
            <a:pPr algn="r" rtl="1"/>
            <a:r>
              <a:rPr lang="en-US">
                <a:solidFill>
                  <a:srgbClr val="005558"/>
                </a:solidFill>
                <a:latin typeface="Baghdad" charset="0"/>
                <a:ea typeface="Baghdad" charset="0"/>
                <a:cs typeface="Baghdad" charset="0"/>
                <a:sym typeface="Baghdad" charset="0"/>
              </a:rPr>
              <a:t>قد تتغير الطاقة الاستخدامية للأرض مع مرور الزمن.</a:t>
            </a:r>
          </a:p>
          <a:p>
            <a:pPr algn="r" rtl="1"/>
            <a:r>
              <a:rPr lang="en-US">
                <a:solidFill>
                  <a:srgbClr val="005558"/>
                </a:solidFill>
                <a:latin typeface="Baghdad" charset="0"/>
                <a:ea typeface="Baghdad" charset="0"/>
                <a:cs typeface="Baghdad" charset="0"/>
                <a:sym typeface="Baghdad" charset="0"/>
              </a:rPr>
              <a:t>من حيث صافي العائدات فالأراضي المستخدمة في الصناعة والتجارة والترويح والسياحة تأتي في مرتبة متقدمة عن استخدامات الأرض الأخرى.</a:t>
            </a:r>
          </a:p>
          <a:p>
            <a:pPr algn="r" rtl="1"/>
            <a:r>
              <a:rPr lang="en-US">
                <a:solidFill>
                  <a:srgbClr val="005558"/>
                </a:solidFill>
                <a:latin typeface="Baghdad" charset="0"/>
                <a:ea typeface="Baghdad" charset="0"/>
                <a:cs typeface="Baghdad" charset="0"/>
                <a:sym typeface="Baghdad" charset="0"/>
              </a:rPr>
              <a:t>يسهل قياس قيمة الأرض واحتسابها نقداً في حالة استخدامها للأغراض الخاصة بينما يصعب ذلك في استخدامها للأغرض العامة، لماذا؟</a:t>
            </a:r>
          </a:p>
          <a:p>
            <a:pPr algn="r" rtl="1"/>
            <a:r>
              <a:rPr lang="en-US">
                <a:solidFill>
                  <a:srgbClr val="005558"/>
                </a:solidFill>
                <a:latin typeface="Baghdad" charset="0"/>
                <a:ea typeface="Baghdad" charset="0"/>
                <a:cs typeface="Baghdad" charset="0"/>
                <a:sym typeface="Baghdad" charset="0"/>
              </a:rPr>
              <a:t>يجب التفرقة بين الاستخدام الاقتصادي الأعلى والأفضل والاستخدام الاجتماعي الأعلى والأفضل.</a:t>
            </a:r>
          </a:p>
        </p:txBody>
      </p:sp>
      <p:sp>
        <p:nvSpPr>
          <p:cNvPr id="3" name="TextBox 2"/>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952500" y="-279400"/>
            <a:ext cx="11099800" cy="2120900"/>
          </a:xfrm>
        </p:spPr>
        <p:txBody>
          <a:bodyPr/>
          <a:lstStyle/>
          <a:p>
            <a:pPr rtl="1"/>
            <a:r>
              <a:rPr lang="en-US">
                <a:solidFill>
                  <a:srgbClr val="008C91"/>
                </a:solidFill>
                <a:latin typeface="Baghdad" charset="0"/>
                <a:ea typeface="Baghdad" charset="0"/>
                <a:cs typeface="Baghdad" charset="0"/>
                <a:sym typeface="Baghdad" charset="0"/>
              </a:rPr>
              <a:t>سوق الأراضي</a:t>
            </a:r>
          </a:p>
        </p:txBody>
      </p:sp>
      <p:sp>
        <p:nvSpPr>
          <p:cNvPr id="14338" name="Rectangle 2"/>
          <p:cNvSpPr>
            <a:spLocks noGrp="1" noChangeArrowheads="1"/>
          </p:cNvSpPr>
          <p:nvPr>
            <p:ph type="body" idx="1"/>
          </p:nvPr>
        </p:nvSpPr>
        <p:spPr>
          <a:xfrm>
            <a:off x="177800" y="1452563"/>
            <a:ext cx="12647613" cy="6846887"/>
          </a:xfrm>
        </p:spPr>
        <p:txBody>
          <a:bodyPr/>
          <a:lstStyle/>
          <a:p>
            <a:pPr marL="331788" indent="-331788" algn="r" defTabSz="495300" rtl="1">
              <a:spcBef>
                <a:spcPts val="3500"/>
              </a:spcBef>
            </a:pPr>
            <a:r>
              <a:rPr lang="en-US" sz="3200">
                <a:solidFill>
                  <a:srgbClr val="008C91"/>
                </a:solidFill>
                <a:latin typeface="Baghdad" charset="0"/>
                <a:ea typeface="Baghdad" charset="0"/>
                <a:cs typeface="Baghdad" charset="0"/>
                <a:sym typeface="Baghdad" charset="0"/>
              </a:rPr>
              <a:t>عوامل العرض والطلب:</a:t>
            </a:r>
          </a:p>
          <a:p>
            <a:pPr marL="331788" indent="-331788" algn="r" defTabSz="495300" rtl="1">
              <a:spcBef>
                <a:spcPts val="3500"/>
              </a:spcBef>
            </a:pPr>
            <a:r>
              <a:rPr lang="en-US" sz="3200">
                <a:solidFill>
                  <a:srgbClr val="005558"/>
                </a:solidFill>
                <a:latin typeface="Baghdad" charset="0"/>
                <a:ea typeface="Baghdad" charset="0"/>
                <a:cs typeface="Baghdad" charset="0"/>
                <a:sym typeface="Baghdad" charset="0"/>
              </a:rPr>
              <a:t>العرض يعتمد على: </a:t>
            </a:r>
          </a:p>
          <a:p>
            <a:pPr marL="331788" indent="-331788" algn="r" defTabSz="495300" rtl="1">
              <a:spcBef>
                <a:spcPts val="3500"/>
              </a:spcBef>
              <a:buSzPct val="100000"/>
              <a:buFontTx/>
              <a:buAutoNum type="arabicPeriod"/>
            </a:pPr>
            <a:r>
              <a:rPr lang="en-US" sz="3200">
                <a:solidFill>
                  <a:srgbClr val="005558"/>
                </a:solidFill>
                <a:latin typeface="Baghdad" charset="0"/>
                <a:ea typeface="Baghdad" charset="0"/>
                <a:cs typeface="Baghdad" charset="0"/>
                <a:sym typeface="Baghdad" charset="0"/>
              </a:rPr>
              <a:t>المساحة.</a:t>
            </a:r>
          </a:p>
          <a:p>
            <a:pPr marL="331788" indent="-331788" algn="r" defTabSz="495300" rtl="1">
              <a:spcBef>
                <a:spcPts val="3500"/>
              </a:spcBef>
              <a:buSzPct val="100000"/>
              <a:buFontTx/>
              <a:buAutoNum type="arabicPeriod"/>
            </a:pPr>
            <a:r>
              <a:rPr lang="en-US" sz="3200">
                <a:solidFill>
                  <a:srgbClr val="005558"/>
                </a:solidFill>
                <a:latin typeface="Baghdad" charset="0"/>
                <a:ea typeface="Baghdad" charset="0"/>
                <a:cs typeface="Baghdad" charset="0"/>
                <a:sym typeface="Baghdad" charset="0"/>
              </a:rPr>
              <a:t>نوعية الأرض المتاحة للاستخدام، تحت ظروف تقنية واقتصادية معينة. </a:t>
            </a:r>
          </a:p>
          <a:p>
            <a:pPr marL="331788" indent="-331788" algn="r" defTabSz="495300" rtl="1">
              <a:spcBef>
                <a:spcPts val="3500"/>
              </a:spcBef>
            </a:pPr>
            <a:r>
              <a:rPr lang="en-US" sz="3200">
                <a:solidFill>
                  <a:srgbClr val="005558"/>
                </a:solidFill>
                <a:latin typeface="Baghdad" charset="0"/>
                <a:ea typeface="Baghdad" charset="0"/>
                <a:cs typeface="Baghdad" charset="0"/>
                <a:sym typeface="Baghdad" charset="0"/>
              </a:rPr>
              <a:t>الطلب يعتمد على:</a:t>
            </a:r>
          </a:p>
          <a:p>
            <a:pPr marL="331788" indent="-331788" algn="r" defTabSz="495300" rtl="1">
              <a:spcBef>
                <a:spcPts val="3500"/>
              </a:spcBef>
              <a:buSzTx/>
              <a:buFontTx/>
              <a:buNone/>
            </a:pPr>
            <a:r>
              <a:rPr lang="en-US" sz="3200">
                <a:solidFill>
                  <a:srgbClr val="005558"/>
                </a:solidFill>
                <a:latin typeface="Baghdad" charset="0"/>
                <a:ea typeface="Baghdad" charset="0"/>
                <a:cs typeface="Baghdad" charset="0"/>
                <a:sym typeface="Baghdad" charset="0"/>
              </a:rPr>
              <a:t>١- حاجات الإنسان المتنوعة والمتزايدة.</a:t>
            </a:r>
          </a:p>
          <a:p>
            <a:pPr marL="331788" indent="-331788" algn="r" defTabSz="495300" rtl="1">
              <a:spcBef>
                <a:spcPts val="3500"/>
              </a:spcBef>
              <a:buSzTx/>
              <a:buFontTx/>
              <a:buNone/>
            </a:pPr>
            <a:r>
              <a:rPr lang="en-US" sz="3200">
                <a:solidFill>
                  <a:srgbClr val="005558"/>
                </a:solidFill>
                <a:latin typeface="Baghdad" charset="0"/>
                <a:ea typeface="Baghdad" charset="0"/>
                <a:cs typeface="Baghdad" charset="0"/>
                <a:sym typeface="Baghdad" charset="0"/>
              </a:rPr>
              <a:t>٢- منتجات الأرض ومقدرتها على تلبية تلك الحاجات.</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عرض الأرض</a:t>
            </a:r>
          </a:p>
        </p:txBody>
      </p:sp>
      <p:sp>
        <p:nvSpPr>
          <p:cNvPr id="15362" name="Rectangle 2"/>
          <p:cNvSpPr>
            <a:spLocks noGrp="1" noChangeArrowheads="1"/>
          </p:cNvSpPr>
          <p:nvPr>
            <p:ph type="body" idx="1"/>
          </p:nvPr>
        </p:nvSpPr>
        <p:spPr>
          <a:xfrm>
            <a:off x="247650" y="2590800"/>
            <a:ext cx="12138025" cy="6959600"/>
          </a:xfrm>
        </p:spPr>
        <p:txBody>
          <a:bodyPr/>
          <a:lstStyle/>
          <a:p>
            <a:pPr marL="39688" indent="-153988" algn="r" defTabSz="457200" rtl="1">
              <a:spcBef>
                <a:spcPct val="0"/>
              </a:spcBef>
              <a:buSzTx/>
              <a:buFontTx/>
              <a:buNone/>
            </a:pPr>
            <a:r>
              <a:rPr lang="ar-SA" sz="3100" dirty="0" smtClean="0">
                <a:solidFill>
                  <a:srgbClr val="008C91"/>
                </a:solidFill>
                <a:latin typeface="Baghdad" charset="0"/>
                <a:ea typeface="Baghdad" charset="0"/>
                <a:cs typeface="Baghdad" charset="0"/>
                <a:sym typeface="Baghdad" charset="0"/>
              </a:rPr>
              <a:t>1- </a:t>
            </a:r>
            <a:r>
              <a:rPr lang="en-US" sz="3100" dirty="0" err="1" smtClean="0">
                <a:solidFill>
                  <a:srgbClr val="008C91"/>
                </a:solidFill>
                <a:latin typeface="Baghdad" charset="0"/>
                <a:ea typeface="Baghdad" charset="0"/>
                <a:cs typeface="Baghdad" charset="0"/>
                <a:sym typeface="Baghdad" charset="0"/>
              </a:rPr>
              <a:t>العرض</a:t>
            </a:r>
            <a:r>
              <a:rPr lang="en-US" sz="3100" dirty="0" smtClean="0">
                <a:solidFill>
                  <a:srgbClr val="008C91"/>
                </a:solidFill>
                <a:latin typeface="Baghdad" charset="0"/>
                <a:ea typeface="Baghdad" charset="0"/>
                <a:cs typeface="Baghdad" charset="0"/>
                <a:sym typeface="Baghdad" charset="0"/>
              </a:rPr>
              <a:t> </a:t>
            </a:r>
            <a:r>
              <a:rPr lang="en-US" sz="3100" dirty="0" err="1" smtClean="0">
                <a:solidFill>
                  <a:srgbClr val="008C91"/>
                </a:solidFill>
                <a:latin typeface="Baghdad" charset="0"/>
                <a:ea typeface="Baghdad" charset="0"/>
                <a:cs typeface="Baghdad" charset="0"/>
                <a:sym typeface="Baghdad" charset="0"/>
              </a:rPr>
              <a:t>الطبيعي</a:t>
            </a:r>
            <a:r>
              <a:rPr lang="en-US" sz="3100" dirty="0" smtClean="0">
                <a:solidFill>
                  <a:srgbClr val="008C91"/>
                </a:solidFill>
                <a:latin typeface="Baghdad" charset="0"/>
                <a:ea typeface="Baghdad" charset="0"/>
                <a:cs typeface="Baghdad" charset="0"/>
                <a:sym typeface="Baghdad" charset="0"/>
              </a:rPr>
              <a:t> </a:t>
            </a:r>
            <a:r>
              <a:rPr lang="en-US" sz="3100" dirty="0" err="1" smtClean="0">
                <a:solidFill>
                  <a:srgbClr val="008C91"/>
                </a:solidFill>
                <a:latin typeface="Baghdad" charset="0"/>
                <a:ea typeface="Baghdad" charset="0"/>
                <a:cs typeface="Baghdad" charset="0"/>
                <a:sym typeface="Baghdad" charset="0"/>
              </a:rPr>
              <a:t>للأرض</a:t>
            </a:r>
            <a:r>
              <a:rPr lang="en-US" sz="3100" dirty="0" smtClean="0">
                <a:solidFill>
                  <a:srgbClr val="008C91"/>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وهو</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إجمالي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مساحة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المتاحة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في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الطبيعة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بغض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النظر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عن</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صلاحيتها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أو</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عدم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صلاحيتها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للاستخدام</a:t>
            </a:r>
            <a:r>
              <a:rPr lang="en-US" sz="3100" dirty="0" smtClean="0">
                <a:solidFill>
                  <a:srgbClr val="005558"/>
                </a:solidFill>
                <a:latin typeface="Baghdad" charset="0"/>
                <a:ea typeface="Baghdad" charset="0"/>
                <a:cs typeface="Baghdad" charset="0"/>
                <a:sym typeface="Baghdad" charset="0"/>
              </a:rPr>
              <a:t>.</a:t>
            </a:r>
          </a:p>
          <a:p>
            <a:pPr marL="39688" indent="-153988" algn="r" defTabSz="457200" rtl="1">
              <a:spcBef>
                <a:spcPct val="0"/>
              </a:spcBef>
              <a:buSzTx/>
              <a:buFontTx/>
              <a:buNone/>
            </a:pPr>
            <a:r>
              <a:rPr lang="ar-SA" sz="3100" dirty="0" smtClean="0">
                <a:solidFill>
                  <a:srgbClr val="005558"/>
                </a:solidFill>
                <a:latin typeface="Baghdad" charset="0"/>
                <a:ea typeface="Baghdad" charset="0"/>
                <a:cs typeface="Baghdad" charset="0"/>
                <a:sym typeface="Baghdad" charset="0"/>
              </a:rPr>
              <a:t>{</a:t>
            </a:r>
            <a:r>
              <a:rPr lang="en-US" sz="3100" dirty="0" err="1" smtClean="0">
                <a:solidFill>
                  <a:srgbClr val="005558"/>
                </a:solidFill>
                <a:latin typeface="Baghdad" charset="0"/>
                <a:ea typeface="Baghdad" charset="0"/>
                <a:cs typeface="Baghdad" charset="0"/>
                <a:sym typeface="Baghdad" charset="0"/>
              </a:rPr>
              <a:t>الجزء</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اليابس</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من</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سطح</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الكرة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الأرضية</a:t>
            </a:r>
            <a:r>
              <a:rPr lang="ar-SA" sz="3100" dirty="0" smtClean="0">
                <a:solidFill>
                  <a:srgbClr val="005558"/>
                </a:solidFill>
                <a:latin typeface="Baghdad" charset="0"/>
                <a:ea typeface="Baghdad" charset="0"/>
                <a:cs typeface="Baghdad" charset="0"/>
                <a:sym typeface="Baghdad" charset="0"/>
              </a:rPr>
              <a:t>}</a:t>
            </a:r>
            <a:endParaRPr lang="en-US" sz="3100" dirty="0" smtClean="0">
              <a:solidFill>
                <a:srgbClr val="005558"/>
              </a:solidFill>
              <a:latin typeface="Baghdad" charset="0"/>
              <a:ea typeface="Baghdad" charset="0"/>
              <a:cs typeface="Baghdad" charset="0"/>
              <a:sym typeface="Baghdad" charset="0"/>
            </a:endParaRPr>
          </a:p>
          <a:p>
            <a:pPr marL="39688" indent="-153988" algn="r" defTabSz="457200" rtl="1">
              <a:spcBef>
                <a:spcPct val="0"/>
              </a:spcBef>
              <a:buSzTx/>
              <a:buFontTx/>
              <a:buNone/>
            </a:pPr>
            <a:r>
              <a:rPr lang="en-US" sz="3100" dirty="0" err="1" smtClean="0">
                <a:solidFill>
                  <a:srgbClr val="005558"/>
                </a:solidFill>
                <a:latin typeface="Baghdad" charset="0"/>
                <a:ea typeface="Baghdad" charset="0"/>
                <a:cs typeface="Baghdad" charset="0"/>
                <a:sym typeface="Baghdad" charset="0"/>
              </a:rPr>
              <a:t>وهو</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عديم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المرونة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لأنه</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يتأثر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بالأسعار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ولا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يعتمد</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على</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تغير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أي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سعر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أو</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تكلفة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وعليه</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يتم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تمثيله</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بالرسم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بخط</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رأسي</a:t>
            </a:r>
            <a:r>
              <a:rPr lang="en-US" sz="3100" dirty="0" smtClean="0">
                <a:solidFill>
                  <a:srgbClr val="005558"/>
                </a:solidFill>
                <a:latin typeface="Baghdad" charset="0"/>
                <a:ea typeface="Baghdad" charset="0"/>
                <a:cs typeface="Baghdad" charset="0"/>
                <a:sym typeface="Baghdad" charset="0"/>
              </a:rPr>
              <a:t>.</a:t>
            </a:r>
            <a:endParaRPr lang="ar-SA" sz="3100" dirty="0" smtClean="0">
              <a:solidFill>
                <a:srgbClr val="005558"/>
              </a:solidFill>
              <a:latin typeface="Baghdad" charset="0"/>
              <a:ea typeface="Baghdad" charset="0"/>
              <a:cs typeface="Baghdad" charset="0"/>
              <a:sym typeface="Baghdad" charset="0"/>
            </a:endParaRPr>
          </a:p>
          <a:p>
            <a:pPr marL="39688" indent="-153988" algn="r" defTabSz="457200" rtl="1">
              <a:spcBef>
                <a:spcPct val="0"/>
              </a:spcBef>
              <a:buSzTx/>
              <a:buFontTx/>
              <a:buNone/>
            </a:pPr>
            <a:r>
              <a:rPr lang="ar-SA" sz="3100" dirty="0" smtClean="0">
                <a:solidFill>
                  <a:srgbClr val="008C91"/>
                </a:solidFill>
                <a:latin typeface="Baghdad" charset="0"/>
                <a:ea typeface="Baghdad" charset="0"/>
                <a:cs typeface="Baghdad" charset="0"/>
                <a:sym typeface="Baghdad" charset="0"/>
              </a:rPr>
              <a:t>2- ا</a:t>
            </a:r>
            <a:r>
              <a:rPr lang="en-US" sz="3100" dirty="0" err="1" smtClean="0">
                <a:solidFill>
                  <a:srgbClr val="008C91"/>
                </a:solidFill>
                <a:latin typeface="Baghdad" charset="0"/>
                <a:ea typeface="Baghdad" charset="0"/>
                <a:cs typeface="Baghdad" charset="0"/>
                <a:sym typeface="Baghdad" charset="0"/>
              </a:rPr>
              <a:t>لعرض</a:t>
            </a:r>
            <a:r>
              <a:rPr lang="en-US" sz="3100" dirty="0" smtClean="0">
                <a:solidFill>
                  <a:srgbClr val="008C91"/>
                </a:solidFill>
                <a:latin typeface="Baghdad" charset="0"/>
                <a:ea typeface="Baghdad" charset="0"/>
                <a:cs typeface="Baghdad" charset="0"/>
                <a:sym typeface="Baghdad" charset="0"/>
              </a:rPr>
              <a:t> </a:t>
            </a:r>
            <a:r>
              <a:rPr lang="en-US" sz="3100" dirty="0" err="1" smtClean="0">
                <a:solidFill>
                  <a:srgbClr val="008C91"/>
                </a:solidFill>
                <a:latin typeface="Baghdad" charset="0"/>
                <a:ea typeface="Baghdad" charset="0"/>
                <a:cs typeface="Baghdad" charset="0"/>
                <a:sym typeface="Baghdad" charset="0"/>
              </a:rPr>
              <a:t>الاقتصادي</a:t>
            </a:r>
            <a:r>
              <a:rPr lang="en-US" sz="3100" dirty="0" smtClean="0">
                <a:solidFill>
                  <a:srgbClr val="008C91"/>
                </a:solidFill>
                <a:latin typeface="Baghdad" charset="0"/>
                <a:ea typeface="Baghdad" charset="0"/>
                <a:cs typeface="Baghdad" charset="0"/>
                <a:sym typeface="Baghdad" charset="0"/>
              </a:rPr>
              <a:t> </a:t>
            </a:r>
            <a:r>
              <a:rPr lang="en-US" sz="3100" dirty="0" err="1" smtClean="0">
                <a:solidFill>
                  <a:srgbClr val="008C91"/>
                </a:solidFill>
                <a:latin typeface="Baghdad" charset="0"/>
                <a:ea typeface="Baghdad" charset="0"/>
                <a:cs typeface="Baghdad" charset="0"/>
                <a:sym typeface="Baghdad" charset="0"/>
              </a:rPr>
              <a:t>للأرض</a:t>
            </a:r>
            <a:r>
              <a:rPr lang="en-US" sz="3100" dirty="0" smtClean="0">
                <a:solidFill>
                  <a:srgbClr val="008C91"/>
                </a:solidFill>
                <a:latin typeface="Baghdad" charset="0"/>
                <a:ea typeface="Baghdad" charset="0"/>
                <a:cs typeface="Baghdad" charset="0"/>
                <a:sym typeface="Baghdad" charset="0"/>
              </a:rPr>
              <a:t>:</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إجمالي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مساحة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المتاحة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للاستخدام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الاقتصادي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فعلاًويعتمد</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على</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الأسعار</a:t>
            </a:r>
            <a:r>
              <a:rPr lang="en-US" sz="3100" dirty="0" smtClean="0">
                <a:solidFill>
                  <a:srgbClr val="005558"/>
                </a:solidFill>
                <a:latin typeface="Baghdad" charset="0"/>
                <a:ea typeface="Baghdad" charset="0"/>
                <a:cs typeface="Baghdad" charset="0"/>
                <a:sym typeface="Baghdad" charset="0"/>
              </a:rPr>
              <a:t>.</a:t>
            </a:r>
          </a:p>
          <a:p>
            <a:pPr marL="39688" indent="-153988" algn="r" defTabSz="457200" rtl="1">
              <a:spcBef>
                <a:spcPct val="0"/>
              </a:spcBef>
              <a:buSzTx/>
              <a:buFontTx/>
              <a:buNone/>
            </a:pPr>
            <a:r>
              <a:rPr lang="en-US" sz="3100" dirty="0" err="1" smtClean="0">
                <a:solidFill>
                  <a:srgbClr val="005558"/>
                </a:solidFill>
                <a:latin typeface="Baghdad" charset="0"/>
                <a:ea typeface="Baghdad" charset="0"/>
                <a:cs typeface="Baghdad" charset="0"/>
                <a:sym typeface="Baghdad" charset="0"/>
              </a:rPr>
              <a:t>العرض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الاقتصادي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للأرض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هو</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جزء</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من</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العرض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الطبيعي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للأرض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الذي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يستخدمه</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الإنسان</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فعلاً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في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النشاطات</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الاقتصادية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المختلفة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ويعتمد</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على</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أسعار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الأراضي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وتكاليف</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استصلاحها</a:t>
            </a:r>
            <a:r>
              <a:rPr lang="en-US" sz="3100" dirty="0" smtClean="0">
                <a:solidFill>
                  <a:srgbClr val="005558"/>
                </a:solidFill>
                <a:latin typeface="Baghdad" charset="0"/>
                <a:ea typeface="Baghdad" charset="0"/>
                <a:cs typeface="Baghdad" charset="0"/>
                <a:sym typeface="Baghdad" charset="0"/>
              </a:rPr>
              <a:t>.</a:t>
            </a:r>
          </a:p>
          <a:p>
            <a:pPr marL="39688" indent="-153988" algn="r" defTabSz="457200" rtl="1">
              <a:spcBef>
                <a:spcPct val="0"/>
              </a:spcBef>
            </a:pP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هل</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يتغير</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العرض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الاقتصادي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للأرض</a:t>
            </a:r>
            <a:r>
              <a:rPr lang="en-US" sz="3100" dirty="0" smtClean="0">
                <a:solidFill>
                  <a:srgbClr val="005558"/>
                </a:solidFill>
                <a:latin typeface="Baghdad" charset="0"/>
                <a:ea typeface="Baghdad" charset="0"/>
                <a:cs typeface="Baghdad" charset="0"/>
                <a:sym typeface="Baghdad" charset="0"/>
              </a:rPr>
              <a:t>؟</a:t>
            </a:r>
          </a:p>
          <a:p>
            <a:pPr marL="39688" indent="-153988" algn="r" defTabSz="457200" rtl="1">
              <a:spcBef>
                <a:spcPct val="0"/>
              </a:spcBef>
            </a:pPr>
            <a:r>
              <a:rPr lang="en-US" sz="3100" dirty="0" err="1" smtClean="0">
                <a:solidFill>
                  <a:srgbClr val="005558"/>
                </a:solidFill>
                <a:latin typeface="Baghdad" charset="0"/>
                <a:ea typeface="Baghdad" charset="0"/>
                <a:cs typeface="Baghdad" charset="0"/>
                <a:sym typeface="Baghdad" charset="0"/>
              </a:rPr>
              <a:t>متى</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تكون</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الأراضي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الطبيعية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اقتصادية</a:t>
            </a:r>
            <a:r>
              <a:rPr lang="en-US" sz="3100" dirty="0" smtClean="0">
                <a:solidFill>
                  <a:srgbClr val="005558"/>
                </a:solidFill>
                <a:latin typeface="Baghdad" charset="0"/>
                <a:ea typeface="Baghdad" charset="0"/>
                <a:cs typeface="Baghdad" charset="0"/>
                <a:sym typeface="Baghdad" charset="0"/>
              </a:rPr>
              <a:t>؟</a:t>
            </a:r>
          </a:p>
          <a:p>
            <a:pPr marL="39688" indent="-153988" algn="r" defTabSz="457200" rtl="1">
              <a:spcBef>
                <a:spcPct val="0"/>
              </a:spcBef>
            </a:pPr>
            <a:r>
              <a:rPr lang="en-US" sz="3100" dirty="0" err="1" smtClean="0">
                <a:solidFill>
                  <a:srgbClr val="005558"/>
                </a:solidFill>
                <a:latin typeface="Baghdad" charset="0"/>
                <a:ea typeface="Baghdad" charset="0"/>
                <a:cs typeface="Baghdad" charset="0"/>
                <a:sym typeface="Baghdad" charset="0"/>
              </a:rPr>
              <a:t>على</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ماذا</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يتعمد</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العرض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الاقتصادي</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للأرض</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المخصصة</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لاستخدام</a:t>
            </a:r>
            <a:r>
              <a:rPr lang="en-US" sz="3100" dirty="0" smtClean="0">
                <a:solidFill>
                  <a:srgbClr val="005558"/>
                </a:solidFill>
                <a:latin typeface="Baghdad" charset="0"/>
                <a:ea typeface="Baghdad" charset="0"/>
                <a:cs typeface="Baghdad" charset="0"/>
                <a:sym typeface="Baghdad" charset="0"/>
              </a:rPr>
              <a:t> </a:t>
            </a:r>
            <a:r>
              <a:rPr lang="en-US" sz="3100" dirty="0" err="1" smtClean="0">
                <a:solidFill>
                  <a:srgbClr val="005558"/>
                </a:solidFill>
                <a:latin typeface="Baghdad" charset="0"/>
                <a:ea typeface="Baghdad" charset="0"/>
                <a:cs typeface="Baghdad" charset="0"/>
                <a:sym typeface="Baghdad" charset="0"/>
              </a:rPr>
              <a:t>بعينه</a:t>
            </a:r>
            <a:r>
              <a:rPr lang="en-US" sz="3100" dirty="0" smtClean="0">
                <a:solidFill>
                  <a:srgbClr val="005558"/>
                </a:solidFill>
                <a:latin typeface="Baghdad" charset="0"/>
                <a:ea typeface="Baghdad" charset="0"/>
                <a:cs typeface="Baghdad" charset="0"/>
                <a:sym typeface="Baghdad" charset="0"/>
              </a:rPr>
              <a:t>؟ </a:t>
            </a:r>
            <a:endParaRPr lang="en-US" sz="3100" dirty="0">
              <a:solidFill>
                <a:srgbClr val="005558"/>
              </a:solidFill>
              <a:latin typeface="Baghdad" charset="0"/>
              <a:ea typeface="Baghdad" charset="0"/>
              <a:cs typeface="Baghdad" charset="0"/>
              <a:sym typeface="Baghdad" charset="0"/>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pasted-image.pdf"/>
          <p:cNvPicPr>
            <a:picLocks noChangeAspect="1"/>
          </p:cNvPicPr>
          <p:nvPr/>
        </p:nvPicPr>
        <p:blipFill>
          <a:blip r:embed="rId2"/>
          <a:srcRect/>
          <a:stretch>
            <a:fillRect/>
          </a:stretch>
        </p:blipFill>
        <p:spPr bwMode="auto">
          <a:xfrm>
            <a:off x="3695700" y="231775"/>
            <a:ext cx="6261100" cy="4394200"/>
          </a:xfrm>
          <a:prstGeom prst="rect">
            <a:avLst/>
          </a:prstGeom>
          <a:noFill/>
          <a:ln w="12700" cap="flat" cmpd="sng">
            <a:noFill/>
            <a:prstDash val="solid"/>
            <a:miter lim="400000"/>
            <a:headEnd type="none" w="med" len="med"/>
            <a:tailEnd type="none" w="med" len="med"/>
          </a:ln>
          <a:effectLst/>
        </p:spPr>
      </p:pic>
      <p:sp>
        <p:nvSpPr>
          <p:cNvPr id="16386" name="Text Box 2"/>
          <p:cNvSpPr txBox="1">
            <a:spLocks/>
          </p:cNvSpPr>
          <p:nvPr/>
        </p:nvSpPr>
        <p:spPr bwMode="auto">
          <a:xfrm>
            <a:off x="1473200" y="4857751"/>
            <a:ext cx="10747375" cy="4103688"/>
          </a:xfrm>
          <a:prstGeom prst="rect">
            <a:avLst/>
          </a:prstGeom>
          <a:noFill/>
          <a:ln w="12700" cap="flat" cmpd="sng">
            <a:noFill/>
            <a:prstDash val="solid"/>
            <a:miter lim="400000"/>
            <a:headEnd type="none" w="med" len="med"/>
            <a:tailEnd type="none" w="med" len="med"/>
          </a:ln>
          <a:effectLst/>
        </p:spPr>
        <p:txBody>
          <a:bodyPr wrap="square" lIns="50800" tIns="50800" rIns="50800" bIns="50800" anchor="ctr">
            <a:spAutoFit/>
          </a:bodyPr>
          <a:lstStyle/>
          <a:p>
            <a:pPr lvl="0" algn="r" rtl="1">
              <a:buFont typeface="Arial" pitchFamily="34" charset="0"/>
              <a:buChar char="•"/>
            </a:pPr>
            <a:r>
              <a:rPr lang="ar-SA" sz="3200" u="sng" dirty="0" smtClean="0">
                <a:solidFill>
                  <a:srgbClr val="008080"/>
                </a:solidFill>
                <a:latin typeface="Baghdad"/>
              </a:rPr>
              <a:t>لماذا يكون منحنى العرض الطبيعي خط مستقيم عمودي؟</a:t>
            </a:r>
            <a:endParaRPr lang="en-US" sz="3200" dirty="0" smtClean="0">
              <a:solidFill>
                <a:srgbClr val="008080"/>
              </a:solidFill>
              <a:latin typeface="Baghdad"/>
            </a:endParaRPr>
          </a:p>
          <a:p>
            <a:pPr lvl="0" algn="r" rtl="1">
              <a:buFont typeface="Arial" pitchFamily="34" charset="0"/>
              <a:buChar char="•"/>
            </a:pPr>
            <a:r>
              <a:rPr lang="ar-SA" sz="3200" dirty="0" smtClean="0">
                <a:solidFill>
                  <a:srgbClr val="008080"/>
                </a:solidFill>
                <a:latin typeface="Baghdad"/>
              </a:rPr>
              <a:t>منحنى العرض الاقتصادي لاستخدام معين مرن بالبداية</a:t>
            </a:r>
            <a:r>
              <a:rPr lang="en-US" sz="3200" dirty="0" smtClean="0">
                <a:solidFill>
                  <a:srgbClr val="008080"/>
                </a:solidFill>
                <a:latin typeface="Baghdad"/>
              </a:rPr>
              <a:t>.</a:t>
            </a:r>
          </a:p>
          <a:p>
            <a:pPr lvl="0" algn="r" rtl="1">
              <a:buFont typeface="Arial" pitchFamily="34" charset="0"/>
              <a:buChar char="•"/>
            </a:pPr>
            <a:r>
              <a:rPr lang="ar-SA" sz="3200" dirty="0" smtClean="0">
                <a:solidFill>
                  <a:srgbClr val="008080"/>
                </a:solidFill>
                <a:latin typeface="Baghdad"/>
              </a:rPr>
              <a:t>تقل مرونة منحنى العرض بمرور الزمن وتزايد المساحات المستخدمة لذات الغرض؟</a:t>
            </a:r>
            <a:endParaRPr lang="en-US" sz="3200" dirty="0" smtClean="0">
              <a:solidFill>
                <a:srgbClr val="008080"/>
              </a:solidFill>
              <a:latin typeface="Baghdad"/>
            </a:endParaRPr>
          </a:p>
          <a:p>
            <a:pPr lvl="0" algn="r" rtl="1">
              <a:buFont typeface="Arial" pitchFamily="34" charset="0"/>
              <a:buChar char="•"/>
            </a:pPr>
            <a:r>
              <a:rPr lang="ar-SA" sz="3200" dirty="0" smtClean="0">
                <a:solidFill>
                  <a:srgbClr val="008080"/>
                </a:solidFill>
                <a:latin typeface="Baghdad"/>
              </a:rPr>
              <a:t>بتزايد التكاليف يصبح منحنى العرض الاقتصادي عديم المرونة، متى يحدث ذلك تحديداً؟</a:t>
            </a:r>
            <a:endParaRPr lang="en-US" sz="3200" dirty="0" smtClean="0">
              <a:solidFill>
                <a:srgbClr val="008080"/>
              </a:solidFill>
              <a:latin typeface="Baghdad"/>
            </a:endParaRPr>
          </a:p>
          <a:p>
            <a:pPr lvl="0" algn="r" rtl="1">
              <a:buFont typeface="Arial" pitchFamily="34" charset="0"/>
              <a:buChar char="•"/>
            </a:pPr>
            <a:r>
              <a:rPr lang="ar-SA" sz="3200" dirty="0" smtClean="0">
                <a:solidFill>
                  <a:srgbClr val="008080"/>
                </a:solidFill>
                <a:latin typeface="Baghdad"/>
              </a:rPr>
              <a:t>ماهو النضوب الاقتصادي للمورد { الأرض مثلاً}؟</a:t>
            </a:r>
            <a:endParaRPr lang="en-US" sz="3200" dirty="0" smtClean="0">
              <a:solidFill>
                <a:srgbClr val="008080"/>
              </a:solidFill>
              <a:latin typeface="Baghdad"/>
            </a:endParaRPr>
          </a:p>
          <a:p>
            <a:pPr algn="r">
              <a:buFont typeface="Arial" pitchFamily="34" charset="0"/>
              <a:buChar char="•"/>
            </a:pPr>
            <a:endParaRPr lang="en-US" sz="3600" dirty="0">
              <a:solidFill>
                <a:srgbClr val="008080"/>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body" sz="half" idx="1"/>
          </p:nvPr>
        </p:nvSpPr>
        <p:spPr>
          <a:xfrm>
            <a:off x="906463" y="5064125"/>
            <a:ext cx="11539537" cy="4384675"/>
          </a:xfrm>
        </p:spPr>
        <p:txBody>
          <a:bodyPr/>
          <a:lstStyle/>
          <a:p>
            <a:pPr lvl="0" algn="r" rtl="1">
              <a:buFont typeface="Arial" pitchFamily="34" charset="0"/>
              <a:buChar char="•"/>
            </a:pPr>
            <a:r>
              <a:rPr lang="ar-SA" sz="2800" dirty="0" smtClean="0">
                <a:solidFill>
                  <a:srgbClr val="008080"/>
                </a:solidFill>
                <a:latin typeface="Baghdad"/>
              </a:rPr>
              <a:t>الأجل القصير هو الفترة الزمنية القصيرة التي لا يمكن خلالها زيادة الانتاج، لماذا؟</a:t>
            </a:r>
            <a:endParaRPr lang="en-US" sz="2800" dirty="0" smtClean="0">
              <a:solidFill>
                <a:srgbClr val="008080"/>
              </a:solidFill>
              <a:latin typeface="Baghdad"/>
            </a:endParaRPr>
          </a:p>
          <a:p>
            <a:pPr lvl="0" algn="r" rtl="1">
              <a:buFont typeface="Arial" pitchFamily="34" charset="0"/>
              <a:buChar char="•"/>
            </a:pPr>
            <a:r>
              <a:rPr lang="ar-SA" sz="2800" dirty="0" smtClean="0">
                <a:solidFill>
                  <a:srgbClr val="008080"/>
                </a:solidFill>
                <a:latin typeface="Baghdad"/>
              </a:rPr>
              <a:t>في الأجل القصير يكون منحنى العرض الاقتصادي عديم المرونة ويكون منحنى الطلب هو المحدد الأساسي للسعر التوازني</a:t>
            </a:r>
            <a:r>
              <a:rPr lang="en-US" sz="2800" dirty="0" smtClean="0">
                <a:solidFill>
                  <a:srgbClr val="008080"/>
                </a:solidFill>
                <a:latin typeface="Baghdad"/>
              </a:rPr>
              <a:t>. </a:t>
            </a:r>
          </a:p>
          <a:p>
            <a:pPr lvl="0" algn="r" rtl="1">
              <a:buFont typeface="Arial" pitchFamily="34" charset="0"/>
              <a:buChar char="•"/>
            </a:pPr>
            <a:r>
              <a:rPr lang="ar-SA" sz="2800" dirty="0" smtClean="0">
                <a:solidFill>
                  <a:srgbClr val="008080"/>
                </a:solidFill>
                <a:latin typeface="Baghdad"/>
              </a:rPr>
              <a:t>أي زيادة في سعر الأرض أو أي مورد آخر يكون عرضه ثابتاً هي بمثابة ريع أو ربح اقتصادي</a:t>
            </a:r>
            <a:r>
              <a:rPr lang="en-US" sz="2800" dirty="0" smtClean="0">
                <a:solidFill>
                  <a:srgbClr val="008080"/>
                </a:solidFill>
                <a:latin typeface="Baghdad"/>
              </a:rPr>
              <a:t>.</a:t>
            </a:r>
          </a:p>
          <a:p>
            <a:pPr algn="r">
              <a:buFont typeface="Arial" pitchFamily="34" charset="0"/>
              <a:buChar char="•"/>
            </a:pPr>
            <a:endParaRPr lang="en-US" sz="2800" dirty="0">
              <a:solidFill>
                <a:srgbClr val="008080"/>
              </a:solidFill>
              <a:latin typeface="Baghdad"/>
            </a:endParaRPr>
          </a:p>
        </p:txBody>
      </p:sp>
      <p:pic>
        <p:nvPicPr>
          <p:cNvPr id="17410" name="Picture 2" descr="pasted-image.pdf"/>
          <p:cNvPicPr>
            <a:picLocks noChangeAspect="1"/>
          </p:cNvPicPr>
          <p:nvPr/>
        </p:nvPicPr>
        <p:blipFill>
          <a:blip r:embed="rId2"/>
          <a:srcRect/>
          <a:stretch>
            <a:fillRect/>
          </a:stretch>
        </p:blipFill>
        <p:spPr bwMode="auto">
          <a:xfrm>
            <a:off x="4233863" y="844550"/>
            <a:ext cx="5156200" cy="4406900"/>
          </a:xfrm>
          <a:prstGeom prst="rect">
            <a:avLst/>
          </a:prstGeom>
          <a:noFill/>
          <a:ln w="12700" cap="flat" cmpd="sng">
            <a:noFill/>
            <a:prstDash val="solid"/>
            <a:miter lim="400000"/>
            <a:headEnd type="none" w="med" len="med"/>
            <a:tailEnd type="none" w="med" len="med"/>
          </a:ln>
          <a:effectLst/>
        </p:spPr>
      </p:pic>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الطلب على الأرض</a:t>
            </a:r>
          </a:p>
        </p:txBody>
      </p:sp>
      <p:sp>
        <p:nvSpPr>
          <p:cNvPr id="18434" name="Rectangle 2"/>
          <p:cNvSpPr>
            <a:spLocks noGrp="1" noChangeArrowheads="1"/>
          </p:cNvSpPr>
          <p:nvPr>
            <p:ph type="body" sz="half" idx="1"/>
          </p:nvPr>
        </p:nvSpPr>
        <p:spPr>
          <a:xfrm>
            <a:off x="455613" y="2590800"/>
            <a:ext cx="11596687" cy="3971925"/>
          </a:xfrm>
        </p:spPr>
        <p:txBody>
          <a:bodyPr/>
          <a:lstStyle/>
          <a:p>
            <a:pPr marL="22225" indent="-336550" algn="r" defTabSz="457200" rtl="1">
              <a:spcBef>
                <a:spcPct val="0"/>
              </a:spcBef>
              <a:buSzTx/>
              <a:buFontTx/>
              <a:buNone/>
            </a:pPr>
            <a:r>
              <a:rPr lang="en-US">
                <a:solidFill>
                  <a:srgbClr val="008C91"/>
                </a:solidFill>
                <a:latin typeface="Baghdad" charset="0"/>
                <a:ea typeface="Baghdad" charset="0"/>
                <a:cs typeface="Baghdad" charset="0"/>
                <a:sym typeface="Baghdad" charset="0"/>
              </a:rPr>
              <a:t>يمكن التمييز بين نوعيين من الطلب وهما:</a:t>
            </a:r>
          </a:p>
          <a:p>
            <a:pPr marL="22225" indent="-336550" algn="r" defTabSz="457200" rtl="1">
              <a:spcBef>
                <a:spcPct val="0"/>
              </a:spcBef>
              <a:buSzPct val="100000"/>
              <a:buFontTx/>
              <a:buAutoNum type="arabicPeriod"/>
            </a:pPr>
            <a:r>
              <a:rPr lang="en-US">
                <a:solidFill>
                  <a:srgbClr val="005558"/>
                </a:solidFill>
                <a:latin typeface="Baghdad" charset="0"/>
                <a:ea typeface="Baghdad" charset="0"/>
                <a:cs typeface="Baghdad" charset="0"/>
                <a:sym typeface="Baghdad" charset="0"/>
              </a:rPr>
              <a:t>رغبات المستهلكين المجردة التي لاتصل لدرجة الشراء.</a:t>
            </a:r>
          </a:p>
          <a:p>
            <a:pPr marL="22225" indent="-336550" algn="r" defTabSz="457200" rtl="1">
              <a:spcBef>
                <a:spcPct val="0"/>
              </a:spcBef>
              <a:buSzPct val="100000"/>
              <a:buFontTx/>
              <a:buAutoNum type="arabicPeriod"/>
            </a:pPr>
            <a:r>
              <a:rPr lang="en-US">
                <a:solidFill>
                  <a:srgbClr val="005558"/>
                </a:solidFill>
                <a:latin typeface="Baghdad" charset="0"/>
                <a:ea typeface="Baghdad" charset="0"/>
                <a:cs typeface="Baghdad" charset="0"/>
                <a:sym typeface="Baghdad" charset="0"/>
              </a:rPr>
              <a:t>شراء المستهلكين فعلاً لسلعة أو خدمة أو مورد.</a:t>
            </a:r>
          </a:p>
          <a:p>
            <a:pPr marL="22225" indent="-336550" algn="r" defTabSz="457200" rtl="1">
              <a:spcBef>
                <a:spcPct val="0"/>
              </a:spcBef>
            </a:pPr>
            <a:r>
              <a:rPr lang="en-US">
                <a:solidFill>
                  <a:srgbClr val="008C91"/>
                </a:solidFill>
                <a:latin typeface="Baghdad" charset="0"/>
                <a:ea typeface="Baghdad" charset="0"/>
                <a:cs typeface="Baghdad" charset="0"/>
                <a:sym typeface="Baghdad" charset="0"/>
              </a:rPr>
              <a:t>ماهو الطلب الاقتصادي الفعال؟</a:t>
            </a:r>
          </a:p>
        </p:txBody>
      </p:sp>
      <p:sp>
        <p:nvSpPr>
          <p:cNvPr id="18435" name="Text Box 3"/>
          <p:cNvSpPr txBox="1">
            <a:spLocks/>
          </p:cNvSpPr>
          <p:nvPr/>
        </p:nvSpPr>
        <p:spPr bwMode="auto">
          <a:xfrm>
            <a:off x="1054100" y="6319838"/>
            <a:ext cx="11099800" cy="14224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marL="53975" indent="-168275" algn="r" defTabSz="457200" rtl="1">
              <a:buSzPct val="75000"/>
              <a:buFontTx/>
              <a:buChar char="•"/>
            </a:pPr>
            <a:r>
              <a:rPr lang="en-US">
                <a:solidFill>
                  <a:srgbClr val="008C91"/>
                </a:solidFill>
                <a:latin typeface="Baghdad" charset="0"/>
                <a:ea typeface="Baghdad" charset="0"/>
                <a:cs typeface="Baghdad" charset="0"/>
                <a:sym typeface="Baghdad" charset="0"/>
              </a:rPr>
              <a:t> الطلب الاقتصادي الفعال:</a:t>
            </a:r>
          </a:p>
          <a:p>
            <a:pPr marL="53975" indent="-168275" algn="r" defTabSz="457200" rtl="1"/>
            <a:r>
              <a:rPr lang="en-US">
                <a:solidFill>
                  <a:srgbClr val="005558"/>
                </a:solidFill>
                <a:latin typeface="Baghdad" charset="0"/>
                <a:ea typeface="Baghdad" charset="0"/>
                <a:cs typeface="Baghdad" charset="0"/>
                <a:sym typeface="Baghdad" charset="0"/>
              </a:rPr>
              <a:t>هو تلازم الرغبة في الشراء والمقدرة على دفع السعر المحدد.</a:t>
            </a:r>
          </a:p>
        </p:txBody>
      </p:sp>
      <p:sp>
        <p:nvSpPr>
          <p:cNvPr id="18436" name="Text Box 4"/>
          <p:cNvSpPr txBox="1">
            <a:spLocks/>
          </p:cNvSpPr>
          <p:nvPr/>
        </p:nvSpPr>
        <p:spPr bwMode="auto">
          <a:xfrm>
            <a:off x="519113" y="8004175"/>
            <a:ext cx="11595100" cy="14224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marL="457200" indent="-457200" algn="r" rtl="1">
              <a:buSzPct val="75000"/>
              <a:buFontTx/>
              <a:buChar char="•"/>
            </a:pPr>
            <a:r>
              <a:rPr lang="en-US">
                <a:solidFill>
                  <a:srgbClr val="005558"/>
                </a:solidFill>
                <a:latin typeface="Baghdad" charset="0"/>
                <a:ea typeface="Baghdad" charset="0"/>
                <a:cs typeface="Baghdad" charset="0"/>
                <a:sym typeface="Baghdad" charset="0"/>
              </a:rPr>
              <a:t>الطلب على الأرض كغيرها من الموارد هو طلب مشتق من الطلب على السلع والخدمات.</a:t>
            </a:r>
          </a:p>
        </p:txBody>
      </p:sp>
      <p:sp>
        <p:nvSpPr>
          <p:cNvPr id="6" name="TextBox 5"/>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عوامل الطلب على الأرض:</a:t>
            </a:r>
          </a:p>
        </p:txBody>
      </p:sp>
      <p:sp>
        <p:nvSpPr>
          <p:cNvPr id="5" name="Rectangle 4"/>
          <p:cNvSpPr/>
          <p:nvPr/>
        </p:nvSpPr>
        <p:spPr>
          <a:xfrm>
            <a:off x="635000" y="2133600"/>
            <a:ext cx="12039600" cy="5638800"/>
          </a:xfrm>
          <a:prstGeom prst="rect">
            <a:avLst/>
          </a:prstGeom>
        </p:spPr>
        <p:txBody>
          <a:bodyPr wrap="square">
            <a:spAutoFit/>
          </a:bodyPr>
          <a:lstStyle/>
          <a:p>
            <a:pPr lvl="0" algn="r" rtl="1">
              <a:buFont typeface="Arial" pitchFamily="34" charset="0"/>
              <a:buChar char="•"/>
            </a:pPr>
            <a:r>
              <a:rPr lang="ar-SA" sz="3200" dirty="0">
                <a:solidFill>
                  <a:srgbClr val="008080"/>
                </a:solidFill>
                <a:latin typeface="Baghdad"/>
              </a:rPr>
              <a:t>على مستوى الأفراد</a:t>
            </a:r>
            <a:r>
              <a:rPr lang="en-US" sz="3200" dirty="0">
                <a:solidFill>
                  <a:srgbClr val="008080"/>
                </a:solidFill>
                <a:latin typeface="Baghdad"/>
              </a:rPr>
              <a:t>:</a:t>
            </a:r>
          </a:p>
          <a:p>
            <a:pPr marL="514350" lvl="0" indent="-514350" algn="r" rtl="1">
              <a:buFont typeface="+mj-lt"/>
              <a:buAutoNum type="arabicPeriod"/>
            </a:pPr>
            <a:r>
              <a:rPr lang="ar-SA" sz="3200" dirty="0">
                <a:solidFill>
                  <a:schemeClr val="bg2">
                    <a:lumMod val="50000"/>
                  </a:schemeClr>
                </a:solidFill>
                <a:latin typeface="Baghdad"/>
              </a:rPr>
              <a:t>تطلعات الأفراد</a:t>
            </a:r>
            <a:r>
              <a:rPr lang="en-US" sz="3200" dirty="0">
                <a:solidFill>
                  <a:schemeClr val="bg2">
                    <a:lumMod val="50000"/>
                  </a:schemeClr>
                </a:solidFill>
                <a:latin typeface="Baghdad"/>
              </a:rPr>
              <a:t> "</a:t>
            </a:r>
            <a:r>
              <a:rPr lang="ar-SA" sz="3200" dirty="0">
                <a:solidFill>
                  <a:schemeClr val="bg2">
                    <a:lumMod val="50000"/>
                  </a:schemeClr>
                </a:solidFill>
                <a:latin typeface="Baghdad"/>
              </a:rPr>
              <a:t>ضروريات</a:t>
            </a:r>
            <a:r>
              <a:rPr lang="en-US" sz="3200" dirty="0">
                <a:solidFill>
                  <a:schemeClr val="bg2">
                    <a:lumMod val="50000"/>
                  </a:schemeClr>
                </a:solidFill>
                <a:latin typeface="Baghdad"/>
              </a:rPr>
              <a:t>".</a:t>
            </a:r>
          </a:p>
          <a:p>
            <a:pPr marL="514350" lvl="0" indent="-514350" algn="r" rtl="1">
              <a:buFont typeface="+mj-lt"/>
              <a:buAutoNum type="arabicPeriod"/>
            </a:pPr>
            <a:r>
              <a:rPr lang="ar-SA" sz="3200" dirty="0">
                <a:solidFill>
                  <a:schemeClr val="bg2">
                    <a:lumMod val="50000"/>
                  </a:schemeClr>
                </a:solidFill>
                <a:latin typeface="Baghdad"/>
              </a:rPr>
              <a:t>التقدم التقني</a:t>
            </a:r>
            <a:r>
              <a:rPr lang="en-US" sz="3200" dirty="0">
                <a:solidFill>
                  <a:schemeClr val="bg2">
                    <a:lumMod val="50000"/>
                  </a:schemeClr>
                </a:solidFill>
                <a:latin typeface="Baghdad"/>
              </a:rPr>
              <a:t> "</a:t>
            </a:r>
            <a:r>
              <a:rPr lang="ar-SA" sz="3200" dirty="0">
                <a:solidFill>
                  <a:schemeClr val="bg2">
                    <a:lumMod val="50000"/>
                  </a:schemeClr>
                </a:solidFill>
                <a:latin typeface="Baghdad"/>
              </a:rPr>
              <a:t>كماليات</a:t>
            </a:r>
            <a:r>
              <a:rPr lang="en-US" sz="3200" dirty="0">
                <a:solidFill>
                  <a:schemeClr val="bg2">
                    <a:lumMod val="50000"/>
                  </a:schemeClr>
                </a:solidFill>
                <a:latin typeface="Baghdad"/>
              </a:rPr>
              <a:t>".</a:t>
            </a:r>
          </a:p>
          <a:p>
            <a:pPr lvl="0" algn="r" rtl="1">
              <a:buFont typeface="Arial" pitchFamily="34" charset="0"/>
              <a:buChar char="•"/>
            </a:pPr>
            <a:r>
              <a:rPr lang="ar-SA" sz="3200" dirty="0">
                <a:solidFill>
                  <a:srgbClr val="008080"/>
                </a:solidFill>
                <a:latin typeface="Baghdad"/>
              </a:rPr>
              <a:t>على مستوى المجتمع</a:t>
            </a:r>
            <a:r>
              <a:rPr lang="en-US" sz="3200" dirty="0">
                <a:solidFill>
                  <a:srgbClr val="008080"/>
                </a:solidFill>
                <a:latin typeface="Baghdad"/>
              </a:rPr>
              <a:t>:</a:t>
            </a:r>
          </a:p>
          <a:p>
            <a:pPr marL="514350" lvl="0" indent="-514350" algn="r" rtl="1">
              <a:buFont typeface="+mj-lt"/>
              <a:buAutoNum type="arabicPeriod"/>
            </a:pPr>
            <a:r>
              <a:rPr lang="ar-SA" sz="3200" dirty="0">
                <a:solidFill>
                  <a:srgbClr val="006666"/>
                </a:solidFill>
                <a:latin typeface="Baghdad"/>
              </a:rPr>
              <a:t>أعداد السكان</a:t>
            </a:r>
            <a:r>
              <a:rPr lang="en-US" sz="3200" dirty="0">
                <a:solidFill>
                  <a:srgbClr val="006666"/>
                </a:solidFill>
                <a:latin typeface="Baghdad"/>
              </a:rPr>
              <a:t> : </a:t>
            </a:r>
            <a:r>
              <a:rPr lang="ar-SA" sz="3200" dirty="0" smtClean="0">
                <a:solidFill>
                  <a:schemeClr val="bg2">
                    <a:lumMod val="50000"/>
                  </a:schemeClr>
                </a:solidFill>
                <a:latin typeface="Baghdad"/>
              </a:rPr>
              <a:t>أعداد السكان</a:t>
            </a:r>
            <a:r>
              <a:rPr lang="en-US" sz="3200" dirty="0" smtClean="0">
                <a:solidFill>
                  <a:schemeClr val="bg2">
                    <a:lumMod val="50000"/>
                  </a:schemeClr>
                </a:solidFill>
                <a:latin typeface="Baghdad"/>
              </a:rPr>
              <a:t> ↑ ← </a:t>
            </a:r>
            <a:r>
              <a:rPr lang="en-US" sz="3200" dirty="0">
                <a:solidFill>
                  <a:schemeClr val="bg2">
                    <a:lumMod val="50000"/>
                  </a:schemeClr>
                </a:solidFill>
                <a:latin typeface="Baghdad"/>
              </a:rPr>
              <a:t>↑ </a:t>
            </a:r>
            <a:r>
              <a:rPr lang="ar-SA" sz="3200" dirty="0">
                <a:solidFill>
                  <a:schemeClr val="bg2">
                    <a:lumMod val="50000"/>
                  </a:schemeClr>
                </a:solidFill>
                <a:latin typeface="Baghdad"/>
              </a:rPr>
              <a:t>الطلب على الأرض </a:t>
            </a:r>
            <a:endParaRPr lang="en-US" sz="3200" dirty="0">
              <a:solidFill>
                <a:schemeClr val="bg2">
                  <a:lumMod val="50000"/>
                </a:schemeClr>
              </a:solidFill>
              <a:latin typeface="Baghdad"/>
            </a:endParaRPr>
          </a:p>
          <a:p>
            <a:pPr marL="514350" lvl="0" indent="-514350" algn="r" rtl="1">
              <a:buFont typeface="+mj-lt"/>
              <a:buAutoNum type="arabicPeriod"/>
            </a:pPr>
            <a:r>
              <a:rPr lang="ar-SA" sz="3200" dirty="0">
                <a:solidFill>
                  <a:srgbClr val="006666"/>
                </a:solidFill>
                <a:latin typeface="Baghdad"/>
              </a:rPr>
              <a:t>المستوى </a:t>
            </a:r>
            <a:r>
              <a:rPr lang="ar-SA" sz="3200" dirty="0" smtClean="0">
                <a:solidFill>
                  <a:srgbClr val="006666"/>
                </a:solidFill>
                <a:latin typeface="Baghdad"/>
              </a:rPr>
              <a:t>التقني:</a:t>
            </a:r>
            <a:r>
              <a:rPr lang="en-US" sz="3200" dirty="0" smtClean="0">
                <a:solidFill>
                  <a:srgbClr val="006666"/>
                </a:solidFill>
                <a:latin typeface="Baghdad"/>
              </a:rPr>
              <a:t> </a:t>
            </a:r>
            <a:r>
              <a:rPr lang="en-US" sz="3200" dirty="0" smtClean="0">
                <a:solidFill>
                  <a:schemeClr val="bg2">
                    <a:lumMod val="50000"/>
                  </a:schemeClr>
                </a:solidFill>
                <a:latin typeface="Baghdad"/>
              </a:rPr>
              <a:t>↑ </a:t>
            </a:r>
            <a:r>
              <a:rPr lang="ar-SA" sz="3200" dirty="0" smtClean="0">
                <a:solidFill>
                  <a:schemeClr val="bg2">
                    <a:lumMod val="50000"/>
                  </a:schemeClr>
                </a:solidFill>
                <a:latin typeface="Baghdad"/>
              </a:rPr>
              <a:t>التقنية</a:t>
            </a:r>
            <a:r>
              <a:rPr lang="en-US" sz="3200" dirty="0" smtClean="0">
                <a:solidFill>
                  <a:schemeClr val="bg2">
                    <a:lumMod val="50000"/>
                  </a:schemeClr>
                </a:solidFill>
                <a:latin typeface="Baghdad"/>
              </a:rPr>
              <a:t> ↓ ← </a:t>
            </a:r>
            <a:r>
              <a:rPr lang="ar-SA" sz="3200" dirty="0" smtClean="0">
                <a:solidFill>
                  <a:schemeClr val="bg2">
                    <a:lumMod val="50000"/>
                  </a:schemeClr>
                </a:solidFill>
                <a:latin typeface="Baghdad"/>
              </a:rPr>
              <a:t>الطلب على الأرض</a:t>
            </a:r>
            <a:r>
              <a:rPr lang="en-US" sz="3200" dirty="0" smtClean="0">
                <a:solidFill>
                  <a:srgbClr val="006666"/>
                </a:solidFill>
                <a:latin typeface="Baghdad"/>
              </a:rPr>
              <a:t> </a:t>
            </a:r>
            <a:r>
              <a:rPr lang="ar-SA" sz="3200" dirty="0" smtClean="0">
                <a:solidFill>
                  <a:srgbClr val="006666"/>
                </a:solidFill>
                <a:latin typeface="Baghdad"/>
              </a:rPr>
              <a:t>.</a:t>
            </a:r>
            <a:endParaRPr lang="en-US" sz="3200" dirty="0" smtClean="0">
              <a:solidFill>
                <a:srgbClr val="006666"/>
              </a:solidFill>
              <a:latin typeface="Baghdad"/>
            </a:endParaRPr>
          </a:p>
          <a:p>
            <a:pPr marL="514350" lvl="0" indent="-514350" algn="r" rtl="1">
              <a:buFont typeface="+mj-lt"/>
              <a:buAutoNum type="arabicPeriod"/>
            </a:pPr>
            <a:r>
              <a:rPr lang="ar-SA" sz="3200" dirty="0" smtClean="0">
                <a:solidFill>
                  <a:srgbClr val="006666"/>
                </a:solidFill>
                <a:latin typeface="Baghdad"/>
              </a:rPr>
              <a:t>زيادة دخل الفرد وإنتاجية العامل: </a:t>
            </a:r>
            <a:r>
              <a:rPr lang="ar-SA" sz="3200" dirty="0" smtClean="0">
                <a:solidFill>
                  <a:schemeClr val="bg2">
                    <a:lumMod val="50000"/>
                  </a:schemeClr>
                </a:solidFill>
                <a:latin typeface="Baghdad"/>
              </a:rPr>
              <a:t>الدخل </a:t>
            </a:r>
            <a:r>
              <a:rPr lang="en-US" sz="3200" dirty="0" smtClean="0">
                <a:solidFill>
                  <a:schemeClr val="bg2">
                    <a:lumMod val="50000"/>
                  </a:schemeClr>
                </a:solidFill>
                <a:latin typeface="Baghdad"/>
              </a:rPr>
              <a:t>↑ ← ↑ </a:t>
            </a:r>
            <a:r>
              <a:rPr lang="ar-SA" sz="3200" dirty="0" smtClean="0">
                <a:solidFill>
                  <a:schemeClr val="bg2">
                    <a:lumMod val="50000"/>
                  </a:schemeClr>
                </a:solidFill>
                <a:latin typeface="Baghdad"/>
              </a:rPr>
              <a:t>الطلب على الأرض </a:t>
            </a:r>
            <a:endParaRPr lang="en-US" sz="3200" dirty="0" smtClean="0">
              <a:solidFill>
                <a:srgbClr val="006666"/>
              </a:solidFill>
              <a:latin typeface="Baghdad"/>
            </a:endParaRPr>
          </a:p>
          <a:p>
            <a:pPr marL="514350" lvl="0" indent="-514350" algn="r" rtl="1">
              <a:buFont typeface="+mj-lt"/>
              <a:buAutoNum type="arabicPeriod"/>
            </a:pPr>
            <a:r>
              <a:rPr lang="ar-SA" sz="3200" dirty="0" smtClean="0">
                <a:solidFill>
                  <a:srgbClr val="006666"/>
                </a:solidFill>
                <a:latin typeface="Baghdad"/>
              </a:rPr>
              <a:t>حركة </a:t>
            </a:r>
            <a:r>
              <a:rPr lang="ar-SA" sz="3200" dirty="0">
                <a:solidFill>
                  <a:srgbClr val="006666"/>
                </a:solidFill>
                <a:latin typeface="Baghdad"/>
              </a:rPr>
              <a:t>التحضر</a:t>
            </a:r>
            <a:r>
              <a:rPr lang="en-US" sz="3200" dirty="0">
                <a:solidFill>
                  <a:srgbClr val="006666"/>
                </a:solidFill>
                <a:latin typeface="Baghdad"/>
              </a:rPr>
              <a:t>.</a:t>
            </a:r>
          </a:p>
          <a:p>
            <a:pPr marL="514350" lvl="0" indent="-514350" algn="r" rtl="1">
              <a:buFont typeface="+mj-lt"/>
              <a:buAutoNum type="arabicPeriod"/>
            </a:pPr>
            <a:r>
              <a:rPr lang="ar-SA" sz="3200" dirty="0">
                <a:solidFill>
                  <a:srgbClr val="006666"/>
                </a:solidFill>
                <a:latin typeface="Baghdad"/>
              </a:rPr>
              <a:t>التجارة الخارجية</a:t>
            </a:r>
            <a:r>
              <a:rPr lang="en-US" sz="3200" dirty="0">
                <a:solidFill>
                  <a:srgbClr val="006666"/>
                </a:solidFill>
                <a:latin typeface="Baghdad"/>
              </a:rPr>
              <a:t>.</a:t>
            </a:r>
          </a:p>
          <a:p>
            <a:pPr marL="514350" lvl="0" indent="-514350" algn="r" rtl="1">
              <a:buFont typeface="+mj-lt"/>
              <a:buAutoNum type="arabicPeriod"/>
            </a:pPr>
            <a:r>
              <a:rPr lang="ar-SA" sz="3200" dirty="0">
                <a:solidFill>
                  <a:srgbClr val="006666"/>
                </a:solidFill>
                <a:latin typeface="Baghdad"/>
              </a:rPr>
              <a:t>أسعار السلع</a:t>
            </a:r>
            <a:r>
              <a:rPr lang="en-US" sz="3200" dirty="0">
                <a:solidFill>
                  <a:srgbClr val="006666"/>
                </a:solidFill>
                <a:latin typeface="Baghdad"/>
              </a:rPr>
              <a:t>.</a:t>
            </a:r>
          </a:p>
          <a:p>
            <a:pPr marL="514350" lvl="0" indent="-514350" algn="r" rtl="1">
              <a:buFont typeface="+mj-lt"/>
              <a:buAutoNum type="arabicPeriod"/>
            </a:pPr>
            <a:r>
              <a:rPr lang="ar-SA" sz="3200" dirty="0">
                <a:solidFill>
                  <a:srgbClr val="006666"/>
                </a:solidFill>
                <a:latin typeface="Baghdad"/>
              </a:rPr>
              <a:t>الإحلال</a:t>
            </a:r>
            <a:r>
              <a:rPr lang="en-US" sz="3200" dirty="0">
                <a:solidFill>
                  <a:srgbClr val="006666"/>
                </a:solidFill>
                <a:latin typeface="Baghdad"/>
              </a:rPr>
              <a:t> .</a:t>
            </a:r>
          </a:p>
        </p:txBody>
      </p:sp>
      <p:sp>
        <p:nvSpPr>
          <p:cNvPr id="6" name="TextBox 5"/>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952500" y="-368300"/>
            <a:ext cx="11099800" cy="2120900"/>
          </a:xfrm>
        </p:spPr>
        <p:txBody>
          <a:bodyPr/>
          <a:lstStyle/>
          <a:p>
            <a:pPr rtl="1"/>
            <a:r>
              <a:rPr lang="en-US">
                <a:solidFill>
                  <a:srgbClr val="008C91"/>
                </a:solidFill>
                <a:latin typeface="Baghdad" charset="0"/>
                <a:ea typeface="Baghdad" charset="0"/>
                <a:cs typeface="Baghdad" charset="0"/>
                <a:sym typeface="Baghdad" charset="0"/>
              </a:rPr>
              <a:t>توازن سوق الأراضي </a:t>
            </a:r>
          </a:p>
        </p:txBody>
      </p:sp>
      <p:pic>
        <p:nvPicPr>
          <p:cNvPr id="20483" name="Picture 3" descr="pasted-image.pdf"/>
          <p:cNvPicPr>
            <a:picLocks noChangeAspect="1"/>
          </p:cNvPicPr>
          <p:nvPr/>
        </p:nvPicPr>
        <p:blipFill>
          <a:blip r:embed="rId2"/>
          <a:srcRect/>
          <a:stretch>
            <a:fillRect/>
          </a:stretch>
        </p:blipFill>
        <p:spPr bwMode="auto">
          <a:xfrm>
            <a:off x="3287713" y="1731963"/>
            <a:ext cx="6821487" cy="4637087"/>
          </a:xfrm>
          <a:prstGeom prst="rect">
            <a:avLst/>
          </a:prstGeom>
          <a:noFill/>
          <a:ln w="12700" cap="flat" cmpd="sng">
            <a:noFill/>
            <a:prstDash val="solid"/>
            <a:miter lim="400000"/>
            <a:headEnd type="none" w="med" len="med"/>
            <a:tailEnd type="none" w="med" len="med"/>
          </a:ln>
          <a:effectLst/>
        </p:spPr>
      </p:pic>
      <p:sp>
        <p:nvSpPr>
          <p:cNvPr id="9" name="Rectangle 8"/>
          <p:cNvSpPr/>
          <p:nvPr/>
        </p:nvSpPr>
        <p:spPr>
          <a:xfrm>
            <a:off x="0" y="6390144"/>
            <a:ext cx="12827000" cy="2677656"/>
          </a:xfrm>
          <a:prstGeom prst="rect">
            <a:avLst/>
          </a:prstGeom>
        </p:spPr>
        <p:txBody>
          <a:bodyPr wrap="square">
            <a:spAutoFit/>
          </a:bodyPr>
          <a:lstStyle/>
          <a:p>
            <a:pPr lvl="0" algn="r" rtl="1">
              <a:buFont typeface="Arial" pitchFamily="34" charset="0"/>
              <a:buChar char="•"/>
            </a:pPr>
            <a:r>
              <a:rPr lang="ar-SA" sz="2400" dirty="0">
                <a:solidFill>
                  <a:srgbClr val="006666"/>
                </a:solidFill>
                <a:latin typeface="Baghdad"/>
              </a:rPr>
              <a:t>من الشكل السابق يتضح الآتي</a:t>
            </a:r>
            <a:r>
              <a:rPr lang="en-US" sz="2400" dirty="0">
                <a:solidFill>
                  <a:srgbClr val="006666"/>
                </a:solidFill>
                <a:latin typeface="Baghdad"/>
              </a:rPr>
              <a:t>:</a:t>
            </a:r>
          </a:p>
          <a:p>
            <a:pPr lvl="0" algn="r" rtl="1">
              <a:buFont typeface="Arial" pitchFamily="34" charset="0"/>
              <a:buChar char="•"/>
            </a:pPr>
            <a:r>
              <a:rPr lang="ar-SA" sz="2400" dirty="0">
                <a:solidFill>
                  <a:schemeClr val="bg2">
                    <a:lumMod val="50000"/>
                  </a:schemeClr>
                </a:solidFill>
                <a:latin typeface="Baghdad"/>
              </a:rPr>
              <a:t>إن تفاعل العرض مع الطلب يحدد الأسعار والكميات التوازنية لكل سلعة أو خدمة أو مورد اقتصادي بما في ذلك الأرض</a:t>
            </a:r>
            <a:r>
              <a:rPr lang="en-US" sz="2400" dirty="0">
                <a:solidFill>
                  <a:schemeClr val="bg2">
                    <a:lumMod val="50000"/>
                  </a:schemeClr>
                </a:solidFill>
                <a:latin typeface="Baghdad"/>
              </a:rPr>
              <a:t>.</a:t>
            </a:r>
          </a:p>
          <a:p>
            <a:pPr lvl="0" algn="r" rtl="1">
              <a:buFont typeface="Arial" pitchFamily="34" charset="0"/>
              <a:buChar char="•"/>
            </a:pPr>
            <a:r>
              <a:rPr lang="ar-SA" sz="2400" dirty="0">
                <a:solidFill>
                  <a:schemeClr val="bg2">
                    <a:lumMod val="50000"/>
                  </a:schemeClr>
                </a:solidFill>
                <a:latin typeface="Baghdad"/>
              </a:rPr>
              <a:t>في الشكل السابق نقطة التوازن هي عندما يتقاطع منحنى العرض مع منحنى الطلب أي عند السعر</a:t>
            </a:r>
            <a:r>
              <a:rPr lang="en-US" sz="2400" dirty="0">
                <a:solidFill>
                  <a:schemeClr val="bg2">
                    <a:lumMod val="50000"/>
                  </a:schemeClr>
                </a:solidFill>
                <a:latin typeface="Baghdad"/>
              </a:rPr>
              <a:t> P1 </a:t>
            </a:r>
            <a:r>
              <a:rPr lang="ar-SA" sz="2400" dirty="0">
                <a:solidFill>
                  <a:schemeClr val="bg2">
                    <a:lumMod val="50000"/>
                  </a:schemeClr>
                </a:solidFill>
                <a:latin typeface="Baghdad"/>
              </a:rPr>
              <a:t>ومساحة الأرض</a:t>
            </a:r>
            <a:r>
              <a:rPr lang="en-US" sz="2400" dirty="0">
                <a:solidFill>
                  <a:schemeClr val="bg2">
                    <a:lumMod val="50000"/>
                  </a:schemeClr>
                </a:solidFill>
                <a:latin typeface="Baghdad"/>
              </a:rPr>
              <a:t> Q1 .</a:t>
            </a:r>
          </a:p>
          <a:p>
            <a:pPr lvl="0" algn="r" rtl="1">
              <a:buFont typeface="Arial" pitchFamily="34" charset="0"/>
              <a:buChar char="•"/>
            </a:pPr>
            <a:r>
              <a:rPr lang="ar-SA" sz="2400" dirty="0">
                <a:solidFill>
                  <a:schemeClr val="bg2">
                    <a:lumMod val="50000"/>
                  </a:schemeClr>
                </a:solidFill>
                <a:latin typeface="Baghdad"/>
              </a:rPr>
              <a:t>عند</a:t>
            </a:r>
            <a:r>
              <a:rPr lang="en-US" sz="2400" dirty="0">
                <a:solidFill>
                  <a:schemeClr val="bg2">
                    <a:lumMod val="50000"/>
                  </a:schemeClr>
                </a:solidFill>
                <a:latin typeface="Baghdad"/>
              </a:rPr>
              <a:t> P2  </a:t>
            </a:r>
            <a:r>
              <a:rPr lang="ar-SA" sz="2400" dirty="0">
                <a:solidFill>
                  <a:schemeClr val="bg2">
                    <a:lumMod val="50000"/>
                  </a:schemeClr>
                </a:solidFill>
                <a:latin typeface="Baghdad"/>
              </a:rPr>
              <a:t>السعر مرتفع نسبياً، يوجد فائض عرض وهو الفرق بين المساحة التي يعرضها أصحاب الأراضي هي</a:t>
            </a:r>
            <a:r>
              <a:rPr lang="en-US" sz="2400" dirty="0">
                <a:solidFill>
                  <a:schemeClr val="bg2">
                    <a:lumMod val="50000"/>
                  </a:schemeClr>
                </a:solidFill>
                <a:latin typeface="Baghdad"/>
              </a:rPr>
              <a:t> Q2</a:t>
            </a:r>
            <a:r>
              <a:rPr lang="ar-SA" sz="2400" dirty="0">
                <a:solidFill>
                  <a:schemeClr val="bg2">
                    <a:lumMod val="50000"/>
                  </a:schemeClr>
                </a:solidFill>
                <a:latin typeface="Baghdad"/>
              </a:rPr>
              <a:t> ، والمساحة المطلوبة هي</a:t>
            </a:r>
            <a:r>
              <a:rPr lang="en-US" sz="2400" dirty="0">
                <a:solidFill>
                  <a:schemeClr val="bg2">
                    <a:lumMod val="50000"/>
                  </a:schemeClr>
                </a:solidFill>
                <a:latin typeface="Baghdad"/>
              </a:rPr>
              <a:t> Q3</a:t>
            </a:r>
            <a:r>
              <a:rPr lang="ar-SA" sz="2400" dirty="0">
                <a:solidFill>
                  <a:schemeClr val="bg2">
                    <a:lumMod val="50000"/>
                  </a:schemeClr>
                </a:solidFill>
                <a:latin typeface="Baghdad"/>
              </a:rPr>
              <a:t>.فائض العرض يضغط على السعر فينخفض فيعود مرة أخرى الى</a:t>
            </a:r>
            <a:r>
              <a:rPr lang="en-US" sz="2400" dirty="0">
                <a:solidFill>
                  <a:schemeClr val="bg2">
                    <a:lumMod val="50000"/>
                  </a:schemeClr>
                </a:solidFill>
                <a:latin typeface="Baghdad"/>
              </a:rPr>
              <a:t>P1</a:t>
            </a:r>
            <a:r>
              <a:rPr lang="ar-SA" sz="2400" dirty="0">
                <a:solidFill>
                  <a:schemeClr val="bg2">
                    <a:lumMod val="50000"/>
                  </a:schemeClr>
                </a:solidFill>
                <a:latin typeface="Baghdad"/>
              </a:rPr>
              <a:t>.</a:t>
            </a:r>
            <a:endParaRPr lang="en-US" sz="2400" dirty="0">
              <a:solidFill>
                <a:schemeClr val="bg2">
                  <a:lumMod val="50000"/>
                </a:schemeClr>
              </a:solidFill>
              <a:latin typeface="Baghdad"/>
            </a:endParaRPr>
          </a:p>
          <a:p>
            <a:pPr lvl="0" algn="r" rtl="1">
              <a:buFont typeface="Arial" pitchFamily="34" charset="0"/>
              <a:buChar char="•"/>
            </a:pPr>
            <a:r>
              <a:rPr lang="ar-SA" sz="2400" dirty="0">
                <a:solidFill>
                  <a:schemeClr val="bg2">
                    <a:lumMod val="50000"/>
                  </a:schemeClr>
                </a:solidFill>
                <a:latin typeface="Baghdad"/>
              </a:rPr>
              <a:t>عند</a:t>
            </a:r>
            <a:r>
              <a:rPr lang="en-US" sz="2400" dirty="0">
                <a:solidFill>
                  <a:schemeClr val="bg2">
                    <a:lumMod val="50000"/>
                  </a:schemeClr>
                </a:solidFill>
                <a:latin typeface="Baghdad"/>
              </a:rPr>
              <a:t> P3 </a:t>
            </a:r>
            <a:r>
              <a:rPr lang="ar-SA" sz="2400" dirty="0">
                <a:solidFill>
                  <a:schemeClr val="bg2">
                    <a:lumMod val="50000"/>
                  </a:schemeClr>
                </a:solidFill>
                <a:latin typeface="Baghdad"/>
              </a:rPr>
              <a:t>السعر منخفض نسبياً، يوجد فائض طلب وهو الفرق بين المساحة التي يطلبها المشترون تساوي</a:t>
            </a:r>
            <a:r>
              <a:rPr lang="en-US" sz="2400" dirty="0">
                <a:solidFill>
                  <a:schemeClr val="bg2">
                    <a:lumMod val="50000"/>
                  </a:schemeClr>
                </a:solidFill>
                <a:latin typeface="Baghdad"/>
              </a:rPr>
              <a:t> Q4</a:t>
            </a:r>
            <a:r>
              <a:rPr lang="ar-SA" sz="2400" dirty="0">
                <a:solidFill>
                  <a:schemeClr val="bg2">
                    <a:lumMod val="50000"/>
                  </a:schemeClr>
                </a:solidFill>
                <a:latin typeface="Baghdad"/>
              </a:rPr>
              <a:t> </a:t>
            </a:r>
            <a:r>
              <a:rPr lang="ar-SA" sz="2400" dirty="0" smtClean="0">
                <a:solidFill>
                  <a:schemeClr val="bg2">
                    <a:lumMod val="50000"/>
                  </a:schemeClr>
                </a:solidFill>
                <a:latin typeface="Baghdad"/>
              </a:rPr>
              <a:t>والمساحة </a:t>
            </a:r>
            <a:r>
              <a:rPr lang="ar-SA" sz="2400" dirty="0">
                <a:solidFill>
                  <a:schemeClr val="bg2">
                    <a:lumMod val="50000"/>
                  </a:schemeClr>
                </a:solidFill>
                <a:latin typeface="Baghdad"/>
              </a:rPr>
              <a:t>التي يعرضها البائعون عند نفس السعر تساوي</a:t>
            </a:r>
            <a:r>
              <a:rPr lang="en-US" sz="2400" dirty="0">
                <a:solidFill>
                  <a:schemeClr val="bg2">
                    <a:lumMod val="50000"/>
                  </a:schemeClr>
                </a:solidFill>
                <a:latin typeface="Baghdad"/>
              </a:rPr>
              <a:t> Q5 . </a:t>
            </a:r>
            <a:r>
              <a:rPr lang="ar-SA" sz="2400" dirty="0">
                <a:solidFill>
                  <a:schemeClr val="bg2">
                    <a:lumMod val="50000"/>
                  </a:schemeClr>
                </a:solidFill>
                <a:latin typeface="Baghdad"/>
              </a:rPr>
              <a:t>فائض الطلب يضغط على السعر فيدفعه للارتفاع وبالتالي يعود الى سعر التوازن</a:t>
            </a:r>
            <a:r>
              <a:rPr lang="en-US" sz="2400" dirty="0">
                <a:solidFill>
                  <a:schemeClr val="bg2">
                    <a:lumMod val="50000"/>
                  </a:schemeClr>
                </a:solidFill>
                <a:latin typeface="Baghdad"/>
              </a:rPr>
              <a:t>.</a:t>
            </a:r>
          </a:p>
        </p:txBody>
      </p:sp>
      <p:sp>
        <p:nvSpPr>
          <p:cNvPr id="10" name="TextBox 9"/>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2200" y="1087695"/>
            <a:ext cx="11049000" cy="7294305"/>
          </a:xfrm>
          <a:prstGeom prst="rect">
            <a:avLst/>
          </a:prstGeom>
        </p:spPr>
        <p:txBody>
          <a:bodyPr wrap="square">
            <a:spAutoFit/>
          </a:bodyPr>
          <a:lstStyle/>
          <a:p>
            <a:pPr lvl="0" algn="r" rtl="1">
              <a:buFont typeface="Arial" pitchFamily="34" charset="0"/>
              <a:buChar char="•"/>
            </a:pPr>
            <a:r>
              <a:rPr lang="ar-SA" sz="3600" dirty="0">
                <a:solidFill>
                  <a:srgbClr val="008080"/>
                </a:solidFill>
                <a:latin typeface="Baghdad"/>
              </a:rPr>
              <a:t>عرفي المرونة السعرية</a:t>
            </a:r>
            <a:r>
              <a:rPr lang="en-US" sz="3600" dirty="0">
                <a:solidFill>
                  <a:srgbClr val="008080"/>
                </a:solidFill>
                <a:latin typeface="Baghdad"/>
              </a:rPr>
              <a:t>:</a:t>
            </a:r>
          </a:p>
          <a:p>
            <a:pPr lvl="0" algn="r" rtl="1">
              <a:buFont typeface="Arial" pitchFamily="34" charset="0"/>
              <a:buChar char="•"/>
            </a:pPr>
            <a:r>
              <a:rPr lang="ar-SA" sz="3600" dirty="0">
                <a:solidFill>
                  <a:schemeClr val="bg2">
                    <a:lumMod val="50000"/>
                  </a:schemeClr>
                </a:solidFill>
                <a:latin typeface="Baghdad"/>
              </a:rPr>
              <a:t>هي التغير النسبي في الكمية المعروضة أو المطلوبة مقسوماً على التغير النسبي بالسعر</a:t>
            </a:r>
            <a:r>
              <a:rPr lang="en-US" sz="3600" dirty="0" smtClean="0">
                <a:solidFill>
                  <a:schemeClr val="bg2">
                    <a:lumMod val="50000"/>
                  </a:schemeClr>
                </a:solidFill>
                <a:latin typeface="Baghdad"/>
              </a:rPr>
              <a:t>.</a:t>
            </a:r>
            <a:endParaRPr lang="ar-SA" sz="3600" dirty="0" smtClean="0">
              <a:solidFill>
                <a:schemeClr val="bg2">
                  <a:lumMod val="50000"/>
                </a:schemeClr>
              </a:solidFill>
              <a:latin typeface="Baghdad"/>
            </a:endParaRPr>
          </a:p>
          <a:p>
            <a:pPr lvl="0" algn="r" rtl="1"/>
            <a:endParaRPr lang="en-US" sz="3600" dirty="0">
              <a:solidFill>
                <a:schemeClr val="bg2">
                  <a:lumMod val="50000"/>
                </a:schemeClr>
              </a:solidFill>
              <a:latin typeface="Baghdad"/>
            </a:endParaRPr>
          </a:p>
          <a:p>
            <a:pPr lvl="0" algn="r" rtl="1">
              <a:buFont typeface="Arial" pitchFamily="34" charset="0"/>
              <a:buChar char="•"/>
            </a:pPr>
            <a:r>
              <a:rPr lang="ar-SA" sz="3600" dirty="0">
                <a:solidFill>
                  <a:srgbClr val="008080"/>
                </a:solidFill>
                <a:latin typeface="Baghdad"/>
              </a:rPr>
              <a:t>أهم العوامل المؤثرة على مرونة العرض</a:t>
            </a:r>
            <a:r>
              <a:rPr lang="en-US" sz="3600" dirty="0">
                <a:solidFill>
                  <a:srgbClr val="008080"/>
                </a:solidFill>
                <a:latin typeface="Baghdad"/>
              </a:rPr>
              <a:t> : </a:t>
            </a:r>
          </a:p>
          <a:p>
            <a:pPr marL="742950" lvl="0" indent="-742950" algn="r" rtl="1">
              <a:buFont typeface="+mj-lt"/>
              <a:buAutoNum type="arabicPeriod"/>
            </a:pPr>
            <a:r>
              <a:rPr lang="ar-SA" sz="3600" dirty="0">
                <a:solidFill>
                  <a:schemeClr val="bg2">
                    <a:lumMod val="50000"/>
                  </a:schemeClr>
                </a:solidFill>
                <a:latin typeface="Baghdad"/>
              </a:rPr>
              <a:t>نوعية استخدام الأراضي</a:t>
            </a:r>
            <a:r>
              <a:rPr lang="en-US" sz="3600" dirty="0">
                <a:solidFill>
                  <a:schemeClr val="bg2">
                    <a:lumMod val="50000"/>
                  </a:schemeClr>
                </a:solidFill>
                <a:latin typeface="Baghdad"/>
              </a:rPr>
              <a:t>.</a:t>
            </a:r>
          </a:p>
          <a:p>
            <a:pPr marL="742950" lvl="0" indent="-742950" algn="r" rtl="1">
              <a:buFont typeface="+mj-lt"/>
              <a:buAutoNum type="arabicPeriod"/>
            </a:pPr>
            <a:r>
              <a:rPr lang="ar-SA" sz="3600" dirty="0">
                <a:solidFill>
                  <a:schemeClr val="bg2">
                    <a:lumMod val="50000"/>
                  </a:schemeClr>
                </a:solidFill>
                <a:latin typeface="Baghdad"/>
              </a:rPr>
              <a:t>مدى توفر </a:t>
            </a:r>
            <a:r>
              <a:rPr lang="ar-SA" sz="3600" dirty="0" smtClean="0">
                <a:solidFill>
                  <a:schemeClr val="bg2">
                    <a:lumMod val="50000"/>
                  </a:schemeClr>
                </a:solidFill>
                <a:latin typeface="Baghdad"/>
              </a:rPr>
              <a:t>بدائل {كلما </a:t>
            </a:r>
            <a:r>
              <a:rPr lang="ar-SA" sz="3600" dirty="0">
                <a:solidFill>
                  <a:schemeClr val="bg2">
                    <a:lumMod val="50000"/>
                  </a:schemeClr>
                </a:solidFill>
                <a:latin typeface="Baghdad"/>
              </a:rPr>
              <a:t>قلت البدائل كلما أصبحت المرونة </a:t>
            </a:r>
            <a:r>
              <a:rPr lang="ar-SA" sz="3600" dirty="0" smtClean="0">
                <a:solidFill>
                  <a:schemeClr val="bg2">
                    <a:lumMod val="50000"/>
                  </a:schemeClr>
                </a:solidFill>
                <a:latin typeface="Baghdad"/>
              </a:rPr>
              <a:t>أقل}</a:t>
            </a:r>
            <a:endParaRPr lang="en-US" sz="3600" dirty="0">
              <a:solidFill>
                <a:schemeClr val="bg2">
                  <a:lumMod val="50000"/>
                </a:schemeClr>
              </a:solidFill>
              <a:latin typeface="Baghdad"/>
            </a:endParaRPr>
          </a:p>
          <a:p>
            <a:pPr marL="742950" lvl="0" indent="-742950" algn="r" rtl="1">
              <a:buFont typeface="+mj-lt"/>
              <a:buAutoNum type="arabicPeriod"/>
            </a:pPr>
            <a:r>
              <a:rPr lang="ar-SA" sz="3600" dirty="0">
                <a:solidFill>
                  <a:schemeClr val="bg2">
                    <a:lumMod val="50000"/>
                  </a:schemeClr>
                </a:solidFill>
                <a:latin typeface="Baghdad"/>
              </a:rPr>
              <a:t>طول الفترة الزمنية</a:t>
            </a:r>
            <a:r>
              <a:rPr lang="en-US" sz="3600" dirty="0">
                <a:solidFill>
                  <a:schemeClr val="bg2">
                    <a:lumMod val="50000"/>
                  </a:schemeClr>
                </a:solidFill>
                <a:latin typeface="Baghdad"/>
              </a:rPr>
              <a:t>.</a:t>
            </a:r>
          </a:p>
          <a:p>
            <a:pPr marL="742950" lvl="0" indent="-742950" algn="r" rtl="1">
              <a:buFont typeface="+mj-lt"/>
              <a:buAutoNum type="arabicPeriod"/>
            </a:pPr>
            <a:r>
              <a:rPr lang="ar-SA" sz="3600" dirty="0">
                <a:solidFill>
                  <a:schemeClr val="bg2">
                    <a:lumMod val="50000"/>
                  </a:schemeClr>
                </a:solidFill>
                <a:latin typeface="Baghdad"/>
              </a:rPr>
              <a:t>مدى امكانية الإحلال</a:t>
            </a:r>
            <a:r>
              <a:rPr lang="en-US" sz="3600" dirty="0" smtClean="0">
                <a:solidFill>
                  <a:schemeClr val="bg2">
                    <a:lumMod val="50000"/>
                  </a:schemeClr>
                </a:solidFill>
                <a:latin typeface="Baghdad"/>
              </a:rPr>
              <a:t>.</a:t>
            </a:r>
            <a:endParaRPr lang="ar-SA" sz="3600" dirty="0" smtClean="0">
              <a:solidFill>
                <a:schemeClr val="bg2">
                  <a:lumMod val="50000"/>
                </a:schemeClr>
              </a:solidFill>
              <a:latin typeface="Baghdad"/>
            </a:endParaRPr>
          </a:p>
          <a:p>
            <a:pPr marL="742950" lvl="0" indent="-742950" algn="r" rtl="1"/>
            <a:endParaRPr lang="en-US" sz="3600" dirty="0">
              <a:solidFill>
                <a:schemeClr val="bg2">
                  <a:lumMod val="50000"/>
                </a:schemeClr>
              </a:solidFill>
              <a:latin typeface="Baghdad"/>
            </a:endParaRPr>
          </a:p>
          <a:p>
            <a:pPr lvl="0" algn="r" rtl="1">
              <a:buFont typeface="Arial" pitchFamily="34" charset="0"/>
              <a:buChar char="•"/>
            </a:pPr>
            <a:r>
              <a:rPr lang="ar-SA" sz="3600" dirty="0">
                <a:solidFill>
                  <a:srgbClr val="008080"/>
                </a:solidFill>
                <a:latin typeface="Baghdad"/>
              </a:rPr>
              <a:t>العوامل المؤثرة على مرونة الطلب</a:t>
            </a:r>
            <a:r>
              <a:rPr lang="en-US" sz="3600" dirty="0">
                <a:solidFill>
                  <a:srgbClr val="008080"/>
                </a:solidFill>
                <a:latin typeface="Baghdad"/>
              </a:rPr>
              <a:t>:</a:t>
            </a:r>
          </a:p>
          <a:p>
            <a:pPr marL="742950" lvl="0" indent="-742950" algn="r" rtl="1">
              <a:buFont typeface="+mj-lt"/>
              <a:buAutoNum type="arabicPeriod"/>
            </a:pPr>
            <a:r>
              <a:rPr lang="ar-SA" sz="3600" dirty="0">
                <a:solidFill>
                  <a:schemeClr val="bg2">
                    <a:lumMod val="50000"/>
                  </a:schemeClr>
                </a:solidFill>
                <a:latin typeface="Baghdad"/>
              </a:rPr>
              <a:t>مرونة الطلب تتأثر بمرونة طلب السلعة</a:t>
            </a:r>
            <a:r>
              <a:rPr lang="en-US" sz="3600" dirty="0">
                <a:solidFill>
                  <a:schemeClr val="bg2">
                    <a:lumMod val="50000"/>
                  </a:schemeClr>
                </a:solidFill>
                <a:latin typeface="Baghdad"/>
              </a:rPr>
              <a:t>. </a:t>
            </a:r>
          </a:p>
          <a:p>
            <a:pPr marL="742950" lvl="0" indent="-742950" algn="r" rtl="1">
              <a:buFont typeface="+mj-lt"/>
              <a:buAutoNum type="arabicPeriod"/>
            </a:pPr>
            <a:r>
              <a:rPr lang="ar-SA" sz="3600" dirty="0">
                <a:solidFill>
                  <a:schemeClr val="bg2">
                    <a:lumMod val="50000"/>
                  </a:schemeClr>
                </a:solidFill>
                <a:latin typeface="Baghdad"/>
              </a:rPr>
              <a:t>مدى امكانية احلال الأرض من استخدام الى استخدام آخر</a:t>
            </a:r>
            <a:r>
              <a:rPr lang="en-US" sz="3600" dirty="0">
                <a:solidFill>
                  <a:schemeClr val="bg2">
                    <a:lumMod val="50000"/>
                  </a:schemeClr>
                </a:solidFill>
                <a:latin typeface="Baghdad"/>
              </a:rPr>
              <a:t>.</a:t>
            </a:r>
          </a:p>
        </p:txBody>
      </p:sp>
      <p:sp>
        <p:nvSpPr>
          <p:cNvPr id="5" name="TextBox 4"/>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1079500" y="2692400"/>
            <a:ext cx="10464800" cy="3302000"/>
          </a:xfrm>
        </p:spPr>
        <p:txBody>
          <a:bodyPr/>
          <a:lstStyle/>
          <a:p>
            <a:pPr rtl="1"/>
            <a:r>
              <a:rPr lang="en-US">
                <a:solidFill>
                  <a:srgbClr val="008C91"/>
                </a:solidFill>
                <a:latin typeface="Baghdad" charset="0"/>
                <a:ea typeface="Baghdad" charset="0"/>
                <a:cs typeface="Baghdad" charset="0"/>
                <a:sym typeface="Baghdad" charset="0"/>
              </a:rPr>
              <a:t>الفصل الثاني: الموارد الطبيعية</a:t>
            </a:r>
          </a:p>
        </p:txBody>
      </p:sp>
      <p:sp>
        <p:nvSpPr>
          <p:cNvPr id="4098" name="Text Box 2"/>
          <p:cNvSpPr txBox="1">
            <a:spLocks/>
          </p:cNvSpPr>
          <p:nvPr/>
        </p:nvSpPr>
        <p:spPr bwMode="auto">
          <a:xfrm>
            <a:off x="269875" y="9186863"/>
            <a:ext cx="1250342" cy="410369"/>
          </a:xfrm>
          <a:prstGeom prst="rect">
            <a:avLst/>
          </a:prstGeom>
          <a:noFill/>
          <a:ln w="12700" cap="flat" cmpd="sng">
            <a:noFill/>
            <a:prstDash val="solid"/>
            <a:miter lim="400000"/>
            <a:headEnd type="none" w="med" len="med"/>
            <a:tailEnd type="none" w="med" len="med"/>
          </a:ln>
          <a:effectLst/>
        </p:spPr>
        <p:txBody>
          <a:bodyPr wrap="none" lIns="50800" tIns="50800" rIns="50800" bIns="50800" anchor="ctr">
            <a:spAutoFit/>
          </a:bodyPr>
          <a:lstStyle/>
          <a:p>
            <a:pPr rtl="1"/>
            <a:r>
              <a:rPr lang="en-US" sz="2000" dirty="0">
                <a:solidFill>
                  <a:srgbClr val="008080"/>
                </a:solidFill>
              </a:rPr>
              <a:t>١٤٣٨\١٤٣٩</a:t>
            </a:r>
          </a:p>
        </p:txBody>
      </p:sp>
      <p:sp>
        <p:nvSpPr>
          <p:cNvPr id="4099" name="Text Box 3"/>
          <p:cNvSpPr txBox="1">
            <a:spLocks/>
          </p:cNvSpPr>
          <p:nvPr/>
        </p:nvSpPr>
        <p:spPr bwMode="auto">
          <a:xfrm>
            <a:off x="11333163" y="9186863"/>
            <a:ext cx="1370567" cy="410369"/>
          </a:xfrm>
          <a:prstGeom prst="rect">
            <a:avLst/>
          </a:prstGeom>
          <a:noFill/>
          <a:ln w="12700" cap="flat" cmpd="sng">
            <a:noFill/>
            <a:prstDash val="solid"/>
            <a:miter lim="400000"/>
            <a:headEnd type="none" w="med" len="med"/>
            <a:tailEnd type="none" w="med" len="med"/>
          </a:ln>
          <a:effectLst/>
        </p:spPr>
        <p:txBody>
          <a:bodyPr wrap="none" lIns="50800" tIns="50800" rIns="50800" bIns="50800" anchor="ctr">
            <a:spAutoFit/>
          </a:bodyPr>
          <a:lstStyle/>
          <a:p>
            <a:pPr rtl="1"/>
            <a:r>
              <a:rPr lang="en-US" sz="2000" dirty="0" err="1">
                <a:solidFill>
                  <a:srgbClr val="008080"/>
                </a:solidFill>
              </a:rPr>
              <a:t>أ.آلاء</a:t>
            </a:r>
            <a:r>
              <a:rPr lang="en-US" sz="2000" dirty="0">
                <a:solidFill>
                  <a:srgbClr val="008080"/>
                </a:solidFill>
              </a:rPr>
              <a:t> </a:t>
            </a:r>
            <a:r>
              <a:rPr lang="en-US" sz="2000" dirty="0" err="1">
                <a:solidFill>
                  <a:srgbClr val="008080"/>
                </a:solidFill>
              </a:rPr>
              <a:t>عبدالواحد</a:t>
            </a:r>
            <a:endParaRPr lang="en-US" sz="2000" dirty="0">
              <a:solidFill>
                <a:srgbClr val="008080"/>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الموقع الثابت للأرض</a:t>
            </a:r>
          </a:p>
        </p:txBody>
      </p:sp>
      <p:sp>
        <p:nvSpPr>
          <p:cNvPr id="5" name="Rectangle 4"/>
          <p:cNvSpPr/>
          <p:nvPr/>
        </p:nvSpPr>
        <p:spPr>
          <a:xfrm>
            <a:off x="939800" y="2514600"/>
            <a:ext cx="11582400" cy="5355312"/>
          </a:xfrm>
          <a:prstGeom prst="rect">
            <a:avLst/>
          </a:prstGeom>
        </p:spPr>
        <p:txBody>
          <a:bodyPr wrap="square">
            <a:spAutoFit/>
          </a:bodyPr>
          <a:lstStyle/>
          <a:p>
            <a:pPr lvl="0" algn="r" rtl="1">
              <a:buFont typeface="Arial" pitchFamily="34" charset="0"/>
              <a:buChar char="•"/>
            </a:pPr>
            <a:r>
              <a:rPr lang="ar-SA" dirty="0">
                <a:solidFill>
                  <a:srgbClr val="006666"/>
                </a:solidFill>
                <a:latin typeface="Baghdad"/>
              </a:rPr>
              <a:t>من أهم خصائص الأرض موقعها الثابت، وله أهمية اقتصادية كبرى لأنه يؤثر على ما يلي</a:t>
            </a:r>
            <a:r>
              <a:rPr lang="en-US" dirty="0">
                <a:solidFill>
                  <a:srgbClr val="006666"/>
                </a:solidFill>
                <a:latin typeface="Baghdad"/>
              </a:rPr>
              <a:t>: </a:t>
            </a:r>
          </a:p>
          <a:p>
            <a:pPr marL="742950" lvl="0" indent="-742950" algn="r" rtl="1">
              <a:buFont typeface="+mj-lt"/>
              <a:buAutoNum type="arabicPeriod"/>
            </a:pPr>
            <a:r>
              <a:rPr lang="ar-SA" dirty="0">
                <a:solidFill>
                  <a:schemeClr val="bg2">
                    <a:lumMod val="50000"/>
                  </a:schemeClr>
                </a:solidFill>
                <a:latin typeface="Baghdad"/>
              </a:rPr>
              <a:t>قيمة الأرض وطاقتها الاستخدامية</a:t>
            </a:r>
            <a:r>
              <a:rPr lang="en-US" dirty="0">
                <a:solidFill>
                  <a:schemeClr val="bg2">
                    <a:lumMod val="50000"/>
                  </a:schemeClr>
                </a:solidFill>
                <a:latin typeface="Baghdad"/>
              </a:rPr>
              <a:t>.</a:t>
            </a:r>
          </a:p>
          <a:p>
            <a:pPr marL="742950" lvl="0" indent="-742950" algn="r" rtl="1">
              <a:buFont typeface="+mj-lt"/>
              <a:buAutoNum type="arabicPeriod"/>
            </a:pPr>
            <a:r>
              <a:rPr lang="ar-SA" dirty="0">
                <a:solidFill>
                  <a:schemeClr val="bg2">
                    <a:lumMod val="50000"/>
                  </a:schemeClr>
                </a:solidFill>
                <a:latin typeface="Baghdad"/>
              </a:rPr>
              <a:t>طرق استغلال الأرض</a:t>
            </a:r>
            <a:r>
              <a:rPr lang="en-US" dirty="0">
                <a:solidFill>
                  <a:schemeClr val="bg2">
                    <a:lumMod val="50000"/>
                  </a:schemeClr>
                </a:solidFill>
                <a:latin typeface="Baghdad"/>
              </a:rPr>
              <a:t>.</a:t>
            </a:r>
          </a:p>
          <a:p>
            <a:pPr marL="742950" lvl="0" indent="-742950" algn="r" rtl="1">
              <a:buFont typeface="+mj-lt"/>
              <a:buAutoNum type="arabicPeriod"/>
            </a:pPr>
            <a:r>
              <a:rPr lang="ar-SA" dirty="0">
                <a:solidFill>
                  <a:schemeClr val="bg2">
                    <a:lumMod val="50000"/>
                  </a:schemeClr>
                </a:solidFill>
                <a:latin typeface="Baghdad"/>
              </a:rPr>
              <a:t>ملكية الأرض وسهولة تحديد مواصفاتها القانونية</a:t>
            </a:r>
            <a:r>
              <a:rPr lang="en-US" dirty="0" smtClean="0">
                <a:solidFill>
                  <a:schemeClr val="bg2">
                    <a:lumMod val="50000"/>
                  </a:schemeClr>
                </a:solidFill>
                <a:latin typeface="Baghdad"/>
              </a:rPr>
              <a:t>.</a:t>
            </a:r>
            <a:endParaRPr lang="ar-SA" dirty="0" smtClean="0">
              <a:solidFill>
                <a:schemeClr val="bg2">
                  <a:lumMod val="50000"/>
                </a:schemeClr>
              </a:solidFill>
              <a:latin typeface="Baghdad"/>
            </a:endParaRPr>
          </a:p>
          <a:p>
            <a:pPr marL="742950" lvl="0" indent="-742950" algn="r" rtl="1">
              <a:buFont typeface="+mj-lt"/>
              <a:buAutoNum type="arabicPeriod"/>
            </a:pPr>
            <a:endParaRPr lang="ar-SA" dirty="0">
              <a:solidFill>
                <a:schemeClr val="bg2">
                  <a:lumMod val="50000"/>
                </a:schemeClr>
              </a:solidFill>
              <a:latin typeface="Baghdad"/>
            </a:endParaRPr>
          </a:p>
          <a:p>
            <a:pPr marL="742950" lvl="0" indent="-742950" algn="r" rtl="1"/>
            <a:endParaRPr lang="en-US" dirty="0">
              <a:solidFill>
                <a:schemeClr val="bg2">
                  <a:lumMod val="50000"/>
                </a:schemeClr>
              </a:solidFill>
              <a:latin typeface="Baghdad"/>
            </a:endParaRPr>
          </a:p>
          <a:p>
            <a:pPr lvl="0" rtl="1">
              <a:buFont typeface="Arial" pitchFamily="34" charset="0"/>
              <a:buChar char="•"/>
            </a:pPr>
            <a:r>
              <a:rPr lang="ar-SA" dirty="0">
                <a:solidFill>
                  <a:srgbClr val="006666"/>
                </a:solidFill>
                <a:latin typeface="Baghdad"/>
              </a:rPr>
              <a:t>لأن الأرض ثابته فلا يمكن نقلها، لتستخدم في أماكن ذات قيمة إنتاجية أعلى، بل لابد من استخدامها حيث هي مهما كانت قيمتها</a:t>
            </a:r>
            <a:r>
              <a:rPr lang="en-US" dirty="0">
                <a:solidFill>
                  <a:srgbClr val="006666"/>
                </a:solidFill>
                <a:latin typeface="Baghdad"/>
              </a:rPr>
              <a:t>.</a:t>
            </a:r>
          </a:p>
        </p:txBody>
      </p:sp>
      <p:sp>
        <p:nvSpPr>
          <p:cNvPr id="6" name="TextBox 5"/>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الموارد المائية</a:t>
            </a:r>
          </a:p>
        </p:txBody>
      </p:sp>
      <p:sp>
        <p:nvSpPr>
          <p:cNvPr id="23554" name="Rectangle 2"/>
          <p:cNvSpPr>
            <a:spLocks noGrp="1" noChangeArrowheads="1"/>
          </p:cNvSpPr>
          <p:nvPr>
            <p:ph type="body" idx="1"/>
          </p:nvPr>
        </p:nvSpPr>
        <p:spPr/>
        <p:txBody>
          <a:bodyPr/>
          <a:lstStyle/>
          <a:p>
            <a:pPr algn="r" rtl="1">
              <a:spcBef>
                <a:spcPct val="0"/>
              </a:spcBef>
            </a:pPr>
            <a:r>
              <a:rPr lang="en-US" sz="3100" dirty="0" err="1">
                <a:solidFill>
                  <a:srgbClr val="008C91"/>
                </a:solidFill>
                <a:latin typeface="Baghdad" charset="0"/>
                <a:ea typeface="Baghdad" charset="0"/>
                <a:cs typeface="Baghdad" charset="0"/>
                <a:sym typeface="Baghdad" charset="0"/>
              </a:rPr>
              <a:t>استخدامات</a:t>
            </a:r>
            <a:r>
              <a:rPr lang="en-US" sz="3100" dirty="0">
                <a:solidFill>
                  <a:srgbClr val="008C91"/>
                </a:solidFill>
                <a:latin typeface="Baghdad" charset="0"/>
                <a:ea typeface="Baghdad" charset="0"/>
                <a:cs typeface="Baghdad" charset="0"/>
                <a:sym typeface="Baghdad" charset="0"/>
              </a:rPr>
              <a:t> </a:t>
            </a:r>
            <a:r>
              <a:rPr lang="en-US" sz="3100" dirty="0" err="1">
                <a:solidFill>
                  <a:srgbClr val="008C91"/>
                </a:solidFill>
                <a:latin typeface="Baghdad" charset="0"/>
                <a:ea typeface="Baghdad" charset="0"/>
                <a:cs typeface="Baghdad" charset="0"/>
                <a:sym typeface="Baghdad" charset="0"/>
              </a:rPr>
              <a:t>المياه</a:t>
            </a:r>
            <a:r>
              <a:rPr lang="en-US" sz="3100" dirty="0">
                <a:solidFill>
                  <a:srgbClr val="008C91"/>
                </a:solidFill>
                <a:latin typeface="Baghdad" charset="0"/>
                <a:ea typeface="Baghdad" charset="0"/>
                <a:cs typeface="Baghdad" charset="0"/>
                <a:sym typeface="Baghdad" charset="0"/>
              </a:rPr>
              <a:t>:</a:t>
            </a:r>
          </a:p>
          <a:p>
            <a:pPr algn="r" rtl="1">
              <a:spcBef>
                <a:spcPct val="0"/>
              </a:spcBef>
            </a:pPr>
            <a:r>
              <a:rPr lang="en-US" sz="3200" dirty="0" err="1">
                <a:solidFill>
                  <a:srgbClr val="005558"/>
                </a:solidFill>
                <a:latin typeface="Baghdad" charset="0"/>
                <a:ea typeface="Baghdad" charset="0"/>
                <a:cs typeface="Baghdad" charset="0"/>
                <a:sym typeface="Baghdad" charset="0"/>
              </a:rPr>
              <a:t>سلعة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استهلاكية</a:t>
            </a:r>
            <a:r>
              <a:rPr lang="en-US" sz="3200" dirty="0">
                <a:solidFill>
                  <a:srgbClr val="005558"/>
                </a:solidFill>
                <a:latin typeface="Baghdad" charset="0"/>
                <a:ea typeface="Baghdad" charset="0"/>
                <a:cs typeface="Baghdad" charset="0"/>
                <a:sym typeface="Baghdad" charset="0"/>
              </a:rPr>
              <a:t>.</a:t>
            </a:r>
          </a:p>
          <a:p>
            <a:pPr algn="r" rtl="1">
              <a:spcBef>
                <a:spcPct val="0"/>
              </a:spcBef>
            </a:pPr>
            <a:r>
              <a:rPr lang="en-US" sz="3200" dirty="0" err="1">
                <a:solidFill>
                  <a:srgbClr val="005558"/>
                </a:solidFill>
                <a:latin typeface="Baghdad" charset="0"/>
                <a:ea typeface="Baghdad" charset="0"/>
                <a:cs typeface="Baghdad" charset="0"/>
                <a:sym typeface="Baghdad" charset="0"/>
              </a:rPr>
              <a:t>وسيلة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لإنتاج</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الطاقة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الكهرومائية</a:t>
            </a:r>
            <a:r>
              <a:rPr lang="en-US" sz="3200" dirty="0">
                <a:solidFill>
                  <a:srgbClr val="005558"/>
                </a:solidFill>
                <a:latin typeface="Baghdad" charset="0"/>
                <a:ea typeface="Baghdad" charset="0"/>
                <a:cs typeface="Baghdad" charset="0"/>
                <a:sym typeface="Baghdad" charset="0"/>
              </a:rPr>
              <a:t>.</a:t>
            </a:r>
          </a:p>
          <a:p>
            <a:pPr algn="r" rtl="1">
              <a:spcBef>
                <a:spcPct val="0"/>
              </a:spcBef>
            </a:pPr>
            <a:r>
              <a:rPr lang="en-US" sz="3200" dirty="0" err="1">
                <a:solidFill>
                  <a:srgbClr val="005558"/>
                </a:solidFill>
                <a:latin typeface="Baghdad" charset="0"/>
                <a:ea typeface="Baghdad" charset="0"/>
                <a:cs typeface="Baghdad" charset="0"/>
                <a:sym typeface="Baghdad" charset="0"/>
              </a:rPr>
              <a:t>وسيلة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للنقل</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والمواصلات</a:t>
            </a:r>
            <a:r>
              <a:rPr lang="en-US" sz="3200" dirty="0">
                <a:solidFill>
                  <a:srgbClr val="005558"/>
                </a:solidFill>
                <a:latin typeface="Baghdad" charset="0"/>
                <a:ea typeface="Baghdad" charset="0"/>
                <a:cs typeface="Baghdad" charset="0"/>
                <a:sym typeface="Baghdad" charset="0"/>
              </a:rPr>
              <a:t>.</a:t>
            </a:r>
          </a:p>
          <a:p>
            <a:pPr algn="r" rtl="1">
              <a:spcBef>
                <a:spcPct val="0"/>
              </a:spcBef>
            </a:pPr>
            <a:r>
              <a:rPr lang="en-US" sz="3200" dirty="0" err="1">
                <a:solidFill>
                  <a:srgbClr val="005558"/>
                </a:solidFill>
                <a:latin typeface="Baghdad" charset="0"/>
                <a:ea typeface="Baghdad" charset="0"/>
                <a:cs typeface="Baghdad" charset="0"/>
                <a:sym typeface="Baghdad" charset="0"/>
              </a:rPr>
              <a:t>وسيلة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لنظافة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البيئة</a:t>
            </a:r>
            <a:r>
              <a:rPr lang="en-US" sz="3200" dirty="0">
                <a:solidFill>
                  <a:srgbClr val="005558"/>
                </a:solidFill>
                <a:latin typeface="Baghdad" charset="0"/>
                <a:ea typeface="Baghdad" charset="0"/>
                <a:cs typeface="Baghdad" charset="0"/>
                <a:sym typeface="Baghdad" charset="0"/>
              </a:rPr>
              <a:t>.</a:t>
            </a:r>
          </a:p>
          <a:p>
            <a:pPr algn="r" rtl="1">
              <a:spcBef>
                <a:spcPct val="0"/>
              </a:spcBef>
            </a:pPr>
            <a:r>
              <a:rPr lang="en-US" sz="3200" dirty="0" err="1">
                <a:solidFill>
                  <a:srgbClr val="005558"/>
                </a:solidFill>
                <a:latin typeface="Baghdad" charset="0"/>
                <a:ea typeface="Baghdad" charset="0"/>
                <a:cs typeface="Baghdad" charset="0"/>
                <a:sym typeface="Baghdad" charset="0"/>
              </a:rPr>
              <a:t>وسيلة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للترفية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والترويح</a:t>
            </a:r>
            <a:r>
              <a:rPr lang="en-US" sz="3200" dirty="0">
                <a:solidFill>
                  <a:srgbClr val="005558"/>
                </a:solidFill>
                <a:latin typeface="Baghdad" charset="0"/>
                <a:ea typeface="Baghdad" charset="0"/>
                <a:cs typeface="Baghdad" charset="0"/>
                <a:sym typeface="Baghdad" charset="0"/>
              </a:rPr>
              <a:t>.</a:t>
            </a:r>
          </a:p>
          <a:p>
            <a:pPr algn="r" rtl="1">
              <a:spcBef>
                <a:spcPct val="0"/>
              </a:spcBef>
            </a:pPr>
            <a:endParaRPr lang="en-US" sz="3200" dirty="0">
              <a:solidFill>
                <a:srgbClr val="005558"/>
              </a:solidFill>
              <a:latin typeface="Baghdad" charset="0"/>
              <a:ea typeface="Baghdad" charset="0"/>
              <a:cs typeface="Baghdad" charset="0"/>
              <a:sym typeface="Baghdad" charset="0"/>
            </a:endParaRPr>
          </a:p>
          <a:p>
            <a:pPr algn="r" rtl="1">
              <a:spcBef>
                <a:spcPct val="0"/>
              </a:spcBef>
            </a:pPr>
            <a:r>
              <a:rPr lang="en-US" sz="3200" dirty="0" err="1">
                <a:solidFill>
                  <a:srgbClr val="005558"/>
                </a:solidFill>
                <a:latin typeface="Baghdad" charset="0"/>
                <a:ea typeface="Baghdad" charset="0"/>
                <a:cs typeface="Baghdad" charset="0"/>
                <a:sym typeface="Baghdad" charset="0"/>
              </a:rPr>
              <a:t>للمسطحات</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المائية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المختلفة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أثر</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كبير</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على</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الطقس</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والمناخ</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والبيئة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بصفة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عامة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فهي</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المصدر</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الرئيس</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للأمطار</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والبخار</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والرطوبة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التي</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تساعد</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على</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الإنتاج</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الزراعي</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والثروة</a:t>
            </a:r>
            <a:r>
              <a:rPr lang="en-US" sz="3200" dirty="0">
                <a:solidFill>
                  <a:srgbClr val="005558"/>
                </a:solidFill>
                <a:latin typeface="Baghdad" charset="0"/>
                <a:ea typeface="Baghdad" charset="0"/>
                <a:cs typeface="Baghdad" charset="0"/>
                <a:sym typeface="Baghdad" charset="0"/>
              </a:rPr>
              <a:t> </a:t>
            </a:r>
            <a:r>
              <a:rPr lang="en-US" sz="3200" dirty="0" err="1">
                <a:solidFill>
                  <a:srgbClr val="005558"/>
                </a:solidFill>
                <a:latin typeface="Baghdad" charset="0"/>
                <a:ea typeface="Baghdad" charset="0"/>
                <a:cs typeface="Baghdad" charset="0"/>
                <a:sym typeface="Baghdad" charset="0"/>
              </a:rPr>
              <a:t>الحيوانية</a:t>
            </a:r>
            <a:r>
              <a:rPr lang="en-US" sz="3200" dirty="0">
                <a:solidFill>
                  <a:srgbClr val="005558"/>
                </a:solidFill>
                <a:latin typeface="Baghdad" charset="0"/>
                <a:ea typeface="Baghdad" charset="0"/>
                <a:cs typeface="Baghdad" charset="0"/>
                <a:sym typeface="Baghdad" charset="0"/>
              </a:rPr>
              <a:t>.</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مصادر المياه</a:t>
            </a:r>
          </a:p>
        </p:txBody>
      </p:sp>
      <p:sp>
        <p:nvSpPr>
          <p:cNvPr id="24578" name="Rectangle 2"/>
          <p:cNvSpPr>
            <a:spLocks noGrp="1" noChangeArrowheads="1"/>
          </p:cNvSpPr>
          <p:nvPr>
            <p:ph type="body" idx="1"/>
          </p:nvPr>
        </p:nvSpPr>
        <p:spPr>
          <a:xfrm>
            <a:off x="952500" y="2590800"/>
            <a:ext cx="11036300" cy="6286500"/>
          </a:xfrm>
        </p:spPr>
        <p:txBody>
          <a:bodyPr/>
          <a:lstStyle/>
          <a:p>
            <a:pPr lvl="0" algn="r" rtl="1"/>
            <a:r>
              <a:rPr lang="ar-SA" sz="3200" dirty="0">
                <a:solidFill>
                  <a:srgbClr val="008080"/>
                </a:solidFill>
              </a:rPr>
              <a:t>المياه تغمر حوالي</a:t>
            </a:r>
            <a:r>
              <a:rPr lang="en-US" sz="3200" dirty="0">
                <a:solidFill>
                  <a:srgbClr val="008080"/>
                </a:solidFill>
              </a:rPr>
              <a:t> 75% </a:t>
            </a:r>
            <a:r>
              <a:rPr lang="ar-SA" sz="3200" dirty="0">
                <a:solidFill>
                  <a:srgbClr val="008080"/>
                </a:solidFill>
              </a:rPr>
              <a:t>من الكرة الأرضية موزعة كما يلي</a:t>
            </a:r>
            <a:r>
              <a:rPr lang="en-US" sz="3200" dirty="0">
                <a:solidFill>
                  <a:srgbClr val="008080"/>
                </a:solidFill>
              </a:rPr>
              <a:t>:</a:t>
            </a:r>
          </a:p>
          <a:p>
            <a:pPr lvl="0" algn="r" rtl="1"/>
            <a:r>
              <a:rPr lang="ar-SA" sz="3200" dirty="0">
                <a:solidFill>
                  <a:schemeClr val="bg2">
                    <a:lumMod val="50000"/>
                  </a:schemeClr>
                </a:solidFill>
              </a:rPr>
              <a:t>مياه البحار والمحيطات</a:t>
            </a:r>
            <a:r>
              <a:rPr lang="en-US" sz="3200" dirty="0">
                <a:solidFill>
                  <a:schemeClr val="bg2">
                    <a:lumMod val="50000"/>
                  </a:schemeClr>
                </a:solidFill>
              </a:rPr>
              <a:t> 98.33%.</a:t>
            </a:r>
          </a:p>
          <a:p>
            <a:pPr lvl="0" algn="r" rtl="1"/>
            <a:r>
              <a:rPr lang="ar-SA" sz="3200" dirty="0">
                <a:solidFill>
                  <a:schemeClr val="bg2">
                    <a:lumMod val="50000"/>
                  </a:schemeClr>
                </a:solidFill>
              </a:rPr>
              <a:t>المياه العذبة</a:t>
            </a:r>
            <a:r>
              <a:rPr lang="en-US" sz="3200" dirty="0">
                <a:solidFill>
                  <a:schemeClr val="bg2">
                    <a:lumMod val="50000"/>
                  </a:schemeClr>
                </a:solidFill>
              </a:rPr>
              <a:t> 0.036%.</a:t>
            </a:r>
          </a:p>
          <a:p>
            <a:pPr lvl="0" algn="r" rtl="1"/>
            <a:r>
              <a:rPr lang="ar-SA" sz="3200" dirty="0">
                <a:solidFill>
                  <a:schemeClr val="bg2">
                    <a:lumMod val="50000"/>
                  </a:schemeClr>
                </a:solidFill>
              </a:rPr>
              <a:t>الثلوج</a:t>
            </a:r>
            <a:r>
              <a:rPr lang="en-US" sz="3200" dirty="0">
                <a:solidFill>
                  <a:schemeClr val="bg2">
                    <a:lumMod val="50000"/>
                  </a:schemeClr>
                </a:solidFill>
              </a:rPr>
              <a:t> 1.64%.</a:t>
            </a:r>
          </a:p>
          <a:p>
            <a:pPr lvl="0" algn="r" rtl="1"/>
            <a:r>
              <a:rPr lang="ar-SA" sz="3200" dirty="0">
                <a:solidFill>
                  <a:schemeClr val="bg2">
                    <a:lumMod val="50000"/>
                  </a:schemeClr>
                </a:solidFill>
              </a:rPr>
              <a:t>البخار </a:t>
            </a:r>
            <a:r>
              <a:rPr lang="en-US" sz="3200" dirty="0">
                <a:solidFill>
                  <a:schemeClr val="bg2">
                    <a:lumMod val="50000"/>
                  </a:schemeClr>
                </a:solidFill>
              </a:rPr>
              <a:t>0.0011%.</a:t>
            </a:r>
          </a:p>
          <a:p>
            <a:pPr lvl="0" algn="r" rtl="1"/>
            <a:r>
              <a:rPr lang="ar-SA" sz="3200" dirty="0">
                <a:solidFill>
                  <a:srgbClr val="006666"/>
                </a:solidFill>
              </a:rPr>
              <a:t>إ</a:t>
            </a:r>
            <a:r>
              <a:rPr lang="ar-SA" sz="3200" dirty="0" smtClean="0">
                <a:solidFill>
                  <a:srgbClr val="006666"/>
                </a:solidFill>
              </a:rPr>
              <a:t>ذاً </a:t>
            </a:r>
            <a:r>
              <a:rPr lang="ar-SA" sz="3200" dirty="0">
                <a:solidFill>
                  <a:srgbClr val="006666"/>
                </a:solidFill>
              </a:rPr>
              <a:t>مشكلات المياه الاقتصادية تنبع من ندرة المياه الصالحة للاستخدام الفوري</a:t>
            </a:r>
            <a:r>
              <a:rPr lang="en-US" sz="3200" dirty="0">
                <a:solidFill>
                  <a:srgbClr val="006666"/>
                </a:solidFill>
              </a:rPr>
              <a:t> </a:t>
            </a:r>
            <a:r>
              <a:rPr lang="en-US" sz="3200" dirty="0" smtClean="0">
                <a:solidFill>
                  <a:srgbClr val="006666"/>
                </a:solidFill>
              </a:rPr>
              <a:t>}</a:t>
            </a:r>
            <a:r>
              <a:rPr lang="ar-SA" sz="3200" dirty="0" smtClean="0">
                <a:solidFill>
                  <a:srgbClr val="006666"/>
                </a:solidFill>
              </a:rPr>
              <a:t>العرض الاقتصادي</a:t>
            </a:r>
            <a:r>
              <a:rPr lang="en-US" sz="3200" dirty="0" smtClean="0">
                <a:solidFill>
                  <a:srgbClr val="006666"/>
                </a:solidFill>
              </a:rPr>
              <a:t> {</a:t>
            </a:r>
            <a:r>
              <a:rPr lang="ar-SA" sz="3200" dirty="0" smtClean="0">
                <a:solidFill>
                  <a:srgbClr val="006666"/>
                </a:solidFill>
              </a:rPr>
              <a:t>وتوزيعها </a:t>
            </a:r>
            <a:r>
              <a:rPr lang="ar-SA" sz="3200" dirty="0">
                <a:solidFill>
                  <a:srgbClr val="006666"/>
                </a:solidFill>
              </a:rPr>
              <a:t>الجغرافي عبر اليابسة</a:t>
            </a:r>
            <a:r>
              <a:rPr lang="en-US" sz="3200" dirty="0">
                <a:solidFill>
                  <a:srgbClr val="006666"/>
                </a:solidFill>
              </a:rPr>
              <a:t>. </a:t>
            </a:r>
            <a:r>
              <a:rPr lang="ar-SA" sz="3200" dirty="0">
                <a:solidFill>
                  <a:srgbClr val="006666"/>
                </a:solidFill>
              </a:rPr>
              <a:t>وتقوم الثلوج بدور مهم في تغذية مصادر المياه العذبة بعد ذوبانها</a:t>
            </a:r>
            <a:r>
              <a:rPr lang="en-US" sz="3200" dirty="0">
                <a:solidFill>
                  <a:srgbClr val="006666"/>
                </a:solidFill>
              </a:rPr>
              <a:t>.</a:t>
            </a:r>
          </a:p>
          <a:p>
            <a:pPr algn="r" rtl="1">
              <a:buNone/>
            </a:pPr>
            <a:endParaRPr lang="en-US" sz="3200" dirty="0">
              <a:solidFill>
                <a:srgbClr val="006666"/>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مصادر المياه</a:t>
            </a:r>
          </a:p>
        </p:txBody>
      </p:sp>
      <p:sp>
        <p:nvSpPr>
          <p:cNvPr id="25602" name="Rectangle 2"/>
          <p:cNvSpPr>
            <a:spLocks noGrp="1" noChangeArrowheads="1"/>
          </p:cNvSpPr>
          <p:nvPr>
            <p:ph type="body" idx="1"/>
          </p:nvPr>
        </p:nvSpPr>
        <p:spPr>
          <a:xfrm>
            <a:off x="1147763" y="2406650"/>
            <a:ext cx="11099800" cy="4572000"/>
          </a:xfrm>
        </p:spPr>
        <p:txBody>
          <a:bodyPr/>
          <a:lstStyle/>
          <a:p>
            <a:pPr marL="214313" indent="-439738" algn="r" defTabSz="452438" rtl="1">
              <a:spcBef>
                <a:spcPct val="0"/>
              </a:spcBef>
            </a:pPr>
            <a:r>
              <a:rPr lang="en-US" sz="3600">
                <a:solidFill>
                  <a:srgbClr val="008C91"/>
                </a:solidFill>
                <a:latin typeface="Baghdad" charset="0"/>
                <a:ea typeface="Baghdad" charset="0"/>
                <a:cs typeface="Baghdad" charset="0"/>
                <a:sym typeface="Baghdad" charset="0"/>
              </a:rPr>
              <a:t>العرض الطبيعي للمياه:</a:t>
            </a:r>
          </a:p>
          <a:p>
            <a:pPr marL="1344613" lvl="2" indent="-439738" algn="just" defTabSz="452438" rtl="1">
              <a:spcBef>
                <a:spcPct val="0"/>
              </a:spcBef>
            </a:pPr>
            <a:r>
              <a:rPr lang="en-US" sz="3600">
                <a:solidFill>
                  <a:srgbClr val="005558"/>
                </a:solidFill>
                <a:latin typeface="Baghdad" charset="0"/>
                <a:ea typeface="Baghdad" charset="0"/>
                <a:cs typeface="Baghdad" charset="0"/>
                <a:sym typeface="Baghdad" charset="0"/>
              </a:rPr>
              <a:t>اجمالي مساحة المياه المتاحة في الطبيعة بغض النظر عن صلاحيتها أو عدم صلاحيتها للاستخدام. </a:t>
            </a:r>
          </a:p>
          <a:p>
            <a:pPr marL="214313" indent="-439738" algn="r" defTabSz="452438" rtl="1">
              <a:spcBef>
                <a:spcPct val="0"/>
              </a:spcBef>
            </a:pPr>
            <a:r>
              <a:rPr lang="en-US" sz="3600">
                <a:solidFill>
                  <a:srgbClr val="008C91"/>
                </a:solidFill>
                <a:latin typeface="Baghdad" charset="0"/>
                <a:ea typeface="Baghdad" charset="0"/>
                <a:cs typeface="Baghdad" charset="0"/>
                <a:sym typeface="Baghdad" charset="0"/>
              </a:rPr>
              <a:t>العرض الاقتصادي للمياه:</a:t>
            </a:r>
          </a:p>
          <a:p>
            <a:pPr marL="1344613" lvl="2" indent="-439738" algn="just" defTabSz="452438" rtl="1">
              <a:spcBef>
                <a:spcPct val="0"/>
              </a:spcBef>
            </a:pPr>
            <a:r>
              <a:rPr lang="en-US" sz="3600">
                <a:solidFill>
                  <a:srgbClr val="005558"/>
                </a:solidFill>
                <a:latin typeface="Baghdad" charset="0"/>
                <a:ea typeface="Baghdad" charset="0"/>
                <a:cs typeface="Baghdad" charset="0"/>
                <a:sym typeface="Baghdad" charset="0"/>
              </a:rPr>
              <a:t>اجمالي مساحة المياه المتاحة للاستخدام الفعلي فقط. وتعتمد على تكاليف استخراج المياه والحصول عليها.</a:t>
            </a:r>
          </a:p>
        </p:txBody>
      </p:sp>
      <p:sp>
        <p:nvSpPr>
          <p:cNvPr id="25603" name="Text Box 3"/>
          <p:cNvSpPr txBox="1">
            <a:spLocks/>
          </p:cNvSpPr>
          <p:nvPr/>
        </p:nvSpPr>
        <p:spPr bwMode="auto">
          <a:xfrm>
            <a:off x="1839913" y="6969125"/>
            <a:ext cx="9791700" cy="1272143"/>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marL="457200" indent="-457200" rtl="1">
              <a:buSzPct val="75000"/>
              <a:buFontTx/>
              <a:buChar char="•"/>
            </a:pPr>
            <a:r>
              <a:rPr lang="en-US" dirty="0" err="1">
                <a:solidFill>
                  <a:srgbClr val="005558"/>
                </a:solidFill>
                <a:latin typeface="Baghdad" charset="0"/>
                <a:ea typeface="Baghdad" charset="0"/>
                <a:cs typeface="Baghdad" charset="0"/>
                <a:sym typeface="Baghdad" charset="0"/>
              </a:rPr>
              <a:t>تزايد</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التكاليف</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بزياة</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الإنتاج</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يؤدي</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إلى</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تزايد</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التكاليف</a:t>
            </a:r>
            <a:r>
              <a:rPr lang="en-US" dirty="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الحدية</a:t>
            </a:r>
            <a:r>
              <a:rPr lang="en-US" dirty="0">
                <a:solidFill>
                  <a:srgbClr val="005558"/>
                </a:solidFill>
                <a:latin typeface="Baghdad" charset="0"/>
                <a:ea typeface="Baghdad" charset="0"/>
                <a:cs typeface="Baghdad" charset="0"/>
                <a:sym typeface="Baghdad" charset="0"/>
              </a:rPr>
              <a:t> </a:t>
            </a:r>
            <a:r>
              <a:rPr lang="ar-SA" dirty="0" smtClean="0">
                <a:solidFill>
                  <a:srgbClr val="005558"/>
                </a:solidFill>
                <a:latin typeface="Baghdad" charset="0"/>
                <a:ea typeface="Baghdad" charset="0"/>
                <a:cs typeface="Baghdad" charset="0"/>
                <a:sym typeface="Baghdad" charset="0"/>
              </a:rPr>
              <a:t>{</a:t>
            </a:r>
            <a:r>
              <a:rPr lang="en-US" dirty="0" err="1" smtClean="0">
                <a:solidFill>
                  <a:srgbClr val="005558"/>
                </a:solidFill>
                <a:latin typeface="Baghdad" charset="0"/>
                <a:ea typeface="Baghdad" charset="0"/>
                <a:cs typeface="Baghdad" charset="0"/>
                <a:sym typeface="Baghdad" charset="0"/>
              </a:rPr>
              <a:t>تكاليف</a:t>
            </a:r>
            <a:r>
              <a:rPr lang="en-US" dirty="0" smtClean="0">
                <a:solidFill>
                  <a:srgbClr val="005558"/>
                </a:solidFill>
                <a:latin typeface="Baghdad" charset="0"/>
                <a:ea typeface="Baghdad" charset="0"/>
                <a:cs typeface="Baghdad" charset="0"/>
                <a:sym typeface="Baghdad" charset="0"/>
              </a:rPr>
              <a:t> </a:t>
            </a:r>
            <a:r>
              <a:rPr lang="en-US" dirty="0" err="1">
                <a:solidFill>
                  <a:srgbClr val="005558"/>
                </a:solidFill>
                <a:latin typeface="Baghdad" charset="0"/>
                <a:ea typeface="Baghdad" charset="0"/>
                <a:cs typeface="Baghdad" charset="0"/>
                <a:sym typeface="Baghdad" charset="0"/>
              </a:rPr>
              <a:t>الاستخراج</a:t>
            </a:r>
            <a:r>
              <a:rPr lang="en-US" dirty="0">
                <a:solidFill>
                  <a:srgbClr val="005558"/>
                </a:solidFill>
                <a:latin typeface="Baghdad" charset="0"/>
                <a:ea typeface="Baghdad" charset="0"/>
                <a:cs typeface="Baghdad" charset="0"/>
                <a:sym typeface="Baghdad" charset="0"/>
              </a:rPr>
              <a:t> </a:t>
            </a:r>
            <a:r>
              <a:rPr lang="en-US" dirty="0" err="1" smtClean="0">
                <a:solidFill>
                  <a:srgbClr val="005558"/>
                </a:solidFill>
                <a:latin typeface="Baghdad" charset="0"/>
                <a:ea typeface="Baghdad" charset="0"/>
                <a:cs typeface="Baghdad" charset="0"/>
                <a:sym typeface="Baghdad" charset="0"/>
              </a:rPr>
              <a:t>الحدية</a:t>
            </a:r>
            <a:r>
              <a:rPr lang="ar-SA" dirty="0" smtClean="0">
                <a:solidFill>
                  <a:srgbClr val="005558"/>
                </a:solidFill>
                <a:latin typeface="Baghdad" charset="0"/>
                <a:ea typeface="Baghdad" charset="0"/>
                <a:cs typeface="Baghdad" charset="0"/>
                <a:sym typeface="Baghdad" charset="0"/>
              </a:rPr>
              <a:t>}</a:t>
            </a:r>
            <a:endParaRPr lang="en-US" dirty="0">
              <a:solidFill>
                <a:srgbClr val="005558"/>
              </a:solidFill>
              <a:latin typeface="Baghdad" charset="0"/>
              <a:ea typeface="Baghdad" charset="0"/>
              <a:cs typeface="Baghdad" charset="0"/>
              <a:sym typeface="Baghdad" charset="0"/>
            </a:endParaRPr>
          </a:p>
        </p:txBody>
      </p:sp>
      <p:sp>
        <p:nvSpPr>
          <p:cNvPr id="5" name="TextBox 4"/>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p:txBody>
          <a:bodyPr/>
          <a:lstStyle/>
          <a:p>
            <a:pPr rtl="1"/>
            <a:r>
              <a:rPr lang="en-US">
                <a:solidFill>
                  <a:srgbClr val="008C91"/>
                </a:solidFill>
                <a:latin typeface="Baghdad" charset="0"/>
                <a:ea typeface="Baghdad" charset="0"/>
                <a:cs typeface="Baghdad" charset="0"/>
                <a:sym typeface="Baghdad" charset="0"/>
              </a:rPr>
              <a:t>مصادر المياه</a:t>
            </a:r>
          </a:p>
        </p:txBody>
      </p:sp>
      <p:sp>
        <p:nvSpPr>
          <p:cNvPr id="26626" name="Rectangle 2"/>
          <p:cNvSpPr>
            <a:spLocks noGrp="1" noChangeArrowheads="1"/>
          </p:cNvSpPr>
          <p:nvPr>
            <p:ph type="body" idx="1"/>
          </p:nvPr>
        </p:nvSpPr>
        <p:spPr/>
        <p:txBody>
          <a:bodyPr/>
          <a:lstStyle/>
          <a:p>
            <a:pPr lvl="0" algn="r" rtl="1"/>
            <a:r>
              <a:rPr lang="ar-SA" sz="3600" dirty="0">
                <a:solidFill>
                  <a:srgbClr val="008080"/>
                </a:solidFill>
              </a:rPr>
              <a:t>المصادر الجديدة للمياه العذبة</a:t>
            </a:r>
            <a:r>
              <a:rPr lang="en-US" sz="3600" dirty="0">
                <a:solidFill>
                  <a:srgbClr val="008080"/>
                </a:solidFill>
              </a:rPr>
              <a:t>:</a:t>
            </a:r>
          </a:p>
          <a:p>
            <a:pPr lvl="0" algn="r" rtl="1"/>
            <a:r>
              <a:rPr lang="ar-SA" sz="3600" dirty="0">
                <a:solidFill>
                  <a:schemeClr val="bg2">
                    <a:lumMod val="50000"/>
                  </a:schemeClr>
                </a:solidFill>
              </a:rPr>
              <a:t>مياه البحار والمحيطات المحلاة</a:t>
            </a:r>
            <a:r>
              <a:rPr lang="en-US" sz="3600" dirty="0">
                <a:solidFill>
                  <a:schemeClr val="bg2">
                    <a:lumMod val="50000"/>
                  </a:schemeClr>
                </a:solidFill>
              </a:rPr>
              <a:t>.</a:t>
            </a:r>
          </a:p>
          <a:p>
            <a:pPr lvl="0" algn="r" rtl="1"/>
            <a:r>
              <a:rPr lang="ar-SA" sz="3600" dirty="0">
                <a:solidFill>
                  <a:schemeClr val="bg2">
                    <a:lumMod val="50000"/>
                  </a:schemeClr>
                </a:solidFill>
              </a:rPr>
              <a:t>المياه المعاد استخدامها</a:t>
            </a:r>
            <a:r>
              <a:rPr lang="en-US" sz="3600" dirty="0">
                <a:solidFill>
                  <a:schemeClr val="bg2">
                    <a:lumMod val="50000"/>
                  </a:schemeClr>
                </a:solidFill>
              </a:rPr>
              <a:t>.</a:t>
            </a:r>
          </a:p>
          <a:p>
            <a:pPr lvl="0" algn="r" rtl="1"/>
            <a:r>
              <a:rPr lang="ar-SA" sz="3600" dirty="0">
                <a:solidFill>
                  <a:srgbClr val="006666"/>
                </a:solidFill>
              </a:rPr>
              <a:t>سعر المياه لا يمثل عنصراً أساسياً في عرضها، لماذا؟</a:t>
            </a:r>
            <a:endParaRPr lang="en-US" sz="3600" dirty="0">
              <a:solidFill>
                <a:srgbClr val="006666"/>
              </a:solidFill>
            </a:endParaRPr>
          </a:p>
          <a:p>
            <a:pPr marL="82550" indent="20415250" algn="r" defTabSz="457200" rtl="1">
              <a:spcBef>
                <a:spcPct val="0"/>
              </a:spcBef>
            </a:pPr>
            <a:endParaRPr lang="en-US" sz="3400" dirty="0">
              <a:solidFill>
                <a:schemeClr val="bg2">
                  <a:lumMod val="50000"/>
                </a:schemeClr>
              </a:solidFill>
              <a:latin typeface="Baghdad" charset="0"/>
              <a:ea typeface="Baghdad" charset="0"/>
              <a:cs typeface="Baghdad" charset="0"/>
              <a:sym typeface="Baghdad" charset="0"/>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952500" y="-368300"/>
            <a:ext cx="11099800" cy="2120900"/>
          </a:xfrm>
        </p:spPr>
        <p:txBody>
          <a:bodyPr/>
          <a:lstStyle/>
          <a:p>
            <a:pPr rtl="1"/>
            <a:r>
              <a:rPr lang="en-US" sz="4800" dirty="0" err="1">
                <a:solidFill>
                  <a:srgbClr val="008C91"/>
                </a:solidFill>
                <a:latin typeface="Baghdad" charset="0"/>
                <a:ea typeface="Baghdad" charset="0"/>
                <a:cs typeface="Baghdad" charset="0"/>
                <a:sym typeface="Baghdad" charset="0"/>
              </a:rPr>
              <a:t>مصادر</a:t>
            </a:r>
            <a:r>
              <a:rPr lang="en-US" sz="4800" dirty="0">
                <a:solidFill>
                  <a:srgbClr val="008C91"/>
                </a:solidFill>
                <a:latin typeface="Baghdad" charset="0"/>
                <a:ea typeface="Baghdad" charset="0"/>
                <a:cs typeface="Baghdad" charset="0"/>
                <a:sym typeface="Baghdad" charset="0"/>
              </a:rPr>
              <a:t> </a:t>
            </a:r>
            <a:r>
              <a:rPr lang="en-US" sz="4800" dirty="0" err="1">
                <a:solidFill>
                  <a:srgbClr val="008C91"/>
                </a:solidFill>
                <a:latin typeface="Baghdad" charset="0"/>
                <a:ea typeface="Baghdad" charset="0"/>
                <a:cs typeface="Baghdad" charset="0"/>
                <a:sym typeface="Baghdad" charset="0"/>
              </a:rPr>
              <a:t>المياه</a:t>
            </a:r>
            <a:endParaRPr lang="en-US" sz="4800" dirty="0">
              <a:solidFill>
                <a:srgbClr val="008C91"/>
              </a:solidFill>
              <a:latin typeface="Baghdad" charset="0"/>
              <a:ea typeface="Baghdad" charset="0"/>
              <a:cs typeface="Baghdad" charset="0"/>
              <a:sym typeface="Baghdad" charset="0"/>
            </a:endParaRPr>
          </a:p>
        </p:txBody>
      </p:sp>
      <p:sp>
        <p:nvSpPr>
          <p:cNvPr id="4" name="Content Placeholder 3"/>
          <p:cNvSpPr>
            <a:spLocks noGrp="1"/>
          </p:cNvSpPr>
          <p:nvPr>
            <p:ph idx="1"/>
          </p:nvPr>
        </p:nvSpPr>
        <p:spPr>
          <a:xfrm>
            <a:off x="0" y="2057400"/>
            <a:ext cx="12750800" cy="7696200"/>
          </a:xfrm>
        </p:spPr>
        <p:txBody>
          <a:bodyPr/>
          <a:lstStyle/>
          <a:p>
            <a:pPr lvl="0" algn="r" rtl="1">
              <a:spcBef>
                <a:spcPts val="1200"/>
              </a:spcBef>
            </a:pPr>
            <a:r>
              <a:rPr lang="ar-SA" sz="2400" dirty="0">
                <a:solidFill>
                  <a:srgbClr val="008080"/>
                </a:solidFill>
              </a:rPr>
              <a:t>أسباب تحمل الحكومات لمسؤولية تطوير المياه</a:t>
            </a:r>
            <a:r>
              <a:rPr lang="en-US" sz="2400" dirty="0">
                <a:solidFill>
                  <a:srgbClr val="008080"/>
                </a:solidFill>
              </a:rPr>
              <a:t>:</a:t>
            </a:r>
          </a:p>
          <a:p>
            <a:pPr lvl="0" algn="r" rtl="1">
              <a:spcBef>
                <a:spcPts val="1200"/>
              </a:spcBef>
            </a:pPr>
            <a:r>
              <a:rPr lang="ar-SA" sz="2400" dirty="0">
                <a:solidFill>
                  <a:schemeClr val="bg2">
                    <a:lumMod val="50000"/>
                  </a:schemeClr>
                </a:solidFill>
              </a:rPr>
              <a:t>المياه سلعة حيوية وليس لها بديل</a:t>
            </a:r>
            <a:r>
              <a:rPr lang="en-US" sz="2400" dirty="0">
                <a:solidFill>
                  <a:schemeClr val="bg2">
                    <a:lumMod val="50000"/>
                  </a:schemeClr>
                </a:solidFill>
              </a:rPr>
              <a:t>.</a:t>
            </a:r>
          </a:p>
          <a:p>
            <a:pPr lvl="0" algn="r" rtl="1">
              <a:spcBef>
                <a:spcPts val="1200"/>
              </a:spcBef>
            </a:pPr>
            <a:r>
              <a:rPr lang="ar-SA" sz="2400" dirty="0">
                <a:solidFill>
                  <a:schemeClr val="bg2">
                    <a:lumMod val="50000"/>
                  </a:schemeClr>
                </a:solidFill>
              </a:rPr>
              <a:t>التكاليف الإنشائية المتعلقة بتطوير المياه مرتفعة</a:t>
            </a:r>
            <a:r>
              <a:rPr lang="en-US" sz="2400" dirty="0">
                <a:solidFill>
                  <a:schemeClr val="bg2">
                    <a:lumMod val="50000"/>
                  </a:schemeClr>
                </a:solidFill>
              </a:rPr>
              <a:t>.</a:t>
            </a:r>
          </a:p>
          <a:p>
            <a:pPr lvl="0" algn="r" rtl="1">
              <a:spcBef>
                <a:spcPts val="1200"/>
              </a:spcBef>
            </a:pPr>
            <a:r>
              <a:rPr lang="ar-SA" sz="2400" dirty="0">
                <a:solidFill>
                  <a:schemeClr val="bg2">
                    <a:lumMod val="50000"/>
                  </a:schemeClr>
                </a:solidFill>
              </a:rPr>
              <a:t>فوائد تطوير مصادر المياه تشمل المجتمع بأسره</a:t>
            </a:r>
            <a:r>
              <a:rPr lang="en-US" sz="2400" dirty="0">
                <a:solidFill>
                  <a:schemeClr val="bg2">
                    <a:lumMod val="50000"/>
                  </a:schemeClr>
                </a:solidFill>
              </a:rPr>
              <a:t>.</a:t>
            </a:r>
          </a:p>
          <a:p>
            <a:pPr lvl="0" algn="r" rtl="1">
              <a:spcBef>
                <a:spcPts val="1200"/>
              </a:spcBef>
            </a:pPr>
            <a:r>
              <a:rPr lang="ar-SA" sz="2400" dirty="0">
                <a:solidFill>
                  <a:schemeClr val="bg2">
                    <a:lumMod val="50000"/>
                  </a:schemeClr>
                </a:solidFill>
              </a:rPr>
              <a:t>تتميز صناعة استخراج المياه بالتكاليف المتوسطة المتناقصة</a:t>
            </a:r>
            <a:r>
              <a:rPr lang="en-US" sz="2400" dirty="0">
                <a:solidFill>
                  <a:schemeClr val="bg2">
                    <a:lumMod val="50000"/>
                  </a:schemeClr>
                </a:solidFill>
              </a:rPr>
              <a:t>.</a:t>
            </a:r>
          </a:p>
          <a:p>
            <a:pPr lvl="0" algn="r" rtl="1">
              <a:spcBef>
                <a:spcPts val="1200"/>
              </a:spcBef>
            </a:pPr>
            <a:r>
              <a:rPr lang="ar-SA" sz="2400" dirty="0">
                <a:solidFill>
                  <a:schemeClr val="bg2">
                    <a:lumMod val="50000"/>
                  </a:schemeClr>
                </a:solidFill>
              </a:rPr>
              <a:t>للمياه النقية فوائد على الصحة العامة للمجتمع</a:t>
            </a:r>
            <a:r>
              <a:rPr lang="en-US" sz="2400" dirty="0">
                <a:solidFill>
                  <a:schemeClr val="bg2">
                    <a:lumMod val="50000"/>
                  </a:schemeClr>
                </a:solidFill>
              </a:rPr>
              <a:t>.</a:t>
            </a:r>
          </a:p>
          <a:p>
            <a:pPr lvl="0" algn="r" rtl="1">
              <a:spcBef>
                <a:spcPts val="1200"/>
              </a:spcBef>
            </a:pPr>
            <a:r>
              <a:rPr lang="ar-SA" sz="2400" dirty="0">
                <a:solidFill>
                  <a:schemeClr val="bg2">
                    <a:lumMod val="50000"/>
                  </a:schemeClr>
                </a:solidFill>
              </a:rPr>
              <a:t>صعوبة تحديد حقوق الملكية واستخراج المياه للأفراد</a:t>
            </a:r>
            <a:r>
              <a:rPr lang="en-US" sz="2400" dirty="0">
                <a:solidFill>
                  <a:schemeClr val="bg2">
                    <a:lumMod val="50000"/>
                  </a:schemeClr>
                </a:solidFill>
              </a:rPr>
              <a:t>.</a:t>
            </a:r>
          </a:p>
          <a:p>
            <a:pPr lvl="0" algn="r" rtl="1">
              <a:spcBef>
                <a:spcPts val="1200"/>
              </a:spcBef>
            </a:pPr>
            <a:r>
              <a:rPr lang="ar-SA" sz="2400" dirty="0">
                <a:solidFill>
                  <a:srgbClr val="006666"/>
                </a:solidFill>
              </a:rPr>
              <a:t>المياه سلعة شبه عامة</a:t>
            </a:r>
            <a:r>
              <a:rPr lang="en-US" sz="2400" dirty="0">
                <a:solidFill>
                  <a:srgbClr val="006666"/>
                </a:solidFill>
              </a:rPr>
              <a:t>. </a:t>
            </a:r>
          </a:p>
          <a:p>
            <a:pPr lvl="0" algn="r" rtl="1">
              <a:spcBef>
                <a:spcPts val="1200"/>
              </a:spcBef>
            </a:pPr>
            <a:r>
              <a:rPr lang="ar-SA" sz="2400" dirty="0">
                <a:solidFill>
                  <a:srgbClr val="006666"/>
                </a:solidFill>
              </a:rPr>
              <a:t>أسعارها متدنية للغاية، لماذا؟</a:t>
            </a:r>
            <a:r>
              <a:rPr lang="en-US" sz="2400" dirty="0">
                <a:solidFill>
                  <a:srgbClr val="006666"/>
                </a:solidFill>
              </a:rPr>
              <a:t>.</a:t>
            </a:r>
          </a:p>
          <a:p>
            <a:pPr lvl="0" algn="r" rtl="1">
              <a:spcBef>
                <a:spcPts val="1200"/>
              </a:spcBef>
            </a:pPr>
            <a:r>
              <a:rPr lang="ar-SA" sz="2400" dirty="0">
                <a:solidFill>
                  <a:srgbClr val="006666"/>
                </a:solidFill>
              </a:rPr>
              <a:t>مهمة توزيع المياه تركت للقطاع الخاص</a:t>
            </a:r>
            <a:r>
              <a:rPr lang="en-US" sz="2400" dirty="0">
                <a:solidFill>
                  <a:srgbClr val="006666"/>
                </a:solidFill>
              </a:rPr>
              <a:t>.</a:t>
            </a:r>
          </a:p>
          <a:p>
            <a:pPr lvl="0" algn="r" rtl="1">
              <a:spcBef>
                <a:spcPts val="1200"/>
              </a:spcBef>
            </a:pPr>
            <a:r>
              <a:rPr lang="ar-SA" sz="2400" dirty="0">
                <a:solidFill>
                  <a:srgbClr val="006666"/>
                </a:solidFill>
              </a:rPr>
              <a:t>أهمية السعر في عرض المياه</a:t>
            </a:r>
            <a:r>
              <a:rPr lang="en-US" sz="2400" dirty="0">
                <a:solidFill>
                  <a:srgbClr val="006666"/>
                </a:solidFill>
              </a:rPr>
              <a:t>.</a:t>
            </a:r>
          </a:p>
          <a:p>
            <a:pPr algn="r" rtl="1">
              <a:spcBef>
                <a:spcPts val="1200"/>
              </a:spcBef>
            </a:pPr>
            <a:endParaRPr lang="en-US" sz="2400" dirty="0">
              <a:solidFill>
                <a:schemeClr val="bg2">
                  <a:lumMod val="50000"/>
                </a:schemeClr>
              </a:solidFill>
            </a:endParaRPr>
          </a:p>
        </p:txBody>
      </p:sp>
      <p:sp>
        <p:nvSpPr>
          <p:cNvPr id="5" name="TextBox 4"/>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pasted-image.pdf"/>
          <p:cNvPicPr>
            <a:picLocks noChangeAspect="1"/>
          </p:cNvPicPr>
          <p:nvPr/>
        </p:nvPicPr>
        <p:blipFill>
          <a:blip r:embed="rId2"/>
          <a:srcRect/>
          <a:stretch>
            <a:fillRect/>
          </a:stretch>
        </p:blipFill>
        <p:spPr bwMode="auto">
          <a:xfrm>
            <a:off x="3155950" y="196850"/>
            <a:ext cx="6870700" cy="4876800"/>
          </a:xfrm>
          <a:prstGeom prst="rect">
            <a:avLst/>
          </a:prstGeom>
          <a:noFill/>
          <a:ln w="12700" cap="flat" cmpd="sng">
            <a:noFill/>
            <a:prstDash val="solid"/>
            <a:miter lim="400000"/>
            <a:headEnd type="none" w="med" len="med"/>
            <a:tailEnd type="none" w="med" len="med"/>
          </a:ln>
          <a:effectLst/>
        </p:spPr>
      </p:pic>
      <p:sp>
        <p:nvSpPr>
          <p:cNvPr id="6" name="TextBox 5"/>
          <p:cNvSpPr txBox="1"/>
          <p:nvPr/>
        </p:nvSpPr>
        <p:spPr>
          <a:xfrm>
            <a:off x="406400" y="5029200"/>
            <a:ext cx="12039599" cy="3785652"/>
          </a:xfrm>
          <a:prstGeom prst="rect">
            <a:avLst/>
          </a:prstGeom>
          <a:noFill/>
        </p:spPr>
        <p:txBody>
          <a:bodyPr wrap="square" rtlCol="0">
            <a:spAutoFit/>
          </a:bodyPr>
          <a:lstStyle/>
          <a:p>
            <a:pPr algn="r" rtl="1"/>
            <a:r>
              <a:rPr lang="ar-SA" sz="2400" dirty="0">
                <a:solidFill>
                  <a:srgbClr val="008080"/>
                </a:solidFill>
              </a:rPr>
              <a:t>یوضح الشكل أعلاه مایلي:</a:t>
            </a:r>
            <a:endParaRPr lang="en-US" sz="2400" dirty="0">
              <a:solidFill>
                <a:srgbClr val="008080"/>
              </a:solidFill>
            </a:endParaRPr>
          </a:p>
          <a:p>
            <a:pPr algn="r" rtl="1"/>
            <a:r>
              <a:rPr lang="ar-SA" sz="2400" dirty="0">
                <a:solidFill>
                  <a:schemeClr val="bg2">
                    <a:lumMod val="50000"/>
                  </a:schemeClr>
                </a:solidFill>
              </a:rPr>
              <a:t>• منحنى العرض الطبیعي للمیاه، وھو خط رأسي ثابت لا یتغیر.</a:t>
            </a:r>
            <a:endParaRPr lang="en-US" sz="2400" dirty="0">
              <a:solidFill>
                <a:schemeClr val="bg2">
                  <a:lumMod val="50000"/>
                </a:schemeClr>
              </a:solidFill>
            </a:endParaRPr>
          </a:p>
          <a:p>
            <a:pPr algn="r" rtl="1"/>
            <a:r>
              <a:rPr lang="ar-SA" sz="2400" dirty="0">
                <a:solidFill>
                  <a:schemeClr val="bg2">
                    <a:lumMod val="50000"/>
                  </a:schemeClr>
                </a:solidFill>
              </a:rPr>
              <a:t>• منحنى العرض الاقتصادي وھو یشبه منحنى التكالیف الحدیة </a:t>
            </a:r>
            <a:r>
              <a:rPr lang="en-US" sz="2400" dirty="0">
                <a:solidFill>
                  <a:schemeClr val="bg2">
                    <a:lumMod val="50000"/>
                  </a:schemeClr>
                </a:solidFill>
              </a:rPr>
              <a:t>MC </a:t>
            </a:r>
            <a:r>
              <a:rPr lang="ar-SA" sz="2400" dirty="0">
                <a:solidFill>
                  <a:schemeClr val="bg2">
                    <a:lumMod val="50000"/>
                  </a:schemeClr>
                </a:solidFill>
              </a:rPr>
              <a:t>لأنه یعتمد على تكالیف </a:t>
            </a:r>
            <a:endParaRPr lang="en-US" sz="2400" dirty="0">
              <a:solidFill>
                <a:schemeClr val="bg2">
                  <a:lumMod val="50000"/>
                </a:schemeClr>
              </a:solidFill>
            </a:endParaRPr>
          </a:p>
          <a:p>
            <a:pPr algn="r" rtl="1"/>
            <a:r>
              <a:rPr lang="ar-SA" sz="2400" dirty="0">
                <a:solidFill>
                  <a:schemeClr val="bg2">
                    <a:lumMod val="50000"/>
                  </a:schemeClr>
                </a:solidFill>
              </a:rPr>
              <a:t>الاستخراج الحدیة ، ویرتفع إلى أعلى بزیادة الكمیة المستخرجة.</a:t>
            </a:r>
            <a:endParaRPr lang="en-US" sz="2400" dirty="0">
              <a:solidFill>
                <a:schemeClr val="bg2">
                  <a:lumMod val="50000"/>
                </a:schemeClr>
              </a:solidFill>
            </a:endParaRPr>
          </a:p>
          <a:p>
            <a:pPr algn="r" rtl="1"/>
            <a:r>
              <a:rPr lang="ar-SA" sz="2400" dirty="0">
                <a:solidFill>
                  <a:schemeClr val="bg2">
                    <a:lumMod val="50000"/>
                  </a:schemeClr>
                </a:solidFill>
              </a:rPr>
              <a:t>• إلا أنه في حالة المیاه الجوفیة ، أو تلك الآبار التي یزید معدل استخراج المیاه منھا على معدلات التعویض الطبیعیة لھا، </a:t>
            </a:r>
            <a:endParaRPr lang="en-US" sz="2400" dirty="0">
              <a:solidFill>
                <a:schemeClr val="bg2">
                  <a:lumMod val="50000"/>
                </a:schemeClr>
              </a:solidFill>
            </a:endParaRPr>
          </a:p>
          <a:p>
            <a:pPr algn="r" rtl="1"/>
            <a:r>
              <a:rPr lang="ar-SA" sz="2400" dirty="0">
                <a:solidFill>
                  <a:schemeClr val="bg2">
                    <a:lumMod val="50000"/>
                  </a:schemeClr>
                </a:solidFill>
              </a:rPr>
              <a:t>فإنھا تعامل معاملة الموارد القابلة للنضوب من حیث تحدید تكالیفھا وتساوي (تكالیف الاستخراج + </a:t>
            </a:r>
            <a:endParaRPr lang="en-US" sz="2400" dirty="0">
              <a:solidFill>
                <a:schemeClr val="bg2">
                  <a:lumMod val="50000"/>
                </a:schemeClr>
              </a:solidFill>
            </a:endParaRPr>
          </a:p>
          <a:p>
            <a:pPr algn="r" rtl="1"/>
            <a:r>
              <a:rPr lang="ar-SA" sz="2400" dirty="0">
                <a:solidFill>
                  <a:schemeClr val="bg2">
                    <a:lumMod val="50000"/>
                  </a:schemeClr>
                </a:solidFill>
              </a:rPr>
              <a:t>تكالیف الفرصة البدیلة نتیجة حرمان الأجیال القادمة من كمیة المیاه الجوفیة التي تستخدم الآن) .</a:t>
            </a:r>
            <a:endParaRPr lang="en-US" sz="2400" dirty="0">
              <a:solidFill>
                <a:schemeClr val="bg2">
                  <a:lumMod val="50000"/>
                </a:schemeClr>
              </a:solidFill>
            </a:endParaRPr>
          </a:p>
          <a:p>
            <a:pPr algn="r" rtl="1"/>
            <a:r>
              <a:rPr lang="ar-SA" sz="2400" dirty="0">
                <a:solidFill>
                  <a:schemeClr val="bg2">
                    <a:lumMod val="50000"/>
                  </a:schemeClr>
                </a:solidFill>
              </a:rPr>
              <a:t>• وھذا یشكل تكلفة اجتماعیة تسمي بتكلفة الاستنزاف، تؤثر على منحنى العرض الاقتصادي للمیاه برفعه إلى </a:t>
            </a:r>
            <a:endParaRPr lang="en-US" sz="2400" dirty="0">
              <a:solidFill>
                <a:schemeClr val="bg2">
                  <a:lumMod val="50000"/>
                </a:schemeClr>
              </a:solidFill>
            </a:endParaRPr>
          </a:p>
          <a:p>
            <a:pPr algn="r" rtl="1"/>
            <a:r>
              <a:rPr lang="ar-SA" sz="2400" dirty="0">
                <a:solidFill>
                  <a:schemeClr val="bg2">
                    <a:lumMod val="50000"/>
                  </a:schemeClr>
                </a:solidFill>
              </a:rPr>
              <a:t>أعلى.</a:t>
            </a:r>
            <a:endParaRPr lang="en-US" sz="2400" dirty="0">
              <a:solidFill>
                <a:schemeClr val="bg2">
                  <a:lumMod val="50000"/>
                </a:schemeClr>
              </a:solidFill>
            </a:endParaRPr>
          </a:p>
          <a:p>
            <a:pPr algn="r"/>
            <a:endParaRPr lang="en-US" sz="2400" b="1" dirty="0">
              <a:solidFill>
                <a:srgbClr val="006666"/>
              </a:solidFill>
            </a:endParaRPr>
          </a:p>
        </p:txBody>
      </p:sp>
      <p:sp>
        <p:nvSpPr>
          <p:cNvPr id="8" name="TextBox 7"/>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body" sz="half" idx="1"/>
          </p:nvPr>
        </p:nvSpPr>
        <p:spPr>
          <a:xfrm>
            <a:off x="952500" y="5797550"/>
            <a:ext cx="11279188" cy="3078163"/>
          </a:xfrm>
        </p:spPr>
        <p:txBody>
          <a:bodyPr/>
          <a:lstStyle/>
          <a:p>
            <a:pPr marL="90488" indent="-347663" algn="r" defTabSz="457200" rtl="1">
              <a:spcBef>
                <a:spcPct val="0"/>
              </a:spcBef>
            </a:pPr>
            <a:r>
              <a:rPr lang="en-US" sz="3400" dirty="0" err="1">
                <a:solidFill>
                  <a:srgbClr val="008C91"/>
                </a:solidFill>
                <a:latin typeface="Baghdad" charset="0"/>
                <a:ea typeface="Baghdad" charset="0"/>
                <a:cs typeface="Baghdad" charset="0"/>
                <a:sym typeface="Baghdad" charset="0"/>
              </a:rPr>
              <a:t>ماهو</a:t>
            </a:r>
            <a:r>
              <a:rPr lang="en-US" sz="3400" dirty="0">
                <a:solidFill>
                  <a:srgbClr val="008C91"/>
                </a:solidFill>
                <a:latin typeface="Baghdad" charset="0"/>
                <a:ea typeface="Baghdad" charset="0"/>
                <a:cs typeface="Baghdad" charset="0"/>
                <a:sym typeface="Baghdad" charset="0"/>
              </a:rPr>
              <a:t> </a:t>
            </a:r>
            <a:r>
              <a:rPr lang="en-US" sz="3400" dirty="0" err="1">
                <a:solidFill>
                  <a:srgbClr val="008C91"/>
                </a:solidFill>
                <a:latin typeface="Baghdad" charset="0"/>
                <a:ea typeface="Baghdad" charset="0"/>
                <a:cs typeface="Baghdad" charset="0"/>
                <a:sym typeface="Baghdad" charset="0"/>
              </a:rPr>
              <a:t>الأجل</a:t>
            </a:r>
            <a:r>
              <a:rPr lang="en-US" sz="3400" dirty="0">
                <a:solidFill>
                  <a:srgbClr val="008C91"/>
                </a:solidFill>
                <a:latin typeface="Baghdad" charset="0"/>
                <a:ea typeface="Baghdad" charset="0"/>
                <a:cs typeface="Baghdad" charset="0"/>
                <a:sym typeface="Baghdad" charset="0"/>
              </a:rPr>
              <a:t> </a:t>
            </a:r>
            <a:r>
              <a:rPr lang="en-US" sz="3400" dirty="0" err="1">
                <a:solidFill>
                  <a:srgbClr val="008C91"/>
                </a:solidFill>
                <a:latin typeface="Baghdad" charset="0"/>
                <a:ea typeface="Baghdad" charset="0"/>
                <a:cs typeface="Baghdad" charset="0"/>
                <a:sym typeface="Baghdad" charset="0"/>
              </a:rPr>
              <a:t>القصير</a:t>
            </a:r>
            <a:r>
              <a:rPr lang="en-US" sz="3400" dirty="0">
                <a:solidFill>
                  <a:srgbClr val="008C91"/>
                </a:solidFill>
                <a:latin typeface="Baghdad" charset="0"/>
                <a:ea typeface="Baghdad" charset="0"/>
                <a:cs typeface="Baghdad" charset="0"/>
                <a:sym typeface="Baghdad" charset="0"/>
              </a:rPr>
              <a:t>؟</a:t>
            </a:r>
          </a:p>
          <a:p>
            <a:pPr marL="90488" indent="-347663" algn="r" defTabSz="457200" rtl="1">
              <a:spcBef>
                <a:spcPct val="0"/>
              </a:spcBef>
            </a:pPr>
            <a:r>
              <a:rPr lang="en-US" sz="3400" dirty="0" err="1">
                <a:solidFill>
                  <a:srgbClr val="008C91"/>
                </a:solidFill>
                <a:latin typeface="Baghdad" charset="0"/>
                <a:ea typeface="Baghdad" charset="0"/>
                <a:cs typeface="Baghdad" charset="0"/>
                <a:sym typeface="Baghdad" charset="0"/>
              </a:rPr>
              <a:t>يوضح</a:t>
            </a:r>
            <a:r>
              <a:rPr lang="en-US" sz="3400" dirty="0">
                <a:solidFill>
                  <a:srgbClr val="008C91"/>
                </a:solidFill>
                <a:latin typeface="Baghdad" charset="0"/>
                <a:ea typeface="Baghdad" charset="0"/>
                <a:cs typeface="Baghdad" charset="0"/>
                <a:sym typeface="Baghdad" charset="0"/>
              </a:rPr>
              <a:t> </a:t>
            </a:r>
            <a:r>
              <a:rPr lang="en-US" sz="3400" dirty="0" err="1">
                <a:solidFill>
                  <a:srgbClr val="008C91"/>
                </a:solidFill>
                <a:latin typeface="Baghdad" charset="0"/>
                <a:ea typeface="Baghdad" charset="0"/>
                <a:cs typeface="Baghdad" charset="0"/>
                <a:sym typeface="Baghdad" charset="0"/>
              </a:rPr>
              <a:t>الشكل</a:t>
            </a:r>
            <a:r>
              <a:rPr lang="en-US" sz="3400" dirty="0">
                <a:solidFill>
                  <a:srgbClr val="008C91"/>
                </a:solidFill>
                <a:latin typeface="Baghdad" charset="0"/>
                <a:ea typeface="Baghdad" charset="0"/>
                <a:cs typeface="Baghdad" charset="0"/>
                <a:sym typeface="Baghdad" charset="0"/>
              </a:rPr>
              <a:t> </a:t>
            </a:r>
            <a:r>
              <a:rPr lang="en-US" sz="3400" dirty="0" err="1">
                <a:solidFill>
                  <a:srgbClr val="008C91"/>
                </a:solidFill>
                <a:latin typeface="Baghdad" charset="0"/>
                <a:ea typeface="Baghdad" charset="0"/>
                <a:cs typeface="Baghdad" charset="0"/>
                <a:sym typeface="Baghdad" charset="0"/>
              </a:rPr>
              <a:t>أعلاه</a:t>
            </a:r>
            <a:r>
              <a:rPr lang="en-US" sz="3400" dirty="0">
                <a:solidFill>
                  <a:srgbClr val="008C91"/>
                </a:solidFill>
                <a:latin typeface="Baghdad" charset="0"/>
                <a:ea typeface="Baghdad" charset="0"/>
                <a:cs typeface="Baghdad" charset="0"/>
                <a:sym typeface="Baghdad" charset="0"/>
              </a:rPr>
              <a:t> </a:t>
            </a:r>
            <a:r>
              <a:rPr lang="en-US" sz="3400" dirty="0" err="1">
                <a:solidFill>
                  <a:srgbClr val="008C91"/>
                </a:solidFill>
                <a:latin typeface="Baghdad" charset="0"/>
                <a:ea typeface="Baghdad" charset="0"/>
                <a:cs typeface="Baghdad" charset="0"/>
                <a:sym typeface="Baghdad" charset="0"/>
              </a:rPr>
              <a:t>مايلي</a:t>
            </a:r>
            <a:r>
              <a:rPr lang="en-US" sz="3400" dirty="0">
                <a:solidFill>
                  <a:srgbClr val="008C91"/>
                </a:solidFill>
                <a:latin typeface="Baghdad" charset="0"/>
                <a:ea typeface="Baghdad" charset="0"/>
                <a:cs typeface="Baghdad" charset="0"/>
                <a:sym typeface="Baghdad" charset="0"/>
              </a:rPr>
              <a:t>:</a:t>
            </a:r>
          </a:p>
          <a:p>
            <a:pPr marL="90488" indent="-347663" algn="r" defTabSz="457200" rtl="1">
              <a:spcBef>
                <a:spcPct val="0"/>
              </a:spcBef>
            </a:pPr>
            <a:r>
              <a:rPr lang="en-US" sz="3400" dirty="0" err="1">
                <a:solidFill>
                  <a:srgbClr val="005558"/>
                </a:solidFill>
                <a:latin typeface="Baghdad" charset="0"/>
                <a:ea typeface="Baghdad" charset="0"/>
                <a:cs typeface="Baghdad" charset="0"/>
                <a:sym typeface="Baghdad" charset="0"/>
              </a:rPr>
              <a:t>منحنى</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العرض</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الاقتصادي</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خط</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رأسي</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ينطلق</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من</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النقطة</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التي</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تحدد</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كمية</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المياة</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الاقتصادية</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المتاحة</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للاستخدام</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في</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أي</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وقت</a:t>
            </a:r>
            <a:r>
              <a:rPr lang="en-US" sz="3400" dirty="0">
                <a:solidFill>
                  <a:srgbClr val="005558"/>
                </a:solidFill>
                <a:latin typeface="Baghdad" charset="0"/>
                <a:ea typeface="Baghdad" charset="0"/>
                <a:cs typeface="Baghdad" charset="0"/>
                <a:sym typeface="Baghdad" charset="0"/>
              </a:rPr>
              <a:t>.</a:t>
            </a:r>
          </a:p>
          <a:p>
            <a:pPr marL="90488" indent="-347663" algn="r" defTabSz="457200" rtl="1">
              <a:spcBef>
                <a:spcPct val="0"/>
              </a:spcBef>
            </a:pPr>
            <a:r>
              <a:rPr lang="en-US" sz="3400" dirty="0" err="1">
                <a:solidFill>
                  <a:srgbClr val="005558"/>
                </a:solidFill>
                <a:latin typeface="Baghdad" charset="0"/>
                <a:ea typeface="Baghdad" charset="0"/>
                <a:cs typeface="Baghdad" charset="0"/>
                <a:sym typeface="Baghdad" charset="0"/>
              </a:rPr>
              <a:t>ينزحف</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إلى</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اليمين</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عندما</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تزيد</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مصادر</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المياه</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وينزحف</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لليسار</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عند</a:t>
            </a:r>
            <a:r>
              <a:rPr lang="en-US" sz="3400" dirty="0">
                <a:solidFill>
                  <a:srgbClr val="005558"/>
                </a:solidFill>
                <a:latin typeface="Baghdad" charset="0"/>
                <a:ea typeface="Baghdad" charset="0"/>
                <a:cs typeface="Baghdad" charset="0"/>
                <a:sym typeface="Baghdad" charset="0"/>
              </a:rPr>
              <a:t> </a:t>
            </a:r>
            <a:r>
              <a:rPr lang="en-US" sz="3400" dirty="0" err="1">
                <a:solidFill>
                  <a:srgbClr val="005558"/>
                </a:solidFill>
                <a:latin typeface="Baghdad" charset="0"/>
                <a:ea typeface="Baghdad" charset="0"/>
                <a:cs typeface="Baghdad" charset="0"/>
                <a:sym typeface="Baghdad" charset="0"/>
              </a:rPr>
              <a:t>حدوث</a:t>
            </a:r>
            <a:r>
              <a:rPr lang="en-US" sz="3400" dirty="0">
                <a:solidFill>
                  <a:srgbClr val="005558"/>
                </a:solidFill>
                <a:latin typeface="Baghdad" charset="0"/>
                <a:ea typeface="Baghdad" charset="0"/>
                <a:cs typeface="Baghdad" charset="0"/>
                <a:sym typeface="Baghdad" charset="0"/>
              </a:rPr>
              <a:t> </a:t>
            </a:r>
            <a:r>
              <a:rPr lang="en-US" sz="3400" dirty="0" err="1" smtClean="0">
                <a:solidFill>
                  <a:srgbClr val="005558"/>
                </a:solidFill>
                <a:latin typeface="Baghdad" charset="0"/>
                <a:ea typeface="Baghdad" charset="0"/>
                <a:cs typeface="Baghdad" charset="0"/>
                <a:sym typeface="Baghdad" charset="0"/>
              </a:rPr>
              <a:t>العكس</a:t>
            </a:r>
            <a:r>
              <a:rPr lang="ar-SA" sz="3400" dirty="0">
                <a:solidFill>
                  <a:srgbClr val="005558"/>
                </a:solidFill>
                <a:latin typeface="Baghdad" charset="0"/>
                <a:ea typeface="Baghdad" charset="0"/>
                <a:cs typeface="Baghdad" charset="0"/>
                <a:sym typeface="Baghdad" charset="0"/>
              </a:rPr>
              <a:t>.</a:t>
            </a:r>
            <a:r>
              <a:rPr lang="en-US" sz="3400" dirty="0" smtClean="0">
                <a:solidFill>
                  <a:srgbClr val="005558"/>
                </a:solidFill>
                <a:latin typeface="Baghdad" charset="0"/>
                <a:ea typeface="Baghdad" charset="0"/>
                <a:cs typeface="Baghdad" charset="0"/>
                <a:sym typeface="Baghdad" charset="0"/>
              </a:rPr>
              <a:t> </a:t>
            </a:r>
            <a:endParaRPr lang="en-US" sz="3400" dirty="0">
              <a:solidFill>
                <a:srgbClr val="005558"/>
              </a:solidFill>
              <a:latin typeface="Baghdad" charset="0"/>
              <a:ea typeface="Baghdad" charset="0"/>
              <a:cs typeface="Baghdad" charset="0"/>
              <a:sym typeface="Baghdad" charset="0"/>
            </a:endParaRPr>
          </a:p>
        </p:txBody>
      </p:sp>
      <p:pic>
        <p:nvPicPr>
          <p:cNvPr id="29698" name="Picture 2" descr="pasted-image.pdf"/>
          <p:cNvPicPr>
            <a:picLocks noChangeAspect="1"/>
          </p:cNvPicPr>
          <p:nvPr/>
        </p:nvPicPr>
        <p:blipFill>
          <a:blip r:embed="rId2"/>
          <a:srcRect/>
          <a:stretch>
            <a:fillRect/>
          </a:stretch>
        </p:blipFill>
        <p:spPr bwMode="auto">
          <a:xfrm>
            <a:off x="3860800" y="515938"/>
            <a:ext cx="6764338" cy="4570412"/>
          </a:xfrm>
          <a:prstGeom prst="rect">
            <a:avLst/>
          </a:prstGeom>
          <a:noFill/>
          <a:ln w="12700" cap="flat" cmpd="sng">
            <a:noFill/>
            <a:prstDash val="solid"/>
            <a:miter lim="400000"/>
            <a:headEnd type="none" w="med" len="med"/>
            <a:tailEnd type="none" w="med" len="med"/>
          </a:ln>
          <a:effec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استخدامات المياه</a:t>
            </a:r>
            <a:endParaRPr lang="en-US" dirty="0">
              <a:solidFill>
                <a:srgbClr val="008080"/>
              </a:solidFill>
              <a:latin typeface="Baghdad"/>
            </a:endParaRPr>
          </a:p>
        </p:txBody>
      </p:sp>
      <p:sp>
        <p:nvSpPr>
          <p:cNvPr id="3" name="Content Placeholder 2"/>
          <p:cNvSpPr>
            <a:spLocks noGrp="1"/>
          </p:cNvSpPr>
          <p:nvPr>
            <p:ph idx="1"/>
          </p:nvPr>
        </p:nvSpPr>
        <p:spPr/>
        <p:txBody>
          <a:bodyPr/>
          <a:lstStyle/>
          <a:p>
            <a:pPr algn="r" rtl="1"/>
            <a:r>
              <a:rPr lang="ar-SA" dirty="0" smtClean="0">
                <a:solidFill>
                  <a:srgbClr val="006666"/>
                </a:solidFill>
                <a:latin typeface="Baghdad"/>
              </a:rPr>
              <a:t>استخدامات المياه تحدد الطلب على المياه.</a:t>
            </a:r>
          </a:p>
          <a:p>
            <a:pPr algn="r" rtl="1"/>
            <a:r>
              <a:rPr lang="ar-SA" dirty="0" smtClean="0">
                <a:solidFill>
                  <a:srgbClr val="008080"/>
                </a:solidFill>
                <a:latin typeface="Baghdad"/>
              </a:rPr>
              <a:t>تنقسم استخدامات المياه إلى قسمين:</a:t>
            </a:r>
          </a:p>
          <a:p>
            <a:pPr marL="742950" indent="-742950" algn="r" rtl="1">
              <a:buFont typeface="+mj-lt"/>
              <a:buAutoNum type="arabicPeriod"/>
            </a:pPr>
            <a:r>
              <a:rPr lang="ar-SA" dirty="0" smtClean="0">
                <a:solidFill>
                  <a:schemeClr val="tx1">
                    <a:lumMod val="50000"/>
                  </a:schemeClr>
                </a:solidFill>
                <a:latin typeface="Baghdad"/>
              </a:rPr>
              <a:t>الاستخدام المباشر للمياه {الاستخدام الاستهلاكي}</a:t>
            </a:r>
          </a:p>
          <a:p>
            <a:pPr marL="742950" indent="-742950" algn="r" rtl="1">
              <a:buFont typeface="+mj-lt"/>
              <a:buAutoNum type="arabicPeriod"/>
            </a:pPr>
            <a:r>
              <a:rPr lang="ar-SA" dirty="0" smtClean="0">
                <a:solidFill>
                  <a:schemeClr val="tx1">
                    <a:lumMod val="50000"/>
                  </a:schemeClr>
                </a:solidFill>
                <a:latin typeface="Baghdad"/>
              </a:rPr>
              <a:t>الاستخدام غير المباشر</a:t>
            </a:r>
            <a:endParaRPr lang="en-US" dirty="0">
              <a:solidFill>
                <a:schemeClr val="tx1">
                  <a:lumMod val="50000"/>
                </a:schemeClr>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أولاً: الاستخدام المباشر للمياه</a:t>
            </a:r>
            <a:endParaRPr lang="en-US" dirty="0">
              <a:solidFill>
                <a:srgbClr val="008080"/>
              </a:solidFill>
              <a:latin typeface="Baghdad"/>
            </a:endParaRPr>
          </a:p>
        </p:txBody>
      </p:sp>
      <p:sp>
        <p:nvSpPr>
          <p:cNvPr id="3" name="Content Placeholder 2"/>
          <p:cNvSpPr>
            <a:spLocks noGrp="1"/>
          </p:cNvSpPr>
          <p:nvPr>
            <p:ph idx="1"/>
          </p:nvPr>
        </p:nvSpPr>
        <p:spPr/>
        <p:txBody>
          <a:bodyPr/>
          <a:lstStyle/>
          <a:p>
            <a:pPr algn="r" rtl="1"/>
            <a:r>
              <a:rPr lang="ar-SA" dirty="0" smtClean="0">
                <a:solidFill>
                  <a:srgbClr val="008080"/>
                </a:solidFill>
                <a:latin typeface="Baghdad"/>
              </a:rPr>
              <a:t>يشمل الاستخدامات التالية:</a:t>
            </a:r>
          </a:p>
          <a:p>
            <a:pPr marL="742950" indent="-742950" algn="r" rtl="1">
              <a:buFont typeface="+mj-lt"/>
              <a:buAutoNum type="arabicPeriod"/>
            </a:pPr>
            <a:r>
              <a:rPr lang="ar-SA" dirty="0" smtClean="0">
                <a:solidFill>
                  <a:schemeClr val="tx1">
                    <a:lumMod val="50000"/>
                  </a:schemeClr>
                </a:solidFill>
                <a:latin typeface="Baghdad"/>
              </a:rPr>
              <a:t>الشرب والاستخدامات المنزلية.</a:t>
            </a:r>
          </a:p>
          <a:p>
            <a:pPr marL="742950" indent="-742950" algn="r" rtl="1">
              <a:buFont typeface="+mj-lt"/>
              <a:buAutoNum type="arabicPeriod"/>
            </a:pPr>
            <a:r>
              <a:rPr lang="ar-SA" dirty="0" smtClean="0">
                <a:solidFill>
                  <a:schemeClr val="tx1">
                    <a:lumMod val="50000"/>
                  </a:schemeClr>
                </a:solidFill>
                <a:latin typeface="Baghdad"/>
              </a:rPr>
              <a:t>الري الزراعي وتربية الحيوانات بالمزارع.</a:t>
            </a:r>
          </a:p>
          <a:p>
            <a:pPr marL="742950" indent="-742950" algn="r" rtl="1">
              <a:buFont typeface="+mj-lt"/>
              <a:buAutoNum type="arabicPeriod"/>
            </a:pPr>
            <a:r>
              <a:rPr lang="ar-SA" dirty="0" smtClean="0">
                <a:solidFill>
                  <a:schemeClr val="tx1">
                    <a:lumMod val="50000"/>
                  </a:schemeClr>
                </a:solidFill>
                <a:latin typeface="Baghdad"/>
              </a:rPr>
              <a:t>استخدام المياه في الصناعة، كوسيلة للغلي والتبريد والتسخين والنظافة.</a:t>
            </a:r>
          </a:p>
          <a:p>
            <a:pPr marL="742950" indent="-742950" algn="r" rtl="1">
              <a:buFont typeface="Arial" pitchFamily="34" charset="0"/>
              <a:buChar char="•"/>
            </a:pPr>
            <a:r>
              <a:rPr lang="ar-SA" dirty="0" smtClean="0">
                <a:solidFill>
                  <a:schemeClr val="tx1">
                    <a:lumMod val="50000"/>
                  </a:schemeClr>
                </a:solidFill>
                <a:latin typeface="Baghdad"/>
              </a:rPr>
              <a:t>مم يتكون الطلب الكلي على المياه؟</a:t>
            </a:r>
            <a:endParaRPr lang="en-US" dirty="0">
              <a:solidFill>
                <a:schemeClr val="tx1">
                  <a:lumMod val="50000"/>
                </a:schemeClr>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pPr rtl="1"/>
            <a:r>
              <a:rPr lang="en-US" sz="6200">
                <a:solidFill>
                  <a:srgbClr val="008C91"/>
                </a:solidFill>
                <a:latin typeface="Baghdad" charset="0"/>
                <a:ea typeface="Baghdad" charset="0"/>
                <a:cs typeface="Baghdad" charset="0"/>
                <a:sym typeface="Baghdad" charset="0"/>
              </a:rPr>
              <a:t>سنتعرف في هذا الفصل على:</a:t>
            </a:r>
          </a:p>
        </p:txBody>
      </p:sp>
      <p:sp>
        <p:nvSpPr>
          <p:cNvPr id="5122" name="Rectangle 2"/>
          <p:cNvSpPr>
            <a:spLocks noGrp="1" noChangeArrowheads="1"/>
          </p:cNvSpPr>
          <p:nvPr>
            <p:ph type="body" idx="1"/>
          </p:nvPr>
        </p:nvSpPr>
        <p:spPr>
          <a:xfrm>
            <a:off x="952500" y="2090738"/>
            <a:ext cx="11287125" cy="6786562"/>
          </a:xfrm>
        </p:spPr>
        <p:txBody>
          <a:bodyPr/>
          <a:lstStyle/>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الأرض.</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الموارد المائية.</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النباتات الطبيعية.</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المعادن.</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الطاقة.</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المناخ.</a:t>
            </a:r>
          </a:p>
          <a:p>
            <a:pPr marL="419100" indent="-419100" algn="r" defTabSz="536575" rtl="1">
              <a:spcBef>
                <a:spcPts val="3800"/>
              </a:spcBef>
            </a:pPr>
            <a:r>
              <a:rPr lang="en-US" sz="3000">
                <a:solidFill>
                  <a:srgbClr val="005558"/>
                </a:solidFill>
                <a:latin typeface="Baghdad" charset="0"/>
                <a:ea typeface="Baghdad" charset="0"/>
                <a:cs typeface="Baghdad" charset="0"/>
                <a:sym typeface="Baghdad" charset="0"/>
              </a:rPr>
              <a:t>الكوارث الطبيعية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أولاً: الاستخدام المباشر للمياه</a:t>
            </a:r>
            <a:endParaRPr lang="en-US" dirty="0">
              <a:solidFill>
                <a:srgbClr val="008080"/>
              </a:solidFill>
              <a:latin typeface="Baghdad"/>
            </a:endParaRPr>
          </a:p>
        </p:txBody>
      </p:sp>
      <p:sp>
        <p:nvSpPr>
          <p:cNvPr id="3" name="Content Placeholder 2"/>
          <p:cNvSpPr>
            <a:spLocks noGrp="1"/>
          </p:cNvSpPr>
          <p:nvPr>
            <p:ph idx="1"/>
          </p:nvPr>
        </p:nvSpPr>
        <p:spPr/>
        <p:txBody>
          <a:bodyPr/>
          <a:lstStyle/>
          <a:p>
            <a:pPr algn="r" rtl="1"/>
            <a:r>
              <a:rPr lang="ar-SA" dirty="0" smtClean="0">
                <a:solidFill>
                  <a:srgbClr val="008080"/>
                </a:solidFill>
                <a:latin typeface="Baghdad"/>
              </a:rPr>
              <a:t>تنقسم استخدامات المياه من حيث الطلب عليها إلى قسمين:</a:t>
            </a:r>
          </a:p>
          <a:p>
            <a:pPr marL="742950" indent="-742950" algn="r" rtl="1">
              <a:buFont typeface="+mj-lt"/>
              <a:buAutoNum type="arabicPeriod"/>
            </a:pPr>
            <a:r>
              <a:rPr lang="ar-SA" dirty="0" smtClean="0">
                <a:solidFill>
                  <a:schemeClr val="tx1">
                    <a:lumMod val="50000"/>
                  </a:schemeClr>
                </a:solidFill>
                <a:latin typeface="Baghdad"/>
              </a:rPr>
              <a:t>الطلب على المياه في الريف.</a:t>
            </a:r>
          </a:p>
          <a:p>
            <a:pPr marL="742950" indent="-742950" algn="r" rtl="1">
              <a:buFont typeface="+mj-lt"/>
              <a:buAutoNum type="arabicPeriod"/>
            </a:pPr>
            <a:r>
              <a:rPr lang="ar-SA" dirty="0" smtClean="0">
                <a:solidFill>
                  <a:schemeClr val="tx1">
                    <a:lumMod val="50000"/>
                  </a:schemeClr>
                </a:solidFill>
                <a:latin typeface="Baghdad"/>
              </a:rPr>
              <a:t>الطلب على المياه في المدن.</a:t>
            </a:r>
          </a:p>
          <a:p>
            <a:pPr marL="742950" indent="-742950" algn="r" rtl="1"/>
            <a:r>
              <a:rPr lang="ar-SA" dirty="0" smtClean="0">
                <a:solidFill>
                  <a:schemeClr val="tx1">
                    <a:lumMod val="50000"/>
                  </a:schemeClr>
                </a:solidFill>
                <a:latin typeface="Baghdad"/>
              </a:rPr>
              <a:t>الطلب على المياه في الريف أكبر من الطلب على المدن، لأن الزراعة تحتاج كميات كبيرة من الماء</a:t>
            </a:r>
            <a:endParaRPr lang="en-US" dirty="0">
              <a:solidFill>
                <a:schemeClr val="tx1">
                  <a:lumMod val="50000"/>
                </a:schemeClr>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أولاً: الاستخدام المباشر للمياه</a:t>
            </a:r>
            <a:endParaRPr lang="en-US" dirty="0">
              <a:solidFill>
                <a:srgbClr val="008080"/>
              </a:solidFill>
              <a:latin typeface="Baghdad"/>
            </a:endParaRPr>
          </a:p>
        </p:txBody>
      </p:sp>
      <p:sp>
        <p:nvSpPr>
          <p:cNvPr id="3" name="Content Placeholder 2"/>
          <p:cNvSpPr>
            <a:spLocks noGrp="1"/>
          </p:cNvSpPr>
          <p:nvPr>
            <p:ph idx="1"/>
          </p:nvPr>
        </p:nvSpPr>
        <p:spPr/>
        <p:txBody>
          <a:bodyPr/>
          <a:lstStyle/>
          <a:p>
            <a:pPr algn="r" rtl="1"/>
            <a:r>
              <a:rPr lang="ar-SA" dirty="0" smtClean="0">
                <a:solidFill>
                  <a:srgbClr val="008080"/>
                </a:solidFill>
                <a:latin typeface="Baghdad"/>
              </a:rPr>
              <a:t>تنقسم استخدامات المياه من حيث الطلب عليها إلى قسمين:</a:t>
            </a:r>
          </a:p>
          <a:p>
            <a:pPr marL="742950" indent="-742950" algn="r" rtl="1">
              <a:buFont typeface="+mj-lt"/>
              <a:buAutoNum type="arabicPeriod"/>
            </a:pPr>
            <a:r>
              <a:rPr lang="ar-SA" dirty="0" smtClean="0">
                <a:solidFill>
                  <a:schemeClr val="tx1">
                    <a:lumMod val="50000"/>
                  </a:schemeClr>
                </a:solidFill>
                <a:latin typeface="Baghdad"/>
              </a:rPr>
              <a:t>الطلب على المياه في الريف.</a:t>
            </a:r>
          </a:p>
          <a:p>
            <a:pPr marL="742950" indent="-742950" algn="r" rtl="1">
              <a:buFont typeface="+mj-lt"/>
              <a:buAutoNum type="arabicPeriod"/>
            </a:pPr>
            <a:r>
              <a:rPr lang="ar-SA" dirty="0" smtClean="0">
                <a:solidFill>
                  <a:schemeClr val="tx1">
                    <a:lumMod val="50000"/>
                  </a:schemeClr>
                </a:solidFill>
                <a:latin typeface="Baghdad"/>
              </a:rPr>
              <a:t>الطلب على المياه في المدن.</a:t>
            </a:r>
          </a:p>
          <a:p>
            <a:pPr marL="742950" indent="-742950" algn="r" rtl="1"/>
            <a:r>
              <a:rPr lang="ar-SA" dirty="0" smtClean="0">
                <a:solidFill>
                  <a:schemeClr val="tx1">
                    <a:lumMod val="50000"/>
                  </a:schemeClr>
                </a:solidFill>
                <a:latin typeface="Baghdad"/>
              </a:rPr>
              <a:t>الطلب على المياه في الريف أكبر من الطلب على المدن، لأن الزراعة تحتاج كميات كبيرة من الماء</a:t>
            </a:r>
            <a:endParaRPr lang="en-US" dirty="0">
              <a:solidFill>
                <a:schemeClr val="tx1">
                  <a:lumMod val="50000"/>
                </a:schemeClr>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أولاً: الاستخدام المباشر للمياه</a:t>
            </a:r>
            <a:endParaRPr lang="en-US" dirty="0">
              <a:solidFill>
                <a:srgbClr val="008080"/>
              </a:solidFill>
              <a:latin typeface="Baghdad"/>
            </a:endParaRPr>
          </a:p>
        </p:txBody>
      </p:sp>
      <p:sp>
        <p:nvSpPr>
          <p:cNvPr id="3" name="Content Placeholder 2"/>
          <p:cNvSpPr>
            <a:spLocks noGrp="1"/>
          </p:cNvSpPr>
          <p:nvPr>
            <p:ph idx="1"/>
          </p:nvPr>
        </p:nvSpPr>
        <p:spPr>
          <a:xfrm>
            <a:off x="952500" y="2590800"/>
            <a:ext cx="11341100" cy="4038600"/>
          </a:xfrm>
        </p:spPr>
        <p:txBody>
          <a:bodyPr/>
          <a:lstStyle/>
          <a:p>
            <a:pPr marL="742950" indent="-742950" algn="r" rtl="1"/>
            <a:r>
              <a:rPr lang="ar-SA" sz="3200" dirty="0" smtClean="0">
                <a:solidFill>
                  <a:srgbClr val="008080"/>
                </a:solidFill>
                <a:latin typeface="Baghdad"/>
              </a:rPr>
              <a:t>العوامل المؤثرة على الطلب على المياه:</a:t>
            </a:r>
          </a:p>
          <a:p>
            <a:pPr marL="514350" indent="-514350" algn="r" rtl="1">
              <a:buFont typeface="+mj-lt"/>
              <a:buAutoNum type="arabicPeriod"/>
            </a:pPr>
            <a:r>
              <a:rPr lang="ar-SA" sz="3200" dirty="0" smtClean="0">
                <a:solidFill>
                  <a:schemeClr val="tx1">
                    <a:lumMod val="50000"/>
                  </a:schemeClr>
                </a:solidFill>
                <a:latin typeface="Baghdad"/>
              </a:rPr>
              <a:t>عدد السكان (علاقة طردية)</a:t>
            </a:r>
          </a:p>
          <a:p>
            <a:pPr marL="514350" indent="-514350" algn="r" rtl="1">
              <a:buFont typeface="+mj-lt"/>
              <a:buAutoNum type="arabicPeriod"/>
            </a:pPr>
            <a:r>
              <a:rPr lang="ar-SA" sz="3200" dirty="0" smtClean="0">
                <a:solidFill>
                  <a:schemeClr val="tx1">
                    <a:lumMod val="50000"/>
                  </a:schemeClr>
                </a:solidFill>
                <a:latin typeface="Baghdad"/>
              </a:rPr>
              <a:t>انتاجية الوحدة الواحدة من المياه (عكسية)</a:t>
            </a:r>
          </a:p>
          <a:p>
            <a:pPr marL="514350" indent="-514350" algn="r" rtl="1">
              <a:buFont typeface="+mj-lt"/>
              <a:buAutoNum type="arabicPeriod"/>
            </a:pPr>
            <a:r>
              <a:rPr lang="ar-SA" sz="3200" dirty="0" smtClean="0">
                <a:solidFill>
                  <a:schemeClr val="tx1">
                    <a:lumMod val="50000"/>
                  </a:schemeClr>
                </a:solidFill>
                <a:latin typeface="Baghdad"/>
              </a:rPr>
              <a:t>كمية الهدر للمياه (علاقة طردية)</a:t>
            </a:r>
          </a:p>
          <a:p>
            <a:pPr marL="514350" indent="-514350" algn="r" rtl="1">
              <a:buFont typeface="+mj-lt"/>
              <a:buAutoNum type="arabicPeriod"/>
            </a:pPr>
            <a:r>
              <a:rPr lang="ar-SA" sz="3200" dirty="0" smtClean="0">
                <a:solidFill>
                  <a:schemeClr val="tx1">
                    <a:lumMod val="50000"/>
                  </a:schemeClr>
                </a:solidFill>
                <a:latin typeface="Baghdad"/>
              </a:rPr>
              <a:t>النمو الاقتصادي (علاقة طردية)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7" name="TextBox 6"/>
          <p:cNvSpPr txBox="1"/>
          <p:nvPr/>
        </p:nvSpPr>
        <p:spPr>
          <a:xfrm>
            <a:off x="2463800" y="7315200"/>
            <a:ext cx="8001000" cy="152400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ar-SA" sz="2800" dirty="0" smtClean="0">
                <a:solidFill>
                  <a:schemeClr val="tx1"/>
                </a:solidFill>
                <a:latin typeface="Baghdad"/>
              </a:rPr>
              <a:t>الانتاجية للوحدة الواحدة في القطاع المنزلي أكثر ثم الصناعي ثم الزراعي. لأن الطلب على المنزلي أقل ثم الصناعي ثم الزراعي.</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سوق المياه المستخدمة مباشرة</a:t>
            </a:r>
            <a:endParaRPr lang="en-US" dirty="0">
              <a:solidFill>
                <a:srgbClr val="008080"/>
              </a:solidFill>
              <a:latin typeface="Baghdad"/>
            </a:endParaRPr>
          </a:p>
        </p:txBody>
      </p:sp>
      <p:sp>
        <p:nvSpPr>
          <p:cNvPr id="3" name="Content Placeholder 2"/>
          <p:cNvSpPr>
            <a:spLocks noGrp="1"/>
          </p:cNvSpPr>
          <p:nvPr>
            <p:ph idx="1"/>
          </p:nvPr>
        </p:nvSpPr>
        <p:spPr>
          <a:xfrm>
            <a:off x="939800" y="1905000"/>
            <a:ext cx="10960100" cy="3886200"/>
          </a:xfrm>
        </p:spPr>
        <p:txBody>
          <a:bodyPr/>
          <a:lstStyle/>
          <a:p>
            <a:pPr algn="r" rtl="1">
              <a:buNone/>
            </a:pPr>
            <a:r>
              <a:rPr lang="ar-SA" sz="3200" dirty="0" smtClean="0">
                <a:solidFill>
                  <a:srgbClr val="006666"/>
                </a:solidFill>
                <a:latin typeface="Baghdad"/>
              </a:rPr>
              <a:t>الطلب على المياه:</a:t>
            </a:r>
          </a:p>
          <a:p>
            <a:pPr algn="r" rtl="1"/>
            <a:r>
              <a:rPr lang="ar-SA" sz="3200" dirty="0" smtClean="0">
                <a:solidFill>
                  <a:schemeClr val="tx1">
                    <a:lumMod val="50000"/>
                  </a:schemeClr>
                </a:solidFill>
                <a:latin typeface="Baghdad"/>
              </a:rPr>
              <a:t>يتصف بقلة المرونة السعرية. سبق وذكرنا أن الطلب على المياه يتقسم الى قسمين الطلب عليها في المدن والطلب عليها في الريف. اذاً منحنى الطلب الكلي على المياه هو التجميع الأفقي لمنحنى الطلب على المياه في المدن ومنحنى الطلب عليها في الريف.</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pic>
        <p:nvPicPr>
          <p:cNvPr id="5" name="صورة 3"/>
          <p:cNvPicPr>
            <a:picLocks noChangeAspect="1"/>
          </p:cNvPicPr>
          <p:nvPr/>
        </p:nvPicPr>
        <p:blipFill rotWithShape="1">
          <a:blip r:embed="rId2">
            <a:extLst>
              <a:ext uri="{28A0092B-C50C-407E-A947-70E740481C1C}">
                <a14:useLocalDpi xmlns="" xmlns:a14="http://schemas.microsoft.com/office/drawing/2010/main" val="0"/>
              </a:ext>
            </a:extLst>
          </a:blip>
          <a:srcRect l="7585" t="4209" r="34745" b="23917"/>
          <a:stretch/>
        </p:blipFill>
        <p:spPr>
          <a:xfrm>
            <a:off x="3073400" y="5260571"/>
            <a:ext cx="4724400" cy="3350029"/>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سوق المياه المستخدمة مباشرة</a:t>
            </a:r>
            <a:endParaRPr lang="en-US" dirty="0">
              <a:solidFill>
                <a:srgbClr val="008080"/>
              </a:solidFill>
              <a:latin typeface="Baghdad"/>
            </a:endParaRPr>
          </a:p>
        </p:txBody>
      </p:sp>
      <p:sp>
        <p:nvSpPr>
          <p:cNvPr id="3" name="Content Placeholder 2"/>
          <p:cNvSpPr>
            <a:spLocks noGrp="1"/>
          </p:cNvSpPr>
          <p:nvPr>
            <p:ph idx="1"/>
          </p:nvPr>
        </p:nvSpPr>
        <p:spPr/>
        <p:txBody>
          <a:bodyPr/>
          <a:lstStyle/>
          <a:p>
            <a:pPr algn="r" rtl="1">
              <a:buNone/>
            </a:pPr>
            <a:r>
              <a:rPr lang="ar-SA" sz="3200" b="1" dirty="0" smtClean="0">
                <a:solidFill>
                  <a:srgbClr val="006666"/>
                </a:solidFill>
              </a:rPr>
              <a:t>عرض المياه: </a:t>
            </a:r>
          </a:p>
          <a:p>
            <a:pPr algn="r" rtl="1"/>
            <a:r>
              <a:rPr lang="ar-SA" sz="3200" dirty="0" smtClean="0">
                <a:solidFill>
                  <a:schemeClr val="tx1">
                    <a:lumMod val="50000"/>
                  </a:schemeClr>
                </a:solidFill>
              </a:rPr>
              <a:t>هو عرض طبيعي يعتمد على كميات المياه المعروفة (الاحتياطي المؤكد منها) من مختلف المصادر. وعرض اقتصادي يعتمد على التكاليف التي يتحملها المجتمع متمثلاً في الحكومة للحصول على مياه جاهزة للاستخدام الفوري.</a:t>
            </a:r>
          </a:p>
          <a:p>
            <a:pPr algn="r" rtl="1"/>
            <a:r>
              <a:rPr lang="ar-SA" sz="3200" dirty="0" smtClean="0">
                <a:solidFill>
                  <a:srgbClr val="006666"/>
                </a:solidFill>
              </a:rPr>
              <a:t>يتم توازن سوق المياه عندما يقاطع منحنى الطلب عليها منحنى عرضها الاقتصادي فتتحدد كمية المياه التوازنية وسعرها التوازني مثل السلع والخدمات الأخرى. في الشكل الآتي يمثل </a:t>
            </a:r>
            <a:r>
              <a:rPr lang="en-US" sz="3200" dirty="0" smtClean="0">
                <a:solidFill>
                  <a:srgbClr val="006666"/>
                </a:solidFill>
              </a:rPr>
              <a:t>D</a:t>
            </a:r>
            <a:r>
              <a:rPr lang="ar-SA" sz="3200" dirty="0" smtClean="0">
                <a:solidFill>
                  <a:srgbClr val="006666"/>
                </a:solidFill>
              </a:rPr>
              <a:t> الطلب الكلي وهو مجموع طلب المدن (</a:t>
            </a:r>
            <a:r>
              <a:rPr lang="en-US" sz="3200" dirty="0" smtClean="0">
                <a:solidFill>
                  <a:srgbClr val="006666"/>
                </a:solidFill>
              </a:rPr>
              <a:t>D1</a:t>
            </a:r>
            <a:r>
              <a:rPr lang="ar-SA" sz="3200" dirty="0" smtClean="0">
                <a:solidFill>
                  <a:srgbClr val="006666"/>
                </a:solidFill>
              </a:rPr>
              <a:t>) وطلب الريف (</a:t>
            </a:r>
            <a:r>
              <a:rPr lang="en-US" sz="3200" dirty="0" smtClean="0">
                <a:solidFill>
                  <a:srgbClr val="006666"/>
                </a:solidFill>
              </a:rPr>
              <a:t>D2</a:t>
            </a:r>
            <a:r>
              <a:rPr lang="ar-SA" sz="3200" dirty="0" smtClean="0">
                <a:solidFill>
                  <a:srgbClr val="006666"/>
                </a:solidFill>
              </a:rPr>
              <a:t>). </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15900"/>
            <a:ext cx="11099800" cy="2120900"/>
          </a:xfrm>
        </p:spPr>
        <p:txBody>
          <a:bodyPr/>
          <a:lstStyle/>
          <a:p>
            <a:r>
              <a:rPr lang="ar-SA" dirty="0" smtClean="0">
                <a:solidFill>
                  <a:srgbClr val="008080"/>
                </a:solidFill>
                <a:latin typeface="Baghdad"/>
              </a:rPr>
              <a:t>سوق المياه المستخدمة مباشرة</a:t>
            </a:r>
            <a:endParaRPr lang="en-US" dirty="0">
              <a:solidFill>
                <a:srgbClr val="008080"/>
              </a:solidFill>
              <a:latin typeface="Baghdad"/>
            </a:endParaRPr>
          </a:p>
        </p:txBody>
      </p:sp>
      <p:sp>
        <p:nvSpPr>
          <p:cNvPr id="3" name="Content Placeholder 2"/>
          <p:cNvSpPr>
            <a:spLocks noGrp="1"/>
          </p:cNvSpPr>
          <p:nvPr>
            <p:ph idx="1"/>
          </p:nvPr>
        </p:nvSpPr>
        <p:spPr>
          <a:xfrm>
            <a:off x="4673600" y="1143000"/>
            <a:ext cx="8153400" cy="7315200"/>
          </a:xfrm>
        </p:spPr>
        <p:txBody>
          <a:bodyPr/>
          <a:lstStyle/>
          <a:p>
            <a:pPr marL="285750" indent="-285750" algn="ctr" rtl="1">
              <a:buFontTx/>
              <a:buChar char="-"/>
            </a:pPr>
            <a:endParaRPr lang="ar-SA" sz="2800" dirty="0" smtClean="0">
              <a:solidFill>
                <a:schemeClr val="tx1">
                  <a:lumMod val="50000"/>
                </a:schemeClr>
              </a:solidFill>
            </a:endParaRPr>
          </a:p>
          <a:p>
            <a:pPr marL="285750" indent="-285750" algn="ctr" rtl="1">
              <a:buFontTx/>
              <a:buChar char="-"/>
            </a:pPr>
            <a:endParaRPr lang="ar-SA" sz="2800" dirty="0" smtClean="0">
              <a:solidFill>
                <a:schemeClr val="tx1">
                  <a:lumMod val="50000"/>
                </a:schemeClr>
              </a:solidFill>
            </a:endParaRPr>
          </a:p>
          <a:p>
            <a:pPr marL="285750" indent="-285750" algn="r" rtl="1">
              <a:buFontTx/>
              <a:buChar char="-"/>
            </a:pPr>
            <a:r>
              <a:rPr lang="ar-SA" sz="2800" dirty="0" smtClean="0">
                <a:solidFill>
                  <a:schemeClr val="tx1">
                    <a:lumMod val="50000"/>
                  </a:schemeClr>
                </a:solidFill>
              </a:rPr>
              <a:t>منحنى العرض الاقتصادي للمياه خط رأسي. (عديم المرونة).</a:t>
            </a:r>
          </a:p>
          <a:p>
            <a:pPr marL="285750" indent="-285750" algn="r" rtl="1">
              <a:buFontTx/>
              <a:buChar char="-"/>
            </a:pPr>
            <a:r>
              <a:rPr lang="en-US" sz="2800" dirty="0" smtClean="0">
                <a:solidFill>
                  <a:schemeClr val="tx1">
                    <a:lumMod val="50000"/>
                  </a:schemeClr>
                </a:solidFill>
              </a:rPr>
              <a:t>P1</a:t>
            </a:r>
            <a:r>
              <a:rPr lang="ar-SA" sz="2800" dirty="0" smtClean="0">
                <a:solidFill>
                  <a:schemeClr val="tx1">
                    <a:lumMod val="50000"/>
                  </a:schemeClr>
                </a:solidFill>
              </a:rPr>
              <a:t> هو السعر الذي حددته الحكومة.</a:t>
            </a:r>
          </a:p>
          <a:p>
            <a:pPr marL="285750" indent="-285750" algn="r" rtl="1">
              <a:buFontTx/>
              <a:buChar char="-"/>
            </a:pPr>
            <a:r>
              <a:rPr lang="en-US" sz="2800" dirty="0" smtClean="0">
                <a:solidFill>
                  <a:schemeClr val="tx1">
                    <a:lumMod val="50000"/>
                  </a:schemeClr>
                </a:solidFill>
              </a:rPr>
              <a:t>D1</a:t>
            </a:r>
            <a:r>
              <a:rPr lang="ar-SA" sz="2800" dirty="0" smtClean="0">
                <a:solidFill>
                  <a:schemeClr val="tx1">
                    <a:lumMod val="50000"/>
                  </a:schemeClr>
                </a:solidFill>
              </a:rPr>
              <a:t> منحنى طلب المدن ويتزايد بسرعة أكبر من منحنى طلب الريف </a:t>
            </a:r>
            <a:r>
              <a:rPr lang="en-US" sz="2800" dirty="0" smtClean="0">
                <a:solidFill>
                  <a:schemeClr val="tx1">
                    <a:lumMod val="50000"/>
                  </a:schemeClr>
                </a:solidFill>
              </a:rPr>
              <a:t>D2</a:t>
            </a:r>
            <a:r>
              <a:rPr lang="ar-SA" sz="2800" dirty="0" smtClean="0">
                <a:solidFill>
                  <a:schemeClr val="tx1">
                    <a:lumMod val="50000"/>
                  </a:schemeClr>
                </a:solidFill>
              </a:rPr>
              <a:t>.  وينتقل الطلب الكلي الى أعلى جهة اليمين ويحدث فائض في الكمية المطلوبة، اذا بقي سعر المياه كما هو. (من الصعب استمرار هذا الوضع لأنه لا يلبي كل حاجة المجتمع للمياه. </a:t>
            </a:r>
          </a:p>
          <a:p>
            <a:pPr marL="285750" indent="-285750" algn="r" rtl="1">
              <a:buFontTx/>
              <a:buChar char="-"/>
            </a:pPr>
            <a:r>
              <a:rPr lang="ar-SA" sz="2800" dirty="0" smtClean="0">
                <a:solidFill>
                  <a:schemeClr val="tx1">
                    <a:lumMod val="50000"/>
                  </a:schemeClr>
                </a:solidFill>
              </a:rPr>
              <a:t>لمواجهة هذا الوضع، إما أن ترفع الحكومة السعر ويصبح </a:t>
            </a:r>
            <a:r>
              <a:rPr lang="en-US" sz="2800" dirty="0" smtClean="0">
                <a:solidFill>
                  <a:schemeClr val="tx1">
                    <a:lumMod val="50000"/>
                  </a:schemeClr>
                </a:solidFill>
              </a:rPr>
              <a:t>P2</a:t>
            </a:r>
            <a:r>
              <a:rPr lang="ar-SA" sz="2800" dirty="0" smtClean="0">
                <a:solidFill>
                  <a:schemeClr val="tx1">
                    <a:lumMod val="50000"/>
                  </a:schemeClr>
                </a:solidFill>
              </a:rPr>
              <a:t> فتقل الكمية المطلوبة. ويصبح التوازن عند تقاطع منحنى الطلب الكلي للمياه مع تقاطع منحنى العرض. أو توزيع المياه بكميات محدودة. أو تزيد عرض المياه بتطوير المزيد من مصادر المياه الطبيعية. وتتبنى الدولة حملات توعية.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pic>
        <p:nvPicPr>
          <p:cNvPr id="6" name="عنصر نائب للمحتوى 3"/>
          <p:cNvPicPr>
            <a:picLocks noChangeAspect="1"/>
          </p:cNvPicPr>
          <p:nvPr/>
        </p:nvPicPr>
        <p:blipFill rotWithShape="1">
          <a:blip r:embed="rId2">
            <a:extLst>
              <a:ext uri="{28A0092B-C50C-407E-A947-70E740481C1C}">
                <a14:useLocalDpi xmlns="" xmlns:a14="http://schemas.microsoft.com/office/drawing/2010/main" val="0"/>
              </a:ext>
            </a:extLst>
          </a:blip>
          <a:srcRect l="4795" r="37163" b="19031"/>
          <a:stretch/>
        </p:blipFill>
        <p:spPr bwMode="auto">
          <a:xfrm>
            <a:off x="635000" y="2514600"/>
            <a:ext cx="3912525" cy="3672408"/>
          </a:xfrm>
          <a:prstGeom prst="rect">
            <a:avLst/>
          </a:prstGeom>
          <a:noFill/>
          <a:ln w="12700" cap="flat" cmpd="sng">
            <a:noFill/>
            <a:prstDash val="solid"/>
            <a:miter lim="400000"/>
            <a:headEnd type="none" w="med" len="med"/>
            <a:tailEnd type="none" w="med" len="me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8080"/>
                </a:solidFill>
                <a:latin typeface="Baghdad"/>
              </a:rPr>
              <a:t>سوق المياه المستخدمة مباشرة</a:t>
            </a:r>
            <a:endParaRPr lang="en-US" dirty="0">
              <a:solidFill>
                <a:srgbClr val="008080"/>
              </a:solidFill>
              <a:latin typeface="Baghdad"/>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6" name="عنصر نائب للمحتوى 2"/>
          <p:cNvSpPr txBox="1">
            <a:spLocks/>
          </p:cNvSpPr>
          <p:nvPr/>
        </p:nvSpPr>
        <p:spPr bwMode="auto">
          <a:xfrm>
            <a:off x="1854200" y="1981200"/>
            <a:ext cx="9906000" cy="3352800"/>
          </a:xfrm>
          <a:prstGeom prst="rect">
            <a:avLst/>
          </a:prstGeom>
          <a:noFill/>
          <a:ln w="12700" cap="flat" cmpd="sng">
            <a:noFill/>
            <a:prstDash val="solid"/>
            <a:miter lim="400000"/>
            <a:headEnd type="none" w="med" len="med"/>
            <a:tailEnd type="none" w="med" len="med"/>
          </a:ln>
          <a:effectLst/>
        </p:spPr>
        <p:txBody>
          <a:bodyPr vert="horz" wrap="square" lIns="50800" tIns="50800" rIns="50800" bIns="50800" numCol="1" anchor="ctr" anchorCtr="0" compatLnSpc="1">
            <a:prstTxWarp prst="textNoShape">
              <a:avLst/>
            </a:prstTxWarp>
          </a:bodyPr>
          <a:lstStyle/>
          <a:p>
            <a:pPr marL="0" marR="0" lvl="0" indent="0" algn="r" defTabSz="584200" rtl="1" eaLnBrk="1" fontAlgn="base" latinLnBrk="0" hangingPunct="0">
              <a:lnSpc>
                <a:spcPct val="100000"/>
              </a:lnSpc>
              <a:spcBef>
                <a:spcPts val="4200"/>
              </a:spcBef>
              <a:spcAft>
                <a:spcPct val="0"/>
              </a:spcAft>
              <a:buClrTx/>
              <a:buSzPct val="75000"/>
              <a:buFontTx/>
              <a:buNone/>
              <a:tabLst/>
              <a:defRPr/>
            </a:pPr>
            <a:r>
              <a:rPr kumimoji="0" lang="ar-SA" sz="3800" b="0" i="0" u="none" strike="noStrike" kern="0" cap="none" spc="0" normalizeH="0" baseline="0" noProof="0" dirty="0" smtClean="0">
                <a:ln>
                  <a:noFill/>
                </a:ln>
                <a:solidFill>
                  <a:schemeClr val="tx1">
                    <a:lumMod val="50000"/>
                  </a:schemeClr>
                </a:solidFill>
                <a:effectLst/>
                <a:uLnTx/>
                <a:uFillTx/>
                <a:latin typeface="+mn-lt"/>
                <a:ea typeface="+mn-ea"/>
                <a:cs typeface="+mn-cs"/>
                <a:sym typeface="Helvetica Light" charset="0"/>
              </a:rPr>
              <a:t>توازن سوق المياه في الأجل الطويل</a:t>
            </a:r>
          </a:p>
          <a:p>
            <a:pPr marL="0" marR="0" lvl="0" indent="0" algn="l" defTabSz="584200" rtl="0" eaLnBrk="1" fontAlgn="base" latinLnBrk="0" hangingPunct="0">
              <a:lnSpc>
                <a:spcPct val="100000"/>
              </a:lnSpc>
              <a:spcBef>
                <a:spcPts val="4200"/>
              </a:spcBef>
              <a:spcAft>
                <a:spcPct val="0"/>
              </a:spcAft>
              <a:buClrTx/>
              <a:buSzPct val="75000"/>
              <a:buFontTx/>
              <a:buNone/>
              <a:tabLst/>
              <a:defRPr/>
            </a:pPr>
            <a:endParaRPr kumimoji="0" lang="ar-SA" sz="3800" b="0" i="0" u="none" strike="noStrike" kern="0" cap="none" spc="0" normalizeH="0" baseline="0" noProof="0" dirty="0">
              <a:ln>
                <a:noFill/>
              </a:ln>
              <a:solidFill>
                <a:srgbClr val="FFFFFF"/>
              </a:solidFill>
              <a:effectLst/>
              <a:uLnTx/>
              <a:uFillTx/>
              <a:latin typeface="+mn-lt"/>
              <a:ea typeface="+mn-ea"/>
              <a:cs typeface="+mn-cs"/>
              <a:sym typeface="Helvetica Light" charset="0"/>
            </a:endParaRPr>
          </a:p>
        </p:txBody>
      </p:sp>
      <p:pic>
        <p:nvPicPr>
          <p:cNvPr id="7" name="صورة 3"/>
          <p:cNvPicPr>
            <a:picLocks noChangeAspect="1"/>
          </p:cNvPicPr>
          <p:nvPr/>
        </p:nvPicPr>
        <p:blipFill rotWithShape="1">
          <a:blip r:embed="rId2">
            <a:extLst>
              <a:ext uri="{28A0092B-C50C-407E-A947-70E740481C1C}">
                <a14:useLocalDpi xmlns="" xmlns:a14="http://schemas.microsoft.com/office/drawing/2010/main" val="0"/>
              </a:ext>
            </a:extLst>
          </a:blip>
          <a:srcRect l="2562" t="14808" r="43489" b="21929"/>
          <a:stretch/>
        </p:blipFill>
        <p:spPr>
          <a:xfrm>
            <a:off x="4064000" y="4343400"/>
            <a:ext cx="4896544" cy="316835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4400" dirty="0" smtClean="0">
                <a:solidFill>
                  <a:srgbClr val="008080"/>
                </a:solidFill>
                <a:latin typeface="Baghdad"/>
              </a:rPr>
              <a:t> التخصيص الأمثل للمورد بين استخداماته المختلفة</a:t>
            </a:r>
            <a:endParaRPr lang="en-US" sz="4400" dirty="0">
              <a:solidFill>
                <a:srgbClr val="008080"/>
              </a:solidFill>
              <a:latin typeface="Baghdad"/>
            </a:endParaRPr>
          </a:p>
        </p:txBody>
      </p:sp>
      <p:sp>
        <p:nvSpPr>
          <p:cNvPr id="3" name="Content Placeholder 2"/>
          <p:cNvSpPr>
            <a:spLocks noGrp="1"/>
          </p:cNvSpPr>
          <p:nvPr>
            <p:ph idx="1"/>
          </p:nvPr>
        </p:nvSpPr>
        <p:spPr/>
        <p:txBody>
          <a:bodyPr/>
          <a:lstStyle/>
          <a:p>
            <a:pPr algn="r" rtl="1">
              <a:buNone/>
            </a:pPr>
            <a:r>
              <a:rPr lang="ar-SA" sz="3200" b="1" dirty="0" smtClean="0">
                <a:solidFill>
                  <a:srgbClr val="006666"/>
                </a:solidFill>
              </a:rPr>
              <a:t>يعتمد تحديد الكميات المثلى للمرافق التي تستخدم المياه على: </a:t>
            </a:r>
          </a:p>
          <a:p>
            <a:pPr marL="514350" indent="-514350" algn="r" rtl="1">
              <a:buFont typeface="+mj-lt"/>
              <a:buAutoNum type="arabicPeriod"/>
            </a:pPr>
            <a:r>
              <a:rPr lang="ar-SA" sz="3200" dirty="0" smtClean="0">
                <a:solidFill>
                  <a:schemeClr val="tx1">
                    <a:lumMod val="50000"/>
                  </a:schemeClr>
                </a:solidFill>
              </a:rPr>
              <a:t>إنتاجية المياه في كل من هذه المرافق وتكاليف تحويلها من مرفق لآخر.</a:t>
            </a:r>
          </a:p>
          <a:p>
            <a:pPr marL="514350" indent="-514350" algn="r" rtl="1">
              <a:buFont typeface="+mj-lt"/>
              <a:buAutoNum type="arabicPeriod"/>
            </a:pPr>
            <a:r>
              <a:rPr lang="ar-SA" sz="3200" dirty="0" smtClean="0">
                <a:solidFill>
                  <a:schemeClr val="tx1">
                    <a:lumMod val="50000"/>
                  </a:schemeClr>
                </a:solidFill>
              </a:rPr>
              <a:t>المحافظة على المورد من الهدر.</a:t>
            </a:r>
          </a:p>
          <a:p>
            <a:pPr marL="514350" indent="-514350" algn="r" rtl="1"/>
            <a:r>
              <a:rPr lang="ar-SA" sz="3200" b="1" dirty="0" smtClean="0">
                <a:solidFill>
                  <a:srgbClr val="006666"/>
                </a:solidFill>
              </a:rPr>
              <a:t>وسائل المحافظة على المياه:</a:t>
            </a:r>
          </a:p>
          <a:p>
            <a:pPr marL="514350" indent="-514350" algn="r" rtl="1">
              <a:buFont typeface="+mj-lt"/>
              <a:buAutoNum type="arabicPeriod"/>
            </a:pPr>
            <a:r>
              <a:rPr lang="ar-SA" sz="3200" dirty="0" smtClean="0">
                <a:solidFill>
                  <a:schemeClr val="bg2">
                    <a:lumMod val="10000"/>
                  </a:schemeClr>
                </a:solidFill>
              </a:rPr>
              <a:t>تخفيض معدلات استخدامها بحيث تتعادل مع معدلات تعويضها.</a:t>
            </a:r>
          </a:p>
          <a:p>
            <a:pPr marL="514350" indent="-514350" algn="r" rtl="1">
              <a:buFont typeface="+mj-lt"/>
              <a:buAutoNum type="arabicPeriod"/>
            </a:pPr>
            <a:r>
              <a:rPr lang="ar-SA" sz="3200" dirty="0" smtClean="0">
                <a:solidFill>
                  <a:schemeClr val="bg2">
                    <a:lumMod val="10000"/>
                  </a:schemeClr>
                </a:solidFill>
              </a:rPr>
              <a:t>صيانة شبكات المياه داخل وخارج المنازل وزيادة كفاءة استخدامها.</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6600" dirty="0" smtClean="0">
                <a:solidFill>
                  <a:srgbClr val="008080"/>
                </a:solidFill>
                <a:latin typeface="Baghdad"/>
              </a:rPr>
              <a:t>ثانياً: الاستخدام غير المباشر للمياه</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يعتبر استخداماً غير استهلاكياً، بما يجعله استخداماً مجانياً،كيف؟</a:t>
            </a:r>
          </a:p>
          <a:p>
            <a:pPr algn="r" rtl="1">
              <a:buNone/>
            </a:pPr>
            <a:r>
              <a:rPr lang="ar-SA" sz="3200" dirty="0" smtClean="0">
                <a:solidFill>
                  <a:srgbClr val="006666"/>
                </a:solidFill>
              </a:rPr>
              <a:t>أمثلة لاستخدامات المياه غير المباشرة: </a:t>
            </a:r>
          </a:p>
          <a:p>
            <a:pPr marL="514350" indent="-514350" algn="r" rtl="1">
              <a:buFont typeface="+mj-lt"/>
              <a:buAutoNum type="arabicPeriod"/>
            </a:pPr>
            <a:r>
              <a:rPr lang="ar-SA" sz="3200" dirty="0" smtClean="0">
                <a:solidFill>
                  <a:schemeClr val="tx1">
                    <a:lumMod val="50000"/>
                  </a:schemeClr>
                </a:solidFill>
              </a:rPr>
              <a:t>النقل والمواصلات { من أهم الوسائل، فما مميزاتها؟}.</a:t>
            </a:r>
          </a:p>
          <a:p>
            <a:pPr marL="514350" indent="-514350" algn="r" rtl="1">
              <a:buFont typeface="+mj-lt"/>
              <a:buAutoNum type="arabicPeriod"/>
            </a:pPr>
            <a:r>
              <a:rPr lang="ar-SA" sz="3200" dirty="0" smtClean="0">
                <a:solidFill>
                  <a:schemeClr val="tx1">
                    <a:lumMod val="50000"/>
                  </a:schemeClr>
                </a:solidFill>
              </a:rPr>
              <a:t>إنتاج الأسماك { الطلب عليها متزايد، لماذا؟}. </a:t>
            </a:r>
          </a:p>
          <a:p>
            <a:pPr marL="514350" indent="-514350" algn="r" rtl="1">
              <a:buFont typeface="+mj-lt"/>
              <a:buAutoNum type="arabicPeriod"/>
            </a:pPr>
            <a:r>
              <a:rPr lang="ar-SA" sz="3200" dirty="0" smtClean="0">
                <a:solidFill>
                  <a:schemeClr val="tx1">
                    <a:lumMod val="50000"/>
                  </a:schemeClr>
                </a:solidFill>
              </a:rPr>
              <a:t>إنتاج المعادن ومصادر الطاقة {ماهي عيوبها؟}.</a:t>
            </a:r>
          </a:p>
          <a:p>
            <a:pPr marL="514350" indent="-514350" algn="r" rtl="1">
              <a:buFont typeface="+mj-lt"/>
              <a:buAutoNum type="arabicPeriod"/>
            </a:pPr>
            <a:r>
              <a:rPr lang="ar-SA" sz="3200" dirty="0" smtClean="0">
                <a:solidFill>
                  <a:schemeClr val="tx1">
                    <a:lumMod val="50000"/>
                  </a:schemeClr>
                </a:solidFill>
              </a:rPr>
              <a:t>التخلص من النفايات والنظافة {ماهي الأضرار لهذا الاستخدام وكيف تم حلها؟}.</a:t>
            </a:r>
          </a:p>
          <a:p>
            <a:pPr marL="514350" indent="-514350" algn="r" rtl="1">
              <a:buFont typeface="+mj-lt"/>
              <a:buAutoNum type="arabicPeriod"/>
            </a:pPr>
            <a:r>
              <a:rPr lang="ar-SA" sz="3200" dirty="0" smtClean="0">
                <a:solidFill>
                  <a:schemeClr val="tx1">
                    <a:lumMod val="50000"/>
                  </a:schemeClr>
                </a:solidFill>
              </a:rPr>
              <a:t>السياحة والترفيه.</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6600" dirty="0" smtClean="0">
                <a:solidFill>
                  <a:srgbClr val="008080"/>
                </a:solidFill>
                <a:latin typeface="Baghdad"/>
              </a:rPr>
              <a:t>النباتات الطبيعية</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تنقسم النباتات الطبيعية إلى:</a:t>
            </a:r>
          </a:p>
          <a:p>
            <a:pPr marL="514350" indent="-514350" algn="r" rtl="1">
              <a:buFont typeface="+mj-lt"/>
              <a:buAutoNum type="arabicPeriod"/>
            </a:pPr>
            <a:r>
              <a:rPr lang="ar-SA" sz="3200" dirty="0" smtClean="0">
                <a:solidFill>
                  <a:schemeClr val="tx1">
                    <a:lumMod val="50000"/>
                  </a:schemeClr>
                </a:solidFill>
              </a:rPr>
              <a:t>المراعي الطبيعية {الحشائش}.</a:t>
            </a:r>
          </a:p>
          <a:p>
            <a:pPr marL="514350" indent="-514350" algn="r" rtl="1">
              <a:buFont typeface="+mj-lt"/>
              <a:buAutoNum type="arabicPeriod"/>
            </a:pPr>
            <a:r>
              <a:rPr lang="ar-SA" sz="3200" dirty="0" smtClean="0">
                <a:solidFill>
                  <a:schemeClr val="tx1">
                    <a:lumMod val="50000"/>
                  </a:schemeClr>
                </a:solidFill>
              </a:rPr>
              <a:t>الغابات.</a:t>
            </a:r>
          </a:p>
          <a:p>
            <a:pPr algn="r" rtl="1"/>
            <a:r>
              <a:rPr lang="ar-SA" sz="3200" dirty="0" smtClean="0">
                <a:solidFill>
                  <a:srgbClr val="006666"/>
                </a:solidFill>
              </a:rPr>
              <a:t>قبل اكتشاف الزراعة كان الإنسان يعيش على النباتات الطبيعية والحيوانات البرية مباشة، وبعد اكتشافها أصبح يعتمد عليها بطريقة غير مباشرة.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a:xfrm>
            <a:off x="461963" y="473075"/>
            <a:ext cx="11977687" cy="7610475"/>
          </a:xfrm>
        </p:spPr>
        <p:txBody>
          <a:bodyPr/>
          <a:lstStyle/>
          <a:p>
            <a:pPr marL="455613" indent="-455613" algn="r" rtl="1"/>
            <a:r>
              <a:rPr lang="en-US" sz="3000">
                <a:solidFill>
                  <a:srgbClr val="005558"/>
                </a:solidFill>
                <a:latin typeface="Baghdad" charset="0"/>
                <a:ea typeface="Baghdad" charset="0"/>
                <a:cs typeface="Baghdad" charset="0"/>
                <a:sym typeface="Baghdad" charset="0"/>
              </a:rPr>
              <a:t>الموارد الطبيعية هي هبة الله للإنسان خلقها وسخرها له، لماذا؟</a:t>
            </a:r>
          </a:p>
          <a:p>
            <a:pPr marL="455613" indent="-455613" algn="r" rtl="1"/>
            <a:r>
              <a:rPr lang="en-US" sz="3000">
                <a:solidFill>
                  <a:srgbClr val="005558"/>
                </a:solidFill>
                <a:latin typeface="Baghdad" charset="0"/>
                <a:ea typeface="Baghdad" charset="0"/>
                <a:cs typeface="Baghdad" charset="0"/>
                <a:sym typeface="Baghdad" charset="0"/>
              </a:rPr>
              <a:t>تشتمل الموارد الطبيعية على الأرض والمياه والأسماك والغابات وغيرها من الموارد.</a:t>
            </a:r>
          </a:p>
          <a:p>
            <a:pPr marL="455613" indent="-455613" algn="r" rtl="1"/>
            <a:r>
              <a:rPr lang="en-US" sz="3000">
                <a:solidFill>
                  <a:srgbClr val="005558"/>
                </a:solidFill>
                <a:latin typeface="Baghdad" charset="0"/>
                <a:ea typeface="Baghdad" charset="0"/>
                <a:cs typeface="Baghdad" charset="0"/>
                <a:sym typeface="Baghdad" charset="0"/>
              </a:rPr>
              <a:t>بالرغم من هذه التسميات المختلفة فإن الموارد الطبيعية مرتبطة ببعضها ارتباطاً وثيقاً، وخاصة عندما تدرس من الناحية الاقتصادية. كيف؟</a:t>
            </a:r>
          </a:p>
          <a:p>
            <a:pPr marL="455613" indent="-455613" algn="r" rtl="1"/>
            <a:r>
              <a:rPr lang="en-US" sz="3000">
                <a:solidFill>
                  <a:srgbClr val="005558"/>
                </a:solidFill>
                <a:latin typeface="Baghdad" charset="0"/>
                <a:ea typeface="Baghdad" charset="0"/>
                <a:cs typeface="Baghdad" charset="0"/>
                <a:sym typeface="Baghdad" charset="0"/>
              </a:rPr>
              <a:t>لماذا تعتبر الأرض عامل الإنتاج الوحيد أو الأساسي؟</a:t>
            </a:r>
          </a:p>
          <a:p>
            <a:pPr marL="455613" indent="-455613" algn="r" rtl="1"/>
            <a:r>
              <a:rPr lang="en-US" sz="3000">
                <a:solidFill>
                  <a:srgbClr val="005558"/>
                </a:solidFill>
                <a:latin typeface="Baghdad" charset="0"/>
                <a:ea typeface="Baghdad" charset="0"/>
                <a:cs typeface="Baghdad" charset="0"/>
                <a:sym typeface="Baghdad" charset="0"/>
              </a:rPr>
              <a:t>للموارد الطبيعية أهمية قصوى بالنسبة للإنسان، كيف؟</a:t>
            </a:r>
          </a:p>
          <a:p>
            <a:pPr marL="455613" indent="-455613" algn="r" rtl="1"/>
            <a:r>
              <a:rPr lang="en-US" sz="3000">
                <a:solidFill>
                  <a:srgbClr val="005558"/>
                </a:solidFill>
                <a:latin typeface="Baghdad" charset="0"/>
                <a:ea typeface="Baghdad" charset="0"/>
                <a:cs typeface="Baghdad" charset="0"/>
                <a:sym typeface="Baghdad" charset="0"/>
              </a:rPr>
              <a:t>حال الموارد الطبيعية بعد التقدم التقني.</a:t>
            </a:r>
          </a:p>
          <a:p>
            <a:pPr marL="455613" indent="-455613" algn="r" rtl="1"/>
            <a:r>
              <a:rPr lang="en-US" sz="3000">
                <a:solidFill>
                  <a:srgbClr val="005558"/>
                </a:solidFill>
                <a:latin typeface="Baghdad" charset="0"/>
                <a:ea typeface="Baghdad" charset="0"/>
                <a:cs typeface="Baghdad" charset="0"/>
                <a:sym typeface="Baghdad" charset="0"/>
              </a:rPr>
              <a:t>إلامَ يعزى التقدم الاقتصادي في الدول الصناعية؟</a:t>
            </a:r>
          </a:p>
        </p:txBody>
      </p:sp>
      <p:sp>
        <p:nvSpPr>
          <p:cNvPr id="6146" name="Text Box 2"/>
          <p:cNvSpPr txBox="1">
            <a:spLocks/>
          </p:cNvSpPr>
          <p:nvPr/>
        </p:nvSpPr>
        <p:spPr bwMode="auto">
          <a:xfrm>
            <a:off x="1487488" y="8323263"/>
            <a:ext cx="10347325" cy="10668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rtl="1"/>
            <a:r>
              <a:rPr lang="en-US" sz="2800">
                <a:solidFill>
                  <a:srgbClr val="008C91"/>
                </a:solidFill>
                <a:latin typeface="Baghdad" charset="0"/>
                <a:ea typeface="Baghdad" charset="0"/>
                <a:cs typeface="Baghdad" charset="0"/>
                <a:sym typeface="Baghdad" charset="0"/>
              </a:rPr>
              <a:t>إذاً: كلما كثرت الموارد الطبيعية وسهل الحصول عليها وقلت تكاليفها، أدى ذلك إلى سهولة تحويلها إلى موارد اقتصادية بكميات وفيرة. مثل: غزارة الأمطار والجليد في الدول شمال الكرة الأرضية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6600" dirty="0" smtClean="0">
                <a:solidFill>
                  <a:srgbClr val="008080"/>
                </a:solidFill>
                <a:latin typeface="Baghdad"/>
              </a:rPr>
              <a:t>أولاً: المراعي الطبيعية</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ماهي فوائدها؟</a:t>
            </a:r>
          </a:p>
          <a:p>
            <a:pPr algn="r" rtl="1">
              <a:buNone/>
            </a:pPr>
            <a:r>
              <a:rPr lang="ar-SA" sz="3200" dirty="0" smtClean="0">
                <a:solidFill>
                  <a:srgbClr val="006666"/>
                </a:solidFill>
              </a:rPr>
              <a:t>أنواع الرعي: </a:t>
            </a:r>
          </a:p>
          <a:p>
            <a:pPr marL="514350" indent="-514350" algn="r" rtl="1">
              <a:buFont typeface="+mj-lt"/>
              <a:buAutoNum type="arabicPeriod"/>
            </a:pPr>
            <a:r>
              <a:rPr lang="ar-SA" sz="3200" dirty="0" smtClean="0">
                <a:solidFill>
                  <a:schemeClr val="tx1">
                    <a:lumMod val="50000"/>
                  </a:schemeClr>
                </a:solidFill>
              </a:rPr>
              <a:t>الرعي الإعاشي.</a:t>
            </a:r>
          </a:p>
          <a:p>
            <a:pPr marL="514350" indent="-514350" algn="r" rtl="1">
              <a:buFont typeface="+mj-lt"/>
              <a:buAutoNum type="arabicPeriod"/>
            </a:pPr>
            <a:r>
              <a:rPr lang="ar-SA" sz="3200" dirty="0" smtClean="0">
                <a:solidFill>
                  <a:schemeClr val="tx1">
                    <a:lumMod val="50000"/>
                  </a:schemeClr>
                </a:solidFill>
              </a:rPr>
              <a:t>الرعي التجاري.</a:t>
            </a:r>
          </a:p>
          <a:p>
            <a:pPr marL="514350" indent="-514350" algn="r" rtl="1"/>
            <a:r>
              <a:rPr lang="ar-SA" sz="3200" dirty="0" smtClean="0">
                <a:solidFill>
                  <a:srgbClr val="006666"/>
                </a:solidFill>
              </a:rPr>
              <a:t>تعتبر ملكية المواشي في الاقتصاد التقليدي مصدراً للسلطة، أكثر من كونها مصدراً للدخل.</a:t>
            </a:r>
          </a:p>
          <a:p>
            <a:pPr marL="514350" indent="-514350" algn="r" rtl="1"/>
            <a:r>
              <a:rPr lang="ar-SA" sz="3200" dirty="0" smtClean="0">
                <a:solidFill>
                  <a:srgbClr val="006666"/>
                </a:solidFill>
              </a:rPr>
              <a:t>الرعي الإعاشي في طريقه للإنحسار نتيجة تشجيع الدول على الاستقرار.</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6600" dirty="0" smtClean="0">
                <a:solidFill>
                  <a:srgbClr val="008080"/>
                </a:solidFill>
                <a:latin typeface="Baghdad"/>
              </a:rPr>
              <a:t>أولاً: المراعي الطبيعية</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بالرغم من ارتفاع تكاليف الرعي التجاري، إلا أن هامش الربح فيه أكبر من الإعاشي.</a:t>
            </a:r>
          </a:p>
          <a:p>
            <a:pPr algn="r" rtl="1"/>
            <a:r>
              <a:rPr lang="ar-SA" sz="3200" dirty="0" smtClean="0">
                <a:solidFill>
                  <a:srgbClr val="006666"/>
                </a:solidFill>
              </a:rPr>
              <a:t>أهمية اللحوم بالنسبة للإنسان: </a:t>
            </a:r>
          </a:p>
          <a:p>
            <a:pPr marL="514350" indent="-514350" algn="r" rtl="1">
              <a:buFont typeface="+mj-lt"/>
              <a:buAutoNum type="arabicPeriod"/>
            </a:pPr>
            <a:r>
              <a:rPr lang="ar-SA" sz="3200" dirty="0" smtClean="0">
                <a:solidFill>
                  <a:schemeClr val="tx1">
                    <a:lumMod val="50000"/>
                  </a:schemeClr>
                </a:solidFill>
              </a:rPr>
              <a:t>غذاء.</a:t>
            </a:r>
          </a:p>
          <a:p>
            <a:pPr marL="514350" indent="-514350" algn="r" rtl="1">
              <a:buFont typeface="+mj-lt"/>
              <a:buAutoNum type="arabicPeriod"/>
            </a:pPr>
            <a:r>
              <a:rPr lang="ar-SA" sz="3200" dirty="0" smtClean="0">
                <a:solidFill>
                  <a:schemeClr val="tx1">
                    <a:lumMod val="50000"/>
                  </a:schemeClr>
                </a:solidFill>
              </a:rPr>
              <a:t>مصدر للصوف والجلود.</a:t>
            </a:r>
          </a:p>
          <a:p>
            <a:pPr marL="514350" indent="-514350" algn="r" rtl="1"/>
            <a:r>
              <a:rPr lang="ar-SA" sz="3200" dirty="0" smtClean="0">
                <a:solidFill>
                  <a:srgbClr val="006666"/>
                </a:solidFill>
              </a:rPr>
              <a:t>اللحوم من السلع ذات المرونة الدخلية المرتفعة.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6210300"/>
            <a:ext cx="11417300" cy="3162300"/>
          </a:xfrm>
        </p:spPr>
        <p:txBody>
          <a:bodyPr/>
          <a:lstStyle/>
          <a:p>
            <a:pPr marL="514350" indent="-514350" algn="r" rtl="1"/>
            <a:r>
              <a:rPr lang="ar-SA" sz="3200" dirty="0" smtClean="0">
                <a:solidFill>
                  <a:srgbClr val="006666"/>
                </a:solidFill>
              </a:rPr>
              <a:t>يعتبر الوقود المنتج من الغابات جزءاً مهماً من مصادر الطاقة المعروفة بالكتلة الحيوية.</a:t>
            </a:r>
          </a:p>
          <a:p>
            <a:pPr marL="514350" indent="-514350" algn="r" rtl="1">
              <a:buNone/>
            </a:pPr>
            <a:endParaRPr lang="ar-SA" sz="3200" dirty="0" smtClean="0">
              <a:solidFill>
                <a:srgbClr val="006666"/>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graphicFrame>
        <p:nvGraphicFramePr>
          <p:cNvPr id="6" name="Table 5"/>
          <p:cNvGraphicFramePr>
            <a:graphicFrameLocks noGrp="1"/>
          </p:cNvGraphicFramePr>
          <p:nvPr/>
        </p:nvGraphicFramePr>
        <p:xfrm>
          <a:off x="2167466" y="1986844"/>
          <a:ext cx="8669868" cy="4211320"/>
        </p:xfrm>
        <a:graphic>
          <a:graphicData uri="http://schemas.openxmlformats.org/drawingml/2006/table">
            <a:tbl>
              <a:tblPr firstRow="1" bandRow="1">
                <a:tableStyleId>{74C1A8A3-306A-4EB7-A6B1-4F7E0EB9C5D6}</a:tableStyleId>
              </a:tblPr>
              <a:tblGrid>
                <a:gridCol w="4334934"/>
                <a:gridCol w="4334934"/>
              </a:tblGrid>
              <a:tr h="370840">
                <a:tc>
                  <a:txBody>
                    <a:bodyPr/>
                    <a:lstStyle/>
                    <a:p>
                      <a:pPr algn="ctr" rtl="1"/>
                      <a:r>
                        <a:rPr lang="ar-SA" dirty="0" smtClean="0"/>
                        <a:t>فوائد</a:t>
                      </a:r>
                      <a:r>
                        <a:rPr lang="ar-SA" baseline="0" dirty="0" smtClean="0"/>
                        <a:t> الغابات حالياً</a:t>
                      </a:r>
                      <a:endParaRPr lang="en-US" dirty="0"/>
                    </a:p>
                  </a:txBody>
                  <a:tcPr/>
                </a:tc>
                <a:tc>
                  <a:txBody>
                    <a:bodyPr/>
                    <a:lstStyle/>
                    <a:p>
                      <a:pPr algn="ctr" rtl="1"/>
                      <a:r>
                        <a:rPr lang="ar-SA" dirty="0" smtClean="0"/>
                        <a:t>فوائد الغابات</a:t>
                      </a:r>
                      <a:r>
                        <a:rPr lang="ar-SA" baseline="0" dirty="0" smtClean="0"/>
                        <a:t> سابقاً</a:t>
                      </a:r>
                      <a:endParaRPr lang="en-US" dirty="0"/>
                    </a:p>
                  </a:txBody>
                  <a:tcPr/>
                </a:tc>
              </a:tr>
              <a:tr h="370840">
                <a:tc>
                  <a:txBody>
                    <a:bodyPr/>
                    <a:lstStyle/>
                    <a:p>
                      <a:pPr algn="ctr" rtl="1"/>
                      <a:r>
                        <a:rPr lang="ar-SA" dirty="0" smtClean="0"/>
                        <a:t>إنتاج</a:t>
                      </a:r>
                      <a:r>
                        <a:rPr lang="ar-SA" baseline="0" dirty="0" smtClean="0"/>
                        <a:t> مواد البناء والأثاث</a:t>
                      </a:r>
                      <a:endParaRPr lang="en-US" dirty="0">
                        <a:solidFill>
                          <a:schemeClr val="tx1">
                            <a:lumMod val="50000"/>
                          </a:schemeClr>
                        </a:solidFill>
                      </a:endParaRPr>
                    </a:p>
                  </a:txBody>
                  <a:tcPr/>
                </a:tc>
                <a:tc>
                  <a:txBody>
                    <a:bodyPr/>
                    <a:lstStyle/>
                    <a:p>
                      <a:pPr marL="514350" indent="-514350" algn="ctr" rtl="1">
                        <a:buFont typeface="+mj-lt"/>
                        <a:buNone/>
                      </a:pPr>
                      <a:r>
                        <a:rPr lang="ar-SA" sz="1800" dirty="0" smtClean="0"/>
                        <a:t>لها فوائد اقتصارية مباشرة.</a:t>
                      </a:r>
                    </a:p>
                    <a:p>
                      <a:pPr marL="342900" indent="-342900" algn="ctr" rtl="1">
                        <a:buFont typeface="+mj-lt"/>
                        <a:buNone/>
                      </a:pPr>
                      <a:endParaRPr lang="en-US" dirty="0">
                        <a:solidFill>
                          <a:schemeClr val="tx1">
                            <a:lumMod val="50000"/>
                          </a:schemeClr>
                        </a:solidFill>
                      </a:endParaRPr>
                    </a:p>
                  </a:txBody>
                  <a:tcPr/>
                </a:tc>
              </a:tr>
              <a:tr h="370840">
                <a:tc>
                  <a:txBody>
                    <a:bodyPr/>
                    <a:lstStyle/>
                    <a:p>
                      <a:pPr algn="ctr" rtl="1"/>
                      <a:r>
                        <a:rPr lang="ar-SA" dirty="0" smtClean="0"/>
                        <a:t>صناعة السفن والقطارات</a:t>
                      </a:r>
                      <a:endParaRPr lang="en-US" dirty="0">
                        <a:solidFill>
                          <a:schemeClr val="tx1">
                            <a:lumMod val="50000"/>
                          </a:schemeClr>
                        </a:solidFill>
                      </a:endParaRPr>
                    </a:p>
                  </a:txBody>
                  <a:tcPr/>
                </a:tc>
                <a:tc>
                  <a:txBody>
                    <a:bodyPr/>
                    <a:lstStyle/>
                    <a:p>
                      <a:pPr marL="514350" indent="-514350" algn="ctr" rtl="1">
                        <a:buFont typeface="+mj-lt"/>
                        <a:buNone/>
                      </a:pPr>
                      <a:r>
                        <a:rPr lang="ar-SA" sz="1800" dirty="0" smtClean="0"/>
                        <a:t>مأوى للحيوانات البرية.</a:t>
                      </a:r>
                    </a:p>
                    <a:p>
                      <a:pPr marL="342900" indent="-342900" algn="ctr" rtl="1">
                        <a:buFont typeface="+mj-lt"/>
                        <a:buNone/>
                      </a:pPr>
                      <a:endParaRPr lang="en-US" dirty="0">
                        <a:solidFill>
                          <a:schemeClr val="tx1">
                            <a:lumMod val="50000"/>
                          </a:schemeClr>
                        </a:solidFill>
                      </a:endParaRPr>
                    </a:p>
                  </a:txBody>
                  <a:tcPr/>
                </a:tc>
              </a:tr>
              <a:tr h="370840">
                <a:tc>
                  <a:txBody>
                    <a:bodyPr/>
                    <a:lstStyle/>
                    <a:p>
                      <a:pPr algn="ctr" rtl="1"/>
                      <a:r>
                        <a:rPr lang="ar-SA" dirty="0" smtClean="0"/>
                        <a:t>إنتاج الوقود</a:t>
                      </a:r>
                      <a:endParaRPr lang="en-US" dirty="0">
                        <a:solidFill>
                          <a:schemeClr val="tx1">
                            <a:lumMod val="50000"/>
                          </a:schemeClr>
                        </a:solidFill>
                      </a:endParaRPr>
                    </a:p>
                  </a:txBody>
                  <a:tcPr/>
                </a:tc>
                <a:tc>
                  <a:txBody>
                    <a:bodyPr/>
                    <a:lstStyle/>
                    <a:p>
                      <a:pPr marL="514350" indent="-514350" algn="ctr" rtl="1">
                        <a:buFont typeface="+mj-lt"/>
                        <a:buNone/>
                      </a:pPr>
                      <a:r>
                        <a:rPr lang="ar-SA" sz="1800" dirty="0" smtClean="0"/>
                        <a:t>توفر كثيراً من مناطق السياحة والترويح.</a:t>
                      </a:r>
                    </a:p>
                    <a:p>
                      <a:pPr marL="342900" indent="-342900" algn="ctr" rtl="1">
                        <a:buFont typeface="+mj-lt"/>
                        <a:buNone/>
                      </a:pPr>
                      <a:endParaRPr lang="en-US" dirty="0">
                        <a:solidFill>
                          <a:schemeClr val="tx1">
                            <a:lumMod val="50000"/>
                          </a:schemeClr>
                        </a:solidFill>
                      </a:endParaRPr>
                    </a:p>
                  </a:txBody>
                  <a:tcPr/>
                </a:tc>
              </a:tr>
              <a:tr h="370840">
                <a:tc>
                  <a:txBody>
                    <a:bodyPr/>
                    <a:lstStyle/>
                    <a:p>
                      <a:pPr algn="ctr" rtl="1"/>
                      <a:endParaRPr lang="en-US">
                        <a:solidFill>
                          <a:schemeClr val="tx1">
                            <a:lumMod val="50000"/>
                          </a:schemeClr>
                        </a:solidFill>
                      </a:endParaRPr>
                    </a:p>
                  </a:txBody>
                  <a:tcPr/>
                </a:tc>
                <a:tc>
                  <a:txBody>
                    <a:bodyPr/>
                    <a:lstStyle/>
                    <a:p>
                      <a:pPr marL="514350" indent="-514350" algn="ctr" rtl="1">
                        <a:buFont typeface="+mj-lt"/>
                        <a:buNone/>
                      </a:pPr>
                      <a:r>
                        <a:rPr lang="ar-SA" sz="1800" dirty="0" smtClean="0"/>
                        <a:t>أثارها الإيجابية على البيئة والمناخ.</a:t>
                      </a:r>
                    </a:p>
                    <a:p>
                      <a:pPr marL="342900" indent="-342900" algn="ctr" rtl="1">
                        <a:buFont typeface="+mj-lt"/>
                        <a:buNone/>
                      </a:pPr>
                      <a:endParaRPr lang="en-US" dirty="0">
                        <a:solidFill>
                          <a:schemeClr val="tx1">
                            <a:lumMod val="50000"/>
                          </a:schemeClr>
                        </a:solidFill>
                      </a:endParaRPr>
                    </a:p>
                  </a:txBody>
                  <a:tcPr/>
                </a:tc>
              </a:tr>
              <a:tr h="370840">
                <a:tc>
                  <a:txBody>
                    <a:bodyPr/>
                    <a:lstStyle/>
                    <a:p>
                      <a:pPr algn="ctr" rtl="1"/>
                      <a:endParaRPr lang="en-US">
                        <a:solidFill>
                          <a:schemeClr val="tx1">
                            <a:lumMod val="50000"/>
                          </a:schemeClr>
                        </a:solidFill>
                      </a:endParaRPr>
                    </a:p>
                  </a:txBody>
                  <a:tcPr/>
                </a:tc>
                <a:tc>
                  <a:txBody>
                    <a:bodyPr/>
                    <a:lstStyle/>
                    <a:p>
                      <a:pPr marL="514350" indent="-514350" algn="ctr" rtl="1">
                        <a:buFont typeface="+mj-lt"/>
                        <a:buNone/>
                      </a:pPr>
                      <a:r>
                        <a:rPr lang="ar-SA" sz="1800" dirty="0" smtClean="0"/>
                        <a:t>الحصول علآ الطعام والصمغ والمطاط</a:t>
                      </a:r>
                    </a:p>
                    <a:p>
                      <a:pPr marL="342900" indent="-342900" algn="ctr" rtl="1">
                        <a:buFont typeface="+mj-lt"/>
                        <a:buNone/>
                      </a:pPr>
                      <a:endParaRPr lang="en-US" dirty="0">
                        <a:solidFill>
                          <a:schemeClr val="tx1">
                            <a:lumMod val="50000"/>
                          </a:schemeClr>
                        </a:solidFill>
                      </a:endParaRPr>
                    </a:p>
                  </a:txBody>
                  <a:tcPr/>
                </a:tc>
              </a:tr>
              <a:tr h="370840">
                <a:tc>
                  <a:txBody>
                    <a:bodyPr/>
                    <a:lstStyle/>
                    <a:p>
                      <a:pPr algn="ctr" rtl="1"/>
                      <a:endParaRPr lang="en-US" dirty="0">
                        <a:solidFill>
                          <a:schemeClr val="tx1">
                            <a:lumMod val="50000"/>
                          </a:schemeClr>
                        </a:solidFill>
                      </a:endParaRPr>
                    </a:p>
                  </a:txBody>
                  <a:tcPr/>
                </a:tc>
                <a:tc>
                  <a:txBody>
                    <a:bodyPr/>
                    <a:lstStyle/>
                    <a:p>
                      <a:pPr marL="342900" marR="0" indent="-342900" algn="ctr" defTabSz="914400" rtl="1" eaLnBrk="1" fontAlgn="auto" latinLnBrk="0" hangingPunct="1">
                        <a:lnSpc>
                          <a:spcPct val="100000"/>
                        </a:lnSpc>
                        <a:spcBef>
                          <a:spcPts val="0"/>
                        </a:spcBef>
                        <a:spcAft>
                          <a:spcPts val="0"/>
                        </a:spcAft>
                        <a:buClrTx/>
                        <a:buSzTx/>
                        <a:buFont typeface="+mj-lt"/>
                        <a:buNone/>
                        <a:tabLst/>
                        <a:defRPr/>
                      </a:pPr>
                      <a:r>
                        <a:rPr lang="ar-SA" sz="1800" dirty="0" smtClean="0"/>
                        <a:t>رعي الحيوانات المتوحشة والأليفة</a:t>
                      </a:r>
                    </a:p>
                    <a:p>
                      <a:pPr marL="342900" indent="-342900" algn="ctr" rtl="1">
                        <a:buFont typeface="+mj-lt"/>
                        <a:buNone/>
                      </a:pPr>
                      <a:endParaRPr lang="en-US" dirty="0">
                        <a:solidFill>
                          <a:schemeClr val="tx1">
                            <a:lumMod val="50000"/>
                          </a:schemeClr>
                        </a:solidFill>
                      </a:endParaRPr>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أضرار قطع الغابات: </a:t>
            </a:r>
          </a:p>
          <a:p>
            <a:pPr marL="514350" indent="-514350" algn="r" rtl="1">
              <a:buFont typeface="+mj-lt"/>
              <a:buAutoNum type="arabicPeriod"/>
            </a:pPr>
            <a:r>
              <a:rPr lang="ar-SA" sz="3200" dirty="0" smtClean="0">
                <a:solidFill>
                  <a:schemeClr val="tx1">
                    <a:lumMod val="50000"/>
                  </a:schemeClr>
                </a:solidFill>
              </a:rPr>
              <a:t>الإضرار بالبيئة والإخلال بتوازنها.</a:t>
            </a:r>
          </a:p>
          <a:p>
            <a:pPr marL="514350" indent="-514350" algn="r" rtl="1">
              <a:buFont typeface="+mj-lt"/>
              <a:buAutoNum type="arabicPeriod"/>
            </a:pPr>
            <a:r>
              <a:rPr lang="ar-SA" sz="3200" dirty="0" smtClean="0">
                <a:solidFill>
                  <a:schemeClr val="tx1">
                    <a:lumMod val="50000"/>
                  </a:schemeClr>
                </a:solidFill>
              </a:rPr>
              <a:t>تقليص مساحة الغطاء النباتي.</a:t>
            </a:r>
          </a:p>
          <a:p>
            <a:pPr marL="514350" indent="-514350" algn="r" rtl="1">
              <a:buFont typeface="+mj-lt"/>
              <a:buAutoNum type="arabicPeriod"/>
            </a:pPr>
            <a:r>
              <a:rPr lang="ar-SA" sz="3200" dirty="0" smtClean="0">
                <a:solidFill>
                  <a:schemeClr val="tx1">
                    <a:lumMod val="50000"/>
                  </a:schemeClr>
                </a:solidFill>
              </a:rPr>
              <a:t>مضاره الاقتصادية المباشرة وغير المباشرة {الزحف الصحراوي والتصحر}.</a:t>
            </a:r>
          </a:p>
          <a:p>
            <a:pPr marL="514350" indent="-514350" algn="r" rtl="1">
              <a:buFont typeface="+mj-lt"/>
              <a:buAutoNum type="arabicPeriod"/>
            </a:pPr>
            <a:r>
              <a:rPr lang="ar-SA" sz="3200" dirty="0" smtClean="0">
                <a:solidFill>
                  <a:schemeClr val="tx1">
                    <a:lumMod val="50000"/>
                  </a:schemeClr>
                </a:solidFill>
              </a:rPr>
              <a:t>ثقب الأوزون وأثر البيوت المحمية.</a:t>
            </a:r>
          </a:p>
          <a:p>
            <a:pPr marL="514350" indent="-514350" algn="r" rtl="1"/>
            <a:r>
              <a:rPr lang="ar-SA" sz="3200" dirty="0" smtClean="0">
                <a:solidFill>
                  <a:srgbClr val="006666"/>
                </a:solidFill>
              </a:rPr>
              <a:t>حساب منافع الغابات:</a:t>
            </a:r>
          </a:p>
          <a:p>
            <a:pPr marL="514350" indent="-514350" algn="r" rtl="1">
              <a:buFont typeface="+mj-lt"/>
              <a:buAutoNum type="arabicPeriod"/>
            </a:pPr>
            <a:r>
              <a:rPr lang="ar-SA" sz="3200" dirty="0" smtClean="0">
                <a:solidFill>
                  <a:schemeClr val="tx1">
                    <a:lumMod val="50000"/>
                  </a:schemeClr>
                </a:solidFill>
              </a:rPr>
              <a:t>منافعها في حال قطعها للاستخدام الصناعي.</a:t>
            </a:r>
          </a:p>
          <a:p>
            <a:pPr marL="514350" indent="-514350" algn="r" rtl="1">
              <a:buFont typeface="+mj-lt"/>
              <a:buAutoNum type="arabicPeriod"/>
            </a:pPr>
            <a:r>
              <a:rPr lang="ar-SA" sz="3200" dirty="0" smtClean="0">
                <a:solidFill>
                  <a:schemeClr val="tx1">
                    <a:lumMod val="50000"/>
                  </a:schemeClr>
                </a:solidFill>
              </a:rPr>
              <a:t>منافعها في حال استخدامها في مكانها مباشرةً.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الطلب على الغابات : </a:t>
            </a:r>
          </a:p>
          <a:p>
            <a:pPr marL="514350" indent="-514350" algn="r" rtl="1"/>
            <a:r>
              <a:rPr lang="ar-SA" sz="3200" dirty="0" smtClean="0">
                <a:solidFill>
                  <a:schemeClr val="tx1">
                    <a:lumMod val="50000"/>
                  </a:schemeClr>
                </a:solidFill>
              </a:rPr>
              <a:t>الطلب على الغابات مشتق من الطلب على استخداماتها النهائية.</a:t>
            </a:r>
          </a:p>
          <a:p>
            <a:pPr marL="514350" indent="-514350" algn="r" rtl="1"/>
            <a:r>
              <a:rPr lang="ar-SA" sz="3200" dirty="0" smtClean="0">
                <a:solidFill>
                  <a:schemeClr val="tx1">
                    <a:lumMod val="50000"/>
                  </a:schemeClr>
                </a:solidFill>
              </a:rPr>
              <a:t>زيادة الطلب على الأثاث المنزلي.</a:t>
            </a:r>
          </a:p>
          <a:p>
            <a:pPr marL="514350" indent="-514350" algn="r" rtl="1"/>
            <a:r>
              <a:rPr lang="ar-SA" sz="3200" dirty="0" smtClean="0">
                <a:solidFill>
                  <a:schemeClr val="tx1">
                    <a:lumMod val="50000"/>
                  </a:schemeClr>
                </a:solidFill>
              </a:rPr>
              <a:t>أثر بدائل الأخشاب.</a:t>
            </a:r>
          </a:p>
          <a:p>
            <a:pPr marL="514350" indent="-514350" algn="r" rtl="1"/>
            <a:r>
              <a:rPr lang="ar-SA" sz="3200" dirty="0" smtClean="0">
                <a:solidFill>
                  <a:schemeClr val="tx1">
                    <a:lumMod val="50000"/>
                  </a:schemeClr>
                </a:solidFill>
              </a:rPr>
              <a:t>أثر ارتفاع سعر البترول والفحم.</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العرض من الغابات : </a:t>
            </a:r>
          </a:p>
          <a:p>
            <a:pPr marL="514350" indent="-514350" algn="r" rtl="1"/>
            <a:r>
              <a:rPr lang="ar-SA" sz="3200" dirty="0" smtClean="0">
                <a:solidFill>
                  <a:srgbClr val="006666"/>
                </a:solidFill>
              </a:rPr>
              <a:t>يعتمد العرض الطبيعي من الغابات على:</a:t>
            </a:r>
          </a:p>
          <a:p>
            <a:pPr marL="514350" indent="-514350" algn="r" rtl="1">
              <a:buFont typeface="+mj-lt"/>
              <a:buAutoNum type="arabicPeriod"/>
            </a:pPr>
            <a:r>
              <a:rPr lang="ar-SA" sz="3200" dirty="0" smtClean="0">
                <a:solidFill>
                  <a:schemeClr val="tx1">
                    <a:lumMod val="50000"/>
                  </a:schemeClr>
                </a:solidFill>
              </a:rPr>
              <a:t>مساحتها.</a:t>
            </a:r>
          </a:p>
          <a:p>
            <a:pPr marL="514350" indent="-514350" algn="r" rtl="1">
              <a:buFont typeface="+mj-lt"/>
              <a:buAutoNum type="arabicPeriod"/>
            </a:pPr>
            <a:r>
              <a:rPr lang="ar-SA" sz="3200" dirty="0" smtClean="0">
                <a:solidFill>
                  <a:schemeClr val="tx1">
                    <a:lumMod val="50000"/>
                  </a:schemeClr>
                </a:solidFill>
              </a:rPr>
              <a:t>مدى صلاحية أشجارها لكل نوع من استخداماتها.</a:t>
            </a:r>
          </a:p>
          <a:p>
            <a:pPr marL="514350" indent="-514350" algn="r" rtl="1">
              <a:buFont typeface="+mj-lt"/>
              <a:buAutoNum type="arabicPeriod"/>
            </a:pPr>
            <a:r>
              <a:rPr lang="ar-SA" sz="3200" dirty="0" smtClean="0">
                <a:solidFill>
                  <a:schemeClr val="tx1">
                    <a:lumMod val="50000"/>
                  </a:schemeClr>
                </a:solidFill>
              </a:rPr>
              <a:t>الوسائل المستخدمة لحمايتها والحفاظ عليها.</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سوق الغابات: </a:t>
            </a:r>
          </a:p>
          <a:p>
            <a:pPr marL="514350" indent="-514350" algn="r" rtl="1"/>
            <a:r>
              <a:rPr lang="ar-SA" sz="3200" dirty="0" smtClean="0">
                <a:solidFill>
                  <a:srgbClr val="006666"/>
                </a:solidFill>
              </a:rPr>
              <a:t>أسباب اهتمام الدول المصدرة للأخشاب بالغابات:</a:t>
            </a:r>
          </a:p>
          <a:p>
            <a:pPr marL="514350" indent="-514350" algn="r" rtl="1">
              <a:buFont typeface="+mj-lt"/>
              <a:buAutoNum type="arabicPeriod"/>
            </a:pPr>
            <a:r>
              <a:rPr lang="ar-SA" sz="3200" dirty="0" smtClean="0">
                <a:solidFill>
                  <a:schemeClr val="tx1">
                    <a:lumMod val="50000"/>
                  </a:schemeClr>
                </a:solidFill>
              </a:rPr>
              <a:t>زيادة عدد السكان .</a:t>
            </a:r>
          </a:p>
          <a:p>
            <a:pPr marL="514350" indent="-514350" algn="r" rtl="1">
              <a:buFont typeface="+mj-lt"/>
              <a:buAutoNum type="arabicPeriod"/>
            </a:pPr>
            <a:r>
              <a:rPr lang="ar-SA" sz="3200" dirty="0" smtClean="0">
                <a:solidFill>
                  <a:schemeClr val="tx1">
                    <a:lumMod val="50000"/>
                  </a:schemeClr>
                </a:solidFill>
              </a:rPr>
              <a:t>زيادة معدلات استهلاك الفرد من السلع المصنوعة من الخشب</a:t>
            </a:r>
            <a:r>
              <a:rPr lang="ar-SA" sz="3200" dirty="0" smtClean="0">
                <a:solidFill>
                  <a:schemeClr val="tx1">
                    <a:lumMod val="50000"/>
                  </a:schemeClr>
                </a:solidFill>
              </a:rPr>
              <a:t>.</a:t>
            </a:r>
            <a:endParaRPr lang="ar-SA" sz="3200" dirty="0" smtClean="0">
              <a:solidFill>
                <a:schemeClr val="tx1">
                  <a:lumMod val="50000"/>
                </a:schemeClr>
              </a:solidFill>
            </a:endParaRPr>
          </a:p>
          <a:p>
            <a:pPr marL="514350" indent="-514350" algn="r" rtl="1">
              <a:buFont typeface="+mj-lt"/>
              <a:buAutoNum type="arabicPeriod"/>
            </a:pPr>
            <a:r>
              <a:rPr lang="ar-SA" sz="3200" dirty="0" smtClean="0">
                <a:solidFill>
                  <a:schemeClr val="tx1">
                    <a:lumMod val="50000"/>
                  </a:schemeClr>
                </a:solidFill>
              </a:rPr>
              <a:t>زيادة معدلات استهلاك الفرد من </a:t>
            </a:r>
            <a:r>
              <a:rPr lang="ar-SA" sz="3200" dirty="0" smtClean="0">
                <a:solidFill>
                  <a:schemeClr val="tx1">
                    <a:lumMod val="50000"/>
                  </a:schemeClr>
                </a:solidFill>
              </a:rPr>
              <a:t>مصادر الطاقة.</a:t>
            </a:r>
          </a:p>
          <a:p>
            <a:pPr marL="514350" indent="-514350" algn="r" rtl="1"/>
            <a:r>
              <a:rPr lang="ar-SA" sz="3200" dirty="0" smtClean="0">
                <a:solidFill>
                  <a:srgbClr val="006666"/>
                </a:solidFill>
              </a:rPr>
              <a:t>بالرغم من أن الغابات والمراعي من الموارد المتجددة، إلا أنهما قد يتعرضان للنضوب إذا أسيء استخدامهما.</a:t>
            </a:r>
            <a:endParaRPr lang="ar-SA" sz="3200" dirty="0" smtClean="0">
              <a:solidFill>
                <a:srgbClr val="006666"/>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ثانياً: الغابات</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2400" dirty="0" smtClean="0">
                <a:solidFill>
                  <a:srgbClr val="006666"/>
                </a:solidFill>
              </a:rPr>
              <a:t>وسائل المحافظة على الغابات:</a:t>
            </a:r>
            <a:endParaRPr lang="ar-SA" sz="2400" dirty="0" smtClean="0">
              <a:solidFill>
                <a:srgbClr val="006666"/>
              </a:solidFill>
            </a:endParaRPr>
          </a:p>
          <a:p>
            <a:pPr marL="514350" indent="-514350" algn="r" rtl="1">
              <a:buFont typeface="+mj-lt"/>
              <a:buAutoNum type="arabicPeriod"/>
            </a:pPr>
            <a:r>
              <a:rPr lang="ar-SA" sz="2400" dirty="0" smtClean="0">
                <a:solidFill>
                  <a:schemeClr val="tx1">
                    <a:lumMod val="50000"/>
                  </a:schemeClr>
                </a:solidFill>
              </a:rPr>
              <a:t>تحديد العدد الأمثل لمختلف أنواع المواشي بالرعي.</a:t>
            </a:r>
            <a:endParaRPr lang="ar-SA" sz="2400" dirty="0" smtClean="0">
              <a:solidFill>
                <a:schemeClr val="tx1">
                  <a:lumMod val="50000"/>
                </a:schemeClr>
              </a:solidFill>
            </a:endParaRPr>
          </a:p>
          <a:p>
            <a:pPr marL="514350" indent="-514350" algn="r" rtl="1">
              <a:buFont typeface="+mj-lt"/>
              <a:buAutoNum type="arabicPeriod"/>
            </a:pPr>
            <a:r>
              <a:rPr lang="ar-SA" sz="2400" dirty="0" smtClean="0">
                <a:solidFill>
                  <a:schemeClr val="tx1">
                    <a:lumMod val="50000"/>
                  </a:schemeClr>
                </a:solidFill>
              </a:rPr>
              <a:t>الأخذ بالاعتبار نظرية النمو الطبيعي للمورد المتجدد</a:t>
            </a:r>
            <a:r>
              <a:rPr lang="ar-SA" sz="2400" dirty="0" smtClean="0">
                <a:solidFill>
                  <a:schemeClr val="tx1">
                    <a:lumMod val="50000"/>
                  </a:schemeClr>
                </a:solidFill>
              </a:rPr>
              <a:t>.</a:t>
            </a:r>
            <a:endParaRPr lang="ar-SA" sz="2400" dirty="0" smtClean="0">
              <a:solidFill>
                <a:schemeClr val="tx1">
                  <a:lumMod val="50000"/>
                </a:schemeClr>
              </a:solidFill>
            </a:endParaRPr>
          </a:p>
          <a:p>
            <a:pPr marL="514350" indent="-514350" algn="r" rtl="1">
              <a:buFont typeface="+mj-lt"/>
              <a:buAutoNum type="arabicPeriod"/>
            </a:pPr>
            <a:r>
              <a:rPr lang="ar-SA" sz="2400" dirty="0" smtClean="0">
                <a:solidFill>
                  <a:schemeClr val="tx1">
                    <a:lumMod val="50000"/>
                  </a:schemeClr>
                </a:solidFill>
              </a:rPr>
              <a:t>عدم الرعي قبل أن تبلغ الحشائش مرحلة البذور.</a:t>
            </a:r>
          </a:p>
          <a:p>
            <a:pPr marL="514350" indent="-514350" algn="r" rtl="1">
              <a:buFont typeface="+mj-lt"/>
              <a:buAutoNum type="arabicPeriod"/>
            </a:pPr>
            <a:r>
              <a:rPr lang="ar-SA" sz="2400" dirty="0" smtClean="0">
                <a:solidFill>
                  <a:schemeClr val="tx1">
                    <a:lumMod val="50000"/>
                  </a:schemeClr>
                </a:solidFill>
              </a:rPr>
              <a:t>عدم ترك المواشي في المرعى إلى أن ينتهي.</a:t>
            </a:r>
          </a:p>
          <a:p>
            <a:pPr marL="514350" indent="-514350" algn="r" rtl="1">
              <a:buFont typeface="+mj-lt"/>
              <a:buAutoNum type="arabicPeriod"/>
            </a:pPr>
            <a:r>
              <a:rPr lang="ar-SA" sz="2400" dirty="0" smtClean="0">
                <a:solidFill>
                  <a:schemeClr val="tx1">
                    <a:lumMod val="50000"/>
                  </a:schemeClr>
                </a:solidFill>
              </a:rPr>
              <a:t>مراقبة توسع الأراضي السكنية والزراعية.</a:t>
            </a:r>
          </a:p>
          <a:p>
            <a:pPr marL="514350" indent="-514350" algn="r" rtl="1">
              <a:buFont typeface="+mj-lt"/>
              <a:buAutoNum type="arabicPeriod"/>
            </a:pPr>
            <a:r>
              <a:rPr lang="ar-SA" sz="2400" dirty="0" smtClean="0">
                <a:solidFill>
                  <a:schemeClr val="tx1">
                    <a:lumMod val="50000"/>
                  </a:schemeClr>
                </a:solidFill>
              </a:rPr>
              <a:t>سن القوانين اللازمة لحماية البيئة من التدهور.</a:t>
            </a:r>
          </a:p>
          <a:p>
            <a:pPr marL="514350" indent="-514350" algn="r" rtl="1"/>
            <a:r>
              <a:rPr lang="ar-SA" sz="3200" dirty="0" smtClean="0">
                <a:solidFill>
                  <a:srgbClr val="006666"/>
                </a:solidFill>
              </a:rPr>
              <a:t>ماهي وسائل المحافظة على الحيوانات البرية؟</a:t>
            </a:r>
            <a:endParaRPr lang="ar-SA" sz="3200" dirty="0" smtClean="0">
              <a:solidFill>
                <a:srgbClr val="006666"/>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algn="r" rtl="1"/>
            <a:r>
              <a:rPr lang="ar-SA" sz="3200" dirty="0" smtClean="0">
                <a:solidFill>
                  <a:srgbClr val="006666"/>
                </a:solidFill>
              </a:rPr>
              <a:t>استخدم الإنسان القديم المعادن لصناعة الأدوات،الأواني، الأسلحة ،الزينة والنقود.</a:t>
            </a:r>
            <a:endParaRPr lang="ar-SA" sz="3200" dirty="0" smtClean="0">
              <a:solidFill>
                <a:srgbClr val="006666"/>
              </a:solidFill>
            </a:endParaRPr>
          </a:p>
          <a:p>
            <a:pPr marL="514350" indent="-514350" algn="r" rtl="1"/>
            <a:r>
              <a:rPr lang="ar-SA" sz="3200" dirty="0" smtClean="0">
                <a:solidFill>
                  <a:srgbClr val="006666"/>
                </a:solidFill>
              </a:rPr>
              <a:t>بعد الثورة الصناعية تطور استخدام المعادن بمختلف أنواعها الفلزية واللافلزية.</a:t>
            </a:r>
          </a:p>
          <a:p>
            <a:pPr marL="514350" indent="-514350" algn="r" rtl="1"/>
            <a:r>
              <a:rPr lang="ar-SA" sz="3200" dirty="0" smtClean="0">
                <a:solidFill>
                  <a:srgbClr val="006666"/>
                </a:solidFill>
              </a:rPr>
              <a:t>المشكلة الاقتصادية للمعادن:</a:t>
            </a:r>
            <a:endParaRPr lang="ar-SA" sz="3200" dirty="0" smtClean="0">
              <a:solidFill>
                <a:srgbClr val="006666"/>
              </a:solidFill>
            </a:endParaRPr>
          </a:p>
          <a:p>
            <a:pPr marL="514350" indent="-514350" algn="r" rtl="1"/>
            <a:r>
              <a:rPr lang="ar-SA" sz="3200" dirty="0" smtClean="0">
                <a:solidFill>
                  <a:schemeClr val="tx1">
                    <a:lumMod val="50000"/>
                  </a:schemeClr>
                </a:solidFill>
              </a:rPr>
              <a:t>المعادن موارد قابلة للنضوب ولكن قد تصبح متجددة.</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العرض الطبيعي من المعادن عبارة عن خط رأسي</a:t>
            </a:r>
            <a:r>
              <a:rPr lang="ar-SA" sz="3200" dirty="0" smtClean="0">
                <a:solidFill>
                  <a:schemeClr val="tx1">
                    <a:lumMod val="50000"/>
                  </a:schemeClr>
                </a:solidFill>
              </a:rPr>
              <a:t>.</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صناعة المعادن تتميز بتزايد التكاليف المتوسطة.</a:t>
            </a:r>
          </a:p>
          <a:p>
            <a:pPr marL="514350" indent="-514350" algn="r" rtl="1"/>
            <a:r>
              <a:rPr lang="ar-SA" sz="3200" dirty="0" smtClean="0">
                <a:solidFill>
                  <a:schemeClr val="tx1">
                    <a:lumMod val="50000"/>
                  </a:schemeClr>
                </a:solidFill>
              </a:rPr>
              <a:t>منحنى العرض الاقتصادي موجب الميل.</a:t>
            </a:r>
          </a:p>
          <a:p>
            <a:pPr marL="514350" indent="-514350" algn="r" rtl="1"/>
            <a:r>
              <a:rPr lang="ar-SA" sz="3200" dirty="0" smtClean="0">
                <a:solidFill>
                  <a:srgbClr val="006666"/>
                </a:solidFill>
              </a:rPr>
              <a:t>متى يصل المعدن إلى النضوب الاقتصادي؟</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alabdulwahed\Documents\311 قصد\FullSizeRender.jpg"/>
          <p:cNvPicPr>
            <a:picLocks noChangeAspect="1" noChangeArrowheads="1"/>
          </p:cNvPicPr>
          <p:nvPr/>
        </p:nvPicPr>
        <p:blipFill>
          <a:blip r:embed="rId2" cstate="print">
            <a:lum contrast="69000"/>
          </a:blip>
          <a:srcRect/>
          <a:stretch>
            <a:fillRect/>
          </a:stretch>
        </p:blipFill>
        <p:spPr bwMode="auto">
          <a:xfrm>
            <a:off x="177800" y="5486400"/>
            <a:ext cx="4596190" cy="304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1181100" y="2781300"/>
            <a:ext cx="11036300" cy="6896100"/>
          </a:xfrm>
        </p:spPr>
        <p:txBody>
          <a:bodyPr/>
          <a:lstStyle/>
          <a:p>
            <a:pPr algn="r" rtl="1"/>
            <a:r>
              <a:rPr lang="ar-SA" sz="3200" dirty="0" smtClean="0">
                <a:solidFill>
                  <a:srgbClr val="006666"/>
                </a:solidFill>
              </a:rPr>
              <a:t>دراسة الجدوى الاقتصادية للمعادن:</a:t>
            </a:r>
          </a:p>
          <a:p>
            <a:pPr algn="r" rtl="1"/>
            <a:r>
              <a:rPr lang="ar-SA" sz="3200" dirty="0" smtClean="0">
                <a:solidFill>
                  <a:srgbClr val="006666"/>
                </a:solidFill>
              </a:rPr>
              <a:t>هناك نوعان من الاحتياطي:</a:t>
            </a:r>
          </a:p>
          <a:p>
            <a:pPr marL="514350" indent="-514350" algn="r" rtl="1">
              <a:buFont typeface="+mj-lt"/>
              <a:buAutoNum type="arabicPeriod"/>
            </a:pPr>
            <a:r>
              <a:rPr lang="ar-SA" sz="3200" dirty="0" smtClean="0">
                <a:solidFill>
                  <a:schemeClr val="tx1">
                    <a:lumMod val="50000"/>
                  </a:schemeClr>
                </a:solidFill>
              </a:rPr>
              <a:t>احتياطي مؤكد.</a:t>
            </a:r>
          </a:p>
          <a:p>
            <a:pPr marL="514350" indent="-514350" algn="r" rtl="1">
              <a:buFont typeface="+mj-lt"/>
              <a:buAutoNum type="arabicPeriod"/>
            </a:pPr>
            <a:r>
              <a:rPr lang="ar-SA" sz="3200" dirty="0" smtClean="0">
                <a:solidFill>
                  <a:schemeClr val="tx1">
                    <a:lumMod val="50000"/>
                  </a:schemeClr>
                </a:solidFill>
              </a:rPr>
              <a:t>احتياطي محتمل {كامن}.</a:t>
            </a:r>
          </a:p>
          <a:p>
            <a:pPr marL="514350" indent="-514350" algn="r" rtl="1"/>
            <a:r>
              <a:rPr lang="ar-SA" sz="3200" dirty="0" smtClean="0">
                <a:solidFill>
                  <a:srgbClr val="006666"/>
                </a:solidFill>
              </a:rPr>
              <a:t>دراسة الجدوى مهمة لأي مشروع اقتصادي وخاصة المعادن.</a:t>
            </a:r>
          </a:p>
          <a:p>
            <a:pPr marL="514350" indent="-514350" algn="r" rtl="1"/>
            <a:r>
              <a:rPr lang="ar-SA" sz="3200" dirty="0" smtClean="0">
                <a:solidFill>
                  <a:srgbClr val="006666"/>
                </a:solidFill>
              </a:rPr>
              <a:t>المعادن تصنف من الموارد الموجودة بكميات قليلة.</a:t>
            </a:r>
          </a:p>
          <a:p>
            <a:pPr marL="514350" indent="-514350" algn="r" rtl="1"/>
            <a:r>
              <a:rPr lang="ar-SA" sz="3200" dirty="0" smtClean="0">
                <a:solidFill>
                  <a:srgbClr val="006666"/>
                </a:solidFill>
              </a:rPr>
              <a:t>للاحتكار في مجال المعادن سعر أقصى إذا تجاوزته تفقد قوتها الاحتكارية.</a:t>
            </a:r>
          </a:p>
          <a:p>
            <a:pPr marL="514350" indent="-514350" algn="r" rtl="1"/>
            <a:r>
              <a:rPr lang="ar-SA" sz="3200" dirty="0" smtClean="0">
                <a:solidFill>
                  <a:srgbClr val="006666"/>
                </a:solidFill>
              </a:rPr>
              <a:t>الإحلال الاقتصادي: </a:t>
            </a:r>
            <a:r>
              <a:rPr lang="ar-SA" sz="3200" dirty="0" smtClean="0">
                <a:solidFill>
                  <a:schemeClr val="tx1">
                    <a:lumMod val="50000"/>
                  </a:schemeClr>
                </a:solidFill>
              </a:rPr>
              <a:t>استبدال مورد مكان مورد آخر اعتماداً على أسعارها النسبية.</a:t>
            </a:r>
            <a:r>
              <a:rPr lang="ar-SA" sz="3200" dirty="0" smtClean="0">
                <a:solidFill>
                  <a:schemeClr val="tx1">
                    <a:lumMod val="50000"/>
                  </a:schemeClr>
                </a:solidFill>
              </a:rPr>
              <a:t> </a:t>
            </a:r>
          </a:p>
          <a:p>
            <a:pPr marL="514350" indent="-514350" algn="r" rtl="1">
              <a:buFont typeface="+mj-lt"/>
              <a:buAutoNum type="arabicPeriod"/>
            </a:pPr>
            <a:endParaRPr lang="ar-SA" sz="3200" dirty="0" smtClean="0">
              <a:solidFill>
                <a:srgbClr val="006666"/>
              </a:solidFill>
            </a:endParaRPr>
          </a:p>
          <a:p>
            <a:pPr marL="514350" indent="-514350" algn="r" rtl="1">
              <a:buNone/>
            </a:pPr>
            <a:endParaRPr lang="ar-SA" sz="3200" dirty="0" smtClean="0">
              <a:solidFill>
                <a:srgbClr val="006666"/>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pPr rtl="1"/>
            <a:r>
              <a:rPr lang="en-US" sz="6200">
                <a:solidFill>
                  <a:srgbClr val="008C91"/>
                </a:solidFill>
                <a:latin typeface="Baghdad" charset="0"/>
                <a:ea typeface="Baghdad" charset="0"/>
                <a:cs typeface="Baghdad" charset="0"/>
                <a:sym typeface="Baghdad" charset="0"/>
              </a:rPr>
              <a:t>أطر استخدام الموارد الطبيعية:</a:t>
            </a:r>
          </a:p>
        </p:txBody>
      </p:sp>
      <p:sp>
        <p:nvSpPr>
          <p:cNvPr id="7170" name="Rectangle 2"/>
          <p:cNvSpPr>
            <a:spLocks noGrp="1" noChangeArrowheads="1"/>
          </p:cNvSpPr>
          <p:nvPr>
            <p:ph type="body" idx="1"/>
          </p:nvPr>
        </p:nvSpPr>
        <p:spPr>
          <a:xfrm>
            <a:off x="952500" y="2090738"/>
            <a:ext cx="11287125" cy="6786562"/>
          </a:xfrm>
        </p:spPr>
        <p:txBody>
          <a:bodyPr/>
          <a:lstStyle/>
          <a:p>
            <a:pPr marL="595313" indent="-595313" algn="r" rtl="1">
              <a:buSzPct val="100000"/>
              <a:buFontTx/>
              <a:buAutoNum type="arabicPeriod"/>
            </a:pPr>
            <a:r>
              <a:rPr lang="en-US" sz="3300" dirty="0" err="1" smtClean="0">
                <a:solidFill>
                  <a:srgbClr val="008C91"/>
                </a:solidFill>
                <a:latin typeface="Baghdad" charset="0"/>
                <a:ea typeface="Baghdad" charset="0"/>
                <a:cs typeface="Baghdad" charset="0"/>
                <a:sym typeface="Baghdad" charset="0"/>
              </a:rPr>
              <a:t>الإطار</a:t>
            </a:r>
            <a:r>
              <a:rPr lang="en-US" sz="3300" dirty="0" smtClean="0">
                <a:solidFill>
                  <a:srgbClr val="008C91"/>
                </a:solidFill>
                <a:latin typeface="Baghdad" charset="0"/>
                <a:ea typeface="Baghdad" charset="0"/>
                <a:cs typeface="Baghdad" charset="0"/>
                <a:sym typeface="Baghdad" charset="0"/>
              </a:rPr>
              <a:t> </a:t>
            </a:r>
            <a:r>
              <a:rPr lang="en-US" sz="3300" dirty="0" err="1" smtClean="0">
                <a:solidFill>
                  <a:srgbClr val="008C91"/>
                </a:solidFill>
                <a:latin typeface="Baghdad" charset="0"/>
                <a:ea typeface="Baghdad" charset="0"/>
                <a:cs typeface="Baghdad" charset="0"/>
                <a:sym typeface="Baghdad" charset="0"/>
              </a:rPr>
              <a:t>الفيزيائي</a:t>
            </a:r>
            <a:r>
              <a:rPr lang="en-US" sz="3300" dirty="0" smtClean="0">
                <a:solidFill>
                  <a:srgbClr val="008C91"/>
                </a:solidFill>
                <a:latin typeface="Baghdad" charset="0"/>
                <a:ea typeface="Baghdad" charset="0"/>
                <a:cs typeface="Baghdad" charset="0"/>
                <a:sym typeface="Baghdad" charset="0"/>
              </a:rPr>
              <a:t> </a:t>
            </a:r>
            <a:r>
              <a:rPr lang="en-US" sz="3300" dirty="0" err="1" smtClean="0">
                <a:solidFill>
                  <a:srgbClr val="008C91"/>
                </a:solidFill>
                <a:latin typeface="Baghdad" charset="0"/>
                <a:ea typeface="Baghdad" charset="0"/>
                <a:cs typeface="Baghdad" charset="0"/>
                <a:sym typeface="Baghdad" charset="0"/>
              </a:rPr>
              <a:t>والأحيائي</a:t>
            </a:r>
            <a:r>
              <a:rPr lang="ar-SA" sz="3300" dirty="0" smtClean="0">
                <a:solidFill>
                  <a:srgbClr val="008C91"/>
                </a:solidFill>
                <a:latin typeface="Baghdad" charset="0"/>
                <a:ea typeface="Baghdad" charset="0"/>
                <a:cs typeface="Baghdad" charset="0"/>
                <a:sym typeface="Baghdad" charset="0"/>
              </a:rPr>
              <a:t>:</a:t>
            </a:r>
            <a:r>
              <a:rPr lang="en-US" sz="3300" dirty="0" smtClean="0">
                <a:solidFill>
                  <a:srgbClr val="008C91"/>
                </a:solidFill>
                <a:latin typeface="Baghdad" charset="0"/>
                <a:ea typeface="Baghdad" charset="0"/>
                <a:cs typeface="Baghdad" charset="0"/>
                <a:sym typeface="Baghdad" charset="0"/>
              </a:rPr>
              <a:t>  </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يرتبط</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بالبيئة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الطبيعية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ويحدد</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طبيعة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وخصائص</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الموارد</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المختلفة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التي</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يستخدمها</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في</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الإنتاج</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ويجب</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مراعاة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التوازن</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فيه</a:t>
            </a:r>
            <a:r>
              <a:rPr lang="en-US" sz="3300" dirty="0" smtClean="0">
                <a:solidFill>
                  <a:srgbClr val="005558"/>
                </a:solidFill>
                <a:latin typeface="Baghdad" charset="0"/>
                <a:ea typeface="Baghdad" charset="0"/>
                <a:cs typeface="Baghdad" charset="0"/>
                <a:sym typeface="Baghdad" charset="0"/>
              </a:rPr>
              <a:t>.</a:t>
            </a:r>
          </a:p>
          <a:p>
            <a:pPr marL="595313" indent="-595313" algn="r" rtl="1">
              <a:buSzPct val="100000"/>
              <a:buFontTx/>
              <a:buAutoNum type="arabicPeriod"/>
            </a:pPr>
            <a:r>
              <a:rPr lang="en-US" sz="3300" dirty="0" err="1" smtClean="0">
                <a:solidFill>
                  <a:srgbClr val="008C91"/>
                </a:solidFill>
                <a:latin typeface="Baghdad" charset="0"/>
                <a:ea typeface="Baghdad" charset="0"/>
                <a:cs typeface="Baghdad" charset="0"/>
                <a:sym typeface="Baghdad" charset="0"/>
              </a:rPr>
              <a:t>الإطار</a:t>
            </a:r>
            <a:r>
              <a:rPr lang="en-US" sz="3300" dirty="0" smtClean="0">
                <a:solidFill>
                  <a:srgbClr val="008C91"/>
                </a:solidFill>
                <a:latin typeface="Baghdad" charset="0"/>
                <a:ea typeface="Baghdad" charset="0"/>
                <a:cs typeface="Baghdad" charset="0"/>
                <a:sym typeface="Baghdad" charset="0"/>
              </a:rPr>
              <a:t> </a:t>
            </a:r>
            <a:r>
              <a:rPr lang="en-US" sz="3300" dirty="0" err="1" smtClean="0">
                <a:solidFill>
                  <a:srgbClr val="008C91"/>
                </a:solidFill>
                <a:latin typeface="Baghdad" charset="0"/>
                <a:ea typeface="Baghdad" charset="0"/>
                <a:cs typeface="Baghdad" charset="0"/>
                <a:sym typeface="Baghdad" charset="0"/>
              </a:rPr>
              <a:t>الاقتصادي</a:t>
            </a:r>
            <a:r>
              <a:rPr lang="ar-SA" sz="3300" dirty="0" smtClean="0">
                <a:solidFill>
                  <a:srgbClr val="008C91"/>
                </a:solidFill>
                <a:latin typeface="Baghdad" charset="0"/>
                <a:ea typeface="Baghdad" charset="0"/>
                <a:cs typeface="Baghdad" charset="0"/>
                <a:sym typeface="Baghdad" charset="0"/>
              </a:rPr>
              <a:t>:</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يأخذ</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العوامل</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الاقتصادية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بعين</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الاعتبار</a:t>
            </a:r>
            <a:r>
              <a:rPr lang="en-US" sz="3300" dirty="0" smtClean="0">
                <a:solidFill>
                  <a:srgbClr val="005558"/>
                </a:solidFill>
                <a:latin typeface="Baghdad" charset="0"/>
                <a:ea typeface="Baghdad" charset="0"/>
                <a:cs typeface="Baghdad" charset="0"/>
                <a:sym typeface="Baghdad" charset="0"/>
              </a:rPr>
              <a:t>.</a:t>
            </a:r>
          </a:p>
          <a:p>
            <a:pPr marL="595313" indent="-595313" algn="r" rtl="1">
              <a:buSzPct val="100000"/>
              <a:buFontTx/>
              <a:buAutoNum type="arabicPeriod"/>
            </a:pPr>
            <a:r>
              <a:rPr lang="en-US" sz="3300" dirty="0" err="1" smtClean="0">
                <a:solidFill>
                  <a:srgbClr val="008C91"/>
                </a:solidFill>
                <a:latin typeface="Baghdad" charset="0"/>
                <a:ea typeface="Baghdad" charset="0"/>
                <a:cs typeface="Baghdad" charset="0"/>
                <a:sym typeface="Baghdad" charset="0"/>
              </a:rPr>
              <a:t>الإطار</a:t>
            </a:r>
            <a:r>
              <a:rPr lang="en-US" sz="3300" dirty="0" smtClean="0">
                <a:solidFill>
                  <a:srgbClr val="008C91"/>
                </a:solidFill>
                <a:latin typeface="Baghdad" charset="0"/>
                <a:ea typeface="Baghdad" charset="0"/>
                <a:cs typeface="Baghdad" charset="0"/>
                <a:sym typeface="Baghdad" charset="0"/>
              </a:rPr>
              <a:t> </a:t>
            </a:r>
            <a:r>
              <a:rPr lang="en-US" sz="3300" dirty="0" err="1" smtClean="0">
                <a:solidFill>
                  <a:srgbClr val="008C91"/>
                </a:solidFill>
                <a:latin typeface="Baghdad" charset="0"/>
                <a:ea typeface="Baghdad" charset="0"/>
                <a:cs typeface="Baghdad" charset="0"/>
                <a:sym typeface="Baghdad" charset="0"/>
              </a:rPr>
              <a:t>الاجتماعي</a:t>
            </a:r>
            <a:r>
              <a:rPr lang="ar-SA" sz="3300" dirty="0" smtClean="0">
                <a:solidFill>
                  <a:srgbClr val="008C91"/>
                </a:solidFill>
                <a:latin typeface="Baghdad" charset="0"/>
                <a:ea typeface="Baghdad" charset="0"/>
                <a:cs typeface="Baghdad" charset="0"/>
                <a:sym typeface="Baghdad" charset="0"/>
              </a:rPr>
              <a:t>:</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يحدد</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سلوك</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الإنسان</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كفرد</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وكعضو</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في</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كل</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مجموعة</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ينتمي</a:t>
            </a:r>
            <a:r>
              <a:rPr lang="en-US" sz="3300" dirty="0" smtClean="0">
                <a:solidFill>
                  <a:srgbClr val="005558"/>
                </a:solidFill>
                <a:latin typeface="Baghdad" charset="0"/>
                <a:ea typeface="Baghdad" charset="0"/>
                <a:cs typeface="Baghdad" charset="0"/>
                <a:sym typeface="Baghdad" charset="0"/>
              </a:rPr>
              <a:t> </a:t>
            </a:r>
            <a:r>
              <a:rPr lang="en-US" sz="3300" dirty="0" err="1" smtClean="0">
                <a:solidFill>
                  <a:srgbClr val="005558"/>
                </a:solidFill>
                <a:latin typeface="Baghdad" charset="0"/>
                <a:ea typeface="Baghdad" charset="0"/>
                <a:cs typeface="Baghdad" charset="0"/>
                <a:sym typeface="Baghdad" charset="0"/>
              </a:rPr>
              <a:t>لها</a:t>
            </a:r>
            <a:endParaRPr lang="en-US" sz="3300" dirty="0">
              <a:solidFill>
                <a:srgbClr val="005558"/>
              </a:solidFill>
              <a:latin typeface="Baghdad" charset="0"/>
              <a:ea typeface="Baghdad" charset="0"/>
              <a:cs typeface="Baghdad" charset="0"/>
              <a:sym typeface="Baghdad" charset="0"/>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marL="514350" indent="-514350" algn="r" rtl="1"/>
            <a:r>
              <a:rPr lang="ar-SA" sz="3200" dirty="0" smtClean="0">
                <a:solidFill>
                  <a:srgbClr val="006666"/>
                </a:solidFill>
              </a:rPr>
              <a:t>فوائد صناعة البدائل:</a:t>
            </a:r>
            <a:endParaRPr lang="ar-SA" sz="3200" dirty="0" smtClean="0">
              <a:solidFill>
                <a:srgbClr val="006666"/>
              </a:solidFill>
            </a:endParaRPr>
          </a:p>
          <a:p>
            <a:pPr marL="514350" indent="-514350" algn="r" rtl="1">
              <a:buFont typeface="+mj-lt"/>
              <a:buAutoNum type="arabicPeriod"/>
            </a:pPr>
            <a:r>
              <a:rPr lang="ar-SA" sz="3200" dirty="0" smtClean="0">
                <a:solidFill>
                  <a:schemeClr val="tx1">
                    <a:lumMod val="50000"/>
                  </a:schemeClr>
                </a:solidFill>
              </a:rPr>
              <a:t>الإحلال.</a:t>
            </a:r>
            <a:endParaRPr lang="ar-SA" sz="3200" dirty="0" smtClean="0">
              <a:solidFill>
                <a:schemeClr val="tx1">
                  <a:lumMod val="50000"/>
                </a:schemeClr>
              </a:solidFill>
            </a:endParaRPr>
          </a:p>
          <a:p>
            <a:pPr marL="514350" indent="-514350" algn="r" rtl="1">
              <a:buFont typeface="+mj-lt"/>
              <a:buAutoNum type="arabicPeriod"/>
            </a:pPr>
            <a:r>
              <a:rPr lang="ar-SA" sz="3200" dirty="0" smtClean="0">
                <a:solidFill>
                  <a:schemeClr val="tx1">
                    <a:lumMod val="50000"/>
                  </a:schemeClr>
                </a:solidFill>
              </a:rPr>
              <a:t>زيادة حجم الموارد الناضبة</a:t>
            </a:r>
            <a:r>
              <a:rPr lang="ar-SA" sz="3200" dirty="0" smtClean="0">
                <a:solidFill>
                  <a:schemeClr val="tx1">
                    <a:lumMod val="50000"/>
                  </a:schemeClr>
                </a:solidFill>
              </a:rPr>
              <a:t>.</a:t>
            </a:r>
            <a:endParaRPr lang="ar-SA" sz="3200" dirty="0" smtClean="0">
              <a:solidFill>
                <a:schemeClr val="tx1">
                  <a:lumMod val="50000"/>
                </a:schemeClr>
              </a:solidFill>
            </a:endParaRPr>
          </a:p>
          <a:p>
            <a:pPr marL="514350" indent="-514350" algn="r" rtl="1">
              <a:buFont typeface="+mj-lt"/>
              <a:buAutoNum type="arabicPeriod"/>
            </a:pPr>
            <a:r>
              <a:rPr lang="ar-SA" sz="3200" dirty="0" smtClean="0">
                <a:solidFill>
                  <a:schemeClr val="tx1">
                    <a:lumMod val="50000"/>
                  </a:schemeClr>
                </a:solidFill>
              </a:rPr>
              <a:t>تطويل عمرها الزمني.</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marL="514350" indent="-514350" algn="r" rtl="1"/>
            <a:r>
              <a:rPr lang="ar-SA" sz="3200" dirty="0" smtClean="0">
                <a:solidFill>
                  <a:srgbClr val="006666"/>
                </a:solidFill>
              </a:rPr>
              <a:t>سوق المعادن:</a:t>
            </a:r>
            <a:endParaRPr lang="ar-SA" sz="3200" dirty="0" smtClean="0">
              <a:solidFill>
                <a:srgbClr val="006666"/>
              </a:solidFill>
            </a:endParaRPr>
          </a:p>
          <a:p>
            <a:pPr marL="514350" indent="-514350" algn="r" rtl="1"/>
            <a:r>
              <a:rPr lang="ar-SA" sz="3200" dirty="0" smtClean="0">
                <a:solidFill>
                  <a:schemeClr val="tx1">
                    <a:lumMod val="50000"/>
                  </a:schemeClr>
                </a:solidFill>
              </a:rPr>
              <a:t>سوق المعادن من الدول التي تتدخل فيها الحكومة مباشرة.</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تطلب المعادن كمادة خام أو أولية للاستخدام في الإنتاج الصناعي سميت بالسلع الوسيطة</a:t>
            </a:r>
            <a:r>
              <a:rPr lang="ar-SA" sz="3200" dirty="0" smtClean="0">
                <a:solidFill>
                  <a:schemeClr val="tx1">
                    <a:lumMod val="50000"/>
                  </a:schemeClr>
                </a:solidFill>
              </a:rPr>
              <a:t>.</a:t>
            </a:r>
            <a:endParaRPr lang="ar-SA" sz="3200" dirty="0" smtClean="0">
              <a:solidFill>
                <a:schemeClr val="tx1">
                  <a:lumMod val="50000"/>
                </a:schemeClr>
              </a:solidFill>
            </a:endParaRPr>
          </a:p>
          <a:p>
            <a:pPr marL="514350" indent="-514350" algn="r" rtl="1"/>
            <a:r>
              <a:rPr lang="ar-SA" sz="3200" dirty="0" smtClean="0">
                <a:solidFill>
                  <a:srgbClr val="006666"/>
                </a:solidFill>
              </a:rPr>
              <a:t>الطلب على المعادن:</a:t>
            </a:r>
          </a:p>
          <a:p>
            <a:pPr marL="514350" indent="-514350" algn="r" rtl="1"/>
            <a:r>
              <a:rPr lang="ar-SA" sz="3200" dirty="0" smtClean="0">
                <a:solidFill>
                  <a:schemeClr val="tx1">
                    <a:lumMod val="50000"/>
                  </a:schemeClr>
                </a:solidFill>
              </a:rPr>
              <a:t>علاقة طردية بين كمية المعادن المطلوبة لإنتاج أي سلعة وحجم الإنتاج منها.</a:t>
            </a:r>
          </a:p>
          <a:p>
            <a:pPr marL="514350" indent="-514350" algn="r" rtl="1"/>
            <a:r>
              <a:rPr lang="ar-SA" sz="3200" dirty="0" smtClean="0">
                <a:solidFill>
                  <a:schemeClr val="tx1">
                    <a:lumMod val="50000"/>
                  </a:schemeClr>
                </a:solidFill>
              </a:rPr>
              <a:t>تعتمد الكمية المطلوبة من السلعة المصنعة على سعرها.</a:t>
            </a:r>
          </a:p>
          <a:p>
            <a:pPr marL="514350" indent="-514350" algn="r" rtl="1"/>
            <a:r>
              <a:rPr lang="ar-SA" sz="3200" dirty="0" smtClean="0">
                <a:solidFill>
                  <a:schemeClr val="tx1">
                    <a:lumMod val="50000"/>
                  </a:schemeClr>
                </a:solidFill>
              </a:rPr>
              <a:t>الطلب على المعادن يتأثر بالدورات الاقتصادية.</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marL="514350" indent="-514350" algn="r" rtl="1"/>
            <a:r>
              <a:rPr lang="ar-SA" sz="3200" dirty="0" smtClean="0">
                <a:solidFill>
                  <a:schemeClr val="tx1">
                    <a:lumMod val="50000"/>
                  </a:schemeClr>
                </a:solidFill>
              </a:rPr>
              <a:t>نتيجة لتذبذب أسعار المعادن الناتج عن الدورات الاقتصادية وجدالمخزون.</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الطلب على المعادن عادة غير مرن، إلا أن حجم المخزون منه أكثر مرونة</a:t>
            </a:r>
            <a:r>
              <a:rPr lang="ar-SA" sz="3200" dirty="0" smtClean="0">
                <a:solidFill>
                  <a:schemeClr val="tx1">
                    <a:lumMod val="50000"/>
                  </a:schemeClr>
                </a:solidFill>
              </a:rPr>
              <a:t>.</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المخزون مركز للأسعار.</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952500" y="1981200"/>
            <a:ext cx="11036300" cy="6896100"/>
          </a:xfrm>
        </p:spPr>
        <p:txBody>
          <a:bodyPr/>
          <a:lstStyle/>
          <a:p>
            <a:pPr marL="514350" indent="-514350" algn="r" rtl="1"/>
            <a:r>
              <a:rPr lang="ar-SA" sz="3200" dirty="0" smtClean="0">
                <a:solidFill>
                  <a:srgbClr val="006666"/>
                </a:solidFill>
              </a:rPr>
              <a:t>عرض المعادن:</a:t>
            </a:r>
            <a:endParaRPr lang="ar-SA" sz="3200" dirty="0" smtClean="0">
              <a:solidFill>
                <a:srgbClr val="006666"/>
              </a:solidFill>
            </a:endParaRPr>
          </a:p>
          <a:p>
            <a:pPr marL="514350" indent="-514350" algn="r" rtl="1"/>
            <a:r>
              <a:rPr lang="ar-SA" sz="3200" dirty="0" smtClean="0">
                <a:solidFill>
                  <a:schemeClr val="tx1">
                    <a:lumMod val="50000"/>
                  </a:schemeClr>
                </a:solidFill>
              </a:rPr>
              <a:t>المعادن لا تنتج وإنما تستخرج وتجهز للاستخدام النهائي.</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للمعادن تكلفة فرضة بديلة {تكلفة الاستنزاف}</a:t>
            </a:r>
            <a:r>
              <a:rPr lang="ar-SA" sz="3200" dirty="0" smtClean="0">
                <a:solidFill>
                  <a:schemeClr val="tx1">
                    <a:lumMod val="50000"/>
                  </a:schemeClr>
                </a:solidFill>
              </a:rPr>
              <a:t>.</a:t>
            </a:r>
          </a:p>
          <a:p>
            <a:pPr marL="514350" indent="-514350" algn="r" rtl="1"/>
            <a:r>
              <a:rPr lang="ar-SA" sz="3200" dirty="0" smtClean="0">
                <a:solidFill>
                  <a:schemeClr val="tx1">
                    <a:lumMod val="50000"/>
                  </a:schemeClr>
                </a:solidFill>
              </a:rPr>
              <a:t>أرباح المناجم تتفاوت حسب التكلفة والنوعية للمعدن.</a:t>
            </a:r>
            <a:endParaRPr lang="ar-SA" sz="3200" dirty="0" smtClean="0">
              <a:solidFill>
                <a:schemeClr val="tx1">
                  <a:lumMod val="50000"/>
                </a:schemeClr>
              </a:solidFill>
            </a:endParaRPr>
          </a:p>
          <a:p>
            <a:pPr marL="514350" indent="-514350" algn="r" rtl="1"/>
            <a:r>
              <a:rPr lang="ar-SA" sz="3200" dirty="0" smtClean="0">
                <a:solidFill>
                  <a:schemeClr val="tx1">
                    <a:lumMod val="50000"/>
                  </a:schemeClr>
                </a:solidFill>
              </a:rPr>
              <a:t>منحنى عرض المعادن موجب الميل.</a:t>
            </a:r>
          </a:p>
          <a:p>
            <a:pPr marL="514350" indent="-514350" algn="r" rtl="1"/>
            <a:r>
              <a:rPr lang="ar-SA" sz="3200" dirty="0" smtClean="0">
                <a:solidFill>
                  <a:schemeClr val="tx1">
                    <a:lumMod val="50000"/>
                  </a:schemeClr>
                </a:solidFill>
              </a:rPr>
              <a:t>كلما زادت تكاليف الاستخراج الكلية، فإن تكاليف الاستخراج الحدية ترتفع.</a:t>
            </a:r>
          </a:p>
          <a:p>
            <a:pPr marL="514350" indent="-514350" algn="r" rtl="1"/>
            <a:r>
              <a:rPr lang="ar-SA" sz="3200" dirty="0" smtClean="0">
                <a:solidFill>
                  <a:schemeClr val="tx1">
                    <a:lumMod val="50000"/>
                  </a:schemeClr>
                </a:solidFill>
              </a:rPr>
              <a:t>عند النضوب الاقتصادي التكاليف المتوسطة </a:t>
            </a:r>
            <a:r>
              <a:rPr lang="en-US" sz="3200" dirty="0" smtClean="0">
                <a:solidFill>
                  <a:schemeClr val="tx1">
                    <a:lumMod val="50000"/>
                  </a:schemeClr>
                </a:solidFill>
              </a:rPr>
              <a:t>&lt;</a:t>
            </a:r>
            <a:r>
              <a:rPr lang="ar-SA" sz="3200" dirty="0" smtClean="0">
                <a:solidFill>
                  <a:schemeClr val="tx1">
                    <a:lumMod val="50000"/>
                  </a:schemeClr>
                </a:solidFill>
              </a:rPr>
              <a:t> سعر الوحدة للمعدن فيصبح منحنى عرض المعدن خطاً رأسياً.</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39700"/>
            <a:ext cx="11099800" cy="2120900"/>
          </a:xfrm>
        </p:spPr>
        <p:txBody>
          <a:bodyPr/>
          <a:lstStyle/>
          <a:p>
            <a:pPr rtl="1"/>
            <a:r>
              <a:rPr lang="ar-SA" sz="6600" dirty="0" smtClean="0">
                <a:solidFill>
                  <a:srgbClr val="008080"/>
                </a:solidFill>
                <a:latin typeface="Baghdad"/>
              </a:rPr>
              <a:t>المعادن</a:t>
            </a:r>
            <a:endParaRPr lang="en-US" sz="6600" dirty="0">
              <a:solidFill>
                <a:srgbClr val="008080"/>
              </a:solidFill>
              <a:latin typeface="Baghdad"/>
            </a:endParaRPr>
          </a:p>
        </p:txBody>
      </p:sp>
      <p:sp>
        <p:nvSpPr>
          <p:cNvPr id="3" name="Content Placeholder 2"/>
          <p:cNvSpPr>
            <a:spLocks noGrp="1"/>
          </p:cNvSpPr>
          <p:nvPr>
            <p:ph idx="1"/>
          </p:nvPr>
        </p:nvSpPr>
        <p:spPr>
          <a:xfrm>
            <a:off x="6045200" y="1295400"/>
            <a:ext cx="6553200" cy="8001000"/>
          </a:xfrm>
        </p:spPr>
        <p:txBody>
          <a:bodyPr/>
          <a:lstStyle/>
          <a:p>
            <a:pPr marL="514350" indent="-514350" algn="r" rtl="1"/>
            <a:r>
              <a:rPr lang="ar-SA" sz="3200" dirty="0" smtClean="0">
                <a:solidFill>
                  <a:srgbClr val="006666"/>
                </a:solidFill>
              </a:rPr>
              <a:t>توازن سوق المعادن:</a:t>
            </a:r>
          </a:p>
          <a:p>
            <a:pPr marL="514350" indent="-514350" algn="r" rtl="1"/>
            <a:r>
              <a:rPr lang="ar-SA" sz="3200" dirty="0" smtClean="0">
                <a:solidFill>
                  <a:schemeClr val="tx1">
                    <a:lumMod val="50000"/>
                  </a:schemeClr>
                </a:solidFill>
              </a:rPr>
              <a:t>يتحدد بتقاطع منحنى الطلب مع منحنى العرض لتتحدد الكمية التوازنية والسعر التوازني.</a:t>
            </a:r>
          </a:p>
          <a:p>
            <a:pPr marL="514350" indent="-514350" algn="r" rtl="1"/>
            <a:r>
              <a:rPr lang="ar-SA" sz="3200" dirty="0" smtClean="0">
                <a:solidFill>
                  <a:schemeClr val="tx1">
                    <a:lumMod val="50000"/>
                  </a:schemeClr>
                </a:solidFill>
              </a:rPr>
              <a:t>الكمية المطلوبة من المعدن كمية المعدن المراد استخدامها حالياً زائداً الكمية المطلوبة للتخزين.</a:t>
            </a:r>
          </a:p>
          <a:p>
            <a:pPr marL="514350" indent="-514350" algn="r" rtl="1"/>
            <a:r>
              <a:rPr lang="ar-SA" sz="3200" dirty="0" smtClean="0">
                <a:solidFill>
                  <a:schemeClr val="tx1">
                    <a:lumMod val="50000"/>
                  </a:schemeClr>
                </a:solidFill>
              </a:rPr>
              <a:t>جانب العرض يشمل الكميات التي تعرضها المناجم زائداً الكمية الموجودة في مخازن المصانع. </a:t>
            </a:r>
            <a:endParaRPr lang="ar-SA" sz="3200" dirty="0" smtClean="0">
              <a:solidFill>
                <a:schemeClr val="tx1">
                  <a:lumMod val="50000"/>
                </a:schemeClr>
              </a:solidFill>
            </a:endParaRP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
        <p:nvSpPr>
          <p:cNvPr id="1028" name="AutoShape 4" descr="https://mail.ksu.edu.sa/OWA/service.svc/s/GetFileAttachment?id=AAMkAGIyYzlmMWQ0LTEzYzEtNDk0ZS05NWVhLWJmNTc5NmJhMDY3ZABGAAAAAAAExVj0zVgLQpvYA7ykRzCkBwAdBsmHijzNRK8%2FBNbad2flAmYfReUCAACmFNuSUL%2BwQ70lid0hQB5FAARnfHlkAAABEgAQACNLHLi3HNVGoXYYbDDyBls%3D&amp;X-OWA-CANARY=zrdzJPwTiUmJOThD4wG-ooCulYfAD9UIzQrRfSKyRk7lZBK9dG2xjFab4Z5mVmPzOSSp8kxxeR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3490" name="Picture 2" descr="C:\Users\alabdulwahed\Documents\311 قصد\FullSizeRender (1).jpg"/>
          <p:cNvPicPr>
            <a:picLocks noChangeAspect="1" noChangeArrowheads="1"/>
          </p:cNvPicPr>
          <p:nvPr/>
        </p:nvPicPr>
        <p:blipFill>
          <a:blip r:embed="rId2" cstate="print">
            <a:lum bright="10000" contrast="40000"/>
          </a:blip>
          <a:srcRect/>
          <a:stretch>
            <a:fillRect/>
          </a:stretch>
        </p:blipFill>
        <p:spPr bwMode="auto">
          <a:xfrm>
            <a:off x="330200" y="1447800"/>
            <a:ext cx="5410200" cy="45070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pPr rtl="1"/>
            <a:r>
              <a:rPr lang="en-US" sz="6200">
                <a:solidFill>
                  <a:srgbClr val="008C91"/>
                </a:solidFill>
                <a:latin typeface="Baghdad" charset="0"/>
                <a:ea typeface="Baghdad" charset="0"/>
                <a:cs typeface="Baghdad" charset="0"/>
                <a:sym typeface="Baghdad" charset="0"/>
              </a:rPr>
              <a:t>أطر استخدام الموارد الطبيعية:</a:t>
            </a:r>
          </a:p>
        </p:txBody>
      </p:sp>
      <p:sp>
        <p:nvSpPr>
          <p:cNvPr id="8194" name="Rectangle 2"/>
          <p:cNvSpPr>
            <a:spLocks noGrp="1" noChangeArrowheads="1"/>
          </p:cNvSpPr>
          <p:nvPr>
            <p:ph type="body" idx="1"/>
          </p:nvPr>
        </p:nvSpPr>
        <p:spPr/>
        <p:txBody>
          <a:bodyPr/>
          <a:lstStyle/>
          <a:p>
            <a:pPr marL="501650" indent="-501650" algn="r" rtl="1"/>
            <a:r>
              <a:rPr lang="en-US">
                <a:solidFill>
                  <a:srgbClr val="008C91"/>
                </a:solidFill>
                <a:latin typeface="Baghdad" charset="0"/>
                <a:ea typeface="Baghdad" charset="0"/>
                <a:cs typeface="Baghdad" charset="0"/>
                <a:sym typeface="Baghdad" charset="0"/>
              </a:rPr>
              <a:t>من هذه الأطر الثلاثة نستخلص:</a:t>
            </a:r>
          </a:p>
          <a:p>
            <a:pPr marL="501650" indent="-501650" algn="r" rtl="1">
              <a:buSzTx/>
              <a:buFontTx/>
              <a:buNone/>
            </a:pPr>
            <a:r>
              <a:rPr lang="en-US">
                <a:solidFill>
                  <a:srgbClr val="008C91"/>
                </a:solidFill>
                <a:latin typeface="Baghdad" charset="0"/>
                <a:ea typeface="Baghdad" charset="0"/>
                <a:cs typeface="Baghdad" charset="0"/>
                <a:sym typeface="Baghdad" charset="0"/>
              </a:rPr>
              <a:t>حتى نستفيد من الموارد الطبيعية في مشروع ما لإنتاج سلعة أو خدمة معينة،    لا بد أن:</a:t>
            </a:r>
          </a:p>
          <a:p>
            <a:pPr marL="501650" indent="-501650" algn="r" rtl="1">
              <a:buSzPct val="100000"/>
              <a:buFontTx/>
              <a:buAutoNum type="arabicPeriod"/>
            </a:pPr>
            <a:r>
              <a:rPr lang="en-US">
                <a:solidFill>
                  <a:srgbClr val="005558"/>
                </a:solidFill>
                <a:latin typeface="Baghdad" charset="0"/>
                <a:ea typeface="Baghdad" charset="0"/>
                <a:cs typeface="Baghdad" charset="0"/>
                <a:sym typeface="Baghdad" charset="0"/>
              </a:rPr>
              <a:t>يراعى توازن البيئة.</a:t>
            </a:r>
          </a:p>
          <a:p>
            <a:pPr marL="501650" indent="-501650" algn="r" rtl="1">
              <a:buSzPct val="100000"/>
              <a:buFontTx/>
              <a:buAutoNum type="arabicPeriod"/>
            </a:pPr>
            <a:r>
              <a:rPr lang="en-US">
                <a:solidFill>
                  <a:srgbClr val="005558"/>
                </a:solidFill>
                <a:latin typeface="Baghdad" charset="0"/>
                <a:ea typeface="Baghdad" charset="0"/>
                <a:cs typeface="Baghdad" charset="0"/>
                <a:sym typeface="Baghdad" charset="0"/>
              </a:rPr>
              <a:t>يكون مجدي اقتصادياً.</a:t>
            </a:r>
          </a:p>
          <a:p>
            <a:pPr marL="501650" indent="-501650" algn="r" rtl="1">
              <a:buSzPct val="100000"/>
              <a:buFontTx/>
              <a:buAutoNum type="arabicPeriod"/>
            </a:pPr>
            <a:r>
              <a:rPr lang="en-US">
                <a:solidFill>
                  <a:srgbClr val="005558"/>
                </a:solidFill>
                <a:latin typeface="Baghdad" charset="0"/>
                <a:ea typeface="Baghdad" charset="0"/>
                <a:cs typeface="Baghdad" charset="0"/>
                <a:sym typeface="Baghdad" charset="0"/>
              </a:rPr>
              <a:t>مقبولاً للمجتمع.</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52500" y="-12700"/>
            <a:ext cx="11099800" cy="2120900"/>
          </a:xfrm>
        </p:spPr>
        <p:txBody>
          <a:bodyPr/>
          <a:lstStyle/>
          <a:p>
            <a:pPr rtl="1"/>
            <a:r>
              <a:rPr lang="en-US">
                <a:solidFill>
                  <a:srgbClr val="008C91"/>
                </a:solidFill>
                <a:latin typeface="Baghdad" charset="0"/>
                <a:ea typeface="Baghdad" charset="0"/>
                <a:cs typeface="Baghdad" charset="0"/>
                <a:sym typeface="Baghdad" charset="0"/>
              </a:rPr>
              <a:t>الأرض</a:t>
            </a:r>
          </a:p>
        </p:txBody>
      </p:sp>
      <p:sp>
        <p:nvSpPr>
          <p:cNvPr id="9218" name="Rectangle 2"/>
          <p:cNvSpPr>
            <a:spLocks noGrp="1" noChangeArrowheads="1"/>
          </p:cNvSpPr>
          <p:nvPr>
            <p:ph type="body" sz="half" idx="1"/>
          </p:nvPr>
        </p:nvSpPr>
        <p:spPr>
          <a:xfrm>
            <a:off x="950913" y="1816100"/>
            <a:ext cx="11101387" cy="3525838"/>
          </a:xfrm>
        </p:spPr>
        <p:txBody>
          <a:bodyPr/>
          <a:lstStyle/>
          <a:p>
            <a:pPr algn="r" rtl="1"/>
            <a:r>
              <a:rPr lang="en-US">
                <a:solidFill>
                  <a:srgbClr val="005558"/>
                </a:solidFill>
                <a:latin typeface="Baghdad" charset="0"/>
                <a:ea typeface="Baghdad" charset="0"/>
                <a:cs typeface="Baghdad" charset="0"/>
                <a:sym typeface="Baghdad" charset="0"/>
              </a:rPr>
              <a:t>ما أهمية الأرض بالنسبة للإنسان؟</a:t>
            </a:r>
          </a:p>
          <a:p>
            <a:pPr algn="r" rtl="1"/>
            <a:r>
              <a:rPr lang="en-US">
                <a:solidFill>
                  <a:srgbClr val="005558"/>
                </a:solidFill>
                <a:latin typeface="Baghdad" charset="0"/>
                <a:ea typeface="Baghdad" charset="0"/>
                <a:cs typeface="Baghdad" charset="0"/>
                <a:sym typeface="Baghdad" charset="0"/>
              </a:rPr>
              <a:t>تختلف أهمية الأرض باختلاف المجتمع والطبيعة الإنتاجية.</a:t>
            </a:r>
          </a:p>
          <a:p>
            <a:pPr algn="r" rtl="1"/>
            <a:r>
              <a:rPr lang="en-US">
                <a:solidFill>
                  <a:srgbClr val="005558"/>
                </a:solidFill>
                <a:latin typeface="Baghdad" charset="0"/>
                <a:ea typeface="Baghdad" charset="0"/>
                <a:cs typeface="Baghdad" charset="0"/>
                <a:sym typeface="Baghdad" charset="0"/>
              </a:rPr>
              <a:t>ماهو الاستعمار الحديث أو الاستعمار الاقتصادي؟</a:t>
            </a:r>
          </a:p>
        </p:txBody>
      </p:sp>
      <p:sp>
        <p:nvSpPr>
          <p:cNvPr id="9219" name="Text Box 3"/>
          <p:cNvSpPr txBox="1">
            <a:spLocks/>
          </p:cNvSpPr>
          <p:nvPr/>
        </p:nvSpPr>
        <p:spPr bwMode="auto">
          <a:xfrm>
            <a:off x="765175" y="5265738"/>
            <a:ext cx="11472863" cy="34036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marL="627063" indent="-627063" algn="r" rtl="1">
              <a:buSzPct val="75000"/>
              <a:buFontTx/>
              <a:buChar char="•"/>
            </a:pPr>
            <a:r>
              <a:rPr lang="en-US">
                <a:solidFill>
                  <a:srgbClr val="008C91"/>
                </a:solidFill>
                <a:latin typeface="Baghdad" charset="0"/>
                <a:ea typeface="Baghdad" charset="0"/>
                <a:cs typeface="Baghdad" charset="0"/>
                <a:sym typeface="Baghdad" charset="0"/>
              </a:rPr>
              <a:t>مشكلات الأرض كمورد بالنسبة لكل من:</a:t>
            </a:r>
          </a:p>
          <a:p>
            <a:pPr marL="627063" indent="-627063" algn="r" rtl="1">
              <a:buSzPct val="100000"/>
              <a:buFontTx/>
              <a:buAutoNum type="arabicPeriod"/>
            </a:pPr>
            <a:r>
              <a:rPr lang="en-US">
                <a:solidFill>
                  <a:srgbClr val="005558"/>
                </a:solidFill>
                <a:latin typeface="Baghdad" charset="0"/>
                <a:ea typeface="Baghdad" charset="0"/>
                <a:cs typeface="Baghdad" charset="0"/>
                <a:sym typeface="Baghdad" charset="0"/>
              </a:rPr>
              <a:t>المدن</a:t>
            </a:r>
          </a:p>
          <a:p>
            <a:pPr marL="627063" indent="-627063" algn="r" rtl="1">
              <a:buSzPct val="100000"/>
              <a:buFontTx/>
              <a:buAutoNum type="arabicPeriod"/>
            </a:pPr>
            <a:r>
              <a:rPr lang="en-US">
                <a:solidFill>
                  <a:srgbClr val="005558"/>
                </a:solidFill>
                <a:latin typeface="Baghdad" charset="0"/>
                <a:ea typeface="Baghdad" charset="0"/>
                <a:cs typeface="Baghdad" charset="0"/>
                <a:sym typeface="Baghdad" charset="0"/>
              </a:rPr>
              <a:t>الريف</a:t>
            </a:r>
          </a:p>
          <a:p>
            <a:pPr marL="627063" indent="-627063" algn="r" rtl="1">
              <a:buSzPct val="100000"/>
              <a:buFontTx/>
              <a:buAutoNum type="arabicPeriod"/>
            </a:pPr>
            <a:r>
              <a:rPr lang="en-US">
                <a:solidFill>
                  <a:srgbClr val="005558"/>
                </a:solidFill>
                <a:latin typeface="Baghdad" charset="0"/>
                <a:ea typeface="Baghdad" charset="0"/>
                <a:cs typeface="Baghdad" charset="0"/>
                <a:sym typeface="Baghdad" charset="0"/>
              </a:rPr>
              <a:t>الحكومة</a:t>
            </a:r>
          </a:p>
        </p:txBody>
      </p:sp>
      <p:sp>
        <p:nvSpPr>
          <p:cNvPr id="9220" name="Text Box 4"/>
          <p:cNvSpPr txBox="1">
            <a:spLocks/>
          </p:cNvSpPr>
          <p:nvPr/>
        </p:nvSpPr>
        <p:spPr bwMode="auto">
          <a:xfrm>
            <a:off x="1450975" y="8145463"/>
            <a:ext cx="10050463" cy="14224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rtl="1"/>
            <a:r>
              <a:rPr lang="en-US">
                <a:solidFill>
                  <a:srgbClr val="008C91"/>
                </a:solidFill>
                <a:latin typeface="Baghdad" charset="0"/>
                <a:ea typeface="Baghdad" charset="0"/>
                <a:cs typeface="Baghdad" charset="0"/>
                <a:sym typeface="Baghdad" charset="0"/>
              </a:rPr>
              <a:t>في حال تم إنشاء مشاريع لأن الصالح العام أهم من الخاص تلتزم بتعويض أصحاب الملكيات الخاصة التي تم نزعها تعويضاً مجزياً.</a:t>
            </a:r>
          </a:p>
        </p:txBody>
      </p:sp>
      <p:sp>
        <p:nvSpPr>
          <p:cNvPr id="6" name="TextBox 5"/>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952500" y="-25400"/>
            <a:ext cx="10761663" cy="1235075"/>
          </a:xfrm>
        </p:spPr>
        <p:txBody>
          <a:bodyPr/>
          <a:lstStyle/>
          <a:p>
            <a:pPr defTabSz="477838" rtl="1"/>
            <a:r>
              <a:rPr lang="en-US" sz="6500">
                <a:solidFill>
                  <a:srgbClr val="008C91"/>
                </a:solidFill>
                <a:latin typeface="Baghdad" charset="0"/>
                <a:ea typeface="Baghdad" charset="0"/>
                <a:cs typeface="Baghdad" charset="0"/>
                <a:sym typeface="Baghdad" charset="0"/>
              </a:rPr>
              <a:t>المفهوم الاقتصادي للأرض</a:t>
            </a:r>
          </a:p>
        </p:txBody>
      </p:sp>
      <p:sp>
        <p:nvSpPr>
          <p:cNvPr id="10242" name="Rectangle 2"/>
          <p:cNvSpPr>
            <a:spLocks noGrp="1" noChangeArrowheads="1"/>
          </p:cNvSpPr>
          <p:nvPr>
            <p:ph type="body" idx="1"/>
          </p:nvPr>
        </p:nvSpPr>
        <p:spPr>
          <a:xfrm>
            <a:off x="215900" y="1044575"/>
            <a:ext cx="12571413" cy="8142288"/>
          </a:xfrm>
        </p:spPr>
        <p:txBody>
          <a:bodyPr/>
          <a:lstStyle/>
          <a:p>
            <a:pPr marL="268288" indent="-268288" algn="r" defTabSz="344488" rtl="1">
              <a:spcBef>
                <a:spcPts val="2400"/>
              </a:spcBef>
            </a:pPr>
            <a:r>
              <a:rPr lang="en-US" sz="2500">
                <a:solidFill>
                  <a:srgbClr val="005558"/>
                </a:solidFill>
                <a:latin typeface="Baghdad" charset="0"/>
                <a:ea typeface="Baghdad" charset="0"/>
                <a:cs typeface="Baghdad" charset="0"/>
                <a:sym typeface="Baghdad" charset="0"/>
              </a:rPr>
              <a:t>المفهوم عامةً.</a:t>
            </a:r>
          </a:p>
          <a:p>
            <a:pPr marL="268288" indent="-268288" algn="r" defTabSz="344488" rtl="1">
              <a:spcBef>
                <a:spcPts val="2400"/>
              </a:spcBef>
            </a:pPr>
            <a:r>
              <a:rPr lang="en-US" sz="2500">
                <a:solidFill>
                  <a:srgbClr val="005558"/>
                </a:solidFill>
                <a:latin typeface="Baghdad" charset="0"/>
                <a:ea typeface="Baghdad" charset="0"/>
                <a:cs typeface="Baghdad" charset="0"/>
                <a:sym typeface="Baghdad" charset="0"/>
              </a:rPr>
              <a:t>السياسيون.</a:t>
            </a:r>
          </a:p>
          <a:p>
            <a:pPr marL="268288" indent="-268288" algn="r" defTabSz="344488" rtl="1">
              <a:spcBef>
                <a:spcPts val="2400"/>
              </a:spcBef>
            </a:pPr>
            <a:r>
              <a:rPr lang="en-US" sz="2500">
                <a:solidFill>
                  <a:srgbClr val="005558"/>
                </a:solidFill>
                <a:latin typeface="Baghdad" charset="0"/>
                <a:ea typeface="Baghdad" charset="0"/>
                <a:cs typeface="Baghdad" charset="0"/>
                <a:sym typeface="Baghdad" charset="0"/>
              </a:rPr>
              <a:t>القانونيون.</a:t>
            </a:r>
          </a:p>
          <a:p>
            <a:pPr marL="268288" indent="-268288" algn="r" defTabSz="344488" rtl="1">
              <a:spcBef>
                <a:spcPts val="2400"/>
              </a:spcBef>
            </a:pPr>
            <a:r>
              <a:rPr lang="en-US" sz="2500">
                <a:solidFill>
                  <a:srgbClr val="005558"/>
                </a:solidFill>
                <a:latin typeface="Baghdad" charset="0"/>
                <a:ea typeface="Baghdad" charset="0"/>
                <a:cs typeface="Baghdad" charset="0"/>
                <a:sym typeface="Baghdad" charset="0"/>
              </a:rPr>
              <a:t>الاقتصاديون:</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مكان.</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طبيعة.</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عامل إنتاجي.</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سلعة استهلاكية.</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موقع.</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ملك.</a:t>
            </a:r>
          </a:p>
          <a:p>
            <a:pPr marL="808038" lvl="1" indent="-404813" algn="r" defTabSz="344488" rtl="1">
              <a:spcBef>
                <a:spcPts val="2400"/>
              </a:spcBef>
              <a:buSzPct val="100000"/>
              <a:buFontTx/>
              <a:buAutoNum type="arabicPeriod"/>
            </a:pPr>
            <a:r>
              <a:rPr lang="en-US" sz="2500">
                <a:solidFill>
                  <a:srgbClr val="005558"/>
                </a:solidFill>
                <a:latin typeface="Baghdad" charset="0"/>
                <a:ea typeface="Baghdad" charset="0"/>
                <a:cs typeface="Baghdad" charset="0"/>
                <a:sym typeface="Baghdad" charset="0"/>
              </a:rPr>
              <a:t>رأس مال.</a:t>
            </a:r>
          </a:p>
        </p:txBody>
      </p:sp>
      <p:sp>
        <p:nvSpPr>
          <p:cNvPr id="4" name="TextBox 3"/>
          <p:cNvSpPr txBox="1"/>
          <p:nvPr/>
        </p:nvSpPr>
        <p:spPr>
          <a:xfrm>
            <a:off x="635000" y="92934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52500" y="-101600"/>
            <a:ext cx="11099800" cy="2120900"/>
          </a:xfrm>
        </p:spPr>
        <p:txBody>
          <a:bodyPr/>
          <a:lstStyle/>
          <a:p>
            <a:pPr rtl="1"/>
            <a:r>
              <a:rPr lang="en-US">
                <a:solidFill>
                  <a:srgbClr val="008C91"/>
                </a:solidFill>
                <a:latin typeface="Baghdad" charset="0"/>
                <a:ea typeface="Baghdad" charset="0"/>
                <a:cs typeface="Baghdad" charset="0"/>
                <a:sym typeface="Baghdad" charset="0"/>
              </a:rPr>
              <a:t>استخدامات الأرض</a:t>
            </a:r>
          </a:p>
        </p:txBody>
      </p:sp>
      <p:sp>
        <p:nvSpPr>
          <p:cNvPr id="11266" name="Rectangle 2"/>
          <p:cNvSpPr>
            <a:spLocks noGrp="1" noChangeArrowheads="1"/>
          </p:cNvSpPr>
          <p:nvPr>
            <p:ph type="body" idx="1"/>
          </p:nvPr>
        </p:nvSpPr>
        <p:spPr>
          <a:xfrm>
            <a:off x="749300" y="1495425"/>
            <a:ext cx="11769725" cy="8245475"/>
          </a:xfrm>
        </p:spPr>
        <p:txBody>
          <a:bodyPr/>
          <a:lstStyle/>
          <a:p>
            <a:pPr marL="423863" indent="-423863" algn="r" defTabSz="373063" rtl="1">
              <a:spcBef>
                <a:spcPts val="2600"/>
              </a:spcBef>
            </a:pPr>
            <a:r>
              <a:rPr lang="en-US" sz="2400">
                <a:solidFill>
                  <a:srgbClr val="008C91"/>
                </a:solidFill>
                <a:latin typeface="Baghdad" charset="0"/>
                <a:ea typeface="Baghdad" charset="0"/>
                <a:cs typeface="Baghdad" charset="0"/>
                <a:sym typeface="Baghdad" charset="0"/>
              </a:rPr>
              <a:t>قسم بارلو استخدامات الأرض إلى ١٠ أقسام وهي:</a:t>
            </a:r>
          </a:p>
          <a:p>
            <a:pPr marL="423863" indent="-423863" algn="r" defTabSz="373063" rtl="1">
              <a:spcBef>
                <a:spcPts val="2600"/>
              </a:spcBef>
              <a:buSzPct val="100000"/>
              <a:buFontTx/>
              <a:buAutoNum type="arabicPeriod"/>
            </a:pPr>
            <a:r>
              <a:rPr lang="en-US" sz="2400">
                <a:solidFill>
                  <a:srgbClr val="008C91"/>
                </a:solidFill>
                <a:latin typeface="Baghdad" charset="0"/>
                <a:ea typeface="Baghdad" charset="0"/>
                <a:cs typeface="Baghdad" charset="0"/>
                <a:sym typeface="Baghdad" charset="0"/>
              </a:rPr>
              <a:t>ا</a:t>
            </a:r>
            <a:r>
              <a:rPr lang="en-US" sz="2400">
                <a:solidFill>
                  <a:srgbClr val="005558"/>
                </a:solidFill>
                <a:latin typeface="Baghdad" charset="0"/>
                <a:ea typeface="Baghdad" charset="0"/>
                <a:cs typeface="Baghdad" charset="0"/>
                <a:sym typeface="Baghdad" charset="0"/>
              </a:rPr>
              <a:t>لأراضي السكنية.</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الأراضي الصناعية.</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الأراضي الزراعية.</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المراعي.</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الغابات.</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المعادن.</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الترويح والسياحة.</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الخدمات.</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المواصلات.</a:t>
            </a:r>
          </a:p>
          <a:p>
            <a:pPr marL="423863" indent="-423863" algn="r" defTabSz="373063" rtl="1">
              <a:spcBef>
                <a:spcPts val="2600"/>
              </a:spcBef>
              <a:buSzPct val="100000"/>
              <a:buFontTx/>
              <a:buAutoNum type="arabicPeriod"/>
            </a:pPr>
            <a:r>
              <a:rPr lang="en-US" sz="2400">
                <a:solidFill>
                  <a:srgbClr val="005558"/>
                </a:solidFill>
                <a:latin typeface="Baghdad" charset="0"/>
                <a:ea typeface="Baghdad" charset="0"/>
                <a:cs typeface="Baghdad" charset="0"/>
                <a:sym typeface="Baghdad" charset="0"/>
              </a:rPr>
              <a:t>أراضي القفر وغير الصالحة للاستخدام.</a:t>
            </a:r>
          </a:p>
        </p:txBody>
      </p:sp>
      <p:sp>
        <p:nvSpPr>
          <p:cNvPr id="11267" name="AutoShape 3"/>
          <p:cNvSpPr>
            <a:spLocks/>
          </p:cNvSpPr>
          <p:nvPr/>
        </p:nvSpPr>
        <p:spPr bwMode="auto">
          <a:xfrm>
            <a:off x="1025525" y="6151563"/>
            <a:ext cx="5538788" cy="2725737"/>
          </a:xfrm>
          <a:prstGeom prst="wedgeEllipseCallout">
            <a:avLst>
              <a:gd name="adj1" fmla="val -49384"/>
              <a:gd name="adj2" fmla="val 70000"/>
            </a:avLst>
          </a:prstGeom>
          <a:gradFill rotWithShape="0">
            <a:gsLst>
              <a:gs pos="0">
                <a:srgbClr val="00A6AC"/>
              </a:gs>
              <a:gs pos="100000">
                <a:srgbClr val="005C5F"/>
              </a:gs>
            </a:gsLst>
            <a:lin ang="5400000"/>
          </a:gradFill>
          <a:ln w="12700" cap="flat" cmpd="sng">
            <a:noFill/>
            <a:prstDash val="solid"/>
            <a:miter lim="400000"/>
            <a:headEnd type="none" w="med" len="med"/>
            <a:tailEnd type="none" w="med" len="med"/>
          </a:ln>
          <a:effectLst>
            <a:outerShdw algn="ctr" rotWithShape="0">
              <a:srgbClr val="000000">
                <a:alpha val="79999"/>
              </a:srgbClr>
            </a:outerShdw>
          </a:effectLst>
        </p:spPr>
        <p:txBody>
          <a:bodyPr lIns="50800" tIns="50800" rIns="50800" bIns="50800" anchor="ctr"/>
          <a:lstStyle/>
          <a:p>
            <a:endParaRPr lang="en-US" sz="2400">
              <a:effectLst>
                <a:outerShdw blurRad="38100" dist="38100" dir="2700000" algn="tl">
                  <a:srgbClr val="000000"/>
                </a:outerShdw>
              </a:effectLst>
            </a:endParaRPr>
          </a:p>
        </p:txBody>
      </p:sp>
      <p:sp>
        <p:nvSpPr>
          <p:cNvPr id="11268" name="Text Box 4"/>
          <p:cNvSpPr txBox="1">
            <a:spLocks/>
          </p:cNvSpPr>
          <p:nvPr/>
        </p:nvSpPr>
        <p:spPr bwMode="auto">
          <a:xfrm>
            <a:off x="1487488" y="6977063"/>
            <a:ext cx="4506912" cy="762000"/>
          </a:xfrm>
          <a:prstGeom prst="rect">
            <a:avLst/>
          </a:prstGeom>
          <a:noFill/>
          <a:ln w="12700" cap="flat" cmpd="sng">
            <a:noFill/>
            <a:prstDash val="solid"/>
            <a:miter lim="400000"/>
            <a:headEnd type="none" w="med" len="med"/>
            <a:tailEnd type="none" w="med" len="med"/>
          </a:ln>
          <a:effectLst/>
        </p:spPr>
        <p:txBody>
          <a:bodyPr lIns="50800" tIns="50800" rIns="50800" bIns="50800" anchor="ctr">
            <a:spAutoFit/>
          </a:bodyPr>
          <a:lstStyle/>
          <a:p>
            <a:pPr rtl="1"/>
            <a:r>
              <a:rPr lang="en-US">
                <a:latin typeface="Baghdad" charset="0"/>
                <a:ea typeface="Baghdad" charset="0"/>
                <a:cs typeface="Baghdad" charset="0"/>
                <a:sym typeface="Baghdad" charset="0"/>
              </a:rPr>
              <a:t>الأراضي قد تتداخل، كيف؟</a:t>
            </a:r>
          </a:p>
        </p:txBody>
      </p:sp>
      <p:sp>
        <p:nvSpPr>
          <p:cNvPr id="6" name="TextBox 5"/>
          <p:cNvSpPr txBox="1"/>
          <p:nvPr/>
        </p:nvSpPr>
        <p:spPr>
          <a:xfrm>
            <a:off x="635000" y="9445823"/>
            <a:ext cx="11811000" cy="307777"/>
          </a:xfrm>
          <a:prstGeom prst="rect">
            <a:avLst/>
          </a:prstGeom>
          <a:noFill/>
        </p:spPr>
        <p:txBody>
          <a:bodyPr wrap="square" rtlCol="0">
            <a:spAutoFit/>
          </a:bodyPr>
          <a:lstStyle/>
          <a:p>
            <a:r>
              <a:rPr lang="ar-SA" sz="1400" dirty="0" smtClean="0">
                <a:solidFill>
                  <a:srgbClr val="3B6D68"/>
                </a:solidFill>
                <a:latin typeface="Baghdad"/>
              </a:rPr>
              <a:t>أ.آلاء عبدالواحد                                                                                                                                                                                       1439/1438هـ</a:t>
            </a:r>
            <a:endParaRPr lang="en-US" sz="1400" dirty="0">
              <a:solidFill>
                <a:srgbClr val="3B6D68"/>
              </a:solidFill>
              <a:latin typeface="Baghdad"/>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Lst>
  </p:timing>
</p:sld>
</file>

<file path=ppt/theme/theme1.xml><?xml version="1.0" encoding="utf-8"?>
<a:theme xmlns:a="http://schemas.openxmlformats.org/drawingml/2006/main" name="Gradient">
  <a:themeElements>
    <a:clrScheme name="">
      <a:dk1>
        <a:srgbClr val="53585F"/>
      </a:dk1>
      <a:lt1>
        <a:srgbClr val="FFFFFF"/>
      </a:lt1>
      <a:dk2>
        <a:srgbClr val="FF0000"/>
      </a:dk2>
      <a:lt2>
        <a:srgbClr val="DCDEE0"/>
      </a:lt2>
      <a:accent1>
        <a:srgbClr val="0065C1"/>
      </a:accent1>
      <a:accent2>
        <a:srgbClr val="189B1A"/>
      </a:accent2>
      <a:accent3>
        <a:srgbClr val="FFAAAA"/>
      </a:accent3>
      <a:accent4>
        <a:srgbClr val="DADADA"/>
      </a:accent4>
      <a:accent5>
        <a:srgbClr val="AAB8DD"/>
      </a:accent5>
      <a:accent6>
        <a:srgbClr val="158C16"/>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0000"/>
            </a:gs>
            <a:gs pos="100000">
              <a:srgbClr val="000000"/>
            </a:gs>
          </a:gsLst>
          <a:lin ang="5400000"/>
        </a:gradFill>
        <a:ln w="25400" cap="flat" cmpd="sng" algn="ctr">
          <a:solidFill>
            <a:srgbClr val="FFFFFF"/>
          </a:solidFill>
          <a:prstDash val="solid"/>
          <a:miter lim="400000"/>
          <a:headEnd type="none" w="med" len="med"/>
          <a:tailEnd type="none" w="med" len="med"/>
        </a:ln>
        <a:effectLst>
          <a:outerShdw algn="ctr" rotWithShape="0">
            <a:srgbClr val="000000">
              <a:alpha val="79999"/>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8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gradFill rotWithShape="0">
          <a:gsLst>
            <a:gs pos="0">
              <a:srgbClr val="000000"/>
            </a:gs>
            <a:gs pos="100000">
              <a:srgbClr val="000000"/>
            </a:gs>
          </a:gsLst>
          <a:lin ang="5400000"/>
        </a:gradFill>
        <a:ln w="25400" cap="flat" cmpd="sng" algn="ctr">
          <a:solidFill>
            <a:srgbClr val="FFFFFF"/>
          </a:solidFill>
          <a:prstDash val="solid"/>
          <a:miter lim="400000"/>
          <a:headEnd type="none" w="med" len="med"/>
          <a:tailEnd type="none" w="med" len="med"/>
        </a:ln>
        <a:effectLst>
          <a:outerShdw algn="ctr" rotWithShape="0">
            <a:srgbClr val="000000">
              <a:alpha val="79999"/>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8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065C1"/>
      </a:accent1>
      <a:accent2>
        <a:srgbClr val="189B1A"/>
      </a:accent2>
      <a:accent3>
        <a:srgbClr val="FFFFFF"/>
      </a:accent3>
      <a:accent4>
        <a:srgbClr val="000000"/>
      </a:accent4>
      <a:accent5>
        <a:srgbClr val="AAB8DD"/>
      </a:accent5>
      <a:accent6>
        <a:srgbClr val="158C1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267</TotalTime>
  <Words>3095</Words>
  <PresentationFormat>Custom</PresentationFormat>
  <Paragraphs>428</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Gradient</vt:lpstr>
      <vt:lpstr>اقتصاديات الموارد والبيئة</vt:lpstr>
      <vt:lpstr>الفصل الثاني: الموارد الطبيعية</vt:lpstr>
      <vt:lpstr>سنتعرف في هذا الفصل على:</vt:lpstr>
      <vt:lpstr>Slide 4</vt:lpstr>
      <vt:lpstr>أطر استخدام الموارد الطبيعية:</vt:lpstr>
      <vt:lpstr>أطر استخدام الموارد الطبيعية:</vt:lpstr>
      <vt:lpstr>الأرض</vt:lpstr>
      <vt:lpstr>المفهوم الاقتصادي للأرض</vt:lpstr>
      <vt:lpstr>استخدامات الأرض</vt:lpstr>
      <vt:lpstr>تحول طبيعة الأرض</vt:lpstr>
      <vt:lpstr>Slide 11</vt:lpstr>
      <vt:lpstr>سوق الأراضي</vt:lpstr>
      <vt:lpstr>عرض الأرض</vt:lpstr>
      <vt:lpstr>Slide 14</vt:lpstr>
      <vt:lpstr>Slide 15</vt:lpstr>
      <vt:lpstr>الطلب على الأرض</vt:lpstr>
      <vt:lpstr>عوامل الطلب على الأرض:</vt:lpstr>
      <vt:lpstr>توازن سوق الأراضي </vt:lpstr>
      <vt:lpstr>Slide 19</vt:lpstr>
      <vt:lpstr>الموقع الثابت للأرض</vt:lpstr>
      <vt:lpstr>الموارد المائية</vt:lpstr>
      <vt:lpstr>مصادر المياه</vt:lpstr>
      <vt:lpstr>مصادر المياه</vt:lpstr>
      <vt:lpstr>مصادر المياه</vt:lpstr>
      <vt:lpstr>مصادر المياه</vt:lpstr>
      <vt:lpstr>Slide 26</vt:lpstr>
      <vt:lpstr>Slide 27</vt:lpstr>
      <vt:lpstr>استخدامات المياه</vt:lpstr>
      <vt:lpstr>أولاً: الاستخدام المباشر للمياه</vt:lpstr>
      <vt:lpstr>أولاً: الاستخدام المباشر للمياه</vt:lpstr>
      <vt:lpstr>أولاً: الاستخدام المباشر للمياه</vt:lpstr>
      <vt:lpstr>أولاً: الاستخدام المباشر للمياه</vt:lpstr>
      <vt:lpstr>سوق المياه المستخدمة مباشرة</vt:lpstr>
      <vt:lpstr>سوق المياه المستخدمة مباشرة</vt:lpstr>
      <vt:lpstr>سوق المياه المستخدمة مباشرة</vt:lpstr>
      <vt:lpstr>سوق المياه المستخدمة مباشرة</vt:lpstr>
      <vt:lpstr> التخصيص الأمثل للمورد بين استخداماته المختلفة</vt:lpstr>
      <vt:lpstr>ثانياً: الاستخدام غير المباشر للمياه</vt:lpstr>
      <vt:lpstr>النباتات الطبيعية</vt:lpstr>
      <vt:lpstr>أولاً: المراعي الطبيعية</vt:lpstr>
      <vt:lpstr>أولاً: المراعي الطبيعية</vt:lpstr>
      <vt:lpstr>ثانياً: الغابات</vt:lpstr>
      <vt:lpstr>ثانياً: الغابات</vt:lpstr>
      <vt:lpstr>ثانياً: الغابات</vt:lpstr>
      <vt:lpstr>ثانياً: الغابات</vt:lpstr>
      <vt:lpstr>ثانياً: الغابات</vt:lpstr>
      <vt:lpstr>ثانياً: الغابات</vt:lpstr>
      <vt:lpstr>المعادن</vt:lpstr>
      <vt:lpstr>المعادن</vt:lpstr>
      <vt:lpstr>المعادن</vt:lpstr>
      <vt:lpstr>المعادن</vt:lpstr>
      <vt:lpstr>المعادن</vt:lpstr>
      <vt:lpstr>المعادن</vt:lpstr>
      <vt:lpstr>المعادن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الموارد والبيئة</dc:title>
  <dc:creator>Alaa Abdulwahed</dc:creator>
  <cp:lastModifiedBy>alabdulwahed</cp:lastModifiedBy>
  <cp:revision>23</cp:revision>
  <dcterms:modified xsi:type="dcterms:W3CDTF">2017-10-10T10:03:37Z</dcterms:modified>
</cp:coreProperties>
</file>