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888" r:id="rId1"/>
  </p:sldMasterIdLst>
  <p:notesMasterIdLst>
    <p:notesMasterId r:id="rId20"/>
  </p:notesMasterIdLst>
  <p:sldIdLst>
    <p:sldId id="256" r:id="rId2"/>
    <p:sldId id="261" r:id="rId3"/>
    <p:sldId id="258" r:id="rId4"/>
    <p:sldId id="257" r:id="rId5"/>
    <p:sldId id="259" r:id="rId6"/>
    <p:sldId id="260" r:id="rId7"/>
    <p:sldId id="262" r:id="rId8"/>
    <p:sldId id="263" r:id="rId9"/>
    <p:sldId id="264" r:id="rId10"/>
    <p:sldId id="265" r:id="rId11"/>
    <p:sldId id="266" r:id="rId12"/>
    <p:sldId id="267" r:id="rId13"/>
    <p:sldId id="268" r:id="rId14"/>
    <p:sldId id="269" r:id="rId15"/>
    <p:sldId id="270" r:id="rId16"/>
    <p:sldId id="271" r:id="rId17"/>
    <p:sldId id="272" r:id="rId18"/>
    <p:sldId id="273" r:id="rId19"/>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380"/>
    <p:restoredTop sz="94660"/>
  </p:normalViewPr>
  <p:slideViewPr>
    <p:cSldViewPr>
      <p:cViewPr varScale="1">
        <p:scale>
          <a:sx n="42" d="100"/>
          <a:sy n="42" d="100"/>
        </p:scale>
        <p:origin x="-1330" y="-91"/>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SA"/>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6DFAE0E6-6C79-4AD9-A835-252D32C162EC}" type="datetimeFigureOut">
              <a:rPr lang="ar-SA" smtClean="0"/>
              <a:pPr/>
              <a:t>13/03/36</a:t>
            </a:fld>
            <a:endParaRPr lang="ar-SA"/>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SA"/>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SA"/>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7E0EBB15-CEFA-4CD8-99F4-55BB870E8DCC}" type="slidenum">
              <a:rPr lang="ar-SA" smtClean="0"/>
              <a:pPr/>
              <a:t>‹#›</a:t>
            </a:fld>
            <a:endParaRPr lang="ar-SA"/>
          </a:p>
        </p:txBody>
      </p:sp>
    </p:spTree>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endParaRPr lang="ar-SA" dirty="0"/>
          </a:p>
        </p:txBody>
      </p:sp>
      <p:sp>
        <p:nvSpPr>
          <p:cNvPr id="4" name="عنصر نائب لرقم الشريحة 3"/>
          <p:cNvSpPr>
            <a:spLocks noGrp="1"/>
          </p:cNvSpPr>
          <p:nvPr>
            <p:ph type="sldNum" sz="quarter" idx="10"/>
          </p:nvPr>
        </p:nvSpPr>
        <p:spPr/>
        <p:txBody>
          <a:bodyPr/>
          <a:lstStyle/>
          <a:p>
            <a:fld id="{7E0EBB15-CEFA-4CD8-99F4-55BB870E8DCC}" type="slidenum">
              <a:rPr lang="ar-SA" smtClean="0"/>
              <a:pPr/>
              <a:t>8</a:t>
            </a:fld>
            <a:endParaRPr lang="ar-SA"/>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bg>
      <p:bgRef idx="1002">
        <a:schemeClr val="bg2"/>
      </p:bgRef>
    </p:bg>
    <p:spTree>
      <p:nvGrpSpPr>
        <p:cNvPr id="1" name=""/>
        <p:cNvGrpSpPr/>
        <p:nvPr/>
      </p:nvGrpSpPr>
      <p:grpSpPr>
        <a:xfrm>
          <a:off x="0" y="0"/>
          <a:ext cx="0" cy="0"/>
          <a:chOff x="0" y="0"/>
          <a:chExt cx="0" cy="0"/>
        </a:xfrm>
      </p:grpSpPr>
      <p:sp>
        <p:nvSpPr>
          <p:cNvPr id="9" name="عنوان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17" name="عنوان فرعي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30" name="عنصر نائب للتاريخ 29"/>
          <p:cNvSpPr>
            <a:spLocks noGrp="1"/>
          </p:cNvSpPr>
          <p:nvPr>
            <p:ph type="dt" sz="half" idx="10"/>
          </p:nvPr>
        </p:nvSpPr>
        <p:spPr/>
        <p:txBody>
          <a:bodyPr/>
          <a:lstStyle/>
          <a:p>
            <a:fld id="{895DD825-A315-4775-BD73-85C9B989D4A7}" type="datetimeFigureOut">
              <a:rPr lang="ar-SA" smtClean="0"/>
              <a:pPr/>
              <a:t>13/03/36</a:t>
            </a:fld>
            <a:endParaRPr lang="ar-SA"/>
          </a:p>
        </p:txBody>
      </p:sp>
      <p:sp>
        <p:nvSpPr>
          <p:cNvPr id="19" name="عنصر نائب للتذييل 18"/>
          <p:cNvSpPr>
            <a:spLocks noGrp="1"/>
          </p:cNvSpPr>
          <p:nvPr>
            <p:ph type="ftr" sz="quarter" idx="11"/>
          </p:nvPr>
        </p:nvSpPr>
        <p:spPr/>
        <p:txBody>
          <a:bodyPr/>
          <a:lstStyle/>
          <a:p>
            <a:endParaRPr lang="ar-SA"/>
          </a:p>
        </p:txBody>
      </p:sp>
      <p:sp>
        <p:nvSpPr>
          <p:cNvPr id="27" name="عنصر نائب لرقم الشريحة 26"/>
          <p:cNvSpPr>
            <a:spLocks noGrp="1"/>
          </p:cNvSpPr>
          <p:nvPr>
            <p:ph type="sldNum" sz="quarter" idx="12"/>
          </p:nvPr>
        </p:nvSpPr>
        <p:spPr/>
        <p:txBody>
          <a:bodyPr/>
          <a:lstStyle/>
          <a:p>
            <a:fld id="{39A25599-AA7E-43BA-AE08-7629B3FDE867}" type="slidenum">
              <a:rPr lang="ar-SA" smtClean="0"/>
              <a:pPr/>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895DD825-A315-4775-BD73-85C9B989D4A7}" type="datetimeFigureOut">
              <a:rPr lang="ar-SA" smtClean="0"/>
              <a:pPr/>
              <a:t>13/03/36</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39A25599-AA7E-43BA-AE08-7629B3FDE867}"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914401"/>
            <a:ext cx="2057400" cy="5211763"/>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914401"/>
            <a:ext cx="6019800" cy="5211763"/>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895DD825-A315-4775-BD73-85C9B989D4A7}" type="datetimeFigureOut">
              <a:rPr lang="ar-SA" smtClean="0"/>
              <a:pPr/>
              <a:t>13/03/36</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39A25599-AA7E-43BA-AE08-7629B3FDE867}"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895DD825-A315-4775-BD73-85C9B989D4A7}" type="datetimeFigureOut">
              <a:rPr lang="ar-SA" smtClean="0"/>
              <a:pPr/>
              <a:t>13/03/36</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39A25599-AA7E-43BA-AE08-7629B3FDE867}"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2"/>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895DD825-A315-4775-BD73-85C9B989D4A7}" type="datetimeFigureOut">
              <a:rPr lang="ar-SA" smtClean="0"/>
              <a:pPr/>
              <a:t>13/03/36</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39A25599-AA7E-43BA-AE08-7629B3FDE867}" type="slidenum">
              <a:rPr lang="ar-SA" smtClean="0"/>
              <a:pPr/>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229600" cy="1143000"/>
          </a:xfrm>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895DD825-A315-4775-BD73-85C9B989D4A7}" type="datetimeFigureOut">
              <a:rPr lang="ar-SA" smtClean="0"/>
              <a:pPr/>
              <a:t>13/03/36</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39A25599-AA7E-43BA-AE08-7629B3FDE867}"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229600" cy="1143000"/>
          </a:xfrm>
        </p:spPr>
        <p:txBody>
          <a:bodyPr tIns="45720" anchor="b"/>
          <a:lstStyle>
            <a:lvl1pPr>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p>
            <a:fld id="{895DD825-A315-4775-BD73-85C9B989D4A7}" type="datetimeFigureOut">
              <a:rPr lang="ar-SA" smtClean="0"/>
              <a:pPr/>
              <a:t>13/03/36</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39A25599-AA7E-43BA-AE08-7629B3FDE867}" type="slidenum">
              <a:rPr lang="ar-SA" smtClean="0"/>
              <a:pPr/>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p>
            <a:fld id="{895DD825-A315-4775-BD73-85C9B989D4A7}" type="datetimeFigureOut">
              <a:rPr lang="ar-SA" smtClean="0"/>
              <a:pPr/>
              <a:t>13/03/36</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39A25599-AA7E-43BA-AE08-7629B3FDE867}"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895DD825-A315-4775-BD73-85C9B989D4A7}" type="datetimeFigureOut">
              <a:rPr lang="ar-SA" smtClean="0"/>
              <a:pPr/>
              <a:t>13/03/36</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39A25599-AA7E-43BA-AE08-7629B3FDE867}"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895DD825-A315-4775-BD73-85C9B989D4A7}" type="datetimeFigureOut">
              <a:rPr lang="ar-SA" smtClean="0"/>
              <a:pPr/>
              <a:t>13/03/36</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39A25599-AA7E-43BA-AE08-7629B3FDE867}"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9" name="مستطيل ذو زاوية واحدة مخدوشة ودائرية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مثلث قائم الزاوية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عنوان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ar-SA" smtClean="0"/>
              <a:t>انقر لتحرير نمط العنوان الرئيسي</a:t>
            </a:r>
            <a:endParaRPr kumimoji="0" lang="en-US"/>
          </a:p>
        </p:txBody>
      </p:sp>
      <p:sp>
        <p:nvSpPr>
          <p:cNvPr id="4" name="عنصر نائب للنص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895DD825-A315-4775-BD73-85C9B989D4A7}" type="datetimeFigureOut">
              <a:rPr lang="ar-SA" smtClean="0"/>
              <a:pPr/>
              <a:t>13/03/36</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a:xfrm>
            <a:off x="8077200" y="6356350"/>
            <a:ext cx="609600" cy="365125"/>
          </a:xfrm>
        </p:spPr>
        <p:txBody>
          <a:bodyPr/>
          <a:lstStyle/>
          <a:p>
            <a:fld id="{39A25599-AA7E-43BA-AE08-7629B3FDE867}" type="slidenum">
              <a:rPr lang="ar-SA" smtClean="0"/>
              <a:pPr/>
              <a:t>‹#›</a:t>
            </a:fld>
            <a:endParaRPr lang="ar-SA"/>
          </a:p>
        </p:txBody>
      </p:sp>
      <p:sp>
        <p:nvSpPr>
          <p:cNvPr id="3" name="عنصر نائب للصورة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ar-SA" smtClean="0"/>
              <a:t>انقر فوق الرمز لإضافة صورة</a:t>
            </a:r>
            <a:endParaRPr kumimoji="0" lang="en-US" dirty="0"/>
          </a:p>
        </p:txBody>
      </p:sp>
      <p:sp>
        <p:nvSpPr>
          <p:cNvPr id="10" name="شكل حر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شكل حر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شكل حر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شكل حر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عنصر نائب للعنوان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ar-SA" smtClean="0"/>
              <a:t>انقر لتحرير نمط العنوان الرئيسي</a:t>
            </a:r>
            <a:endParaRPr kumimoji="0" lang="en-US"/>
          </a:p>
        </p:txBody>
      </p:sp>
      <p:sp>
        <p:nvSpPr>
          <p:cNvPr id="30" name="عنصر نائب للنص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عنصر نائب للتاريخ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895DD825-A315-4775-BD73-85C9B989D4A7}" type="datetimeFigureOut">
              <a:rPr lang="ar-SA" smtClean="0"/>
              <a:pPr/>
              <a:t>13/03/36</a:t>
            </a:fld>
            <a:endParaRPr lang="ar-SA"/>
          </a:p>
        </p:txBody>
      </p:sp>
      <p:sp>
        <p:nvSpPr>
          <p:cNvPr id="22" name="عنصر نائب للتذييل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ar-SA"/>
          </a:p>
        </p:txBody>
      </p:sp>
      <p:sp>
        <p:nvSpPr>
          <p:cNvPr id="18" name="عنصر نائب لرقم الشريحة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39A25599-AA7E-43BA-AE08-7629B3FDE867}" type="slidenum">
              <a:rPr lang="ar-SA" smtClean="0"/>
              <a:pPr/>
              <a:t>‹#›</a:t>
            </a:fld>
            <a:endParaRPr lang="ar-SA"/>
          </a:p>
        </p:txBody>
      </p:sp>
      <p:grpSp>
        <p:nvGrpSpPr>
          <p:cNvPr id="2" name="مجموعة 1"/>
          <p:cNvGrpSpPr/>
          <p:nvPr/>
        </p:nvGrpSpPr>
        <p:grpSpPr>
          <a:xfrm>
            <a:off x="-19017" y="202408"/>
            <a:ext cx="9180548" cy="649224"/>
            <a:chOff x="-19045" y="216550"/>
            <a:chExt cx="9180548" cy="649224"/>
          </a:xfrm>
        </p:grpSpPr>
        <p:sp>
          <p:nvSpPr>
            <p:cNvPr id="12" name="شكل حر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شكل حر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889" r:id="rId1"/>
    <p:sldLayoutId id="2147483890" r:id="rId2"/>
    <p:sldLayoutId id="2147483891" r:id="rId3"/>
    <p:sldLayoutId id="2147483892" r:id="rId4"/>
    <p:sldLayoutId id="2147483893" r:id="rId5"/>
    <p:sldLayoutId id="2147483894" r:id="rId6"/>
    <p:sldLayoutId id="2147483895" r:id="rId7"/>
    <p:sldLayoutId id="2147483896" r:id="rId8"/>
    <p:sldLayoutId id="2147483897" r:id="rId9"/>
    <p:sldLayoutId id="2147483898" r:id="rId10"/>
    <p:sldLayoutId id="2147483899" r:id="rId11"/>
  </p:sldLayoutIdLst>
  <p:txStyles>
    <p:titleStyle>
      <a:lvl1pPr algn="l" rtl="1"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r>
              <a:rPr lang="ar-SA" u="sng" dirty="0" smtClean="0">
                <a:latin typeface="Britannic Bold" pitchFamily="34" charset="0"/>
              </a:rPr>
              <a:t>الفصل التاسع</a:t>
            </a:r>
            <a:endParaRPr lang="ar-SA" u="sng" dirty="0">
              <a:latin typeface="Britannic Bold" pitchFamily="34" charset="0"/>
            </a:endParaRPr>
          </a:p>
        </p:txBody>
      </p:sp>
      <p:sp>
        <p:nvSpPr>
          <p:cNvPr id="3" name="عنوان فرعي 2"/>
          <p:cNvSpPr>
            <a:spLocks noGrp="1"/>
          </p:cNvSpPr>
          <p:nvPr>
            <p:ph type="subTitle" idx="1"/>
          </p:nvPr>
        </p:nvSpPr>
        <p:spPr/>
        <p:txBody>
          <a:bodyPr/>
          <a:lstStyle/>
          <a:p>
            <a:r>
              <a:rPr lang="ar-SA" dirty="0" smtClean="0"/>
              <a:t>نظم دعم القرارات</a:t>
            </a:r>
            <a:endParaRPr lang="ar-SA"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SA" b="1" dirty="0" smtClean="0"/>
              <a:t>أنواع نظم دعم القرارات: </a:t>
            </a:r>
            <a:endParaRPr lang="ar-SA" dirty="0"/>
          </a:p>
        </p:txBody>
      </p:sp>
      <p:sp>
        <p:nvSpPr>
          <p:cNvPr id="3" name="عنصر نائب للمحتوى 2"/>
          <p:cNvSpPr>
            <a:spLocks noGrp="1"/>
          </p:cNvSpPr>
          <p:nvPr>
            <p:ph idx="1"/>
          </p:nvPr>
        </p:nvSpPr>
        <p:spPr/>
        <p:txBody>
          <a:bodyPr/>
          <a:lstStyle/>
          <a:p>
            <a:r>
              <a:rPr lang="ar-SA" dirty="0" smtClean="0"/>
              <a:t>العوامل التي يتم على أساسها تصنيف نظم دعم القرارات:</a:t>
            </a:r>
          </a:p>
          <a:p>
            <a:pPr marL="596646" indent="-514350">
              <a:buFont typeface="+mj-lt"/>
              <a:buAutoNum type="arabicParenR"/>
            </a:pPr>
            <a:r>
              <a:rPr lang="ar-SA" dirty="0" smtClean="0"/>
              <a:t>درجة تكرار القرار.</a:t>
            </a:r>
          </a:p>
          <a:p>
            <a:pPr marL="596646" indent="-514350">
              <a:buFont typeface="+mj-lt"/>
              <a:buAutoNum type="arabicParenR"/>
            </a:pPr>
            <a:r>
              <a:rPr lang="ar-SA" dirty="0" smtClean="0"/>
              <a:t>درجة إجرائية اللغات المستخدمة في التصميم.</a:t>
            </a:r>
          </a:p>
          <a:p>
            <a:pPr marL="596646" indent="-514350">
              <a:buFont typeface="+mj-lt"/>
              <a:buAutoNum type="arabicParenR"/>
            </a:pPr>
            <a:r>
              <a:rPr lang="ar-SA" dirty="0" smtClean="0"/>
              <a:t>عدد المنتفعين بالنظام.</a:t>
            </a:r>
          </a:p>
          <a:p>
            <a:pPr marL="596646" indent="-514350">
              <a:buFont typeface="+mj-lt"/>
              <a:buAutoNum type="arabicParenR"/>
            </a:pPr>
            <a:r>
              <a:rPr lang="ar-SA" dirty="0" smtClean="0"/>
              <a:t>درجة استقلالية القرار.</a:t>
            </a:r>
          </a:p>
          <a:p>
            <a:endParaRPr lang="ar-SA"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r"/>
            <a:r>
              <a:rPr lang="ar-SA" u="sng" dirty="0" smtClean="0"/>
              <a:t>أنواع نظم دعم القرارات من حيث درجة التكرار: </a:t>
            </a:r>
            <a:endParaRPr lang="ar-SA" dirty="0"/>
          </a:p>
        </p:txBody>
      </p:sp>
      <p:sp>
        <p:nvSpPr>
          <p:cNvPr id="3" name="عنصر نائب للمحتوى 2"/>
          <p:cNvSpPr>
            <a:spLocks noGrp="1"/>
          </p:cNvSpPr>
          <p:nvPr>
            <p:ph idx="1"/>
          </p:nvPr>
        </p:nvSpPr>
        <p:spPr/>
        <p:txBody>
          <a:bodyPr/>
          <a:lstStyle/>
          <a:p>
            <a:pPr marL="596646" indent="-514350">
              <a:buFont typeface="+mj-cs"/>
              <a:buAutoNum type="arabic1Minus"/>
            </a:pPr>
            <a:r>
              <a:rPr lang="ar-SA" b="1" dirty="0" smtClean="0"/>
              <a:t>نظم دعم القرارات المتكررة: </a:t>
            </a:r>
            <a:r>
              <a:rPr lang="ar-SA" dirty="0" smtClean="0"/>
              <a:t>هي النظم التي تتعامل مع القرارات ذات الطبيعة المتكررة ، مثل نظام إدارة محفظة الأوراق المالية.</a:t>
            </a:r>
          </a:p>
          <a:p>
            <a:pPr marL="596646" indent="-514350">
              <a:buFont typeface="+mj-cs"/>
              <a:buAutoNum type="arabic1Minus"/>
            </a:pPr>
            <a:r>
              <a:rPr lang="ar-SA" b="1" dirty="0" smtClean="0"/>
              <a:t>نظم دعم القرارات الخاصة ( غير المتكررة):</a:t>
            </a:r>
          </a:p>
          <a:p>
            <a:pPr marL="596646" indent="-514350">
              <a:buNone/>
            </a:pPr>
            <a:r>
              <a:rPr lang="ar-SA" dirty="0" smtClean="0"/>
              <a:t>هي النظم التي تتعامل مع قرارات ذات الطبيعة غير المتكررة ، مثل النظم الخاصة بالتخطيط الاستراتيجي.</a:t>
            </a:r>
          </a:p>
          <a:p>
            <a:pPr>
              <a:buNone/>
            </a:pPr>
            <a:endParaRPr lang="ar-SA"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algn="r"/>
            <a:r>
              <a:rPr lang="ar-SA" u="sng" dirty="0" smtClean="0"/>
              <a:t>أنواع نظم دعم القرارات من حيث درجة إجرائية اللغات المستخدمة:</a:t>
            </a:r>
            <a:endParaRPr lang="ar-SA" dirty="0"/>
          </a:p>
        </p:txBody>
      </p:sp>
      <p:sp>
        <p:nvSpPr>
          <p:cNvPr id="3" name="عنصر نائب للمحتوى 2"/>
          <p:cNvSpPr>
            <a:spLocks noGrp="1"/>
          </p:cNvSpPr>
          <p:nvPr>
            <p:ph idx="1"/>
          </p:nvPr>
        </p:nvSpPr>
        <p:spPr/>
        <p:txBody>
          <a:bodyPr>
            <a:normAutofit/>
          </a:bodyPr>
          <a:lstStyle/>
          <a:p>
            <a:pPr marL="596646" indent="-514350">
              <a:buFont typeface="+mj-cs"/>
              <a:buAutoNum type="arabic1Minus"/>
            </a:pPr>
            <a:r>
              <a:rPr lang="ar-SA" b="1" dirty="0" smtClean="0"/>
              <a:t>نظم دعم القرارات المعتمدة على اللغات الإجرائية: </a:t>
            </a:r>
            <a:r>
              <a:rPr lang="ar-SA" dirty="0" smtClean="0"/>
              <a:t>يتم تصميم هذه النظم بالاعتماد على هذه اللغات والمتمثلة في </a:t>
            </a:r>
            <a:r>
              <a:rPr lang="en-US" dirty="0" smtClean="0"/>
              <a:t>Basic</a:t>
            </a:r>
            <a:r>
              <a:rPr lang="ar-SA" dirty="0" smtClean="0"/>
              <a:t> والتي تتطلب وصفاً تفصيلياً خطوة بخطوة عن كيفية استرجاع وتحليل البيانات وهي لغات شائعة الاستخدام ولكن يعاب عليها أنها صعبة الاستخدام.</a:t>
            </a:r>
          </a:p>
          <a:p>
            <a:pPr marL="596646" indent="-514350">
              <a:buFont typeface="+mj-cs"/>
              <a:buAutoNum type="arabic1Minus"/>
            </a:pPr>
            <a:r>
              <a:rPr lang="ar-SA" b="1" dirty="0" smtClean="0"/>
              <a:t>نظم دعم القرارات المعتمدة على اللغات غير الإجرائية:</a:t>
            </a:r>
          </a:p>
          <a:p>
            <a:pPr marL="596646" indent="-514350">
              <a:buNone/>
            </a:pPr>
            <a:r>
              <a:rPr lang="ar-SA" dirty="0" smtClean="0"/>
              <a:t>ويعتمد تصميم هذا النوع على لغات الجيل الرابع والمتمثلة في البرامج الجاهزة التي يمكن استخدامها في التصميم</a:t>
            </a:r>
            <a:endParaRPr lang="ar-SA"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algn="r"/>
            <a:r>
              <a:rPr lang="ar-SA" dirty="0" smtClean="0"/>
              <a:t>يفضل استخدام اللغات غير الإجرائية على اللغات الإجرائية، عللي ذلك؟؟؟</a:t>
            </a:r>
            <a:endParaRPr lang="ar-SA" dirty="0"/>
          </a:p>
        </p:txBody>
      </p:sp>
      <p:sp>
        <p:nvSpPr>
          <p:cNvPr id="3" name="عنصر نائب للمحتوى 2"/>
          <p:cNvSpPr>
            <a:spLocks noGrp="1"/>
          </p:cNvSpPr>
          <p:nvPr>
            <p:ph idx="1"/>
          </p:nvPr>
        </p:nvSpPr>
        <p:spPr/>
        <p:txBody>
          <a:bodyPr/>
          <a:lstStyle/>
          <a:p>
            <a:r>
              <a:rPr lang="ar-SA" b="1" dirty="0" smtClean="0"/>
              <a:t>للأسباب التالية:</a:t>
            </a:r>
          </a:p>
          <a:p>
            <a:pPr marL="596646" indent="-514350">
              <a:buFont typeface="+mj-lt"/>
              <a:buAutoNum type="arabicParenR"/>
            </a:pPr>
            <a:r>
              <a:rPr lang="ar-SA" dirty="0" smtClean="0"/>
              <a:t>لاهتمام هذه اللغات بالنتائج والمخرجات وعرضها في شكل سهم الفهم.</a:t>
            </a:r>
          </a:p>
          <a:p>
            <a:pPr marL="596646" indent="-514350">
              <a:buFont typeface="+mj-lt"/>
              <a:buAutoNum type="arabicParenR"/>
            </a:pPr>
            <a:r>
              <a:rPr lang="ar-SA" dirty="0" smtClean="0"/>
              <a:t>تكمن من تصميم النظام بسهولة .</a:t>
            </a:r>
          </a:p>
          <a:p>
            <a:pPr marL="596646" indent="-514350">
              <a:buFont typeface="+mj-lt"/>
              <a:buAutoNum type="arabicParenR"/>
            </a:pPr>
            <a:r>
              <a:rPr lang="ar-SA" dirty="0" smtClean="0"/>
              <a:t>سهولة استخدامها في تصميم برامج إدارة قواعد البيانات.</a:t>
            </a:r>
          </a:p>
          <a:p>
            <a:endParaRPr lang="ar-SA"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algn="r"/>
            <a:r>
              <a:rPr lang="ar-SA" u="sng" dirty="0" smtClean="0"/>
              <a:t>أنواع نظم دعم القرارات من حيث عدد المنتفعين </a:t>
            </a:r>
            <a:r>
              <a:rPr lang="ar-SA" u="sng" dirty="0" err="1" smtClean="0"/>
              <a:t>بها</a:t>
            </a:r>
            <a:r>
              <a:rPr lang="ar-SA" u="sng" dirty="0" smtClean="0"/>
              <a:t> :</a:t>
            </a:r>
            <a:endParaRPr lang="ar-SA" dirty="0"/>
          </a:p>
        </p:txBody>
      </p:sp>
      <p:sp>
        <p:nvSpPr>
          <p:cNvPr id="3" name="عنصر نائب للمحتوى 2"/>
          <p:cNvSpPr>
            <a:spLocks noGrp="1"/>
          </p:cNvSpPr>
          <p:nvPr>
            <p:ph idx="1"/>
          </p:nvPr>
        </p:nvSpPr>
        <p:spPr/>
        <p:txBody>
          <a:bodyPr>
            <a:normAutofit/>
          </a:bodyPr>
          <a:lstStyle/>
          <a:p>
            <a:pPr marL="596646" indent="-514350">
              <a:buFont typeface="+mj-cs"/>
              <a:buAutoNum type="arabic1Minus"/>
            </a:pPr>
            <a:r>
              <a:rPr lang="ar-SA" dirty="0" smtClean="0"/>
              <a:t>نظم دعم القرارات الفردية: يتم تصميم هذه الأنواع من النظم لمساندة ودعم شخص واحد (متخذ قرار واحد) كمدير قسم معين .</a:t>
            </a:r>
          </a:p>
          <a:p>
            <a:pPr marL="596646" indent="-514350">
              <a:buFont typeface="+mj-cs"/>
              <a:buAutoNum type="arabic1Minus"/>
            </a:pPr>
            <a:r>
              <a:rPr lang="ar-SA" dirty="0" smtClean="0"/>
              <a:t>نظم دعم القرارات الجماعية: يتم تصميم هذه الأنواع من النظم لدعم مجموعة من الأشخاص ، كل منهم يعمل مستقلاً عن الآخر لأداء وظيفة معينة مرتبطة بباقي الأشخاص الآخرين ، مثل دعم قرارات الإدارة المالية.</a:t>
            </a:r>
          </a:p>
          <a:p>
            <a:pPr marL="596646" indent="-514350">
              <a:buFont typeface="+mj-cs"/>
              <a:buAutoNum type="arabic1Minus"/>
            </a:pPr>
            <a:r>
              <a:rPr lang="ar-SA" dirty="0" smtClean="0"/>
              <a:t>نظم دعم القرارات المتكاملة: هي نظم صممت لدعم مجموعة من النشطة والمهام التي تقوم </a:t>
            </a:r>
            <a:r>
              <a:rPr lang="ar-SA" dirty="0" err="1" smtClean="0"/>
              <a:t>بها</a:t>
            </a:r>
            <a:r>
              <a:rPr lang="ar-SA" dirty="0" smtClean="0"/>
              <a:t> المنشأة، مثل النظم الخاصة بدعم قرارات التخطيط طويل الأجل .</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algn="r"/>
            <a:r>
              <a:rPr lang="ar-SA" u="sng" dirty="0" smtClean="0"/>
              <a:t>أنواع نظم دعم القرارات من حيث درجة استقلالية القرار:</a:t>
            </a:r>
            <a:endParaRPr lang="ar-SA" dirty="0"/>
          </a:p>
        </p:txBody>
      </p:sp>
      <p:sp>
        <p:nvSpPr>
          <p:cNvPr id="3" name="عنصر نائب للمحتوى 2"/>
          <p:cNvSpPr>
            <a:spLocks noGrp="1"/>
          </p:cNvSpPr>
          <p:nvPr>
            <p:ph idx="1"/>
          </p:nvPr>
        </p:nvSpPr>
        <p:spPr/>
        <p:txBody>
          <a:bodyPr>
            <a:normAutofit/>
          </a:bodyPr>
          <a:lstStyle/>
          <a:p>
            <a:pPr marL="596646" indent="-514350">
              <a:buFont typeface="+mj-cs"/>
              <a:buAutoNum type="arabic1Minus"/>
            </a:pPr>
            <a:r>
              <a:rPr lang="ar-SA" dirty="0" smtClean="0"/>
              <a:t>نظم دعم القرارات </a:t>
            </a:r>
            <a:r>
              <a:rPr lang="ar-SA" dirty="0" err="1" smtClean="0"/>
              <a:t>التتابعية</a:t>
            </a:r>
            <a:r>
              <a:rPr lang="ar-SA" dirty="0" smtClean="0"/>
              <a:t>: هي نظم لتدعيم القرارات </a:t>
            </a:r>
            <a:r>
              <a:rPr lang="ar-SA" dirty="0" err="1" smtClean="0"/>
              <a:t>التتابعية</a:t>
            </a:r>
            <a:r>
              <a:rPr lang="ar-SA" dirty="0" smtClean="0"/>
              <a:t> التي يتوقف بعضها على بعض بالتتابع ، أي يتخذ الشخص قراراً معيناً يمثل جزءاً من العملية كلها ثم ينتقل الأمر بعد ذلك لأشخاص آخرين بالتتابع.</a:t>
            </a:r>
          </a:p>
          <a:p>
            <a:pPr marL="596646" indent="-514350">
              <a:buFont typeface="+mj-cs"/>
              <a:buAutoNum type="arabic1Minus"/>
            </a:pPr>
            <a:r>
              <a:rPr lang="ar-SA" dirty="0" smtClean="0"/>
              <a:t>نظم دعم القرارات المرتبطة </a:t>
            </a:r>
            <a:r>
              <a:rPr lang="ar-SA" dirty="0" err="1" smtClean="0"/>
              <a:t>ببعضها</a:t>
            </a:r>
            <a:r>
              <a:rPr lang="ar-SA" dirty="0" smtClean="0"/>
              <a:t> والمعتمدة على مجموعة من الأشخاص : هي نظم لتدعيم القرار الذي تتخذه مجموعة من الأشخاص بعد التشاور فيما بينهم .</a:t>
            </a:r>
          </a:p>
          <a:p>
            <a:pPr marL="596646" indent="-514350">
              <a:buNone/>
            </a:pPr>
            <a:endParaRPr lang="ar-SA" dirty="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SA" b="1" dirty="0" smtClean="0"/>
              <a:t>تصميم نظم دعم القرارات:</a:t>
            </a:r>
            <a:endParaRPr lang="ar-SA" dirty="0"/>
          </a:p>
        </p:txBody>
      </p:sp>
      <p:sp>
        <p:nvSpPr>
          <p:cNvPr id="3" name="عنصر نائب للمحتوى 2"/>
          <p:cNvSpPr>
            <a:spLocks noGrp="1"/>
          </p:cNvSpPr>
          <p:nvPr>
            <p:ph idx="1"/>
          </p:nvPr>
        </p:nvSpPr>
        <p:spPr/>
        <p:txBody>
          <a:bodyPr>
            <a:normAutofit/>
          </a:bodyPr>
          <a:lstStyle/>
          <a:p>
            <a:r>
              <a:rPr lang="ar-SA" dirty="0" smtClean="0"/>
              <a:t>مراحل تصميم نظم دعم القرارات:</a:t>
            </a:r>
          </a:p>
          <a:p>
            <a:pPr>
              <a:buFont typeface="Wingdings" pitchFamily="2" charset="2"/>
              <a:buChar char="Ø"/>
            </a:pPr>
            <a:r>
              <a:rPr lang="ar-SA" dirty="0" smtClean="0"/>
              <a:t>مرحلة التخطيط.</a:t>
            </a:r>
            <a:br>
              <a:rPr lang="ar-SA" dirty="0" smtClean="0"/>
            </a:br>
            <a:r>
              <a:rPr lang="ar-SA" dirty="0" smtClean="0"/>
              <a:t>مرحلة البحث.</a:t>
            </a:r>
          </a:p>
          <a:p>
            <a:pPr>
              <a:buFont typeface="Wingdings" pitchFamily="2" charset="2"/>
              <a:buChar char="Ø"/>
            </a:pPr>
            <a:r>
              <a:rPr lang="ar-SA" dirty="0" smtClean="0"/>
              <a:t>مرحلة تحليل النظام.</a:t>
            </a:r>
          </a:p>
          <a:p>
            <a:pPr>
              <a:buFont typeface="Wingdings" pitchFamily="2" charset="2"/>
              <a:buChar char="Ø"/>
            </a:pPr>
            <a:r>
              <a:rPr lang="ar-SA" dirty="0" smtClean="0"/>
              <a:t>مرحلة التصميم.</a:t>
            </a:r>
          </a:p>
          <a:p>
            <a:pPr>
              <a:buFont typeface="Wingdings" pitchFamily="2" charset="2"/>
              <a:buChar char="Ø"/>
            </a:pPr>
            <a:r>
              <a:rPr lang="ar-SA" dirty="0" smtClean="0"/>
              <a:t>مرحلة التكوين.</a:t>
            </a:r>
          </a:p>
          <a:p>
            <a:pPr>
              <a:buFont typeface="Wingdings" pitchFamily="2" charset="2"/>
              <a:buChar char="Ø"/>
            </a:pPr>
            <a:r>
              <a:rPr lang="ar-SA" dirty="0" smtClean="0"/>
              <a:t>مرحلة التنفيذ.</a:t>
            </a:r>
          </a:p>
          <a:p>
            <a:pPr>
              <a:buFont typeface="Wingdings" pitchFamily="2" charset="2"/>
              <a:buChar char="Ø"/>
            </a:pPr>
            <a:r>
              <a:rPr lang="ar-SA" dirty="0" smtClean="0"/>
              <a:t>مرحلة الصيانة والتوثيق.</a:t>
            </a:r>
          </a:p>
          <a:p>
            <a:pPr>
              <a:buFont typeface="Wingdings" pitchFamily="2" charset="2"/>
              <a:buChar char="Ø"/>
            </a:pPr>
            <a:r>
              <a:rPr lang="ar-SA" dirty="0" smtClean="0"/>
              <a:t>مرحلة تعديل النظام.</a:t>
            </a:r>
          </a:p>
          <a:p>
            <a:endParaRPr lang="ar-SA"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r"/>
            <a:r>
              <a:rPr lang="ar-SA" b="1" dirty="0" smtClean="0"/>
              <a:t>استخدام نظم القرارات في مجال المحاسبة:</a:t>
            </a:r>
            <a:endParaRPr lang="ar-SA" dirty="0"/>
          </a:p>
        </p:txBody>
      </p:sp>
      <p:sp>
        <p:nvSpPr>
          <p:cNvPr id="3" name="عنصر نائب للمحتوى 2"/>
          <p:cNvSpPr>
            <a:spLocks noGrp="1"/>
          </p:cNvSpPr>
          <p:nvPr>
            <p:ph idx="1"/>
          </p:nvPr>
        </p:nvSpPr>
        <p:spPr/>
        <p:txBody>
          <a:bodyPr>
            <a:normAutofit/>
          </a:bodyPr>
          <a:lstStyle/>
          <a:p>
            <a:r>
              <a:rPr lang="ar-SA" dirty="0" smtClean="0"/>
              <a:t>تستخدم نظم دعم القرارات في مجال المحاسبة لتحقيق مجموعة من الأهداف، أهمها ما يلي:</a:t>
            </a:r>
          </a:p>
          <a:p>
            <a:pPr>
              <a:buFont typeface="Wingdings" pitchFamily="2" charset="2"/>
              <a:buChar char="v"/>
            </a:pPr>
            <a:r>
              <a:rPr lang="ar-SA" dirty="0" smtClean="0"/>
              <a:t>الوصول السريع للبيانات والمعلومات المحاسبية.</a:t>
            </a:r>
          </a:p>
          <a:p>
            <a:pPr>
              <a:buFont typeface="Wingdings" pitchFamily="2" charset="2"/>
              <a:buChar char="v"/>
            </a:pPr>
            <a:r>
              <a:rPr lang="ar-SA" dirty="0" smtClean="0"/>
              <a:t>توفير إجراءات فعالة وبسيطة لإدارة البيانات.</a:t>
            </a:r>
          </a:p>
          <a:p>
            <a:pPr>
              <a:buFont typeface="Wingdings" pitchFamily="2" charset="2"/>
              <a:buChar char="v"/>
            </a:pPr>
            <a:r>
              <a:rPr lang="ar-SA" dirty="0" smtClean="0"/>
              <a:t>توفير طرق لتحليل ومعالجة البيانات.</a:t>
            </a:r>
          </a:p>
          <a:p>
            <a:pPr>
              <a:buFont typeface="Wingdings" pitchFamily="2" charset="2"/>
              <a:buChar char="v"/>
            </a:pPr>
            <a:r>
              <a:rPr lang="ar-SA" dirty="0" smtClean="0"/>
              <a:t>المساعدة على الاستخدام الأمثل للنماذج .</a:t>
            </a:r>
          </a:p>
          <a:p>
            <a:pPr>
              <a:buFont typeface="Wingdings" pitchFamily="2" charset="2"/>
              <a:buChar char="v"/>
            </a:pPr>
            <a:r>
              <a:rPr lang="ar-SA" dirty="0" smtClean="0"/>
              <a:t>توفير وسائل فعالة لعرض المعلومات وإعداد التقارير والاتصال.</a:t>
            </a:r>
          </a:p>
          <a:p>
            <a:pPr>
              <a:buFont typeface="Wingdings" pitchFamily="2" charset="2"/>
              <a:buChar char="v"/>
            </a:pPr>
            <a:r>
              <a:rPr lang="ar-SA" dirty="0" smtClean="0"/>
              <a:t>توفير إجراءات مرنة تعرف بالمشاركة.</a:t>
            </a:r>
          </a:p>
          <a:p>
            <a:endParaRPr lang="ar-SA"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algn="r"/>
            <a:r>
              <a:rPr lang="ar-SA" b="1" dirty="0" smtClean="0"/>
              <a:t>أهم تطبيقات استخدام نظم دعم القرارات في مجال المحاسبة هي ما يلي:</a:t>
            </a:r>
            <a:endParaRPr lang="ar-SA" dirty="0"/>
          </a:p>
        </p:txBody>
      </p:sp>
      <p:sp>
        <p:nvSpPr>
          <p:cNvPr id="3" name="عنصر نائب للمحتوى 2"/>
          <p:cNvSpPr>
            <a:spLocks noGrp="1"/>
          </p:cNvSpPr>
          <p:nvPr>
            <p:ph idx="1"/>
          </p:nvPr>
        </p:nvSpPr>
        <p:spPr/>
        <p:txBody>
          <a:bodyPr>
            <a:normAutofit/>
          </a:bodyPr>
          <a:lstStyle/>
          <a:p>
            <a:pPr>
              <a:buFont typeface="Wingdings" pitchFamily="2" charset="2"/>
              <a:buChar char="ü"/>
            </a:pPr>
            <a:r>
              <a:rPr lang="ar-SA" dirty="0" smtClean="0"/>
              <a:t>نظام التخطيط المالي : يهدف هذا النظام إلى مساعدة المدير المالي في حل المشكلات المالية واتخاذ القرارات ووضع الخطط المالية من خلال نماذج سهلة وبسيطة.</a:t>
            </a:r>
          </a:p>
          <a:p>
            <a:pPr>
              <a:buFont typeface="Wingdings" pitchFamily="2" charset="2"/>
              <a:buChar char="ü"/>
            </a:pPr>
            <a:r>
              <a:rPr lang="ar-SA" dirty="0" smtClean="0"/>
              <a:t>نظام إدارة محفظة الاستثمار: يهدف هذا النظام إلى مساعدة مديري محافظ الأوراق المالية في اتخاذ قرارات الاستثمار.</a:t>
            </a:r>
          </a:p>
          <a:p>
            <a:pPr>
              <a:buFont typeface="Wingdings" pitchFamily="2" charset="2"/>
              <a:buChar char="ü"/>
            </a:pPr>
            <a:r>
              <a:rPr lang="ar-SA" dirty="0" smtClean="0"/>
              <a:t>نظام قرارات التسعير : يهدف هذا النظام إلى دعم قرارات تسعير الخدمات الطبية في المستشفيات، حيث يعد هذا القرار شبه نمطي ولقد تلافى هذا النظام نقاط الضعف  ونواحي القصور في الطرق التي كانت تعتمد على المدخل الاقتصادي أو المحاسبي في التسعير.</a:t>
            </a:r>
          </a:p>
          <a:p>
            <a:endParaRPr lang="ar-SA"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SA" b="1" dirty="0" smtClean="0">
                <a:latin typeface="Aharoni" pitchFamily="2" charset="-79"/>
              </a:rPr>
              <a:t>تعريف نظام دعم القرارات:</a:t>
            </a:r>
            <a:endParaRPr lang="ar-SA" dirty="0">
              <a:latin typeface="Aharoni" pitchFamily="2" charset="-79"/>
            </a:endParaRPr>
          </a:p>
        </p:txBody>
      </p:sp>
      <p:sp>
        <p:nvSpPr>
          <p:cNvPr id="3" name="عنصر نائب للمحتوى 2"/>
          <p:cNvSpPr>
            <a:spLocks noGrp="1"/>
          </p:cNvSpPr>
          <p:nvPr>
            <p:ph idx="1"/>
          </p:nvPr>
        </p:nvSpPr>
        <p:spPr/>
        <p:txBody>
          <a:bodyPr/>
          <a:lstStyle/>
          <a:p>
            <a:r>
              <a:rPr lang="ar-SA" dirty="0" smtClean="0"/>
              <a:t>هو نظام يعتمد على الحاسب الآلي لتشغيل البيانات من خلال الربط بين قاعدة البيانات وقاعدة النماذج ، ويهدف هذا النظام إلى مساعدة متخذي القرارات في معالجة المشكلات شبه النمطية والمساهمة في حل المشكلات غير النمطية.</a:t>
            </a:r>
          </a:p>
          <a:p>
            <a:endParaRPr lang="ar-SA"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SA" b="1" dirty="0" smtClean="0">
                <a:solidFill>
                  <a:schemeClr val="tx2"/>
                </a:solidFill>
              </a:rPr>
              <a:t>مزايا نظم دعم القرارات:</a:t>
            </a:r>
            <a:endParaRPr lang="ar-SA" dirty="0"/>
          </a:p>
        </p:txBody>
      </p:sp>
      <p:sp>
        <p:nvSpPr>
          <p:cNvPr id="3" name="عنصر نائب للمحتوى 2"/>
          <p:cNvSpPr>
            <a:spLocks noGrp="1"/>
          </p:cNvSpPr>
          <p:nvPr>
            <p:ph idx="1"/>
          </p:nvPr>
        </p:nvSpPr>
        <p:spPr/>
        <p:txBody>
          <a:bodyPr>
            <a:normAutofit/>
          </a:bodyPr>
          <a:lstStyle/>
          <a:p>
            <a:r>
              <a:rPr lang="ar-SA" dirty="0" smtClean="0"/>
              <a:t>تحقق العديد من المزايا (الفوائد) والتي يتمثل أهمها في زيادة فعالية اتخاذ القرارات في سبيل حل المشكلات شبه وغير النمطية وذلك من خلال :</a:t>
            </a:r>
          </a:p>
          <a:p>
            <a:pPr>
              <a:buFont typeface="Wingdings" pitchFamily="2" charset="2"/>
              <a:buChar char="Ø"/>
            </a:pPr>
            <a:r>
              <a:rPr lang="ar-SA" dirty="0" smtClean="0"/>
              <a:t>إمكانية اختبار أكبر عدد من الحلول البديلة لممكنة.</a:t>
            </a:r>
          </a:p>
          <a:p>
            <a:pPr>
              <a:buFont typeface="Wingdings" pitchFamily="2" charset="2"/>
              <a:buChar char="Ø"/>
            </a:pPr>
            <a:r>
              <a:rPr lang="ar-SA" dirty="0" smtClean="0"/>
              <a:t>تحسين جودة المعلومات .</a:t>
            </a:r>
          </a:p>
          <a:p>
            <a:pPr>
              <a:buFont typeface="Wingdings" pitchFamily="2" charset="2"/>
              <a:buChar char="Ø"/>
            </a:pPr>
            <a:r>
              <a:rPr lang="ar-SA" dirty="0" smtClean="0"/>
              <a:t>الوصول المباشر للمعلومات والرقابة عليها.</a:t>
            </a:r>
          </a:p>
          <a:p>
            <a:pPr>
              <a:buFont typeface="Wingdings" pitchFamily="2" charset="2"/>
              <a:buChar char="Ø"/>
            </a:pPr>
            <a:r>
              <a:rPr lang="ar-SA" dirty="0" smtClean="0"/>
              <a:t>تحقيق </a:t>
            </a:r>
            <a:r>
              <a:rPr lang="ar-SA" dirty="0" err="1" smtClean="0"/>
              <a:t>وفورات</a:t>
            </a:r>
            <a:r>
              <a:rPr lang="ar-SA" dirty="0" smtClean="0"/>
              <a:t> في الوقت والتكلفة .</a:t>
            </a:r>
          </a:p>
          <a:p>
            <a:pPr>
              <a:buFont typeface="Wingdings" pitchFamily="2" charset="2"/>
              <a:buChar char="Ø"/>
            </a:pPr>
            <a:r>
              <a:rPr lang="ar-SA" dirty="0" smtClean="0"/>
              <a:t>الاستجابة السريعة للأوضاع الغير متوقعة.</a:t>
            </a:r>
          </a:p>
          <a:p>
            <a:pPr>
              <a:buFont typeface="Wingdings" pitchFamily="2" charset="2"/>
              <a:buChar char="Ø"/>
            </a:pPr>
            <a:r>
              <a:rPr lang="ar-SA" dirty="0" smtClean="0"/>
              <a:t>تقدم الدعم في كل مراحل عملية اتخاذ القرار.</a:t>
            </a:r>
          </a:p>
          <a:p>
            <a:endParaRPr lang="ar-SA"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r"/>
            <a:r>
              <a:rPr lang="ar-SA" sz="4800" b="1" dirty="0">
                <a:solidFill>
                  <a:schemeClr val="tx2"/>
                </a:solidFill>
              </a:rPr>
              <a:t>خصائص نظم دعم القرارات:</a:t>
            </a:r>
            <a:endParaRPr lang="ar-SA" dirty="0"/>
          </a:p>
        </p:txBody>
      </p:sp>
      <p:sp>
        <p:nvSpPr>
          <p:cNvPr id="3" name="عنصر نائب للمحتوى 2"/>
          <p:cNvSpPr>
            <a:spLocks noGrp="1"/>
          </p:cNvSpPr>
          <p:nvPr>
            <p:ph idx="1"/>
          </p:nvPr>
        </p:nvSpPr>
        <p:spPr/>
        <p:txBody>
          <a:bodyPr>
            <a:normAutofit lnSpcReduction="10000"/>
          </a:bodyPr>
          <a:lstStyle/>
          <a:p>
            <a:pPr>
              <a:buFont typeface="Wingdings" pitchFamily="2" charset="2"/>
              <a:buChar char="v"/>
            </a:pPr>
            <a:r>
              <a:rPr lang="ar-SA" dirty="0" smtClean="0"/>
              <a:t>نظم دعم القرارات هي نظم تعتمد على الحاسب الآلي .</a:t>
            </a:r>
          </a:p>
          <a:p>
            <a:pPr>
              <a:buFont typeface="Wingdings" pitchFamily="2" charset="2"/>
              <a:buChar char="v"/>
            </a:pPr>
            <a:r>
              <a:rPr lang="ar-SA" dirty="0" smtClean="0"/>
              <a:t>توفر نظم دعم القرارات الدعم لمتخذي القرارات في حل المشكلات شبه النمطية وغير النمطية.</a:t>
            </a:r>
          </a:p>
          <a:p>
            <a:pPr>
              <a:buFont typeface="Wingdings" pitchFamily="2" charset="2"/>
              <a:buChar char="v"/>
            </a:pPr>
            <a:r>
              <a:rPr lang="ar-SA" dirty="0" smtClean="0"/>
              <a:t>قدم هذه النظم الدعم في كل مرحلة من مراحل عملية اتخاذ القرار .</a:t>
            </a:r>
          </a:p>
          <a:p>
            <a:pPr>
              <a:buFont typeface="Wingdings" pitchFamily="2" charset="2"/>
              <a:buChar char="v"/>
            </a:pPr>
            <a:r>
              <a:rPr lang="ar-SA" dirty="0" smtClean="0"/>
              <a:t>توفر الدعم والمساندة للأفراد والمجموعات.</a:t>
            </a:r>
          </a:p>
          <a:p>
            <a:pPr>
              <a:buFont typeface="Wingdings" pitchFamily="2" charset="2"/>
              <a:buChar char="v"/>
            </a:pPr>
            <a:r>
              <a:rPr lang="ar-SA" dirty="0" smtClean="0"/>
              <a:t>سهولة استخدام هذه النظم .</a:t>
            </a:r>
          </a:p>
          <a:p>
            <a:pPr>
              <a:buFont typeface="Wingdings" pitchFamily="2" charset="2"/>
              <a:buChar char="v"/>
            </a:pPr>
            <a:r>
              <a:rPr lang="ar-SA" dirty="0" smtClean="0"/>
              <a:t>تؤدي إلى زيادة فعالية عملية اتخاذ القرارات.</a:t>
            </a:r>
          </a:p>
          <a:p>
            <a:pPr>
              <a:buFont typeface="Wingdings" pitchFamily="2" charset="2"/>
              <a:buChar char="v"/>
            </a:pPr>
            <a:r>
              <a:rPr lang="ar-SA" dirty="0" smtClean="0"/>
              <a:t>تساعد على التعلم والتدريب.</a:t>
            </a:r>
          </a:p>
          <a:p>
            <a:pPr>
              <a:buFont typeface="Wingdings" pitchFamily="2" charset="2"/>
              <a:buChar char="v"/>
            </a:pPr>
            <a:r>
              <a:rPr lang="ar-SA" dirty="0" smtClean="0"/>
              <a:t>تعتمد على التفاعل البشري بين المستخدم والنظام.</a:t>
            </a:r>
          </a:p>
          <a:p>
            <a:pPr>
              <a:buFont typeface="Wingdings" pitchFamily="2" charset="2"/>
              <a:buChar char="v"/>
            </a:pPr>
            <a:r>
              <a:rPr lang="ar-SA" dirty="0" smtClean="0"/>
              <a:t>تحتاج إلى التحديث المستمر.</a:t>
            </a:r>
          </a:p>
          <a:p>
            <a:endParaRPr lang="ar-SA"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SA" b="1" dirty="0" smtClean="0"/>
              <a:t>مكونات نظم دعم القرارات:</a:t>
            </a:r>
            <a:endParaRPr lang="ar-SA" dirty="0"/>
          </a:p>
        </p:txBody>
      </p:sp>
      <p:sp>
        <p:nvSpPr>
          <p:cNvPr id="3" name="عنصر نائب للمحتوى 2"/>
          <p:cNvSpPr>
            <a:spLocks noGrp="1"/>
          </p:cNvSpPr>
          <p:nvPr>
            <p:ph idx="1"/>
          </p:nvPr>
        </p:nvSpPr>
        <p:spPr/>
        <p:txBody>
          <a:bodyPr/>
          <a:lstStyle/>
          <a:p>
            <a:r>
              <a:rPr lang="ar-SA" dirty="0" smtClean="0"/>
              <a:t>تتكون نظم دعم القرارات من مجموعة من العناصر ، أهمها ما يلي:</a:t>
            </a:r>
          </a:p>
          <a:p>
            <a:pPr marL="596646" indent="-514350">
              <a:buFont typeface="+mj-lt"/>
              <a:buAutoNum type="arabicParenR"/>
            </a:pPr>
            <a:r>
              <a:rPr lang="ar-SA" dirty="0" smtClean="0"/>
              <a:t>النظام الفرعي لإدارة البيانات.</a:t>
            </a:r>
          </a:p>
          <a:p>
            <a:pPr marL="596646" indent="-514350">
              <a:buFont typeface="+mj-lt"/>
              <a:buAutoNum type="arabicParenR"/>
            </a:pPr>
            <a:r>
              <a:rPr lang="ar-SA" dirty="0" smtClean="0"/>
              <a:t>النظام الفرعي لإدارة النماذج.</a:t>
            </a:r>
          </a:p>
          <a:p>
            <a:pPr marL="596646" indent="-514350">
              <a:buFont typeface="+mj-lt"/>
              <a:buAutoNum type="arabicParenR"/>
            </a:pPr>
            <a:r>
              <a:rPr lang="ar-SA" dirty="0" smtClean="0"/>
              <a:t>النظام الفرعي للاتصال بين المستخدم والنظام (الحوار)</a:t>
            </a:r>
          </a:p>
          <a:p>
            <a:pPr marL="596646" indent="-514350">
              <a:buFont typeface="+mj-lt"/>
              <a:buAutoNum type="arabicParenR"/>
            </a:pPr>
            <a:r>
              <a:rPr lang="ar-SA" dirty="0" smtClean="0"/>
              <a:t>العنصر البشري</a:t>
            </a:r>
          </a:p>
          <a:p>
            <a:pPr>
              <a:buNone/>
            </a:pPr>
            <a:endParaRPr lang="ar-SA"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r"/>
            <a:r>
              <a:rPr lang="ar-SA" dirty="0" smtClean="0"/>
              <a:t>1) النظام الفرعي لإدارة البيانات</a:t>
            </a:r>
            <a:endParaRPr lang="ar-SA" dirty="0"/>
          </a:p>
        </p:txBody>
      </p:sp>
      <p:sp>
        <p:nvSpPr>
          <p:cNvPr id="3" name="عنصر نائب للمحتوى 2"/>
          <p:cNvSpPr>
            <a:spLocks noGrp="1"/>
          </p:cNvSpPr>
          <p:nvPr>
            <p:ph idx="1"/>
          </p:nvPr>
        </p:nvSpPr>
        <p:spPr/>
        <p:txBody>
          <a:bodyPr>
            <a:normAutofit/>
          </a:bodyPr>
          <a:lstStyle/>
          <a:p>
            <a:pPr>
              <a:buNone/>
            </a:pPr>
            <a:r>
              <a:rPr lang="ar-SA" dirty="0" smtClean="0"/>
              <a:t>تحتوي قاعدة البيانات على البيانات المتعلقة بالمشكلات أو المجال المصمم له النظام والتي تدار عن طريق برنامج إدارة قاعدة البيانات. </a:t>
            </a:r>
            <a:r>
              <a:rPr lang="ar-SA" b="1" u="sng" dirty="0" smtClean="0"/>
              <a:t>ويتكون هذا العنصر من أربعة عناصر أساسية:</a:t>
            </a:r>
          </a:p>
          <a:p>
            <a:pPr>
              <a:buFont typeface="Wingdings" pitchFamily="2" charset="2"/>
              <a:buChar char="v"/>
            </a:pPr>
            <a:r>
              <a:rPr lang="ar-SA" dirty="0" smtClean="0"/>
              <a:t>قاعدة البيانات.</a:t>
            </a:r>
          </a:p>
          <a:p>
            <a:pPr>
              <a:buFont typeface="Wingdings" pitchFamily="2" charset="2"/>
              <a:buChar char="v"/>
            </a:pPr>
            <a:r>
              <a:rPr lang="ar-SA" dirty="0" smtClean="0"/>
              <a:t>نظام إدارة قاعدة البيانات.</a:t>
            </a:r>
          </a:p>
          <a:p>
            <a:pPr>
              <a:buFont typeface="Wingdings" pitchFamily="2" charset="2"/>
              <a:buChar char="v"/>
            </a:pPr>
            <a:r>
              <a:rPr lang="ar-SA" dirty="0" smtClean="0"/>
              <a:t>وسيلة الاستفسار.</a:t>
            </a:r>
          </a:p>
          <a:p>
            <a:pPr>
              <a:buFont typeface="Wingdings" pitchFamily="2" charset="2"/>
              <a:buChar char="v"/>
            </a:pPr>
            <a:r>
              <a:rPr lang="ar-SA" dirty="0" smtClean="0"/>
              <a:t>دليل البيانات.</a:t>
            </a:r>
          </a:p>
          <a:p>
            <a:endParaRPr lang="ar-SA" dirty="0" smtClean="0"/>
          </a:p>
          <a:p>
            <a:endParaRPr lang="ar-SA" dirty="0"/>
          </a:p>
          <a:p>
            <a:endParaRPr lang="ar-SA" dirty="0" smtClean="0"/>
          </a:p>
          <a:p>
            <a:endParaRPr lang="ar-SA"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r"/>
            <a:r>
              <a:rPr lang="ar-SA" dirty="0" smtClean="0"/>
              <a:t>2) النظام الفرعي لإدارة النماذج:</a:t>
            </a:r>
            <a:endParaRPr lang="ar-SA" dirty="0"/>
          </a:p>
        </p:txBody>
      </p:sp>
      <p:sp>
        <p:nvSpPr>
          <p:cNvPr id="3" name="عنصر نائب للمحتوى 2"/>
          <p:cNvSpPr>
            <a:spLocks noGrp="1"/>
          </p:cNvSpPr>
          <p:nvPr>
            <p:ph idx="1"/>
          </p:nvPr>
        </p:nvSpPr>
        <p:spPr/>
        <p:txBody>
          <a:bodyPr/>
          <a:lstStyle/>
          <a:p>
            <a:r>
              <a:rPr lang="ar-SA" dirty="0" smtClean="0"/>
              <a:t>ويتكون النظام الفرعي لإدارة النماذج من ثلاثة عناصر أساسية هي :</a:t>
            </a:r>
          </a:p>
          <a:p>
            <a:pPr>
              <a:buFont typeface="Wingdings" pitchFamily="2" charset="2"/>
              <a:buChar char="v"/>
            </a:pPr>
            <a:r>
              <a:rPr lang="ar-SA" dirty="0" smtClean="0"/>
              <a:t>قاعدة النماذج.</a:t>
            </a:r>
          </a:p>
          <a:p>
            <a:pPr>
              <a:buFont typeface="Wingdings" pitchFamily="2" charset="2"/>
              <a:buChar char="v"/>
            </a:pPr>
            <a:r>
              <a:rPr lang="ar-SA" dirty="0" smtClean="0"/>
              <a:t>نظام إدارة قاعدة النماذج.</a:t>
            </a:r>
          </a:p>
          <a:p>
            <a:pPr>
              <a:buFont typeface="Wingdings" pitchFamily="2" charset="2"/>
              <a:buChar char="v"/>
            </a:pPr>
            <a:r>
              <a:rPr lang="ar-SA" dirty="0" smtClean="0"/>
              <a:t>دليل النماذج.</a:t>
            </a:r>
          </a:p>
          <a:p>
            <a:endParaRPr lang="ar-SA"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algn="r"/>
            <a:r>
              <a:rPr lang="ar-SA" dirty="0" smtClean="0"/>
              <a:t>3) النظام الفرعي للاتصال بين المستخدم والنظام ( الحوار):</a:t>
            </a:r>
            <a:endParaRPr lang="ar-SA" dirty="0"/>
          </a:p>
        </p:txBody>
      </p:sp>
      <p:sp>
        <p:nvSpPr>
          <p:cNvPr id="3" name="عنصر نائب للمحتوى 2"/>
          <p:cNvSpPr>
            <a:spLocks noGrp="1"/>
          </p:cNvSpPr>
          <p:nvPr>
            <p:ph idx="1"/>
          </p:nvPr>
        </p:nvSpPr>
        <p:spPr/>
        <p:txBody>
          <a:bodyPr/>
          <a:lstStyle/>
          <a:p>
            <a:r>
              <a:rPr lang="ar-SA" dirty="0" smtClean="0"/>
              <a:t>يتكون نظام الاتصال (الحوار) من البرامج والأجهزة التي تساعد المستخدم في الاتصال بباقي مكونات النظام . ويتكون النظام الفرعي للاتصال ( الحوار) من :</a:t>
            </a:r>
          </a:p>
          <a:p>
            <a:pPr>
              <a:buFont typeface="Wingdings" pitchFamily="2" charset="2"/>
              <a:buChar char="v"/>
            </a:pPr>
            <a:r>
              <a:rPr lang="ar-SA" dirty="0" smtClean="0"/>
              <a:t>عملية الحوار.</a:t>
            </a:r>
          </a:p>
          <a:p>
            <a:pPr>
              <a:buFont typeface="Wingdings" pitchFamily="2" charset="2"/>
              <a:buChar char="v"/>
            </a:pPr>
            <a:r>
              <a:rPr lang="ar-SA" dirty="0" smtClean="0"/>
              <a:t>نماذج (أشكال) الحوار.</a:t>
            </a:r>
          </a:p>
          <a:p>
            <a:pPr>
              <a:buFont typeface="Wingdings" pitchFamily="2" charset="2"/>
              <a:buChar char="v"/>
            </a:pPr>
            <a:r>
              <a:rPr lang="ar-SA" dirty="0" smtClean="0"/>
              <a:t>إدارة النظام الفرعي للحوار.</a:t>
            </a:r>
          </a:p>
          <a:p>
            <a:endParaRPr lang="ar-SA"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SA" dirty="0" smtClean="0"/>
              <a:t>4) العنصر البشري:</a:t>
            </a:r>
            <a:endParaRPr lang="ar-SA" dirty="0"/>
          </a:p>
        </p:txBody>
      </p:sp>
      <p:sp>
        <p:nvSpPr>
          <p:cNvPr id="3" name="عنصر نائب للمحتوى 2"/>
          <p:cNvSpPr>
            <a:spLocks noGrp="1"/>
          </p:cNvSpPr>
          <p:nvPr>
            <p:ph idx="1"/>
          </p:nvPr>
        </p:nvSpPr>
        <p:spPr/>
        <p:txBody>
          <a:bodyPr>
            <a:normAutofit fontScale="85000" lnSpcReduction="20000"/>
          </a:bodyPr>
          <a:lstStyle/>
          <a:p>
            <a:r>
              <a:rPr lang="ar-SA" dirty="0" smtClean="0"/>
              <a:t>يمكن تبويب العنصر البشري الذي يتعامل مع النظام إلى مجموعتين أساسيتين هما :</a:t>
            </a:r>
          </a:p>
          <a:p>
            <a:pPr marL="596646" indent="-514350">
              <a:buFont typeface="+mj-lt"/>
              <a:buAutoNum type="arabicParenR"/>
            </a:pPr>
            <a:r>
              <a:rPr lang="ar-SA" b="1" u="sng" dirty="0" smtClean="0"/>
              <a:t>المصممون: </a:t>
            </a:r>
            <a:r>
              <a:rPr lang="ar-SA" dirty="0" smtClean="0"/>
              <a:t>هناك نوعان من المصممين:</a:t>
            </a:r>
          </a:p>
          <a:p>
            <a:pPr marL="596646" indent="-514350">
              <a:buFont typeface="Wingdings" pitchFamily="2" charset="2"/>
              <a:buChar char="Ø"/>
            </a:pPr>
            <a:r>
              <a:rPr lang="ar-SA" dirty="0" smtClean="0"/>
              <a:t>المصمم الإداري: وهو المسئول عن تحديد المشكلات المراد تكوين نظام لها </a:t>
            </a:r>
            <a:r>
              <a:rPr lang="ar-SA" dirty="0" err="1" smtClean="0"/>
              <a:t>ومدخلاتها</a:t>
            </a:r>
            <a:r>
              <a:rPr lang="ar-SA" dirty="0" smtClean="0"/>
              <a:t> وما هي المخرجات المطلوبة والنماذج المراد استخدامها وغير ذلك من التوصيف الإداري .</a:t>
            </a:r>
          </a:p>
          <a:p>
            <a:pPr marL="596646" indent="-514350">
              <a:buFont typeface="Wingdings" pitchFamily="2" charset="2"/>
              <a:buChar char="Ø"/>
            </a:pPr>
            <a:r>
              <a:rPr lang="ar-SA" dirty="0" smtClean="0"/>
              <a:t>المصمم الفني: وهو المسئول عن التصميم الفني للنظام من حيث الأجهزة والبرامج ومتطلبات الصيانة والتطوير الفني.</a:t>
            </a:r>
          </a:p>
          <a:p>
            <a:pPr marL="596646" indent="-514350">
              <a:buNone/>
            </a:pPr>
            <a:r>
              <a:rPr lang="ar-SA" b="1" dirty="0"/>
              <a:t>2</a:t>
            </a:r>
            <a:r>
              <a:rPr lang="ar-SA" b="1" dirty="0" smtClean="0"/>
              <a:t>) </a:t>
            </a:r>
            <a:r>
              <a:rPr lang="ar-SA" b="1" u="sng" dirty="0" smtClean="0"/>
              <a:t>المستخدمون : </a:t>
            </a:r>
            <a:r>
              <a:rPr lang="ar-SA" dirty="0" smtClean="0"/>
              <a:t>وهم الذين يواجهون المشكلات التي صمم من أجلها النظام لدعمهم ومساندتهم في عملية اتخاذ القرارات . ويمكن تصنيف مستخدمي نظام دعم القرارات إلى :</a:t>
            </a:r>
          </a:p>
          <a:p>
            <a:pPr marL="596646" indent="-514350">
              <a:buFont typeface="Wingdings" pitchFamily="2" charset="2"/>
              <a:buChar char="Ø"/>
            </a:pPr>
            <a:r>
              <a:rPr lang="ar-SA" dirty="0" smtClean="0"/>
              <a:t>متخذي القرارات.</a:t>
            </a:r>
          </a:p>
          <a:p>
            <a:pPr marL="596646" indent="-514350">
              <a:buFont typeface="Wingdings" pitchFamily="2" charset="2"/>
              <a:buChar char="Ø"/>
            </a:pPr>
            <a:r>
              <a:rPr lang="ar-SA" dirty="0" smtClean="0"/>
              <a:t>المساعدين المتخصصين.</a:t>
            </a:r>
          </a:p>
          <a:p>
            <a:pPr marL="596646" indent="-514350">
              <a:buFont typeface="Wingdings" pitchFamily="2" charset="2"/>
              <a:buChar char="Ø"/>
            </a:pPr>
            <a:r>
              <a:rPr lang="ar-SA" dirty="0" smtClean="0"/>
              <a:t>الوسطاء.</a:t>
            </a:r>
          </a:p>
          <a:p>
            <a:endParaRPr lang="ar-SA"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تدفق">
  <a:themeElements>
    <a:clrScheme name="تدفق">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تدفق">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تدفق">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32</TotalTime>
  <Words>1027</Words>
  <Application>Microsoft Office PowerPoint</Application>
  <PresentationFormat>عرض على الشاشة (3:4)‏</PresentationFormat>
  <Paragraphs>103</Paragraphs>
  <Slides>18</Slides>
  <Notes>1</Notes>
  <HiddenSlides>0</HiddenSlides>
  <MMClips>0</MMClips>
  <ScaleCrop>false</ScaleCrop>
  <HeadingPairs>
    <vt:vector size="4" baseType="variant">
      <vt:variant>
        <vt:lpstr>سمة</vt:lpstr>
      </vt:variant>
      <vt:variant>
        <vt:i4>1</vt:i4>
      </vt:variant>
      <vt:variant>
        <vt:lpstr>عناوين الشرائح</vt:lpstr>
      </vt:variant>
      <vt:variant>
        <vt:i4>18</vt:i4>
      </vt:variant>
    </vt:vector>
  </HeadingPairs>
  <TitlesOfParts>
    <vt:vector size="19" baseType="lpstr">
      <vt:lpstr>تدفق</vt:lpstr>
      <vt:lpstr>الفصل التاسع</vt:lpstr>
      <vt:lpstr>تعريف نظام دعم القرارات:</vt:lpstr>
      <vt:lpstr>مزايا نظم دعم القرارات:</vt:lpstr>
      <vt:lpstr>خصائص نظم دعم القرارات:</vt:lpstr>
      <vt:lpstr>مكونات نظم دعم القرارات:</vt:lpstr>
      <vt:lpstr>1) النظام الفرعي لإدارة البيانات</vt:lpstr>
      <vt:lpstr>2) النظام الفرعي لإدارة النماذج:</vt:lpstr>
      <vt:lpstr>3) النظام الفرعي للاتصال بين المستخدم والنظام ( الحوار):</vt:lpstr>
      <vt:lpstr>4) العنصر البشري:</vt:lpstr>
      <vt:lpstr>أنواع نظم دعم القرارات: </vt:lpstr>
      <vt:lpstr>أنواع نظم دعم القرارات من حيث درجة التكرار: </vt:lpstr>
      <vt:lpstr>أنواع نظم دعم القرارات من حيث درجة إجرائية اللغات المستخدمة:</vt:lpstr>
      <vt:lpstr>يفضل استخدام اللغات غير الإجرائية على اللغات الإجرائية، عللي ذلك؟؟؟</vt:lpstr>
      <vt:lpstr>أنواع نظم دعم القرارات من حيث عدد المنتفعين بها :</vt:lpstr>
      <vt:lpstr>أنواع نظم دعم القرارات من حيث درجة استقلالية القرار:</vt:lpstr>
      <vt:lpstr>تصميم نظم دعم القرارات:</vt:lpstr>
      <vt:lpstr>استخدام نظم القرارات في مجال المحاسبة:</vt:lpstr>
      <vt:lpstr>أهم تطبيقات استخدام نظم دعم القرارات في مجال المحاسبة هي ما يلي:</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الفصل التاسع</dc:title>
  <dc:creator>FRF</dc:creator>
  <cp:lastModifiedBy>user</cp:lastModifiedBy>
  <cp:revision>6</cp:revision>
  <dcterms:created xsi:type="dcterms:W3CDTF">2014-12-07T02:57:04Z</dcterms:created>
  <dcterms:modified xsi:type="dcterms:W3CDTF">2015-01-03T05:02:30Z</dcterms:modified>
</cp:coreProperties>
</file>