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720"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3" r:id="rId15"/>
    <p:sldId id="274" r:id="rId16"/>
    <p:sldId id="269" r:id="rId17"/>
    <p:sldId id="270" r:id="rId18"/>
    <p:sldId id="271" r:id="rId19"/>
    <p:sldId id="272" r:id="rId20"/>
    <p:sldId id="275"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66" autoAdjust="0"/>
    <p:restoredTop sz="94671" autoAdjust="0"/>
  </p:normalViewPr>
  <p:slideViewPr>
    <p:cSldViewPr>
      <p:cViewPr varScale="1">
        <p:scale>
          <a:sx n="87" d="100"/>
          <a:sy n="87" d="100"/>
        </p:scale>
        <p:origin x="106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40EF7D91-3F6A-4F46-B2FB-C3220C312A6C}" type="datetimeFigureOut">
              <a:rPr lang="ar-SA" smtClean="0"/>
              <a:t>19/05/39</a:t>
            </a:fld>
            <a:endParaRPr lang="ar-SA"/>
          </a:p>
        </p:txBody>
      </p:sp>
      <p:sp>
        <p:nvSpPr>
          <p:cNvPr id="4" name="عنصر نائب للتذييل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5" name="عنصر نائب لرقم الشريحة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F6E32449-F2E0-4F86-82AD-EF4AFDC69DAB}" type="slidenum">
              <a:rPr lang="ar-SA" smtClean="0"/>
              <a:t>‹#›</a:t>
            </a:fld>
            <a:endParaRPr lang="ar-SA"/>
          </a:p>
        </p:txBody>
      </p:sp>
    </p:spTree>
    <p:extLst>
      <p:ext uri="{BB962C8B-B14F-4D97-AF65-F5344CB8AC3E}">
        <p14:creationId xmlns:p14="http://schemas.microsoft.com/office/powerpoint/2010/main" val="2806244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4B69D31-D3AF-425C-B200-43171C50E0A4}" type="datetimeFigureOut">
              <a:rPr lang="ar-SA" smtClean="0"/>
              <a:t>19/05/39</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E455F7B-F60A-4BDE-A908-C72E683FA413}" type="slidenum">
              <a:rPr lang="ar-SA" smtClean="0"/>
              <a:t>‹#›</a:t>
            </a:fld>
            <a:endParaRPr lang="ar-SA"/>
          </a:p>
        </p:txBody>
      </p:sp>
    </p:spTree>
    <p:extLst>
      <p:ext uri="{BB962C8B-B14F-4D97-AF65-F5344CB8AC3E}">
        <p14:creationId xmlns:p14="http://schemas.microsoft.com/office/powerpoint/2010/main" val="22218803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FE455F7B-F60A-4BDE-A908-C72E683FA413}" type="slidenum">
              <a:rPr lang="ar-SA" smtClean="0"/>
              <a:t>1</a:t>
            </a:fld>
            <a:endParaRPr lang="ar-SA"/>
          </a:p>
        </p:txBody>
      </p:sp>
    </p:spTree>
    <p:extLst>
      <p:ext uri="{BB962C8B-B14F-4D97-AF65-F5344CB8AC3E}">
        <p14:creationId xmlns:p14="http://schemas.microsoft.com/office/powerpoint/2010/main" val="24416293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لتذييل 3"/>
          <p:cNvSpPr>
            <a:spLocks noGrp="1"/>
          </p:cNvSpPr>
          <p:nvPr>
            <p:ph type="ftr" sz="quarter" idx="10"/>
          </p:nvPr>
        </p:nvSpPr>
        <p:spPr/>
        <p:txBody>
          <a:bodyPr/>
          <a:lstStyle/>
          <a:p>
            <a:r>
              <a:rPr lang="ar-SA" smtClean="0"/>
              <a:t>الاستاذة/ مروه السلمي</a:t>
            </a:r>
            <a:endParaRPr lang="ar-SA"/>
          </a:p>
        </p:txBody>
      </p:sp>
      <p:sp>
        <p:nvSpPr>
          <p:cNvPr id="5" name="عنصر نائب لرقم الشريحة 4"/>
          <p:cNvSpPr>
            <a:spLocks noGrp="1"/>
          </p:cNvSpPr>
          <p:nvPr>
            <p:ph type="sldNum" sz="quarter" idx="11"/>
          </p:nvPr>
        </p:nvSpPr>
        <p:spPr/>
        <p:txBody>
          <a:bodyPr/>
          <a:lstStyle/>
          <a:p>
            <a:fld id="{FE455F7B-F60A-4BDE-A908-C72E683FA413}" type="slidenum">
              <a:rPr lang="ar-SA" smtClean="0"/>
              <a:t>5</a:t>
            </a:fld>
            <a:endParaRPr lang="ar-SA"/>
          </a:p>
        </p:txBody>
      </p:sp>
    </p:spTree>
    <p:extLst>
      <p:ext uri="{BB962C8B-B14F-4D97-AF65-F5344CB8AC3E}">
        <p14:creationId xmlns:p14="http://schemas.microsoft.com/office/powerpoint/2010/main" val="122909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FE455F7B-F60A-4BDE-A908-C72E683FA413}" type="slidenum">
              <a:rPr lang="ar-SA" smtClean="0"/>
              <a:t>19</a:t>
            </a:fld>
            <a:endParaRPr lang="ar-SA"/>
          </a:p>
        </p:txBody>
      </p:sp>
    </p:spTree>
    <p:extLst>
      <p:ext uri="{BB962C8B-B14F-4D97-AF65-F5344CB8AC3E}">
        <p14:creationId xmlns:p14="http://schemas.microsoft.com/office/powerpoint/2010/main" val="3556242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FE455F7B-F60A-4BDE-A908-C72E683FA413}" type="slidenum">
              <a:rPr lang="ar-SA" smtClean="0"/>
              <a:t>20</a:t>
            </a:fld>
            <a:endParaRPr lang="ar-SA"/>
          </a:p>
        </p:txBody>
      </p:sp>
    </p:spTree>
    <p:extLst>
      <p:ext uri="{BB962C8B-B14F-4D97-AF65-F5344CB8AC3E}">
        <p14:creationId xmlns:p14="http://schemas.microsoft.com/office/powerpoint/2010/main" val="22503420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3FED7B3-6E67-4A17-B987-B366C7D76293}" type="datetime1">
              <a:rPr lang="ar-SA" smtClean="0"/>
              <a:t>19/05/39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45666F8-4D85-4ABB-BED9-3118779FA59E}"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3B8CC5B9-591D-4320-B4DA-59DCE29F4816}" type="datetime1">
              <a:rPr lang="ar-SA" smtClean="0"/>
              <a:t>19/05/39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45666F8-4D85-4ABB-BED9-3118779FA59E}"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42949D4D-9160-4074-B49A-EF168F2A25D3}" type="datetime1">
              <a:rPr lang="ar-SA" smtClean="0"/>
              <a:t>19/05/39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45666F8-4D85-4ABB-BED9-3118779FA59E}"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7664936-2338-4689-9B0A-DBE7EC4DA561}" type="datetime1">
              <a:rPr lang="ar-SA" smtClean="0"/>
              <a:t>19/05/39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45666F8-4D85-4ABB-BED9-3118779FA59E}"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49C1E1BD-C0BF-464C-9B1C-97819FA9CE91}" type="datetime1">
              <a:rPr lang="ar-SA" smtClean="0"/>
              <a:t>19/05/39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45666F8-4D85-4ABB-BED9-3118779FA59E}"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A51CEC68-FE9A-44FD-AD08-DE59D6CE55F1}" type="datetime1">
              <a:rPr lang="ar-SA" smtClean="0"/>
              <a:t>19/05/39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45666F8-4D85-4ABB-BED9-3118779FA59E}"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B005FB25-553E-4E57-82D1-19A72431B463}" type="datetime1">
              <a:rPr lang="ar-SA" smtClean="0"/>
              <a:t>19/05/39</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545666F8-4D85-4ABB-BED9-3118779FA59E}"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8E9B0939-AA27-4139-B87D-13BDF360DD83}" type="datetime1">
              <a:rPr lang="ar-SA" smtClean="0"/>
              <a:t>19/05/39</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545666F8-4D85-4ABB-BED9-3118779FA59E}"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094D6D-DBEC-430A-A992-97FC67A1963C}" type="datetime1">
              <a:rPr lang="ar-SA" smtClean="0"/>
              <a:t>19/05/39</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545666F8-4D85-4ABB-BED9-3118779FA59E}"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E663AFA-183F-4EAD-8A76-10B9030B82E3}" type="datetime1">
              <a:rPr lang="ar-SA" smtClean="0"/>
              <a:t>19/05/39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45666F8-4D85-4ABB-BED9-3118779FA59E}"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8" name="Date Placeholder 7"/>
          <p:cNvSpPr>
            <a:spLocks noGrp="1"/>
          </p:cNvSpPr>
          <p:nvPr>
            <p:ph type="dt" sz="half" idx="10"/>
          </p:nvPr>
        </p:nvSpPr>
        <p:spPr/>
        <p:txBody>
          <a:bodyPr/>
          <a:lstStyle/>
          <a:p>
            <a:fld id="{DA40D086-D867-4571-8913-7E0AA9A4C76D}" type="datetime1">
              <a:rPr lang="ar-SA" smtClean="0"/>
              <a:t>19/05/39</a:t>
            </a:fld>
            <a:endParaRPr lang="ar-SA"/>
          </a:p>
        </p:txBody>
      </p:sp>
      <p:sp>
        <p:nvSpPr>
          <p:cNvPr id="9" name="Slide Number Placeholder 8"/>
          <p:cNvSpPr>
            <a:spLocks noGrp="1"/>
          </p:cNvSpPr>
          <p:nvPr>
            <p:ph type="sldNum" sz="quarter" idx="11"/>
          </p:nvPr>
        </p:nvSpPr>
        <p:spPr/>
        <p:txBody>
          <a:bodyPr/>
          <a:lstStyle/>
          <a:p>
            <a:fld id="{545666F8-4D85-4ABB-BED9-3118779FA59E}"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45666F8-4D85-4ABB-BED9-3118779FA59E}"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22AC255-D949-4DC6-AEE2-4FF772A63981}" type="datetime1">
              <a:rPr lang="ar-SA" smtClean="0"/>
              <a:t>19/05/39</a:t>
            </a:fld>
            <a:endParaRPr lang="ar-SA"/>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u="sng" dirty="0" smtClean="0"/>
              <a:t>اقتصاديات الموارد و البيئة</a:t>
            </a:r>
            <a:endParaRPr lang="ar-SA" u="sng" dirty="0"/>
          </a:p>
        </p:txBody>
      </p:sp>
      <p:sp>
        <p:nvSpPr>
          <p:cNvPr id="3" name="عنوان فرعي 2"/>
          <p:cNvSpPr>
            <a:spLocks noGrp="1"/>
          </p:cNvSpPr>
          <p:nvPr>
            <p:ph type="subTitle" idx="1"/>
          </p:nvPr>
        </p:nvSpPr>
        <p:spPr/>
        <p:txBody>
          <a:bodyPr/>
          <a:lstStyle/>
          <a:p>
            <a:endParaRPr lang="ar-SA" dirty="0"/>
          </a:p>
        </p:txBody>
      </p:sp>
    </p:spTree>
    <p:extLst>
      <p:ext uri="{BB962C8B-B14F-4D97-AF65-F5344CB8AC3E}">
        <p14:creationId xmlns:p14="http://schemas.microsoft.com/office/powerpoint/2010/main" val="1385187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2000" dirty="0">
                <a:solidFill>
                  <a:srgbClr val="775F55"/>
                </a:solidFill>
              </a:rPr>
              <a:t>الفصل الأول: مقدمة في اقتصاديات الموارد</a:t>
            </a:r>
            <a:endParaRPr lang="ar-SA" dirty="0"/>
          </a:p>
        </p:txBody>
      </p:sp>
      <p:sp>
        <p:nvSpPr>
          <p:cNvPr id="3" name="عنصر نائب للمحتوى 2"/>
          <p:cNvSpPr>
            <a:spLocks noGrp="1"/>
          </p:cNvSpPr>
          <p:nvPr>
            <p:ph idx="1"/>
          </p:nvPr>
        </p:nvSpPr>
        <p:spPr>
          <a:xfrm>
            <a:off x="540072" y="1340768"/>
            <a:ext cx="7620000" cy="4800600"/>
          </a:xfrm>
        </p:spPr>
        <p:txBody>
          <a:bodyPr/>
          <a:lstStyle/>
          <a:p>
            <a:r>
              <a:rPr lang="ar-SA" u="sng" dirty="0" smtClean="0">
                <a:solidFill>
                  <a:srgbClr val="FF0000"/>
                </a:solidFill>
              </a:rPr>
              <a:t>الموارد القابلة للنضوب: </a:t>
            </a:r>
            <a:r>
              <a:rPr lang="ar-SA" dirty="0" smtClean="0"/>
              <a:t>هي الموارد الموجودة في الطبيعة بكميات محدودة. و تنقسم إلى:</a:t>
            </a:r>
          </a:p>
          <a:p>
            <a:pPr>
              <a:buFont typeface="Wingdings" panose="05000000000000000000" pitchFamily="2" charset="2"/>
              <a:buChar char="Ø"/>
            </a:pPr>
            <a:r>
              <a:rPr lang="ar-SA" dirty="0" smtClean="0"/>
              <a:t>موارد يمكن إعادة استخدامها (المعادن).</a:t>
            </a:r>
          </a:p>
          <a:p>
            <a:pPr>
              <a:buFont typeface="Wingdings" panose="05000000000000000000" pitchFamily="2" charset="2"/>
              <a:buChar char="Ø"/>
            </a:pPr>
            <a:r>
              <a:rPr lang="ar-SA" dirty="0" smtClean="0"/>
              <a:t>موارد لا يمكن إعادة استخدامها (البترول, الغاز).</a:t>
            </a:r>
          </a:p>
          <a:p>
            <a:pPr marL="0" indent="0">
              <a:buNone/>
            </a:pPr>
            <a:endParaRPr lang="ar-SA" dirty="0" smtClean="0"/>
          </a:p>
        </p:txBody>
      </p:sp>
      <p:sp>
        <p:nvSpPr>
          <p:cNvPr id="4" name="مستطيل 3"/>
          <p:cNvSpPr/>
          <p:nvPr/>
        </p:nvSpPr>
        <p:spPr>
          <a:xfrm>
            <a:off x="611560" y="3453598"/>
            <a:ext cx="7560840" cy="2376264"/>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r>
              <a:rPr lang="ar-SA" sz="2400" dirty="0" smtClean="0"/>
              <a:t>- ملاحظة: عندما </a:t>
            </a:r>
            <a:r>
              <a:rPr lang="ar-SA" sz="2400" dirty="0"/>
              <a:t>يكون تكاليف الاستخراج </a:t>
            </a:r>
            <a:r>
              <a:rPr lang="ar-SA" sz="2400" dirty="0" smtClean="0"/>
              <a:t>من المورد </a:t>
            </a:r>
            <a:r>
              <a:rPr lang="ar-SA" sz="2400" u="sng" dirty="0" smtClean="0"/>
              <a:t>أكبر</a:t>
            </a:r>
            <a:r>
              <a:rPr lang="ar-SA" sz="2400" dirty="0" smtClean="0"/>
              <a:t> </a:t>
            </a:r>
            <a:r>
              <a:rPr lang="ar-SA" sz="2400" dirty="0"/>
              <a:t>من الايرادات المتوقعة من </a:t>
            </a:r>
            <a:r>
              <a:rPr lang="ar-SA" sz="2400" dirty="0" smtClean="0"/>
              <a:t>المورد, نتوقف </a:t>
            </a:r>
            <a:r>
              <a:rPr lang="ar-SA" sz="2400" dirty="0"/>
              <a:t>عن </a:t>
            </a:r>
            <a:r>
              <a:rPr lang="ar-SA" sz="2400" dirty="0" smtClean="0"/>
              <a:t>الانتاج و يغلق المنجم </a:t>
            </a:r>
            <a:r>
              <a:rPr lang="ar-SA" sz="2400" b="1" u="sng" dirty="0"/>
              <a:t>ويكون المورد ناضب </a:t>
            </a:r>
            <a:r>
              <a:rPr lang="ar-SA" sz="2400" b="1" u="sng" dirty="0" smtClean="0"/>
              <a:t>اقتصاديًا </a:t>
            </a:r>
            <a:r>
              <a:rPr lang="ar-SA" sz="2400" b="1" u="sng" dirty="0"/>
              <a:t>فقط بينما </a:t>
            </a:r>
            <a:r>
              <a:rPr lang="ar-SA" sz="2400" b="1" u="sng" dirty="0" smtClean="0"/>
              <a:t>طبيعيًا </a:t>
            </a:r>
            <a:r>
              <a:rPr lang="ar-SA" sz="2400" b="1" u="sng" dirty="0"/>
              <a:t>غير ناضب.</a:t>
            </a:r>
            <a:r>
              <a:rPr lang="ar-SA" sz="2400" dirty="0"/>
              <a:t> </a:t>
            </a:r>
          </a:p>
          <a:p>
            <a:r>
              <a:rPr lang="ar-SA" sz="2400" dirty="0"/>
              <a:t>اذن يجب أن تكون </a:t>
            </a:r>
            <a:r>
              <a:rPr lang="en-US" sz="2400" dirty="0" smtClean="0"/>
              <a:t>MC ≤ P </a:t>
            </a:r>
            <a:r>
              <a:rPr lang="ar-SA" sz="2400" dirty="0" smtClean="0"/>
              <a:t> اذا </a:t>
            </a:r>
            <a:r>
              <a:rPr lang="ar-SA" sz="2400" dirty="0"/>
              <a:t>ارتفعت أسعار الموارد وأصبحت أعلى من تكاليف الاستخراج، فإنه يمكن إعادة فتح المنجم أو البئر لاستخراج المزيد من المعدن.</a:t>
            </a:r>
          </a:p>
        </p:txBody>
      </p:sp>
    </p:spTree>
    <p:extLst>
      <p:ext uri="{BB962C8B-B14F-4D97-AF65-F5344CB8AC3E}">
        <p14:creationId xmlns:p14="http://schemas.microsoft.com/office/powerpoint/2010/main" val="41449349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2000" dirty="0">
                <a:solidFill>
                  <a:srgbClr val="775F55"/>
                </a:solidFill>
              </a:rPr>
              <a:t>الفصل الأول: مقدمة في اقتصاديات الموارد</a:t>
            </a:r>
            <a:endParaRPr lang="ar-SA" dirty="0"/>
          </a:p>
        </p:txBody>
      </p:sp>
      <p:sp>
        <p:nvSpPr>
          <p:cNvPr id="3" name="عنصر نائب للمحتوى 2"/>
          <p:cNvSpPr>
            <a:spLocks noGrp="1"/>
          </p:cNvSpPr>
          <p:nvPr>
            <p:ph idx="1"/>
          </p:nvPr>
        </p:nvSpPr>
        <p:spPr>
          <a:xfrm>
            <a:off x="467544" y="1052736"/>
            <a:ext cx="7620000" cy="4800600"/>
          </a:xfrm>
        </p:spPr>
        <p:txBody>
          <a:bodyPr>
            <a:normAutofit/>
          </a:bodyPr>
          <a:lstStyle/>
          <a:p>
            <a:pPr marL="0" indent="0">
              <a:buNone/>
            </a:pPr>
            <a:endParaRPr lang="ar-SA" u="sng" dirty="0" smtClean="0"/>
          </a:p>
          <a:p>
            <a:pPr marL="0" indent="0">
              <a:buNone/>
            </a:pPr>
            <a:r>
              <a:rPr lang="ar-SA" u="sng" dirty="0" smtClean="0">
                <a:solidFill>
                  <a:srgbClr val="0070C0"/>
                </a:solidFill>
              </a:rPr>
              <a:t>أهمية إعادة استخدام الموارد القابلة للنضوب:</a:t>
            </a:r>
          </a:p>
          <a:p>
            <a:pPr marL="0" indent="0">
              <a:buNone/>
            </a:pPr>
            <a:r>
              <a:rPr lang="ar-SA" dirty="0" smtClean="0"/>
              <a:t>يلجأ الانسان الى إعادة استخدام المعادن وغيرها من الموارد نظراً لتزايد ندرتها و انخفاض الاحتياطي منها مع تزايد الطلب عليها و تزايد تكاليف استخراجها.</a:t>
            </a:r>
          </a:p>
          <a:p>
            <a:pPr marL="0" indent="0">
              <a:buNone/>
            </a:pPr>
            <a:endParaRPr lang="ar-SA" dirty="0" smtClean="0"/>
          </a:p>
          <a:p>
            <a:pPr marL="0" indent="0">
              <a:buNone/>
            </a:pPr>
            <a:r>
              <a:rPr lang="ar-SA" dirty="0" smtClean="0">
                <a:solidFill>
                  <a:srgbClr val="0070C0"/>
                </a:solidFill>
              </a:rPr>
              <a:t>عللي/ </a:t>
            </a:r>
            <a:r>
              <a:rPr lang="ar-SA" u="sng" dirty="0" smtClean="0">
                <a:solidFill>
                  <a:srgbClr val="0070C0"/>
                </a:solidFill>
              </a:rPr>
              <a:t>أهمية التقسيم للموارد حسب عمرها الزمني؟</a:t>
            </a:r>
          </a:p>
          <a:p>
            <a:pPr marL="0" indent="0">
              <a:buNone/>
            </a:pPr>
            <a:r>
              <a:rPr lang="ar-SA" dirty="0" smtClean="0"/>
              <a:t>لتحديد ومعرفة السعر للمورد المتجدد أو الناضب فإذا كان المورد </a:t>
            </a:r>
            <a:r>
              <a:rPr lang="ar-SA" u="sng" dirty="0" smtClean="0">
                <a:solidFill>
                  <a:srgbClr val="FF0000"/>
                </a:solidFill>
              </a:rPr>
              <a:t>متجدد</a:t>
            </a:r>
            <a:r>
              <a:rPr lang="ar-SA" dirty="0" smtClean="0"/>
              <a:t> فسعره يتحدد بأن يكون السعر = التكلفة الحدية</a:t>
            </a:r>
          </a:p>
          <a:p>
            <a:pPr marL="0" indent="0">
              <a:buNone/>
            </a:pPr>
            <a:r>
              <a:rPr lang="ar-SA" dirty="0" smtClean="0"/>
              <a:t>أما اذا كان المورد </a:t>
            </a:r>
            <a:r>
              <a:rPr lang="ar-SA" u="sng" dirty="0" smtClean="0">
                <a:solidFill>
                  <a:srgbClr val="FF0000"/>
                </a:solidFill>
              </a:rPr>
              <a:t>ناضب</a:t>
            </a:r>
            <a:r>
              <a:rPr lang="ar-SA" dirty="0" smtClean="0"/>
              <a:t> فسعره يتحدد كالآتي: </a:t>
            </a:r>
          </a:p>
          <a:p>
            <a:pPr marL="0" indent="0">
              <a:buNone/>
            </a:pPr>
            <a:r>
              <a:rPr lang="ar-SA" dirty="0" smtClean="0"/>
              <a:t>السعر= التكاليف الحدية + تكلفة الاستنزاف (الفرصة البديلة)</a:t>
            </a:r>
          </a:p>
          <a:p>
            <a:pPr marL="0" indent="0">
              <a:buNone/>
            </a:pPr>
            <a:r>
              <a:rPr lang="ar-SA" dirty="0" smtClean="0"/>
              <a:t>وبالتالي المحافظة على المورد و وضع سياسات للمورد للاستخدام الأمثل له و وضع خطط مستقبلية.</a:t>
            </a:r>
            <a:endParaRPr lang="ar-SA" dirty="0"/>
          </a:p>
        </p:txBody>
      </p:sp>
    </p:spTree>
    <p:extLst>
      <p:ext uri="{BB962C8B-B14F-4D97-AF65-F5344CB8AC3E}">
        <p14:creationId xmlns:p14="http://schemas.microsoft.com/office/powerpoint/2010/main" val="2027898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circle(in)">
                                      <p:cBhvr>
                                        <p:cTn id="7" dur="2000"/>
                                        <p:tgtEl>
                                          <p:spTgt spid="3">
                                            <p:txEl>
                                              <p:pRg st="5" end="5"/>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circle(in)">
                                      <p:cBhvr>
                                        <p:cTn id="10" dur="2000"/>
                                        <p:tgtEl>
                                          <p:spTgt spid="3">
                                            <p:txEl>
                                              <p:pRg st="6" end="6"/>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circle(in)">
                                      <p:cBhvr>
                                        <p:cTn id="13" dur="2000"/>
                                        <p:tgtEl>
                                          <p:spTgt spid="3">
                                            <p:txEl>
                                              <p:pRg st="7" end="7"/>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circle(in)">
                                      <p:cBhvr>
                                        <p:cTn id="16"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2000" dirty="0">
                <a:solidFill>
                  <a:srgbClr val="775F55"/>
                </a:solidFill>
              </a:rPr>
              <a:t>الفصل الأول: مقدمة في اقتصاديات الموارد</a:t>
            </a:r>
            <a:endParaRPr lang="ar-SA" dirty="0"/>
          </a:p>
        </p:txBody>
      </p:sp>
      <p:sp>
        <p:nvSpPr>
          <p:cNvPr id="3" name="عنصر نائب للمحتوى 2"/>
          <p:cNvSpPr>
            <a:spLocks noGrp="1"/>
          </p:cNvSpPr>
          <p:nvPr>
            <p:ph idx="1"/>
          </p:nvPr>
        </p:nvSpPr>
        <p:spPr/>
        <p:txBody>
          <a:bodyPr>
            <a:normAutofit/>
          </a:bodyPr>
          <a:lstStyle/>
          <a:p>
            <a:r>
              <a:rPr lang="ar-SA" dirty="0" smtClean="0"/>
              <a:t>اذا أخذنا في الاعتبار تكلفة الفرصة البديلة للمورد الناضب سوف يكون تخصيص هذا المورد أمثل عبر الأجيال. أما إذا لم تؤخذ في الاعتبار فإن الأفراد الحاليين سيدفعون أقل على المورد و يستهلكون كميات أكثر (استهلاك جائر). بالتالي الأجيال القادمة ستحرم من حقوقها.</a:t>
            </a:r>
          </a:p>
          <a:p>
            <a:endParaRPr lang="ar-SA" dirty="0" smtClean="0"/>
          </a:p>
          <a:p>
            <a:pPr marL="0" indent="0">
              <a:buNone/>
            </a:pPr>
            <a:r>
              <a:rPr lang="ar-SA" u="sng" dirty="0" smtClean="0">
                <a:solidFill>
                  <a:srgbClr val="0070C0"/>
                </a:solidFill>
              </a:rPr>
              <a:t>رابعا/ طبيعة الموارد</a:t>
            </a:r>
            <a:r>
              <a:rPr lang="ar-SA" dirty="0" smtClean="0">
                <a:solidFill>
                  <a:srgbClr val="0070C0"/>
                </a:solidFill>
              </a:rPr>
              <a:t>:</a:t>
            </a:r>
          </a:p>
          <a:p>
            <a:r>
              <a:rPr lang="ar-SA" dirty="0" smtClean="0"/>
              <a:t>موارد ملموسة مثل الموارد البشرية والطبيعية و رأس المال والتقنية.</a:t>
            </a:r>
          </a:p>
          <a:p>
            <a:r>
              <a:rPr lang="ar-SA" dirty="0" smtClean="0"/>
              <a:t>موارد غير ملموسة مثل السياسات الحكومية والموقع والتنظيم والإدارة ومستوى التعليم والصحة. وهي موارد اقتصادية مهمة لأنها تسهم في زيادة إنتاجية الموارد الملموسة و تزيد من منفعتها</a:t>
            </a:r>
            <a:r>
              <a:rPr lang="ar-SA" smtClean="0"/>
              <a:t>, بالإضافة </a:t>
            </a:r>
            <a:r>
              <a:rPr lang="ar-SA" dirty="0" smtClean="0"/>
              <a:t>إلى أن لها تكاليف و ثمن.</a:t>
            </a:r>
          </a:p>
          <a:p>
            <a:endParaRPr lang="ar-SA" dirty="0"/>
          </a:p>
        </p:txBody>
      </p:sp>
    </p:spTree>
    <p:extLst>
      <p:ext uri="{BB962C8B-B14F-4D97-AF65-F5344CB8AC3E}">
        <p14:creationId xmlns:p14="http://schemas.microsoft.com/office/powerpoint/2010/main" val="32144678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2000" dirty="0">
                <a:solidFill>
                  <a:srgbClr val="775F55"/>
                </a:solidFill>
              </a:rPr>
              <a:t>الفصل الأول: مقدمة في اقتصاديات الموارد</a:t>
            </a:r>
            <a:endParaRPr lang="ar-SA" dirty="0"/>
          </a:p>
        </p:txBody>
      </p:sp>
      <p:sp>
        <p:nvSpPr>
          <p:cNvPr id="3" name="عنصر نائب للمحتوى 2"/>
          <p:cNvSpPr>
            <a:spLocks noGrp="1"/>
          </p:cNvSpPr>
          <p:nvPr>
            <p:ph idx="1"/>
          </p:nvPr>
        </p:nvSpPr>
        <p:spPr>
          <a:xfrm>
            <a:off x="467544" y="1268760"/>
            <a:ext cx="7620000" cy="4800600"/>
          </a:xfrm>
        </p:spPr>
        <p:txBody>
          <a:bodyPr>
            <a:normAutofit lnSpcReduction="10000"/>
          </a:bodyPr>
          <a:lstStyle/>
          <a:p>
            <a:pPr marL="0" indent="0">
              <a:buNone/>
            </a:pPr>
            <a:r>
              <a:rPr lang="ar-SA" sz="2400" b="1" u="sng" dirty="0" smtClean="0">
                <a:solidFill>
                  <a:srgbClr val="0070C0"/>
                </a:solidFill>
              </a:rPr>
              <a:t>خصائص الموارد الاقتصادية:</a:t>
            </a:r>
            <a:br>
              <a:rPr lang="ar-SA" sz="2400" b="1" u="sng" dirty="0" smtClean="0">
                <a:solidFill>
                  <a:srgbClr val="0070C0"/>
                </a:solidFill>
              </a:rPr>
            </a:br>
            <a:endParaRPr lang="ar-SA" sz="2400" b="1" u="sng" dirty="0" smtClean="0">
              <a:solidFill>
                <a:srgbClr val="0070C0"/>
              </a:solidFill>
            </a:endParaRPr>
          </a:p>
          <a:p>
            <a:pPr marL="0" indent="0">
              <a:buNone/>
            </a:pPr>
            <a:r>
              <a:rPr lang="ar-SA" b="1" dirty="0" smtClean="0"/>
              <a:t>1/ الموارد الاقتصادية نادرة:</a:t>
            </a:r>
            <a:r>
              <a:rPr lang="ar-SA" dirty="0" smtClean="0"/>
              <a:t/>
            </a:r>
            <a:br>
              <a:rPr lang="ar-SA" dirty="0" smtClean="0"/>
            </a:br>
            <a:r>
              <a:rPr lang="ar-SA" dirty="0" smtClean="0"/>
              <a:t>   </a:t>
            </a:r>
            <a:r>
              <a:rPr lang="ar-SA" sz="2000" dirty="0" smtClean="0"/>
              <a:t>- ندرة الموارد الاقتصادية: تعني أن كمية الموارد المتاحة محدودة مقارنة بكميات و أنواع السلع المتوقع إنتاجها منها و التي تتزايد مع تزايد أعداد السكان و معدلات استهلاك الأفراد.</a:t>
            </a:r>
            <a:br>
              <a:rPr lang="ar-SA" sz="2000" dirty="0" smtClean="0"/>
            </a:br>
            <a:r>
              <a:rPr lang="ar-SA" sz="2000" dirty="0" smtClean="0"/>
              <a:t/>
            </a:r>
            <a:br>
              <a:rPr lang="ar-SA" sz="2000" dirty="0" smtClean="0"/>
            </a:br>
            <a:r>
              <a:rPr lang="ar-SA" sz="2000" dirty="0" smtClean="0"/>
              <a:t>   - ندرة الموارد تحتم الاختيار بين الرغبات التي يمكن تلبيتها و إشباعها و مقدار كل منها.</a:t>
            </a:r>
            <a:r>
              <a:rPr lang="ar-SA" sz="2000" dirty="0"/>
              <a:t> </a:t>
            </a:r>
            <a:r>
              <a:rPr lang="ar-SA" sz="2000" dirty="0" smtClean="0"/>
              <a:t>فعلم الاقتصاد يسمى بـ (</a:t>
            </a:r>
            <a:r>
              <a:rPr lang="ar-SA" sz="2000" dirty="0" smtClean="0">
                <a:solidFill>
                  <a:srgbClr val="FF0000"/>
                </a:solidFill>
              </a:rPr>
              <a:t>علم الاختيار </a:t>
            </a:r>
            <a:r>
              <a:rPr lang="ar-SA" sz="2000" dirty="0" smtClean="0"/>
              <a:t>) لأن على الفرد أن يختار السلع و الخدمات و الكميات التي يستطيع إنتاجها أو استهلاكها من موارده المحدودة. </a:t>
            </a:r>
            <a:br>
              <a:rPr lang="ar-SA" sz="2000" dirty="0" smtClean="0"/>
            </a:br>
            <a:r>
              <a:rPr lang="ar-SA" sz="2000" dirty="0" smtClean="0"/>
              <a:t/>
            </a:r>
            <a:br>
              <a:rPr lang="ar-SA" sz="2000" dirty="0" smtClean="0"/>
            </a:br>
            <a:r>
              <a:rPr lang="ar-SA" sz="2000" dirty="0" smtClean="0"/>
              <a:t>  - لولا ندرة الموارد لتمكن كل فرد و كل مجتمع من الحصول على مستوى المعيشة الذي يرغب فيه.</a:t>
            </a:r>
            <a:br>
              <a:rPr lang="ar-SA" sz="2000" dirty="0" smtClean="0"/>
            </a:br>
            <a:endParaRPr lang="ar-SA" sz="2000" dirty="0" smtClean="0"/>
          </a:p>
          <a:p>
            <a:pPr marL="0" indent="0">
              <a:buNone/>
            </a:pPr>
            <a:r>
              <a:rPr lang="ar-SA" sz="2000" dirty="0" smtClean="0"/>
              <a:t>  - من هذه الخاصية </a:t>
            </a:r>
            <a:r>
              <a:rPr lang="ar-SA" sz="2000" u="sng" dirty="0" smtClean="0"/>
              <a:t>تتحدد أسعار الموارد وتكاليفها والكميات التي تستخدم منها </a:t>
            </a:r>
            <a:r>
              <a:rPr lang="ar-SA" sz="2000" dirty="0" smtClean="0"/>
              <a:t>في أي وقت من الأوقات. و يتم تحديد الأسعار في </a:t>
            </a:r>
            <a:r>
              <a:rPr lang="ar-SA" sz="2000" u="sng" dirty="0" smtClean="0"/>
              <a:t>سوق الموارد عن طريق قوى العرض و الطلب.</a:t>
            </a:r>
            <a:r>
              <a:rPr lang="ar-SA" dirty="0" smtClean="0"/>
              <a:t/>
            </a:r>
            <a:br>
              <a:rPr lang="ar-SA" dirty="0" smtClean="0"/>
            </a:br>
            <a:endParaRPr lang="ar-SA" dirty="0" smtClean="0"/>
          </a:p>
        </p:txBody>
      </p:sp>
    </p:spTree>
    <p:extLst>
      <p:ext uri="{BB962C8B-B14F-4D97-AF65-F5344CB8AC3E}">
        <p14:creationId xmlns:p14="http://schemas.microsoft.com/office/powerpoint/2010/main" val="1011938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1400" dirty="0">
                <a:solidFill>
                  <a:srgbClr val="775F55"/>
                </a:solidFill>
              </a:rPr>
              <a:t>الفصل الأول: مقدمة في اقتصاديات الموارد</a:t>
            </a:r>
            <a:endParaRPr lang="ar-SA" sz="1400" dirty="0"/>
          </a:p>
        </p:txBody>
      </p:sp>
      <p:sp>
        <p:nvSpPr>
          <p:cNvPr id="3" name="عنصر نائب للمحتوى 2"/>
          <p:cNvSpPr>
            <a:spLocks noGrp="1"/>
          </p:cNvSpPr>
          <p:nvPr>
            <p:ph idx="1"/>
          </p:nvPr>
        </p:nvSpPr>
        <p:spPr/>
        <p:txBody>
          <a:bodyPr>
            <a:normAutofit/>
          </a:bodyPr>
          <a:lstStyle/>
          <a:p>
            <a:pPr marL="0" indent="0">
              <a:buNone/>
            </a:pPr>
            <a:r>
              <a:rPr lang="ar-SA" sz="2800" b="1" u="sng" dirty="0">
                <a:solidFill>
                  <a:srgbClr val="0070C0"/>
                </a:solidFill>
              </a:rPr>
              <a:t>خصائص الموارد الاقتصادية:</a:t>
            </a:r>
            <a:br>
              <a:rPr lang="ar-SA" sz="2800" b="1" u="sng" dirty="0">
                <a:solidFill>
                  <a:srgbClr val="0070C0"/>
                </a:solidFill>
              </a:rPr>
            </a:br>
            <a:endParaRPr lang="ar-SA" dirty="0"/>
          </a:p>
          <a:p>
            <a:pPr marL="0" indent="0">
              <a:buNone/>
            </a:pPr>
            <a:r>
              <a:rPr lang="ar-SA" b="1" dirty="0" smtClean="0"/>
              <a:t>2/ قابلية </a:t>
            </a:r>
            <a:r>
              <a:rPr lang="ar-SA" b="1" dirty="0"/>
              <a:t>المورد الواحد </a:t>
            </a:r>
            <a:r>
              <a:rPr lang="ar-SA" b="1" dirty="0" smtClean="0"/>
              <a:t>للإسهام </a:t>
            </a:r>
            <a:r>
              <a:rPr lang="ar-SA" b="1" dirty="0"/>
              <a:t>في إنتاج عدة </a:t>
            </a:r>
            <a:r>
              <a:rPr lang="ar-SA" b="1" dirty="0" smtClean="0"/>
              <a:t>سلع:</a:t>
            </a:r>
            <a:br>
              <a:rPr lang="ar-SA" b="1" dirty="0" smtClean="0"/>
            </a:br>
            <a:r>
              <a:rPr lang="ar-SA" b="1" dirty="0" smtClean="0"/>
              <a:t>     </a:t>
            </a:r>
            <a:r>
              <a:rPr lang="ar-SA" sz="2000" dirty="0" smtClean="0"/>
              <a:t>- </a:t>
            </a:r>
            <a:r>
              <a:rPr lang="ar-SA" sz="2000" dirty="0" smtClean="0">
                <a:solidFill>
                  <a:srgbClr val="FF0000"/>
                </a:solidFill>
              </a:rPr>
              <a:t>مثال: </a:t>
            </a:r>
            <a:r>
              <a:rPr lang="ar-SA" sz="2000" dirty="0" smtClean="0"/>
              <a:t>الأرض يمكن استخدامها في الإنتاج الزراعي و الصناعي و الخدمي. كما أن العمل و رأس المال يستخدمان في تلك الأنشطة الاقتصادية و لكن القطاعات تختلف في احتياجاتها لهذه الموارد كما أن القطاع الواحد نفسه يختلف أيضًا في الكميات التي يستخدمها من الموارد ( مثل: في القطاع الصناعي, عدد العمال المطلوب لصناعة القطن يختلف عن عدد العمال المطلوب لصناعة الغذاء).</a:t>
            </a:r>
            <a:br>
              <a:rPr lang="ar-SA" sz="2000" dirty="0" smtClean="0"/>
            </a:br>
            <a:endParaRPr lang="ar-SA" b="1" dirty="0"/>
          </a:p>
          <a:p>
            <a:pPr marL="0" indent="0">
              <a:buNone/>
            </a:pPr>
            <a:r>
              <a:rPr lang="ar-SA" dirty="0" smtClean="0"/>
              <a:t>   </a:t>
            </a:r>
            <a:r>
              <a:rPr lang="ar-SA" sz="2000" dirty="0" smtClean="0"/>
              <a:t>- ومن </a:t>
            </a:r>
            <a:r>
              <a:rPr lang="ar-SA" sz="2000" dirty="0"/>
              <a:t>هذه الخاصية جاءت </a:t>
            </a:r>
            <a:r>
              <a:rPr lang="ar-SA" sz="2000" u="sng" dirty="0"/>
              <a:t>نظرية تخصيص الموارد </a:t>
            </a:r>
            <a:r>
              <a:rPr lang="ar-SA" sz="2000" dirty="0" smtClean="0"/>
              <a:t>أي توزيعها </a:t>
            </a:r>
            <a:r>
              <a:rPr lang="ar-SA" sz="2000" dirty="0"/>
              <a:t>على الأنشطة الاقتصادية المختلفة التي تتنافس </a:t>
            </a:r>
            <a:r>
              <a:rPr lang="ar-SA" sz="2000" dirty="0" smtClean="0"/>
              <a:t>عليها عبر الأجيال.</a:t>
            </a:r>
            <a:r>
              <a:rPr lang="ar-SA" dirty="0"/>
              <a:t/>
            </a:r>
            <a:br>
              <a:rPr lang="ar-SA" dirty="0"/>
            </a:br>
            <a:endParaRPr lang="ar-SA" dirty="0"/>
          </a:p>
          <a:p>
            <a:pPr marL="0" indent="0">
              <a:buNone/>
            </a:pPr>
            <a:endParaRPr lang="ar-SA" dirty="0"/>
          </a:p>
        </p:txBody>
      </p:sp>
    </p:spTree>
    <p:extLst>
      <p:ext uri="{BB962C8B-B14F-4D97-AF65-F5344CB8AC3E}">
        <p14:creationId xmlns:p14="http://schemas.microsoft.com/office/powerpoint/2010/main" val="368528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268760"/>
            <a:ext cx="7776864" cy="3970318"/>
          </a:xfrm>
          <a:prstGeom prst="rect">
            <a:avLst/>
          </a:prstGeom>
        </p:spPr>
        <p:txBody>
          <a:bodyPr wrap="square">
            <a:spAutoFit/>
          </a:bodyPr>
          <a:lstStyle/>
          <a:p>
            <a:r>
              <a:rPr lang="ar-SA" sz="2400" b="1" u="sng" dirty="0">
                <a:solidFill>
                  <a:srgbClr val="0070C0"/>
                </a:solidFill>
              </a:rPr>
              <a:t>خصائص الموارد الاقتصادية:</a:t>
            </a:r>
            <a:br>
              <a:rPr lang="ar-SA" sz="2400" b="1" u="sng" dirty="0">
                <a:solidFill>
                  <a:srgbClr val="0070C0"/>
                </a:solidFill>
              </a:rPr>
            </a:br>
            <a:r>
              <a:rPr lang="ar-SA" sz="2400" b="1" u="sng" dirty="0" smtClean="0">
                <a:solidFill>
                  <a:srgbClr val="0070C0"/>
                </a:solidFill>
              </a:rPr>
              <a:t/>
            </a:r>
            <a:br>
              <a:rPr lang="ar-SA" sz="2400" b="1" u="sng" dirty="0" smtClean="0">
                <a:solidFill>
                  <a:srgbClr val="0070C0"/>
                </a:solidFill>
              </a:rPr>
            </a:br>
            <a:endParaRPr lang="ar-SA" sz="2400" dirty="0"/>
          </a:p>
          <a:p>
            <a:r>
              <a:rPr lang="ar-SA" b="1" dirty="0" smtClean="0"/>
              <a:t>3/ السلعة الواحدة تحتاج لاستخدام عدة موارد لإنتاجها:</a:t>
            </a:r>
            <a:r>
              <a:rPr lang="ar-SA" b="1" dirty="0"/>
              <a:t/>
            </a:r>
            <a:br>
              <a:rPr lang="ar-SA" b="1" dirty="0"/>
            </a:br>
            <a:r>
              <a:rPr lang="ar-SA" b="1" dirty="0"/>
              <a:t>     </a:t>
            </a:r>
            <a:r>
              <a:rPr lang="ar-SA" dirty="0"/>
              <a:t>- </a:t>
            </a:r>
            <a:r>
              <a:rPr lang="ar-SA" dirty="0">
                <a:solidFill>
                  <a:srgbClr val="FF0000"/>
                </a:solidFill>
              </a:rPr>
              <a:t>مثال: </a:t>
            </a:r>
            <a:r>
              <a:rPr lang="ar-SA" dirty="0" smtClean="0"/>
              <a:t>السلع الزراعية تحتاج لمورد الأرض و رأس المال و العمل, شأنها شأن السلع الصناعية و الخدمات.</a:t>
            </a:r>
            <a:br>
              <a:rPr lang="ar-SA" dirty="0" smtClean="0"/>
            </a:br>
            <a:r>
              <a:rPr lang="ar-SA" dirty="0" smtClean="0"/>
              <a:t/>
            </a:r>
            <a:br>
              <a:rPr lang="ar-SA" dirty="0" smtClean="0"/>
            </a:br>
            <a:r>
              <a:rPr lang="ar-SA" dirty="0" smtClean="0"/>
              <a:t>    - يصعب إيجاد سلعة تنتج بدون استخدام الموارد الاقتصادية الثلاثة مجتمعة, و لذلك فإنه يمكن إحلال أي مورد منها محل مورد آخر و لكن إلى حد ما , و ذلك بهدف تقليل تكاليف النشاط الإنتاجي. مثال: اذا العمل أقل تكلفة من رأس المال في النشاط الزراعي, فإنه يمكن زيادة مورد العمل و تخفيض مورد رأس المال مما يعني إحلال العمل محل رأس المال.</a:t>
            </a:r>
            <a:r>
              <a:rPr lang="ar-SA" dirty="0"/>
              <a:t/>
            </a:r>
            <a:br>
              <a:rPr lang="ar-SA" dirty="0"/>
            </a:br>
            <a:endParaRPr lang="ar-SA" b="1" dirty="0"/>
          </a:p>
          <a:p>
            <a:r>
              <a:rPr lang="ar-SA" dirty="0"/>
              <a:t>   - ومن هذه الخاصية </a:t>
            </a:r>
            <a:r>
              <a:rPr lang="ar-SA" dirty="0" smtClean="0"/>
              <a:t>جاء </a:t>
            </a:r>
            <a:r>
              <a:rPr lang="ar-SA" u="sng" dirty="0" smtClean="0"/>
              <a:t>مبدأ الإحلال.</a:t>
            </a:r>
            <a:endParaRPr lang="ar-SA" dirty="0"/>
          </a:p>
        </p:txBody>
      </p:sp>
      <p:sp>
        <p:nvSpPr>
          <p:cNvPr id="3" name="مستطيل 2"/>
          <p:cNvSpPr/>
          <p:nvPr/>
        </p:nvSpPr>
        <p:spPr>
          <a:xfrm>
            <a:off x="251520" y="404664"/>
            <a:ext cx="3329758" cy="369332"/>
          </a:xfrm>
          <a:prstGeom prst="rect">
            <a:avLst/>
          </a:prstGeom>
        </p:spPr>
        <p:txBody>
          <a:bodyPr wrap="none">
            <a:spAutoFit/>
          </a:bodyPr>
          <a:lstStyle/>
          <a:p>
            <a:r>
              <a:rPr lang="ar-SA" dirty="0">
                <a:solidFill>
                  <a:srgbClr val="775F55"/>
                </a:solidFill>
              </a:rPr>
              <a:t>الفصل الأول: مقدمة في اقتصاديات الموارد</a:t>
            </a:r>
            <a:endParaRPr lang="ar-SA" dirty="0"/>
          </a:p>
        </p:txBody>
      </p:sp>
    </p:spTree>
    <p:extLst>
      <p:ext uri="{BB962C8B-B14F-4D97-AF65-F5344CB8AC3E}">
        <p14:creationId xmlns:p14="http://schemas.microsoft.com/office/powerpoint/2010/main" val="2020962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2000" dirty="0">
                <a:solidFill>
                  <a:srgbClr val="775F55"/>
                </a:solidFill>
              </a:rPr>
              <a:t>الفصل الأول: مقدمة في اقتصاديات الموارد</a:t>
            </a:r>
            <a:endParaRPr lang="ar-SA" dirty="0"/>
          </a:p>
        </p:txBody>
      </p:sp>
      <p:sp>
        <p:nvSpPr>
          <p:cNvPr id="3" name="عنصر نائب للمحتوى 2"/>
          <p:cNvSpPr>
            <a:spLocks noGrp="1"/>
          </p:cNvSpPr>
          <p:nvPr>
            <p:ph idx="1"/>
          </p:nvPr>
        </p:nvSpPr>
        <p:spPr>
          <a:xfrm>
            <a:off x="395536" y="980728"/>
            <a:ext cx="7620000" cy="4800600"/>
          </a:xfrm>
        </p:spPr>
        <p:txBody>
          <a:bodyPr>
            <a:normAutofit fontScale="40000" lnSpcReduction="20000"/>
          </a:bodyPr>
          <a:lstStyle/>
          <a:p>
            <a:pPr marL="0" indent="0">
              <a:buNone/>
            </a:pPr>
            <a:endParaRPr lang="ar-SA" u="sng" dirty="0" smtClean="0"/>
          </a:p>
          <a:p>
            <a:pPr indent="-342900">
              <a:buFont typeface="Wingdings" pitchFamily="2" charset="2"/>
              <a:buChar char="v"/>
            </a:pPr>
            <a:r>
              <a:rPr lang="ar-SA" sz="6000" u="sng" dirty="0" smtClean="0">
                <a:solidFill>
                  <a:srgbClr val="0070C0"/>
                </a:solidFill>
              </a:rPr>
              <a:t>لماذا الاهتمام بدراسة اقتصاديات الموارد؟</a:t>
            </a:r>
          </a:p>
          <a:p>
            <a:pPr marL="0" indent="0">
              <a:buNone/>
            </a:pPr>
            <a:endParaRPr lang="ar-SA" sz="4200" u="sng" dirty="0" smtClean="0"/>
          </a:p>
          <a:p>
            <a:pPr marL="0" indent="0">
              <a:buNone/>
            </a:pPr>
            <a:r>
              <a:rPr lang="ar-SA" sz="4200" b="1" u="sng" dirty="0" smtClean="0">
                <a:solidFill>
                  <a:srgbClr val="0070C0"/>
                </a:solidFill>
              </a:rPr>
              <a:t>أولا/ أسباب الاهتمام باقتصاديات الموارد </a:t>
            </a:r>
            <a:r>
              <a:rPr lang="ar-SA" sz="4200" b="1" u="sng" dirty="0" smtClean="0">
                <a:solidFill>
                  <a:srgbClr val="FF0000"/>
                </a:solidFill>
              </a:rPr>
              <a:t>( بصفة عامة </a:t>
            </a:r>
            <a:r>
              <a:rPr lang="ar-SA" sz="4200" b="1" u="sng" dirty="0" smtClean="0">
                <a:solidFill>
                  <a:srgbClr val="FF0000"/>
                </a:solidFill>
              </a:rPr>
              <a:t>) </a:t>
            </a:r>
            <a:r>
              <a:rPr lang="ar-SA" sz="4200" b="1" u="sng" dirty="0" smtClean="0">
                <a:solidFill>
                  <a:srgbClr val="0070C0"/>
                </a:solidFill>
              </a:rPr>
              <a:t>:</a:t>
            </a:r>
            <a:r>
              <a:rPr lang="ar-SA" sz="4200" b="1" u="sng" dirty="0" smtClean="0">
                <a:solidFill>
                  <a:srgbClr val="0070C0"/>
                </a:solidFill>
              </a:rPr>
              <a:t/>
            </a:r>
            <a:br>
              <a:rPr lang="ar-SA" sz="4200" b="1" u="sng" dirty="0" smtClean="0">
                <a:solidFill>
                  <a:srgbClr val="0070C0"/>
                </a:solidFill>
              </a:rPr>
            </a:br>
            <a:endParaRPr lang="ar-SA" sz="4200" b="1" u="sng" dirty="0" smtClean="0">
              <a:solidFill>
                <a:srgbClr val="0070C0"/>
              </a:solidFill>
            </a:endParaRPr>
          </a:p>
          <a:p>
            <a:pPr marL="0" indent="0">
              <a:buClr>
                <a:schemeClr val="tx1"/>
              </a:buClr>
              <a:buNone/>
            </a:pPr>
            <a:r>
              <a:rPr lang="ar-SA" sz="4200" b="1" dirty="0" smtClean="0"/>
              <a:t>1- المشكلة السكانية:</a:t>
            </a:r>
          </a:p>
          <a:p>
            <a:pPr>
              <a:buFont typeface="Wingdings" panose="05000000000000000000" pitchFamily="2" charset="2"/>
              <a:buChar char="§"/>
            </a:pPr>
            <a:r>
              <a:rPr lang="ar-SA" sz="4200" dirty="0" smtClean="0"/>
              <a:t>برزت مشكلة الموارد الاقتصادية بعد الثورة الصناعية, التي أدت إلى تقدم العلم في المجالات المختلفة.</a:t>
            </a:r>
          </a:p>
          <a:p>
            <a:pPr>
              <a:buFont typeface="Wingdings" panose="05000000000000000000" pitchFamily="2" charset="2"/>
              <a:buChar char="§"/>
            </a:pPr>
            <a:r>
              <a:rPr lang="ar-SA" sz="4200" dirty="0" smtClean="0"/>
              <a:t>التطور في مجال الزراعة و الصحة و التعليم ← زيادة أعداد المواليد و انخفاض الوفيات ← انفجار سكاني.</a:t>
            </a:r>
          </a:p>
          <a:p>
            <a:pPr>
              <a:buFont typeface="Wingdings" panose="05000000000000000000" pitchFamily="2" charset="2"/>
              <a:buChar char="§"/>
            </a:pPr>
            <a:r>
              <a:rPr lang="ar-SA" sz="4200" dirty="0" smtClean="0"/>
              <a:t>سرعة </a:t>
            </a:r>
            <a:r>
              <a:rPr lang="ar-SA" sz="4200" dirty="0"/>
              <a:t>تزايد معدلات الزيادة في سكان العالم وخاصة في الدول النامية زاد من القلق حول كفاية </a:t>
            </a:r>
            <a:r>
              <a:rPr lang="ar-SA" sz="4200" dirty="0" smtClean="0"/>
              <a:t>الموارد. </a:t>
            </a:r>
          </a:p>
          <a:p>
            <a:pPr>
              <a:buFont typeface="Wingdings" panose="05000000000000000000" pitchFamily="2" charset="2"/>
              <a:buChar char="§"/>
            </a:pPr>
            <a:r>
              <a:rPr lang="ar-SA" sz="4200" dirty="0" smtClean="0"/>
              <a:t>في الدول النامية لم تكن المشكلة هي تزايد عدد السكان ولكنها قد تكون عدم الاهتمام بزيادة إنتاجية الموارد البشرية وسوء استخدام الموارد الاقتصادية المتاحة.</a:t>
            </a:r>
            <a:br>
              <a:rPr lang="ar-SA" sz="4200" dirty="0" smtClean="0"/>
            </a:br>
            <a:endParaRPr lang="ar-SA" sz="4200" dirty="0" smtClean="0"/>
          </a:p>
          <a:p>
            <a:pPr marL="0" indent="0">
              <a:buNone/>
            </a:pPr>
            <a:r>
              <a:rPr lang="ar-SA" sz="4200" b="1" dirty="0" smtClean="0"/>
              <a:t>2- تزايد معدلات استهلاك الفرد:</a:t>
            </a:r>
          </a:p>
          <a:p>
            <a:pPr indent="-342900">
              <a:buFont typeface="Wingdings" pitchFamily="2" charset="2"/>
              <a:buChar char="§"/>
            </a:pPr>
            <a:r>
              <a:rPr lang="ar-SA" sz="4200" dirty="0" smtClean="0"/>
              <a:t>تعتمد السلع الاستهلاكية في إنتاجها على الموارد الاقتصادية المحدودة, و بالتالي فإن زيادة معدلات استهلاك الأفراد ملحوظة بمعدل يفوق معدل زيادة الموارد ( المرحلة الاستهلاكية)</a:t>
            </a:r>
          </a:p>
          <a:p>
            <a:pPr indent="-342900">
              <a:buFont typeface="Wingdings" pitchFamily="2" charset="2"/>
              <a:buChar char="§"/>
            </a:pPr>
            <a:r>
              <a:rPr lang="ar-SA" sz="4200" dirty="0" smtClean="0"/>
              <a:t>أدى ذلك إلى زيادة القلق على كفاية الموارد لمتطلبات سكان العالم المتزايدة بشكل مطرد, مما أدى تبعًا لذلك إلى زيادة الاهتمام بترشيد استهلاك الفرد باستخدام الطرق الاقتصادية و التوعية.</a:t>
            </a:r>
            <a:r>
              <a:rPr lang="ar-SA" sz="3300" dirty="0" smtClean="0"/>
              <a:t/>
            </a:r>
            <a:br>
              <a:rPr lang="ar-SA" sz="3300" dirty="0" smtClean="0"/>
            </a:br>
            <a:endParaRPr lang="ar-SA" sz="3300" dirty="0" smtClean="0"/>
          </a:p>
          <a:p>
            <a:pPr marL="514350" indent="-514350">
              <a:buAutoNum type="arabicPeriod"/>
            </a:pPr>
            <a:endParaRPr lang="ar-SA" dirty="0" smtClean="0"/>
          </a:p>
          <a:p>
            <a:pPr marL="0" indent="0">
              <a:buNone/>
            </a:pPr>
            <a:endParaRPr lang="ar-SA" dirty="0"/>
          </a:p>
        </p:txBody>
      </p:sp>
    </p:spTree>
    <p:extLst>
      <p:ext uri="{BB962C8B-B14F-4D97-AF65-F5344CB8AC3E}">
        <p14:creationId xmlns:p14="http://schemas.microsoft.com/office/powerpoint/2010/main" val="2493273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circle(in)">
                                      <p:cBhvr>
                                        <p:cTn id="12" dur="2000"/>
                                        <p:tgtEl>
                                          <p:spTgt spid="3">
                                            <p:txEl>
                                              <p:pRg st="4" end="4"/>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circle(in)">
                                      <p:cBhvr>
                                        <p:cTn id="15" dur="2000"/>
                                        <p:tgtEl>
                                          <p:spTgt spid="3">
                                            <p:txEl>
                                              <p:pRg st="5" end="5"/>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circle(in)">
                                      <p:cBhvr>
                                        <p:cTn id="18" dur="2000"/>
                                        <p:tgtEl>
                                          <p:spTgt spid="3">
                                            <p:txEl>
                                              <p:pRg st="6" end="6"/>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circle(in)">
                                      <p:cBhvr>
                                        <p:cTn id="21" dur="2000"/>
                                        <p:tgtEl>
                                          <p:spTgt spid="3">
                                            <p:txEl>
                                              <p:pRg st="7" end="7"/>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circle(in)">
                                      <p:cBhvr>
                                        <p:cTn id="24" dur="2000"/>
                                        <p:tgtEl>
                                          <p:spTgt spid="3">
                                            <p:txEl>
                                              <p:pRg st="8" end="8"/>
                                            </p:txEl>
                                          </p:spTgt>
                                        </p:tgtEl>
                                      </p:cBhvr>
                                    </p:animEffect>
                                  </p:childTnLst>
                                </p:cTn>
                              </p:par>
                              <p:par>
                                <p:cTn id="25" presetID="6" presetClass="entr" presetSubtype="16"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circle(in)">
                                      <p:cBhvr>
                                        <p:cTn id="27" dur="2000"/>
                                        <p:tgtEl>
                                          <p:spTgt spid="3">
                                            <p:txEl>
                                              <p:pRg st="9" end="9"/>
                                            </p:txEl>
                                          </p:spTgt>
                                        </p:tgtEl>
                                      </p:cBhvr>
                                    </p:animEffect>
                                  </p:childTnLst>
                                </p:cTn>
                              </p:par>
                              <p:par>
                                <p:cTn id="28" presetID="6" presetClass="entr" presetSubtype="16" fill="hold" nodeType="withEffect">
                                  <p:stCondLst>
                                    <p:cond delay="0"/>
                                  </p:stCondLst>
                                  <p:childTnLst>
                                    <p:set>
                                      <p:cBhvr>
                                        <p:cTn id="29" dur="1" fill="hold">
                                          <p:stCondLst>
                                            <p:cond delay="0"/>
                                          </p:stCondLst>
                                        </p:cTn>
                                        <p:tgtEl>
                                          <p:spTgt spid="3">
                                            <p:txEl>
                                              <p:pRg st="10" end="10"/>
                                            </p:txEl>
                                          </p:spTgt>
                                        </p:tgtEl>
                                        <p:attrNameLst>
                                          <p:attrName>style.visibility</p:attrName>
                                        </p:attrNameLst>
                                      </p:cBhvr>
                                      <p:to>
                                        <p:strVal val="visible"/>
                                      </p:to>
                                    </p:set>
                                    <p:animEffect transition="in" filter="circle(in)">
                                      <p:cBhvr>
                                        <p:cTn id="30" dur="2000"/>
                                        <p:tgtEl>
                                          <p:spTgt spid="3">
                                            <p:txEl>
                                              <p:pRg st="10" end="10"/>
                                            </p:txEl>
                                          </p:spTgt>
                                        </p:tgtEl>
                                      </p:cBhvr>
                                    </p:animEffect>
                                  </p:childTnLst>
                                </p:cTn>
                              </p:par>
                              <p:par>
                                <p:cTn id="31" presetID="6" presetClass="entr" presetSubtype="16"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animEffect transition="in" filter="circle(in)">
                                      <p:cBhvr>
                                        <p:cTn id="33"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2000" dirty="0">
                <a:solidFill>
                  <a:srgbClr val="775F55"/>
                </a:solidFill>
              </a:rPr>
              <a:t>الفصل الأول: مقدمة في اقتصاديات الموارد</a:t>
            </a:r>
            <a:endParaRPr lang="ar-SA" dirty="0"/>
          </a:p>
        </p:txBody>
      </p:sp>
      <p:sp>
        <p:nvSpPr>
          <p:cNvPr id="3" name="عنصر نائب للمحتوى 2"/>
          <p:cNvSpPr>
            <a:spLocks noGrp="1"/>
          </p:cNvSpPr>
          <p:nvPr>
            <p:ph idx="1"/>
          </p:nvPr>
        </p:nvSpPr>
        <p:spPr>
          <a:xfrm>
            <a:off x="611560" y="1268760"/>
            <a:ext cx="7559752" cy="4925144"/>
          </a:xfrm>
        </p:spPr>
        <p:txBody>
          <a:bodyPr>
            <a:normAutofit fontScale="40000" lnSpcReduction="20000"/>
          </a:bodyPr>
          <a:lstStyle/>
          <a:p>
            <a:pPr marL="0" lvl="0" indent="0">
              <a:buClr>
                <a:srgbClr val="DD8047"/>
              </a:buClr>
              <a:buNone/>
            </a:pPr>
            <a:endParaRPr lang="ar-SA" sz="2200" u="sng" dirty="0" smtClean="0">
              <a:solidFill>
                <a:prstClr val="black"/>
              </a:solidFill>
            </a:endParaRPr>
          </a:p>
          <a:p>
            <a:pPr marL="0" indent="0">
              <a:buNone/>
            </a:pPr>
            <a:r>
              <a:rPr lang="ar-SA" sz="4000" b="1" dirty="0" smtClean="0"/>
              <a:t>3- </a:t>
            </a:r>
            <a:r>
              <a:rPr lang="ar-SA" sz="4000" b="1" dirty="0"/>
              <a:t>التقدم التقني: </a:t>
            </a:r>
          </a:p>
          <a:p>
            <a:pPr>
              <a:buFont typeface="Wingdings" panose="05000000000000000000" pitchFamily="2" charset="2"/>
              <a:buChar char="§"/>
            </a:pPr>
            <a:r>
              <a:rPr lang="ar-SA" sz="4000" dirty="0"/>
              <a:t>أدى التقدم التقني الى زيادة انتاج السلع الاستهلاكية كماً ونوعاً مما يزيد من معدلات استهلاك الفرد من الموارد الاقتصادية, كما أنه ساهم من الجانب الآخر في زيادة و سهولة اكتشاف الموارد عن طريق أشعة الليزر و الأقمار الصناعية و زيادة كفاءتها.</a:t>
            </a:r>
          </a:p>
          <a:p>
            <a:pPr>
              <a:buFont typeface="Wingdings" panose="05000000000000000000" pitchFamily="2" charset="2"/>
              <a:buChar char="§"/>
            </a:pPr>
            <a:r>
              <a:rPr lang="ar-SA" sz="4000" dirty="0"/>
              <a:t>اعتماداً على مدى تأثيره على كلا الجانبين يتم تحديد مدى ما يحققه التقدم التقني من تغير في كمية و نوعية الموارد الاقتصادية. على سبيل المثال: </a:t>
            </a:r>
            <a:br>
              <a:rPr lang="ar-SA" sz="4000" dirty="0"/>
            </a:br>
            <a:r>
              <a:rPr lang="ar-SA" sz="4000" dirty="0"/>
              <a:t>- إذا أدى التقدم التقني إلى زيادة اكتشاف الموارد و رفع كفاءتها </a:t>
            </a:r>
            <a:r>
              <a:rPr lang="ar-SA" sz="4000" u="sng" dirty="0"/>
              <a:t>أكثر </a:t>
            </a:r>
            <a:r>
              <a:rPr lang="ar-SA" sz="4000" dirty="0"/>
              <a:t>من زيادة معدلات استهلاك الأفراد, فيمكن القول بأن التقدم التقني ساهم في تخفيف حدة مشكلة ندرة الموارد الاقتصادية.</a:t>
            </a:r>
            <a:endParaRPr lang="ar-SA" sz="4000" u="sng" dirty="0"/>
          </a:p>
          <a:p>
            <a:pPr marL="0" lvl="0" indent="0">
              <a:buClr>
                <a:srgbClr val="DD8047"/>
              </a:buClr>
              <a:buNone/>
            </a:pPr>
            <a:endParaRPr lang="ar-SA" sz="4000" u="sng" dirty="0" smtClean="0">
              <a:solidFill>
                <a:srgbClr val="0070C0"/>
              </a:solidFill>
            </a:endParaRPr>
          </a:p>
          <a:p>
            <a:pPr marL="0" indent="0">
              <a:buNone/>
            </a:pPr>
            <a:r>
              <a:rPr lang="ar-SA" sz="4000" b="1" dirty="0" smtClean="0"/>
              <a:t>4- </a:t>
            </a:r>
            <a:r>
              <a:rPr lang="ar-SA" sz="4000" b="1" dirty="0"/>
              <a:t>التخطيط </a:t>
            </a:r>
            <a:r>
              <a:rPr lang="ar-SA" sz="4000" b="1" dirty="0" smtClean="0"/>
              <a:t>والتنمية:</a:t>
            </a:r>
            <a:endParaRPr lang="ar-SA" sz="4000" b="1" dirty="0"/>
          </a:p>
          <a:p>
            <a:pPr>
              <a:buFont typeface="Wingdings" panose="05000000000000000000" pitchFamily="2" charset="2"/>
              <a:buChar char="§"/>
            </a:pPr>
            <a:r>
              <a:rPr lang="ar-SA" sz="4000" dirty="0"/>
              <a:t>تزايد الاهتمام بالتخطيط الاقتصادي وبرامج التنمية الاقتصادية أدى الى المزيد من الحاجة الى التعرف على الموارد </a:t>
            </a:r>
            <a:r>
              <a:rPr lang="ar-SA" sz="4000" dirty="0" smtClean="0"/>
              <a:t>الاقتصادية </a:t>
            </a:r>
            <a:r>
              <a:rPr lang="ar-SA" sz="4000" dirty="0"/>
              <a:t>وكيفية استخدامها لتحقق أهداف </a:t>
            </a:r>
            <a:r>
              <a:rPr lang="ar-SA" sz="4000" dirty="0" smtClean="0"/>
              <a:t>المجتمع</a:t>
            </a:r>
            <a:r>
              <a:rPr lang="ar-SA" sz="4000" dirty="0"/>
              <a:t> </a:t>
            </a:r>
            <a:r>
              <a:rPr lang="ar-SA" sz="4000" dirty="0" smtClean="0"/>
              <a:t>لضمان نجاح الخطط الاقتصادية التنموية.</a:t>
            </a:r>
            <a:br>
              <a:rPr lang="ar-SA" sz="4000" dirty="0" smtClean="0"/>
            </a:br>
            <a:endParaRPr lang="ar-SA" sz="4000" dirty="0"/>
          </a:p>
          <a:p>
            <a:pPr marL="0" indent="0">
              <a:buNone/>
            </a:pPr>
            <a:r>
              <a:rPr lang="ar-SA" sz="4000" b="1" dirty="0"/>
              <a:t>5- التجارة </a:t>
            </a:r>
            <a:r>
              <a:rPr lang="ar-SA" sz="4000" b="1" dirty="0" smtClean="0"/>
              <a:t>الدولية:</a:t>
            </a:r>
            <a:endParaRPr lang="ar-SA" sz="4000" b="1" dirty="0"/>
          </a:p>
          <a:p>
            <a:pPr>
              <a:buFont typeface="Wingdings" panose="05000000000000000000" pitchFamily="2" charset="2"/>
              <a:buChar char="§"/>
            </a:pPr>
            <a:r>
              <a:rPr lang="ar-SA" sz="4000" dirty="0"/>
              <a:t>تعتمد التجارة الدولية أساساً على </a:t>
            </a:r>
            <a:r>
              <a:rPr lang="ar-SA" sz="4000" u="sng" dirty="0"/>
              <a:t>الأفضلية النسبية </a:t>
            </a:r>
            <a:r>
              <a:rPr lang="ar-SA" sz="4000" dirty="0"/>
              <a:t>فيما يتعلق بإنتاج وتصدير واستيراد السلع المختلفة والتي بدورها تعتمد </a:t>
            </a:r>
            <a:r>
              <a:rPr lang="ar-SA" sz="4000" dirty="0" smtClean="0"/>
              <a:t>على الموارد </a:t>
            </a:r>
            <a:r>
              <a:rPr lang="ar-SA" sz="4000" dirty="0"/>
              <a:t>المتاحة</a:t>
            </a:r>
            <a:r>
              <a:rPr lang="ar-SA" sz="4000" dirty="0" smtClean="0"/>
              <a:t>. فمثلاً الدولة الغنية بالموارد تقوم بإنتاج سلعة ما ثم تصدر هذه السلعة الى الدول التي تفتقر لمثل تلك الموارد.</a:t>
            </a:r>
          </a:p>
          <a:p>
            <a:pPr>
              <a:buFont typeface="Wingdings" panose="05000000000000000000" pitchFamily="2" charset="2"/>
              <a:buChar char="§"/>
            </a:pPr>
            <a:r>
              <a:rPr lang="ar-SA" sz="4000" dirty="0" smtClean="0"/>
              <a:t>إن وفرة الموارد تقلل تكاليف إنتاج السلع وشحها يزيد من التكاليف, و هذا هو العامل الأساسي لأن تصبح دولة مصدرة لسلع ما أو تكون مستوردة لها.</a:t>
            </a:r>
          </a:p>
        </p:txBody>
      </p:sp>
    </p:spTree>
    <p:extLst>
      <p:ext uri="{BB962C8B-B14F-4D97-AF65-F5344CB8AC3E}">
        <p14:creationId xmlns:p14="http://schemas.microsoft.com/office/powerpoint/2010/main" val="2600159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circle(in)">
                                      <p:cBhvr>
                                        <p:cTn id="7" dur="2000"/>
                                        <p:tgtEl>
                                          <p:spTgt spid="3">
                                            <p:txEl>
                                              <p:pRg st="5" end="5"/>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circle(in)">
                                      <p:cBhvr>
                                        <p:cTn id="10" dur="2000"/>
                                        <p:tgtEl>
                                          <p:spTgt spid="3">
                                            <p:txEl>
                                              <p:pRg st="6" end="6"/>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Effect transition="in" filter="circle(in)">
                                      <p:cBhvr>
                                        <p:cTn id="13" dur="2000"/>
                                        <p:tgtEl>
                                          <p:spTgt spid="3">
                                            <p:txEl>
                                              <p:pRg st="7" end="7"/>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8" end="8"/>
                                            </p:txEl>
                                          </p:spTgt>
                                        </p:tgtEl>
                                        <p:attrNameLst>
                                          <p:attrName>style.visibility</p:attrName>
                                        </p:attrNameLst>
                                      </p:cBhvr>
                                      <p:to>
                                        <p:strVal val="visible"/>
                                      </p:to>
                                    </p:set>
                                    <p:animEffect transition="in" filter="circle(in)">
                                      <p:cBhvr>
                                        <p:cTn id="16" dur="2000"/>
                                        <p:tgtEl>
                                          <p:spTgt spid="3">
                                            <p:txEl>
                                              <p:pRg st="8" end="8"/>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Effect transition="in" filter="circle(in)">
                                      <p:cBhvr>
                                        <p:cTn id="19"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2000" dirty="0">
                <a:solidFill>
                  <a:srgbClr val="775F55"/>
                </a:solidFill>
              </a:rPr>
              <a:t>الفصل الأول: مقدمة في اقتصاديات الموارد</a:t>
            </a:r>
            <a:endParaRPr lang="ar-SA" dirty="0"/>
          </a:p>
        </p:txBody>
      </p:sp>
      <p:sp>
        <p:nvSpPr>
          <p:cNvPr id="3" name="عنصر نائب للمحتوى 2"/>
          <p:cNvSpPr>
            <a:spLocks noGrp="1"/>
          </p:cNvSpPr>
          <p:nvPr>
            <p:ph idx="1"/>
          </p:nvPr>
        </p:nvSpPr>
        <p:spPr>
          <a:xfrm>
            <a:off x="539552" y="1340768"/>
            <a:ext cx="7620000" cy="4800600"/>
          </a:xfrm>
        </p:spPr>
        <p:txBody>
          <a:bodyPr>
            <a:normAutofit/>
          </a:bodyPr>
          <a:lstStyle/>
          <a:p>
            <a:pPr marL="0" lvl="0" indent="0">
              <a:buClr>
                <a:srgbClr val="DD8047"/>
              </a:buClr>
              <a:buNone/>
            </a:pPr>
            <a:r>
              <a:rPr lang="ar-SA" sz="2400" u="sng" dirty="0">
                <a:solidFill>
                  <a:srgbClr val="0070C0"/>
                </a:solidFill>
              </a:rPr>
              <a:t>لماذا الاهتمام بدراسة اقتصاديات الموارد:</a:t>
            </a:r>
          </a:p>
          <a:p>
            <a:pPr marL="0" indent="0">
              <a:buNone/>
            </a:pPr>
            <a:endParaRPr lang="ar-SA" b="1" u="sng" dirty="0" smtClean="0">
              <a:solidFill>
                <a:srgbClr val="0070C0"/>
              </a:solidFill>
            </a:endParaRPr>
          </a:p>
          <a:p>
            <a:pPr marL="0" indent="0">
              <a:buNone/>
            </a:pPr>
            <a:r>
              <a:rPr lang="ar-SA" sz="1800" b="1" u="sng" dirty="0" smtClean="0">
                <a:solidFill>
                  <a:srgbClr val="0070C0"/>
                </a:solidFill>
              </a:rPr>
              <a:t>ثانياً: أسباب الاهتمام باقتصاديات الموارد في </a:t>
            </a:r>
            <a:r>
              <a:rPr lang="ar-SA" sz="1800" b="1" u="sng" dirty="0" smtClean="0">
                <a:solidFill>
                  <a:srgbClr val="FF0000"/>
                </a:solidFill>
              </a:rPr>
              <a:t>(الوقت الراهن</a:t>
            </a:r>
            <a:r>
              <a:rPr lang="ar-SA" sz="1800" b="1" u="sng" dirty="0" smtClean="0">
                <a:solidFill>
                  <a:srgbClr val="FF0000"/>
                </a:solidFill>
              </a:rPr>
              <a:t>) </a:t>
            </a:r>
            <a:r>
              <a:rPr lang="ar-SA" sz="1800" b="1" u="sng" dirty="0" smtClean="0">
                <a:solidFill>
                  <a:srgbClr val="0070C0"/>
                </a:solidFill>
              </a:rPr>
              <a:t>: </a:t>
            </a:r>
            <a:endParaRPr lang="ar-SA" sz="1800" u="sng" dirty="0" smtClean="0"/>
          </a:p>
          <a:p>
            <a:pPr marL="0" indent="0">
              <a:buNone/>
            </a:pPr>
            <a:r>
              <a:rPr lang="ar-SA" sz="1800" b="1" dirty="0" smtClean="0"/>
              <a:t>1- أزمة الطاقة و المعادن:</a:t>
            </a:r>
          </a:p>
          <a:p>
            <a:pPr>
              <a:buFont typeface="Wingdings" panose="05000000000000000000" pitchFamily="2" charset="2"/>
              <a:buChar char="§"/>
            </a:pPr>
            <a:r>
              <a:rPr lang="ar-SA" sz="1800" dirty="0" smtClean="0"/>
              <a:t>زيادة السكان والتقنية أدى الى تزايد الطلب على مصادر الطاقة بشكل أكبر من معدلات الانتاج. </a:t>
            </a:r>
          </a:p>
          <a:p>
            <a:pPr>
              <a:buFont typeface="Wingdings" panose="05000000000000000000" pitchFamily="2" charset="2"/>
              <a:buChar char="§"/>
            </a:pPr>
            <a:r>
              <a:rPr lang="ar-SA" sz="1800" dirty="0" smtClean="0"/>
              <a:t>مصادر الطاقة المعتمد عليها غالبا هي مصادر قابلة للنضوب, و إن أمكن إعادة استخدام بعض الموارد القابلة للنضوب فإن الأهم منها لا يمكن إعادة استخدامه كالنفط.</a:t>
            </a:r>
          </a:p>
          <a:p>
            <a:pPr>
              <a:buFont typeface="Wingdings" panose="05000000000000000000" pitchFamily="2" charset="2"/>
              <a:buChar char="§"/>
            </a:pPr>
            <a:r>
              <a:rPr lang="ar-SA" sz="1800" dirty="0" smtClean="0"/>
              <a:t>هذا أدى إلى تزايد اهتمام مراكز الأبحاث الاقتصادية  في الدول الصناعية خاصة إلى إيجاد مصادر بديلة.</a:t>
            </a:r>
            <a:r>
              <a:rPr lang="ar-SA" dirty="0" smtClean="0"/>
              <a:t/>
            </a:r>
            <a:br>
              <a:rPr lang="ar-SA" dirty="0" smtClean="0"/>
            </a:br>
            <a:endParaRPr lang="ar-SA" dirty="0" smtClean="0"/>
          </a:p>
          <a:p>
            <a:pPr marL="0" indent="0">
              <a:buNone/>
            </a:pPr>
            <a:r>
              <a:rPr lang="ar-SA" sz="1800" dirty="0" smtClean="0"/>
              <a:t>2</a:t>
            </a:r>
            <a:r>
              <a:rPr lang="ar-SA" sz="1800" b="1" dirty="0" smtClean="0"/>
              <a:t>- أزمة الغذاء: </a:t>
            </a:r>
          </a:p>
          <a:p>
            <a:pPr>
              <a:buFont typeface="Wingdings" panose="05000000000000000000" pitchFamily="2" charset="2"/>
              <a:buChar char="§"/>
            </a:pPr>
            <a:r>
              <a:rPr lang="ar-SA" sz="1800" dirty="0" smtClean="0"/>
              <a:t>تزايد أعداد السكان بدرجة كبيرة وبالتالي لم </a:t>
            </a:r>
            <a:r>
              <a:rPr lang="ar-SA" sz="1800" dirty="0" err="1" smtClean="0"/>
              <a:t>تواكبها</a:t>
            </a:r>
            <a:r>
              <a:rPr lang="ar-SA" sz="1800" dirty="0" smtClean="0"/>
              <a:t> زيادة متكافئة في إنتاج الغذاء.</a:t>
            </a:r>
          </a:p>
          <a:p>
            <a:pPr>
              <a:buFont typeface="Wingdings" panose="05000000000000000000" pitchFamily="2" charset="2"/>
              <a:buChar char="§"/>
            </a:pPr>
            <a:r>
              <a:rPr lang="ar-SA" sz="1800" dirty="0" smtClean="0"/>
              <a:t>سوء استخدام الموارد الزراعية وعدم المحافظة عليها أدى الى انحسارها، بالإضافة إلى الزحف الصحراوي.</a:t>
            </a:r>
          </a:p>
        </p:txBody>
      </p:sp>
    </p:spTree>
    <p:extLst>
      <p:ext uri="{BB962C8B-B14F-4D97-AF65-F5344CB8AC3E}">
        <p14:creationId xmlns:p14="http://schemas.microsoft.com/office/powerpoint/2010/main" val="1581385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circle(in)">
                                      <p:cBhvr>
                                        <p:cTn id="7" dur="2000"/>
                                        <p:tgtEl>
                                          <p:spTgt spid="3">
                                            <p:txEl>
                                              <p:pRg st="3" end="3"/>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circle(in)">
                                      <p:cBhvr>
                                        <p:cTn id="10" dur="2000"/>
                                        <p:tgtEl>
                                          <p:spTgt spid="3">
                                            <p:txEl>
                                              <p:pRg st="4" end="4"/>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circle(in)">
                                      <p:cBhvr>
                                        <p:cTn id="13" dur="2000"/>
                                        <p:tgtEl>
                                          <p:spTgt spid="3">
                                            <p:txEl>
                                              <p:pRg st="5" end="5"/>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Effect transition="in" filter="circle(in)">
                                      <p:cBhvr>
                                        <p:cTn id="16" dur="2000"/>
                                        <p:tgtEl>
                                          <p:spTgt spid="3">
                                            <p:txEl>
                                              <p:pRg st="6" end="6"/>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circle(in)">
                                      <p:cBhvr>
                                        <p:cTn id="19" dur="2000"/>
                                        <p:tgtEl>
                                          <p:spTgt spid="3">
                                            <p:txEl>
                                              <p:pRg st="7" end="7"/>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animEffect transition="in" filter="circle(in)">
                                      <p:cBhvr>
                                        <p:cTn id="22" dur="2000"/>
                                        <p:tgtEl>
                                          <p:spTgt spid="3">
                                            <p:txEl>
                                              <p:pRg st="8" end="8"/>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circle(in)">
                                      <p:cBhvr>
                                        <p:cTn id="25"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2000" dirty="0">
                <a:solidFill>
                  <a:srgbClr val="775F55"/>
                </a:solidFill>
              </a:rPr>
              <a:t>الفصل الأول: مقدمة في اقتصاديات الموارد</a:t>
            </a:r>
            <a:endParaRPr lang="ar-SA" dirty="0"/>
          </a:p>
        </p:txBody>
      </p:sp>
      <p:sp>
        <p:nvSpPr>
          <p:cNvPr id="3" name="عنصر نائب للمحتوى 2"/>
          <p:cNvSpPr>
            <a:spLocks noGrp="1"/>
          </p:cNvSpPr>
          <p:nvPr>
            <p:ph idx="1"/>
          </p:nvPr>
        </p:nvSpPr>
        <p:spPr>
          <a:xfrm>
            <a:off x="612648" y="1600200"/>
            <a:ext cx="7703768" cy="4997152"/>
          </a:xfrm>
        </p:spPr>
        <p:txBody>
          <a:bodyPr>
            <a:normAutofit/>
          </a:bodyPr>
          <a:lstStyle/>
          <a:p>
            <a:pPr marL="0" lvl="0" indent="0">
              <a:buClr>
                <a:srgbClr val="DD8047"/>
              </a:buClr>
              <a:buNone/>
            </a:pPr>
            <a:r>
              <a:rPr lang="ar-SA" sz="2400" u="sng" dirty="0">
                <a:solidFill>
                  <a:srgbClr val="0070C0"/>
                </a:solidFill>
              </a:rPr>
              <a:t>لماذا الاهتمام بدراسة اقتصاديات الموارد</a:t>
            </a:r>
            <a:r>
              <a:rPr lang="ar-SA" sz="2400" u="sng" dirty="0" smtClean="0">
                <a:solidFill>
                  <a:srgbClr val="0070C0"/>
                </a:solidFill>
              </a:rPr>
              <a:t>:</a:t>
            </a:r>
            <a:br>
              <a:rPr lang="ar-SA" sz="2400" u="sng" dirty="0" smtClean="0">
                <a:solidFill>
                  <a:srgbClr val="0070C0"/>
                </a:solidFill>
              </a:rPr>
            </a:br>
            <a:endParaRPr lang="ar-SA" sz="2400" b="1" dirty="0" smtClean="0">
              <a:solidFill>
                <a:srgbClr val="0070C0"/>
              </a:solidFill>
            </a:endParaRPr>
          </a:p>
          <a:p>
            <a:pPr marL="0" lvl="0" indent="0">
              <a:buClr>
                <a:srgbClr val="DD8047"/>
              </a:buClr>
              <a:buNone/>
            </a:pPr>
            <a:r>
              <a:rPr lang="ar-SA" sz="1800" b="1" dirty="0" smtClean="0">
                <a:solidFill>
                  <a:prstClr val="black"/>
                </a:solidFill>
              </a:rPr>
              <a:t>3- </a:t>
            </a:r>
            <a:r>
              <a:rPr lang="ar-SA" sz="1800" b="1" dirty="0">
                <a:solidFill>
                  <a:prstClr val="black"/>
                </a:solidFill>
              </a:rPr>
              <a:t>السياسات </a:t>
            </a:r>
            <a:r>
              <a:rPr lang="ar-SA" sz="1800" b="1" dirty="0" smtClean="0">
                <a:solidFill>
                  <a:prstClr val="black"/>
                </a:solidFill>
              </a:rPr>
              <a:t>الحكومية:</a:t>
            </a:r>
            <a:endParaRPr lang="ar-SA" sz="1800" b="1" dirty="0">
              <a:solidFill>
                <a:prstClr val="black"/>
              </a:solidFill>
            </a:endParaRPr>
          </a:p>
          <a:p>
            <a:pPr lvl="0">
              <a:buClr>
                <a:srgbClr val="DD8047"/>
              </a:buClr>
              <a:buFont typeface="Wingdings" panose="05000000000000000000" pitchFamily="2" charset="2"/>
              <a:buChar char="§"/>
            </a:pPr>
            <a:r>
              <a:rPr lang="ar-SA" sz="1800" dirty="0">
                <a:solidFill>
                  <a:prstClr val="black"/>
                </a:solidFill>
              </a:rPr>
              <a:t>أن تزايد التدخل الحكومي عن طريق الضرائب والإعانات وتحديد الأسعار والأجور (السياسات المالية)، أوعن طريق التدخل في أسعار الفائدة وتحديد احتياطي البنوك (السياسات النقدية)، يؤثر تأثير مباشر على تخصيص الموارد وتوزيع عائداتها مما زاد من أهمية دراسة اقتصاديات الموارد والبيئة. </a:t>
            </a:r>
            <a:r>
              <a:rPr lang="ar-SA" sz="1800" dirty="0" smtClean="0">
                <a:solidFill>
                  <a:prstClr val="black"/>
                </a:solidFill>
              </a:rPr>
              <a:t/>
            </a:r>
            <a:br>
              <a:rPr lang="ar-SA" sz="1800" dirty="0" smtClean="0">
                <a:solidFill>
                  <a:prstClr val="black"/>
                </a:solidFill>
              </a:rPr>
            </a:br>
            <a:endParaRPr lang="ar-SA" sz="1800" dirty="0" smtClean="0">
              <a:solidFill>
                <a:prstClr val="black"/>
              </a:solidFill>
            </a:endParaRPr>
          </a:p>
          <a:p>
            <a:pPr marL="0" lvl="0" indent="0">
              <a:buClr>
                <a:srgbClr val="DD8047"/>
              </a:buClr>
              <a:buNone/>
            </a:pPr>
            <a:r>
              <a:rPr lang="ar-SA" sz="1800" b="1" dirty="0" smtClean="0">
                <a:solidFill>
                  <a:prstClr val="black"/>
                </a:solidFill>
              </a:rPr>
              <a:t>4- تلوث البيئة:</a:t>
            </a:r>
          </a:p>
          <a:p>
            <a:pPr lvl="0">
              <a:buClr>
                <a:srgbClr val="DD8047"/>
              </a:buClr>
              <a:buFont typeface="Wingdings" panose="05000000000000000000" pitchFamily="2" charset="2"/>
              <a:buChar char="§"/>
            </a:pPr>
            <a:r>
              <a:rPr lang="ar-SA" sz="1800" dirty="0" smtClean="0">
                <a:solidFill>
                  <a:prstClr val="black"/>
                </a:solidFill>
              </a:rPr>
              <a:t>أصبح مؤخراً الاهتمام بالتقييم الكمي والمالي والجوانب الاقتصادية المتعلقة بمخاطر تلوث البيئة التي تصاحب استخدام الموارد الاقتصادية ، بإدخال تكاليف التخلص من النفايات الناتجة عن المصانع والمزارع والأسواق التي تلوث الهواء والماء والتربة في تكاليف الذين يتسببون فيها. </a:t>
            </a:r>
          </a:p>
          <a:p>
            <a:pPr lvl="0">
              <a:buClr>
                <a:srgbClr val="DD8047"/>
              </a:buClr>
              <a:buFont typeface="Wingdings" panose="05000000000000000000" pitchFamily="2" charset="2"/>
              <a:buChar char="§"/>
            </a:pPr>
            <a:r>
              <a:rPr lang="ar-SA" sz="1800" dirty="0" smtClean="0">
                <a:solidFill>
                  <a:prstClr val="black"/>
                </a:solidFill>
              </a:rPr>
              <a:t>أدى تزايد الاهتمام بالجوانب الاقتصادية لتلوث البيئة وتدهورها الى زيادة الاهتمام بدراسة اقتصاديات الموارد.</a:t>
            </a:r>
            <a:br>
              <a:rPr lang="ar-SA" sz="1800" dirty="0" smtClean="0">
                <a:solidFill>
                  <a:prstClr val="black"/>
                </a:solidFill>
              </a:rPr>
            </a:br>
            <a:endParaRPr lang="ar-SA" sz="1800" dirty="0" smtClean="0">
              <a:solidFill>
                <a:prstClr val="black"/>
              </a:solidFill>
            </a:endParaRPr>
          </a:p>
          <a:p>
            <a:pPr>
              <a:buClr>
                <a:srgbClr val="DD8047"/>
              </a:buClr>
            </a:pPr>
            <a:endParaRPr lang="ar-SA" sz="2000" dirty="0">
              <a:solidFill>
                <a:prstClr val="black"/>
              </a:solidFill>
            </a:endParaRPr>
          </a:p>
          <a:p>
            <a:pPr marL="0" indent="0">
              <a:buNone/>
            </a:pPr>
            <a:endParaRPr lang="ar-SA" dirty="0"/>
          </a:p>
        </p:txBody>
      </p:sp>
    </p:spTree>
    <p:extLst>
      <p:ext uri="{BB962C8B-B14F-4D97-AF65-F5344CB8AC3E}">
        <p14:creationId xmlns:p14="http://schemas.microsoft.com/office/powerpoint/2010/main" val="21274114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2000" dirty="0" smtClean="0"/>
              <a:t>الفصل الأول: مقدمة في اقتصاديات الموارد</a:t>
            </a:r>
            <a:endParaRPr lang="ar-SA" sz="2000" dirty="0"/>
          </a:p>
        </p:txBody>
      </p:sp>
      <p:sp>
        <p:nvSpPr>
          <p:cNvPr id="3" name="عنصر نائب للمحتوى 2"/>
          <p:cNvSpPr>
            <a:spLocks noGrp="1"/>
          </p:cNvSpPr>
          <p:nvPr>
            <p:ph idx="1"/>
          </p:nvPr>
        </p:nvSpPr>
        <p:spPr/>
        <p:txBody>
          <a:bodyPr/>
          <a:lstStyle/>
          <a:p>
            <a:pPr marL="0" indent="0">
              <a:buNone/>
            </a:pPr>
            <a:r>
              <a:rPr lang="ar-SA" u="sng" dirty="0" smtClean="0">
                <a:solidFill>
                  <a:srgbClr val="0070C0"/>
                </a:solidFill>
              </a:rPr>
              <a:t>* سنتحدث في هذا الفصل عن الآتي:</a:t>
            </a:r>
            <a:endParaRPr lang="ar-SA" u="sng" dirty="0">
              <a:solidFill>
                <a:srgbClr val="0070C0"/>
              </a:solidFill>
            </a:endParaRPr>
          </a:p>
          <a:p>
            <a:r>
              <a:rPr lang="ar-SA" dirty="0" smtClean="0"/>
              <a:t>تعريف المورد الاقتصادي.</a:t>
            </a:r>
          </a:p>
          <a:p>
            <a:r>
              <a:rPr lang="ar-SA" dirty="0" smtClean="0"/>
              <a:t>أنواع الموارد.</a:t>
            </a:r>
          </a:p>
          <a:p>
            <a:r>
              <a:rPr lang="ar-SA" dirty="0" smtClean="0"/>
              <a:t>خصائص الموارد الاقتصادية.</a:t>
            </a:r>
          </a:p>
          <a:p>
            <a:r>
              <a:rPr lang="ar-SA" dirty="0" smtClean="0"/>
              <a:t>اسباب الاهتمام بدراسة اقتصاديات الموارد</a:t>
            </a:r>
          </a:p>
          <a:p>
            <a:pPr marL="0" indent="0">
              <a:buNone/>
            </a:pPr>
            <a:endParaRPr lang="ar-SA" dirty="0"/>
          </a:p>
        </p:txBody>
      </p:sp>
    </p:spTree>
    <p:extLst>
      <p:ext uri="{BB962C8B-B14F-4D97-AF65-F5344CB8AC3E}">
        <p14:creationId xmlns:p14="http://schemas.microsoft.com/office/powerpoint/2010/main" val="10266187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ربع نص 2"/>
          <p:cNvSpPr txBox="1"/>
          <p:nvPr/>
        </p:nvSpPr>
        <p:spPr>
          <a:xfrm>
            <a:off x="971600" y="1340768"/>
            <a:ext cx="6552728" cy="4247317"/>
          </a:xfrm>
          <a:prstGeom prst="rect">
            <a:avLst/>
          </a:prstGeom>
          <a:noFill/>
        </p:spPr>
        <p:txBody>
          <a:bodyPr wrap="square" rtlCol="1">
            <a:spAutoFit/>
          </a:bodyPr>
          <a:lstStyle/>
          <a:p>
            <a:r>
              <a:rPr lang="ar-SA" b="1" dirty="0" smtClean="0"/>
              <a:t>5- مشكلات إقليمية:</a:t>
            </a:r>
          </a:p>
          <a:p>
            <a:endParaRPr lang="ar-SA" dirty="0" smtClean="0"/>
          </a:p>
          <a:p>
            <a:pPr marL="285750" indent="-285750">
              <a:buFont typeface="Wingdings" panose="05000000000000000000" pitchFamily="2" charset="2"/>
              <a:buChar char="§"/>
            </a:pPr>
            <a:r>
              <a:rPr lang="ar-SA" dirty="0" smtClean="0"/>
              <a:t>نتج عن نظام السوق و بعض السياسات الحكومية و فقر الموارد و تباين توزيعاتها المكانية في الدولة الواحدة اختلاف في مستويات التنمية الاقتصادية و الاجتماعية بين أقاليم الدولة الواحدة مما نتج عنها حروب.</a:t>
            </a:r>
            <a:r>
              <a:rPr lang="ar-SA" dirty="0" smtClean="0">
                <a:solidFill>
                  <a:srgbClr val="FF6600"/>
                </a:solidFill>
              </a:rPr>
              <a:t/>
            </a:r>
            <a:br>
              <a:rPr lang="ar-SA" dirty="0" smtClean="0">
                <a:solidFill>
                  <a:srgbClr val="FF6600"/>
                </a:solidFill>
              </a:rPr>
            </a:br>
            <a:endParaRPr lang="ar-SA" dirty="0" smtClean="0">
              <a:solidFill>
                <a:srgbClr val="FF6600"/>
              </a:solidFill>
            </a:endParaRPr>
          </a:p>
          <a:p>
            <a:pPr marL="285750" indent="-285750">
              <a:buFont typeface="Wingdings" panose="05000000000000000000" pitchFamily="2" charset="2"/>
              <a:buChar char="§"/>
            </a:pPr>
            <a:r>
              <a:rPr lang="ar-SA" dirty="0" smtClean="0"/>
              <a:t>و بالتالي فإن ذلك يستوجب دراسة موارد الأقاليم كل على حدة و وضع الخطط التنموية الملائمة لكل إقليم لتحقيق الغاية المثلى من استخدام موارده. </a:t>
            </a:r>
          </a:p>
          <a:p>
            <a:pPr marL="285750" indent="-285750">
              <a:buFont typeface="Wingdings" panose="05000000000000000000" pitchFamily="2" charset="2"/>
              <a:buChar char="§"/>
            </a:pPr>
            <a:endParaRPr lang="ar-SA" dirty="0"/>
          </a:p>
          <a:p>
            <a:pPr marL="285750" indent="-285750">
              <a:buFont typeface="Wingdings" panose="05000000000000000000" pitchFamily="2" charset="2"/>
              <a:buChar char="§"/>
            </a:pPr>
            <a:endParaRPr lang="ar-SA" dirty="0" smtClean="0"/>
          </a:p>
          <a:p>
            <a:pPr marL="285750" indent="-285750">
              <a:buFont typeface="Wingdings" panose="05000000000000000000" pitchFamily="2" charset="2"/>
              <a:buChar char="§"/>
            </a:pPr>
            <a:endParaRPr lang="ar-SA" dirty="0"/>
          </a:p>
          <a:p>
            <a:pPr marL="285750" indent="-285750">
              <a:buFont typeface="Wingdings" panose="05000000000000000000" pitchFamily="2" charset="2"/>
              <a:buChar char="§"/>
            </a:pPr>
            <a:endParaRPr lang="ar-SA" dirty="0" smtClean="0"/>
          </a:p>
          <a:p>
            <a:r>
              <a:rPr lang="ar-SA" b="1" dirty="0" smtClean="0"/>
              <a:t>- و نخلص من ذلك أن كل هذه الأسباب مجتمعة تؤدي إلى تزايد مشكلة ندرة الموارد مع تزايد الطلب عليها لتلبية رغبات الإنسان المتزايدة. مما جعل الاقتصاد في استخدامات الموارد و ترشيد استهلاكها مهم جداً.</a:t>
            </a:r>
            <a:endParaRPr lang="ar-SA" b="1" dirty="0"/>
          </a:p>
        </p:txBody>
      </p:sp>
    </p:spTree>
    <p:extLst>
      <p:ext uri="{BB962C8B-B14F-4D97-AF65-F5344CB8AC3E}">
        <p14:creationId xmlns:p14="http://schemas.microsoft.com/office/powerpoint/2010/main" val="695338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rmAutofit/>
          </a:bodyPr>
          <a:lstStyle/>
          <a:p>
            <a:r>
              <a:rPr lang="ar-SA" sz="2000" dirty="0" smtClean="0"/>
              <a:t>الفصل الأول: مقدمة في اقتصاديات الموارد</a:t>
            </a:r>
            <a:endParaRPr lang="ar-SA" sz="2000" dirty="0"/>
          </a:p>
        </p:txBody>
      </p:sp>
      <p:sp>
        <p:nvSpPr>
          <p:cNvPr id="5" name="عنصر نائب للمحتوى 4"/>
          <p:cNvSpPr>
            <a:spLocks noGrp="1"/>
          </p:cNvSpPr>
          <p:nvPr>
            <p:ph idx="1"/>
          </p:nvPr>
        </p:nvSpPr>
        <p:spPr>
          <a:xfrm>
            <a:off x="539552" y="1124744"/>
            <a:ext cx="7704856" cy="5256584"/>
          </a:xfrm>
        </p:spPr>
        <p:txBody>
          <a:bodyPr>
            <a:noAutofit/>
          </a:bodyPr>
          <a:lstStyle/>
          <a:p>
            <a:pPr marL="0" indent="0">
              <a:buNone/>
            </a:pPr>
            <a:endParaRPr lang="ar-SA" sz="2400" dirty="0"/>
          </a:p>
          <a:p>
            <a:r>
              <a:rPr lang="ar-SA" sz="2400" dirty="0" smtClean="0">
                <a:solidFill>
                  <a:srgbClr val="FF0000"/>
                </a:solidFill>
              </a:rPr>
              <a:t>لعلم الموارد الاقتصادية علاقة بكثير من العلوم الاجتماعية و العلوم الأخرى كالجغرافيا والجيولوجيا والفيزياء والكيمياء:-</a:t>
            </a:r>
          </a:p>
          <a:p>
            <a:r>
              <a:rPr lang="ar-SA" sz="2400" dirty="0" smtClean="0"/>
              <a:t>علاقته </a:t>
            </a:r>
            <a:r>
              <a:rPr lang="ar-SA" sz="2400" u="sng" dirty="0" smtClean="0"/>
              <a:t>بالفيزياء والكيمياء </a:t>
            </a:r>
            <a:r>
              <a:rPr lang="ar-SA" sz="2400" dirty="0" smtClean="0"/>
              <a:t>تتمثل في معرفة الخصائص الفيزيائية والكيميائية للموارد.</a:t>
            </a:r>
          </a:p>
          <a:p>
            <a:r>
              <a:rPr lang="ar-SA" sz="2400" dirty="0" smtClean="0"/>
              <a:t>تنحصر علاقة علم الموارد الاقتصادية بعلم </a:t>
            </a:r>
            <a:r>
              <a:rPr lang="ar-SA" sz="2400" u="sng" dirty="0" smtClean="0"/>
              <a:t>الجيولوجيا</a:t>
            </a:r>
            <a:r>
              <a:rPr lang="ar-SA" sz="2400" dirty="0" smtClean="0"/>
              <a:t> في طرق اكتشافها واستخراجها.</a:t>
            </a:r>
          </a:p>
          <a:p>
            <a:r>
              <a:rPr lang="ar-SA" sz="2400" dirty="0" smtClean="0"/>
              <a:t>أما علم </a:t>
            </a:r>
            <a:r>
              <a:rPr lang="ar-SA" sz="2400" u="sng" dirty="0" smtClean="0"/>
              <a:t>الجغرافيا</a:t>
            </a:r>
            <a:r>
              <a:rPr lang="ar-SA" sz="2400" dirty="0" smtClean="0"/>
              <a:t> فهو يهتم بأماكن وجودها و توزيعها بين الأقطار المختلفة.</a:t>
            </a:r>
          </a:p>
          <a:p>
            <a:r>
              <a:rPr lang="ar-SA" sz="2400" dirty="0" smtClean="0"/>
              <a:t>علم </a:t>
            </a:r>
            <a:r>
              <a:rPr lang="ar-SA" sz="2400" u="sng" dirty="0" smtClean="0"/>
              <a:t>الاقتصاد</a:t>
            </a:r>
            <a:r>
              <a:rPr lang="ar-SA" sz="2400" dirty="0" smtClean="0"/>
              <a:t> يهتم بأسعار الموارد وتكاليف استخراجها واستخدامها، كما يهتم بتخصيصها بين استخداماتها المختلفة. و وضع السياسات بهدف الحصول على أقصى عائد منها للأفراد والمجتمع.</a:t>
            </a:r>
          </a:p>
          <a:p>
            <a:r>
              <a:rPr lang="ar-SA" sz="2400" dirty="0" smtClean="0"/>
              <a:t>علم اقتصاديات الموارد يدرس كيفية تطبيق النظرية الاقتصادية على الموارد لوضع السياسات الاقتصادية لإدارتها وتحسين استخدامها والمحافظة عليها.</a:t>
            </a:r>
            <a:endParaRPr lang="ar-SA" sz="2400" dirty="0"/>
          </a:p>
        </p:txBody>
      </p:sp>
    </p:spTree>
    <p:extLst>
      <p:ext uri="{BB962C8B-B14F-4D97-AF65-F5344CB8AC3E}">
        <p14:creationId xmlns:p14="http://schemas.microsoft.com/office/powerpoint/2010/main" val="132248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2000" dirty="0" smtClean="0"/>
              <a:t>الفصل الأول: مقدمة  في اقتصاديات الموارد</a:t>
            </a:r>
            <a:endParaRPr lang="ar-SA" sz="2000" dirty="0"/>
          </a:p>
        </p:txBody>
      </p:sp>
      <p:sp>
        <p:nvSpPr>
          <p:cNvPr id="3" name="عنصر نائب للمحتوى 2"/>
          <p:cNvSpPr>
            <a:spLocks noGrp="1"/>
          </p:cNvSpPr>
          <p:nvPr>
            <p:ph idx="1"/>
          </p:nvPr>
        </p:nvSpPr>
        <p:spPr>
          <a:xfrm>
            <a:off x="467544" y="1196752"/>
            <a:ext cx="7620000" cy="4800600"/>
          </a:xfrm>
        </p:spPr>
        <p:txBody>
          <a:bodyPr/>
          <a:lstStyle/>
          <a:p>
            <a:pPr marL="0" indent="0">
              <a:buNone/>
            </a:pPr>
            <a:endParaRPr lang="ar-SA" u="sng" dirty="0" smtClean="0"/>
          </a:p>
          <a:p>
            <a:pPr marL="0" indent="0">
              <a:buNone/>
            </a:pPr>
            <a:r>
              <a:rPr lang="ar-SA" sz="2800" u="sng" dirty="0" smtClean="0">
                <a:solidFill>
                  <a:srgbClr val="0070C0"/>
                </a:solidFill>
              </a:rPr>
              <a:t>تعريف المورد الاقتصادي:</a:t>
            </a:r>
          </a:p>
          <a:p>
            <a:pPr marL="0" indent="0">
              <a:buNone/>
            </a:pPr>
            <a:r>
              <a:rPr lang="ar-SA" sz="2800" dirty="0" smtClean="0">
                <a:solidFill>
                  <a:schemeClr val="accent1">
                    <a:lumMod val="50000"/>
                  </a:schemeClr>
                </a:solidFill>
              </a:rPr>
              <a:t>تعريف </a:t>
            </a:r>
            <a:r>
              <a:rPr lang="ar-SA" sz="2800" dirty="0" err="1" smtClean="0">
                <a:solidFill>
                  <a:schemeClr val="accent1">
                    <a:lumMod val="50000"/>
                  </a:schemeClr>
                </a:solidFill>
              </a:rPr>
              <a:t>لفتوتش</a:t>
            </a:r>
            <a:r>
              <a:rPr lang="ar-SA" sz="2800" dirty="0" smtClean="0">
                <a:solidFill>
                  <a:schemeClr val="accent1">
                    <a:lumMod val="50000"/>
                  </a:schemeClr>
                </a:solidFill>
              </a:rPr>
              <a:t>: </a:t>
            </a:r>
            <a:r>
              <a:rPr lang="ar-SA" sz="2800" dirty="0" smtClean="0"/>
              <a:t>الموارد الاقتصادية هي الوسائل المتاحة لإنتاج السلع التي تستخدم لإشباع رغبات الناس.</a:t>
            </a:r>
          </a:p>
          <a:p>
            <a:pPr marL="0" indent="0">
              <a:buNone/>
            </a:pPr>
            <a:r>
              <a:rPr lang="ar-SA" sz="2800" dirty="0" smtClean="0">
                <a:solidFill>
                  <a:schemeClr val="accent1">
                    <a:lumMod val="50000"/>
                  </a:schemeClr>
                </a:solidFill>
              </a:rPr>
              <a:t>التعريف العام: </a:t>
            </a:r>
            <a:r>
              <a:rPr lang="ar-SA" sz="2800" dirty="0" smtClean="0"/>
              <a:t>هو كل ما يستخدمه الانسان </a:t>
            </a:r>
            <a:r>
              <a:rPr lang="ar-SA" sz="2800" u="sng" dirty="0" smtClean="0"/>
              <a:t>لتحقيق منفعة </a:t>
            </a:r>
            <a:r>
              <a:rPr lang="ar-SA" sz="2800" dirty="0" smtClean="0"/>
              <a:t>ما، أو لإشباع رغبة معينة بطريقة مباشرة أو غير مباشرة. وله </a:t>
            </a:r>
            <a:r>
              <a:rPr lang="ar-SA" sz="2800" u="sng" dirty="0" smtClean="0"/>
              <a:t>ثمن محدد </a:t>
            </a:r>
            <a:r>
              <a:rPr lang="ar-SA" sz="2800" dirty="0" smtClean="0"/>
              <a:t>يتحدد على أساس تكلفة الحصول عليه.</a:t>
            </a:r>
          </a:p>
          <a:p>
            <a:pPr marL="0" indent="0">
              <a:buNone/>
            </a:pPr>
            <a:endParaRPr lang="ar-SA" dirty="0" smtClean="0"/>
          </a:p>
          <a:p>
            <a:pPr marL="0" indent="0">
              <a:buNone/>
            </a:pPr>
            <a:endParaRPr lang="ar-SA" dirty="0" smtClean="0"/>
          </a:p>
          <a:p>
            <a:pPr marL="0" indent="0">
              <a:buNone/>
            </a:pPr>
            <a:endParaRPr lang="ar-SA" dirty="0"/>
          </a:p>
          <a:p>
            <a:pPr marL="0" indent="0">
              <a:buNone/>
            </a:pPr>
            <a:endParaRPr lang="ar-SA" dirty="0" smtClean="0"/>
          </a:p>
          <a:p>
            <a:pPr marL="0" indent="0">
              <a:buNone/>
            </a:pPr>
            <a:endParaRPr lang="ar-SA" dirty="0" smtClean="0"/>
          </a:p>
        </p:txBody>
      </p:sp>
      <p:sp>
        <p:nvSpPr>
          <p:cNvPr id="4" name="مستطيل 3"/>
          <p:cNvSpPr/>
          <p:nvPr/>
        </p:nvSpPr>
        <p:spPr>
          <a:xfrm>
            <a:off x="1237144" y="4725144"/>
            <a:ext cx="6912768" cy="1453649"/>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r>
              <a:rPr lang="ar-SA" sz="2400" dirty="0" smtClean="0"/>
              <a:t>الموارد الطبيعية التي لم تُستخدم بعد لا تعتبر موارد اقتصادية إلا بعد استخراجها من وضعها الطبيعي واستخدامها لتحقيق منفعة.</a:t>
            </a:r>
            <a:endParaRPr lang="ar-SA" sz="2400" dirty="0"/>
          </a:p>
        </p:txBody>
      </p:sp>
    </p:spTree>
    <p:extLst>
      <p:ext uri="{BB962C8B-B14F-4D97-AF65-F5344CB8AC3E}">
        <p14:creationId xmlns:p14="http://schemas.microsoft.com/office/powerpoint/2010/main" val="680454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2000" dirty="0" smtClean="0"/>
              <a:t>الفصل الأول: مقدمة في اقتصاديات الموارد</a:t>
            </a:r>
            <a:endParaRPr lang="ar-SA" sz="2000" dirty="0"/>
          </a:p>
        </p:txBody>
      </p:sp>
      <p:sp>
        <p:nvSpPr>
          <p:cNvPr id="3" name="عنصر نائب للمحتوى 2"/>
          <p:cNvSpPr>
            <a:spLocks noGrp="1"/>
          </p:cNvSpPr>
          <p:nvPr>
            <p:ph idx="1"/>
          </p:nvPr>
        </p:nvSpPr>
        <p:spPr>
          <a:xfrm>
            <a:off x="539552" y="1600200"/>
            <a:ext cx="7632848" cy="4997152"/>
          </a:xfrm>
        </p:spPr>
        <p:txBody>
          <a:bodyPr>
            <a:normAutofit fontScale="92500"/>
          </a:bodyPr>
          <a:lstStyle/>
          <a:p>
            <a:pPr marL="0" indent="0">
              <a:buNone/>
            </a:pPr>
            <a:r>
              <a:rPr lang="ar-SA" sz="2800" u="sng" dirty="0" smtClean="0">
                <a:solidFill>
                  <a:srgbClr val="0070C0"/>
                </a:solidFill>
              </a:rPr>
              <a:t>الموارد الاقتصادية على مستوى الدولة:</a:t>
            </a:r>
          </a:p>
          <a:p>
            <a:pPr marL="0" indent="0">
              <a:buNone/>
            </a:pPr>
            <a:r>
              <a:rPr lang="ar-SA" sz="2800" dirty="0" smtClean="0"/>
              <a:t>هي التي تساهم </a:t>
            </a:r>
            <a:r>
              <a:rPr lang="ar-SA" sz="2800" u="sng" dirty="0" smtClean="0"/>
              <a:t>فعلاً</a:t>
            </a:r>
            <a:r>
              <a:rPr lang="ar-SA" sz="2800" dirty="0" smtClean="0"/>
              <a:t> في تحقيق الناتج القومي للدولة.</a:t>
            </a:r>
            <a:br>
              <a:rPr lang="ar-SA" sz="2800" dirty="0" smtClean="0"/>
            </a:br>
            <a:endParaRPr lang="ar-SA" sz="2800" dirty="0" smtClean="0"/>
          </a:p>
          <a:p>
            <a:pPr marL="0" indent="0">
              <a:buNone/>
            </a:pPr>
            <a:r>
              <a:rPr lang="ar-SA" sz="2800" u="sng" dirty="0" smtClean="0">
                <a:solidFill>
                  <a:srgbClr val="0070C0"/>
                </a:solidFill>
              </a:rPr>
              <a:t>الموارد الاقتصادية على مستوى الفرد:</a:t>
            </a:r>
          </a:p>
          <a:p>
            <a:pPr marL="0" indent="0">
              <a:buNone/>
            </a:pPr>
            <a:r>
              <a:rPr lang="ar-SA" sz="2800" dirty="0" smtClean="0"/>
              <a:t>هي التي تساهم في تحقيق الدخل أو الثروة الذي يتحصل عليه أي فرد من الأفراد.</a:t>
            </a:r>
          </a:p>
          <a:p>
            <a:pPr marL="0" indent="0">
              <a:buNone/>
            </a:pPr>
            <a:r>
              <a:rPr lang="ar-SA" sz="2800" dirty="0"/>
              <a:t/>
            </a:r>
            <a:br>
              <a:rPr lang="ar-SA" sz="2800" dirty="0"/>
            </a:br>
            <a:r>
              <a:rPr lang="ar-SA" sz="2800" dirty="0" smtClean="0"/>
              <a:t>* الموارد الاقتصادية لها منفعة ولها تكاليف أيضاً. </a:t>
            </a:r>
            <a:r>
              <a:rPr lang="ar-SA" sz="2800" u="sng" dirty="0" smtClean="0"/>
              <a:t>فلابد أن تكون تكاليف التحويل أقل من منفعة أو على الأقل تتساوى معها (</a:t>
            </a:r>
            <a:r>
              <a:rPr lang="en-US" sz="2800" u="sng" dirty="0" smtClean="0"/>
              <a:t>MC=MB</a:t>
            </a:r>
            <a:r>
              <a:rPr lang="ar-SA" sz="2800" u="sng" dirty="0" smtClean="0"/>
              <a:t>)</a:t>
            </a:r>
            <a:r>
              <a:rPr lang="ar-SA" sz="2800" dirty="0" smtClean="0"/>
              <a:t>، لكي يكون تحويل المورد الطبيعي إلى مورد اقتصادي مجدياً.</a:t>
            </a:r>
          </a:p>
          <a:p>
            <a:pPr marL="0" indent="0">
              <a:buNone/>
            </a:pPr>
            <a:r>
              <a:rPr lang="ar-SA" dirty="0" smtClean="0"/>
              <a:t> </a:t>
            </a:r>
          </a:p>
          <a:p>
            <a:endParaRPr lang="ar-SA" dirty="0"/>
          </a:p>
        </p:txBody>
      </p:sp>
    </p:spTree>
    <p:extLst>
      <p:ext uri="{BB962C8B-B14F-4D97-AF65-F5344CB8AC3E}">
        <p14:creationId xmlns:p14="http://schemas.microsoft.com/office/powerpoint/2010/main" val="1376811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ircle(in)">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2000" dirty="0">
                <a:solidFill>
                  <a:srgbClr val="775F55"/>
                </a:solidFill>
              </a:rPr>
              <a:t>الفصل الأول: مقدمة في اقتصاديات الموارد</a:t>
            </a:r>
            <a:endParaRPr lang="ar-SA" dirty="0"/>
          </a:p>
        </p:txBody>
      </p:sp>
      <p:sp>
        <p:nvSpPr>
          <p:cNvPr id="3" name="عنصر نائب للمحتوى 2"/>
          <p:cNvSpPr>
            <a:spLocks noGrp="1"/>
          </p:cNvSpPr>
          <p:nvPr>
            <p:ph idx="1"/>
          </p:nvPr>
        </p:nvSpPr>
        <p:spPr>
          <a:xfrm>
            <a:off x="457200" y="1412776"/>
            <a:ext cx="7620000" cy="4988024"/>
          </a:xfrm>
        </p:spPr>
        <p:txBody>
          <a:bodyPr>
            <a:normAutofit/>
          </a:bodyPr>
          <a:lstStyle/>
          <a:p>
            <a:pPr indent="-342900">
              <a:buFont typeface="Wingdings" pitchFamily="2" charset="2"/>
              <a:buChar char="v"/>
            </a:pPr>
            <a:r>
              <a:rPr lang="ar-SA" dirty="0" smtClean="0">
                <a:solidFill>
                  <a:schemeClr val="accent1">
                    <a:lumMod val="50000"/>
                  </a:schemeClr>
                </a:solidFill>
              </a:rPr>
              <a:t>مفهوم الموارد و أبعاده:</a:t>
            </a:r>
            <a:br>
              <a:rPr lang="ar-SA" dirty="0" smtClean="0">
                <a:solidFill>
                  <a:schemeClr val="accent1">
                    <a:lumMod val="50000"/>
                  </a:schemeClr>
                </a:solidFill>
              </a:rPr>
            </a:br>
            <a:r>
              <a:rPr lang="ar-SA" dirty="0" smtClean="0"/>
              <a:t/>
            </a:r>
            <a:br>
              <a:rPr lang="ar-SA" dirty="0" smtClean="0"/>
            </a:br>
            <a:r>
              <a:rPr lang="ar-SA" dirty="0" smtClean="0"/>
              <a:t>- المورد الاقتصادي يمكن الحصول منه على منفعة و تصبح له قيمة و ثمن.</a:t>
            </a:r>
            <a:br>
              <a:rPr lang="ar-SA" dirty="0" smtClean="0"/>
            </a:br>
            <a:r>
              <a:rPr lang="ar-SA" dirty="0" smtClean="0"/>
              <a:t>- </a:t>
            </a:r>
            <a:r>
              <a:rPr lang="ar-SA" dirty="0" smtClean="0">
                <a:solidFill>
                  <a:srgbClr val="FF0000"/>
                </a:solidFill>
              </a:rPr>
              <a:t>مثال: </a:t>
            </a:r>
            <a:r>
              <a:rPr lang="ar-SA" dirty="0" smtClean="0"/>
              <a:t>الهواء يحقق منفعة لا تقدر بثمن و لكن لا يعد موردًا اقتصادياً.</a:t>
            </a:r>
            <a:br>
              <a:rPr lang="ar-SA" dirty="0" smtClean="0"/>
            </a:br>
            <a:r>
              <a:rPr lang="ar-SA" dirty="0" smtClean="0"/>
              <a:t/>
            </a:r>
            <a:br>
              <a:rPr lang="ar-SA" dirty="0" smtClean="0"/>
            </a:br>
            <a:r>
              <a:rPr lang="ar-SA" dirty="0" smtClean="0"/>
              <a:t>- أدى التغير التقني في مستوى المعرفة إلى تحويل الموارد الطبيعية إلى موارد اقتصادية.</a:t>
            </a:r>
            <a:br>
              <a:rPr lang="ar-SA" dirty="0" smtClean="0"/>
            </a:br>
            <a:r>
              <a:rPr lang="ar-SA" dirty="0" smtClean="0"/>
              <a:t>- </a:t>
            </a:r>
            <a:r>
              <a:rPr lang="ar-SA" dirty="0" smtClean="0">
                <a:solidFill>
                  <a:srgbClr val="FF0000"/>
                </a:solidFill>
              </a:rPr>
              <a:t>مثال: </a:t>
            </a:r>
            <a:r>
              <a:rPr lang="ar-SA" dirty="0" smtClean="0"/>
              <a:t>النفط.</a:t>
            </a:r>
            <a:endParaRPr lang="ar-SA" dirty="0"/>
          </a:p>
        </p:txBody>
      </p:sp>
    </p:spTree>
    <p:extLst>
      <p:ext uri="{BB962C8B-B14F-4D97-AF65-F5344CB8AC3E}">
        <p14:creationId xmlns:p14="http://schemas.microsoft.com/office/powerpoint/2010/main" val="19576627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2000" dirty="0">
                <a:solidFill>
                  <a:srgbClr val="775F55"/>
                </a:solidFill>
              </a:rPr>
              <a:t>الفصل الأول: مقدمة في اقتصاديات الموارد</a:t>
            </a:r>
            <a:endParaRPr lang="ar-SA" dirty="0"/>
          </a:p>
        </p:txBody>
      </p:sp>
      <p:sp>
        <p:nvSpPr>
          <p:cNvPr id="3" name="عنصر نائب للمحتوى 2"/>
          <p:cNvSpPr>
            <a:spLocks noGrp="1"/>
          </p:cNvSpPr>
          <p:nvPr>
            <p:ph idx="1"/>
          </p:nvPr>
        </p:nvSpPr>
        <p:spPr>
          <a:xfrm>
            <a:off x="611560" y="1340768"/>
            <a:ext cx="7703768" cy="4853136"/>
          </a:xfrm>
        </p:spPr>
        <p:txBody>
          <a:bodyPr>
            <a:normAutofit fontScale="77500" lnSpcReduction="20000"/>
          </a:bodyPr>
          <a:lstStyle/>
          <a:p>
            <a:pPr marL="0" indent="0">
              <a:buNone/>
            </a:pPr>
            <a:r>
              <a:rPr lang="ar-SA" sz="3100" u="sng" dirty="0" smtClean="0">
                <a:solidFill>
                  <a:srgbClr val="0070C0"/>
                </a:solidFill>
              </a:rPr>
              <a:t>أنواع الموارد:</a:t>
            </a:r>
            <a:br>
              <a:rPr lang="ar-SA" sz="3100" u="sng" dirty="0" smtClean="0">
                <a:solidFill>
                  <a:srgbClr val="0070C0"/>
                </a:solidFill>
              </a:rPr>
            </a:br>
            <a:endParaRPr lang="ar-SA" sz="3100" u="sng" dirty="0" smtClean="0">
              <a:solidFill>
                <a:srgbClr val="0070C0"/>
              </a:solidFill>
            </a:endParaRPr>
          </a:p>
          <a:p>
            <a:pPr marL="0" indent="0">
              <a:buNone/>
            </a:pPr>
            <a:r>
              <a:rPr lang="ar-SA" sz="3100" dirty="0" smtClean="0"/>
              <a:t>تنقسم الموارد إلى عدة أنواع اعتمادًا على أصلها، أماكن وجودها، عمرها الزمني، وطبيعتها.</a:t>
            </a:r>
            <a:br>
              <a:rPr lang="ar-SA" sz="3100" dirty="0" smtClean="0"/>
            </a:br>
            <a:endParaRPr lang="ar-SA" sz="3100" dirty="0" smtClean="0"/>
          </a:p>
          <a:p>
            <a:pPr marL="0" indent="0">
              <a:buNone/>
            </a:pPr>
            <a:r>
              <a:rPr lang="ar-SA" sz="3100" u="sng" dirty="0" smtClean="0">
                <a:solidFill>
                  <a:srgbClr val="0070C0"/>
                </a:solidFill>
              </a:rPr>
              <a:t>أولاً/ التقسيم حسب أصلها</a:t>
            </a:r>
            <a:r>
              <a:rPr lang="ar-SA" sz="3100" dirty="0" smtClean="0">
                <a:solidFill>
                  <a:srgbClr val="0070C0"/>
                </a:solidFill>
              </a:rPr>
              <a:t>:</a:t>
            </a:r>
            <a:br>
              <a:rPr lang="ar-SA" sz="3100" dirty="0" smtClean="0">
                <a:solidFill>
                  <a:srgbClr val="0070C0"/>
                </a:solidFill>
              </a:rPr>
            </a:br>
            <a:endParaRPr lang="ar-SA" sz="3100" dirty="0" smtClean="0">
              <a:solidFill>
                <a:srgbClr val="0070C0"/>
              </a:solidFill>
            </a:endParaRPr>
          </a:p>
          <a:p>
            <a:r>
              <a:rPr lang="ar-SA" sz="3100" u="sng" dirty="0" smtClean="0">
                <a:solidFill>
                  <a:srgbClr val="FF0000"/>
                </a:solidFill>
              </a:rPr>
              <a:t>الموارد الطبيعية</a:t>
            </a:r>
            <a:r>
              <a:rPr lang="ar-SA" sz="3100" dirty="0" smtClean="0"/>
              <a:t>: تشمل الأرض وما عليها وما فوقها وما في باطنها من موارد.</a:t>
            </a:r>
          </a:p>
          <a:p>
            <a:r>
              <a:rPr lang="ar-SA" sz="3100" u="sng" dirty="0" smtClean="0">
                <a:solidFill>
                  <a:srgbClr val="FF0000"/>
                </a:solidFill>
              </a:rPr>
              <a:t>الموارد البشرية :</a:t>
            </a:r>
            <a:r>
              <a:rPr lang="ar-SA" sz="3100" dirty="0" smtClean="0"/>
              <a:t>وتشمل العمل اليدوي والذهني والفني والتنظيمي والاداري وكل جهد بشري.</a:t>
            </a:r>
          </a:p>
          <a:p>
            <a:r>
              <a:rPr lang="ar-SA" sz="3100" u="sng" dirty="0" smtClean="0">
                <a:solidFill>
                  <a:srgbClr val="FF0000"/>
                </a:solidFill>
              </a:rPr>
              <a:t>رأس المال والتقنية :</a:t>
            </a:r>
            <a:r>
              <a:rPr lang="ar-SA" sz="3100" dirty="0" smtClean="0"/>
              <a:t>وهي تفاعل بين الموارد البشرية والموارد الطبيعية. وهي موارد ينتجها الإنسان باستخدام الموارد الطبيعية لتصبح موارد اقتصادية. </a:t>
            </a:r>
            <a:endParaRPr lang="ar-SA" sz="3100" dirty="0"/>
          </a:p>
        </p:txBody>
      </p:sp>
    </p:spTree>
    <p:extLst>
      <p:ext uri="{BB962C8B-B14F-4D97-AF65-F5344CB8AC3E}">
        <p14:creationId xmlns:p14="http://schemas.microsoft.com/office/powerpoint/2010/main" val="3442842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circle(in)">
                                      <p:cBhvr>
                                        <p:cTn id="10" dur="2000"/>
                                        <p:tgtEl>
                                          <p:spTgt spid="3">
                                            <p:txEl>
                                              <p:pRg st="3" end="3"/>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circle(in)">
                                      <p:cBhvr>
                                        <p:cTn id="13" dur="2000"/>
                                        <p:tgtEl>
                                          <p:spTgt spid="3">
                                            <p:txEl>
                                              <p:pRg st="4" end="4"/>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circle(in)">
                                      <p:cBhvr>
                                        <p:cTn id="16"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2000" dirty="0">
                <a:solidFill>
                  <a:srgbClr val="775F55"/>
                </a:solidFill>
              </a:rPr>
              <a:t>الفصل الأول: مقدمة في اقتصاديات الموارد</a:t>
            </a:r>
            <a:endParaRPr lang="ar-SA" dirty="0"/>
          </a:p>
        </p:txBody>
      </p:sp>
      <p:sp>
        <p:nvSpPr>
          <p:cNvPr id="3" name="عنصر نائب للمحتوى 2"/>
          <p:cNvSpPr>
            <a:spLocks noGrp="1"/>
          </p:cNvSpPr>
          <p:nvPr>
            <p:ph idx="1"/>
          </p:nvPr>
        </p:nvSpPr>
        <p:spPr/>
        <p:txBody>
          <a:bodyPr/>
          <a:lstStyle/>
          <a:p>
            <a:pPr marL="0" indent="0">
              <a:buNone/>
            </a:pPr>
            <a:r>
              <a:rPr lang="ar-SA" sz="2400" u="sng" dirty="0" smtClean="0">
                <a:solidFill>
                  <a:srgbClr val="0070C0"/>
                </a:solidFill>
              </a:rPr>
              <a:t>ثانيًا/ تنقسم بحسب أماكن وجود المورد:</a:t>
            </a:r>
            <a:br>
              <a:rPr lang="ar-SA" sz="2400" u="sng" dirty="0" smtClean="0">
                <a:solidFill>
                  <a:srgbClr val="0070C0"/>
                </a:solidFill>
              </a:rPr>
            </a:br>
            <a:endParaRPr lang="ar-SA" sz="2400" u="sng" dirty="0" smtClean="0">
              <a:solidFill>
                <a:srgbClr val="0070C0"/>
              </a:solidFill>
            </a:endParaRPr>
          </a:p>
          <a:p>
            <a:r>
              <a:rPr lang="ar-SA" dirty="0" smtClean="0">
                <a:solidFill>
                  <a:srgbClr val="FF0000"/>
                </a:solidFill>
              </a:rPr>
              <a:t>موارد موجودة في كل مكان. </a:t>
            </a:r>
            <a:r>
              <a:rPr lang="ar-SA" dirty="0" smtClean="0"/>
              <a:t>مثل/ الهواء وأشعة الشمس.</a:t>
            </a:r>
          </a:p>
          <a:p>
            <a:r>
              <a:rPr lang="ar-SA" dirty="0" smtClean="0">
                <a:solidFill>
                  <a:srgbClr val="FF0000"/>
                </a:solidFill>
              </a:rPr>
              <a:t>موارد موجودة في أماكن كثيرة. </a:t>
            </a:r>
            <a:r>
              <a:rPr lang="ar-SA" dirty="0" smtClean="0"/>
              <a:t>مثل/ التربة الزراعية والحيوانات.</a:t>
            </a:r>
          </a:p>
          <a:p>
            <a:r>
              <a:rPr lang="ar-SA" dirty="0" smtClean="0">
                <a:solidFill>
                  <a:srgbClr val="FF0000"/>
                </a:solidFill>
              </a:rPr>
              <a:t>موارد موجودة بأماكن قليلة. </a:t>
            </a:r>
            <a:r>
              <a:rPr lang="ar-SA" dirty="0" smtClean="0"/>
              <a:t>مثل/ المعادن وتكون أعلى سعرا نسبيا، لأنه تتصف بالندرة. </a:t>
            </a:r>
            <a:br>
              <a:rPr lang="ar-SA" dirty="0" smtClean="0"/>
            </a:br>
            <a:r>
              <a:rPr lang="ar-SA" dirty="0" smtClean="0"/>
              <a:t>- ملاحظة: كلما تعددت أماكن وجود المورد اقترب سوقه من المنافسة التامة, و كلما قلت أماكن وجوده اقترب سوقه من الاحتكار.</a:t>
            </a:r>
            <a:br>
              <a:rPr lang="ar-SA" dirty="0" smtClean="0"/>
            </a:br>
            <a:endParaRPr lang="ar-SA" dirty="0" smtClean="0"/>
          </a:p>
          <a:p>
            <a:pPr marL="0" indent="0">
              <a:buNone/>
            </a:pPr>
            <a:r>
              <a:rPr lang="ar-SA" u="sng" dirty="0" smtClean="0">
                <a:solidFill>
                  <a:srgbClr val="0070C0"/>
                </a:solidFill>
              </a:rPr>
              <a:t>يرتفع سعر المورد الاقتصادي عندما:</a:t>
            </a:r>
          </a:p>
          <a:p>
            <a:pPr marL="0" indent="0">
              <a:buNone/>
            </a:pPr>
            <a:r>
              <a:rPr lang="ar-SA" dirty="0" smtClean="0"/>
              <a:t>1/ يكون الطلب على المورد عالي.</a:t>
            </a:r>
          </a:p>
          <a:p>
            <a:pPr marL="0" indent="0">
              <a:buNone/>
            </a:pPr>
            <a:r>
              <a:rPr lang="ar-SA" dirty="0" smtClean="0"/>
              <a:t>2/ يكون موجود بأماكن قليلة ( نادر).</a:t>
            </a:r>
            <a:endParaRPr lang="ar-SA" dirty="0"/>
          </a:p>
        </p:txBody>
      </p:sp>
    </p:spTree>
    <p:extLst>
      <p:ext uri="{BB962C8B-B14F-4D97-AF65-F5344CB8AC3E}">
        <p14:creationId xmlns:p14="http://schemas.microsoft.com/office/powerpoint/2010/main" val="80231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ircle(in)">
                                      <p:cBhvr>
                                        <p:cTn id="21" dur="2000"/>
                                        <p:tgtEl>
                                          <p:spTgt spid="3">
                                            <p:txEl>
                                              <p:pRg st="4" end="4"/>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ircle(in)">
                                      <p:cBhvr>
                                        <p:cTn id="24" dur="2000"/>
                                        <p:tgtEl>
                                          <p:spTgt spid="3">
                                            <p:txEl>
                                              <p:pRg st="5" end="5"/>
                                            </p:txEl>
                                          </p:spTgt>
                                        </p:tgtEl>
                                      </p:cBhvr>
                                    </p:animEffect>
                                  </p:childTnLst>
                                </p:cTn>
                              </p:par>
                              <p:par>
                                <p:cTn id="25" presetID="6" presetClass="entr" presetSubtype="16"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ircle(in)">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2000" dirty="0">
                <a:solidFill>
                  <a:srgbClr val="775F55"/>
                </a:solidFill>
              </a:rPr>
              <a:t>الفصل الأول: مقدمة في اقتصاديات الموارد</a:t>
            </a:r>
            <a:endParaRPr lang="ar-SA" dirty="0"/>
          </a:p>
        </p:txBody>
      </p:sp>
      <p:sp>
        <p:nvSpPr>
          <p:cNvPr id="3" name="عنصر نائب للمحتوى 2"/>
          <p:cNvSpPr>
            <a:spLocks noGrp="1"/>
          </p:cNvSpPr>
          <p:nvPr>
            <p:ph idx="1"/>
          </p:nvPr>
        </p:nvSpPr>
        <p:spPr/>
        <p:txBody>
          <a:bodyPr/>
          <a:lstStyle/>
          <a:p>
            <a:pPr marL="0" indent="0">
              <a:buNone/>
            </a:pPr>
            <a:r>
              <a:rPr lang="ar-SA" sz="2400" u="sng" dirty="0" smtClean="0">
                <a:solidFill>
                  <a:srgbClr val="0070C0"/>
                </a:solidFill>
              </a:rPr>
              <a:t>ثالثا/ العمر الزمني للمورد: </a:t>
            </a:r>
            <a:r>
              <a:rPr lang="ar-SA" dirty="0" smtClean="0"/>
              <a:t>(أهم تقسيم من الناحية الاقتصادية)</a:t>
            </a:r>
          </a:p>
          <a:p>
            <a:r>
              <a:rPr lang="ar-SA" u="sng" dirty="0" smtClean="0">
                <a:solidFill>
                  <a:srgbClr val="FF0000"/>
                </a:solidFill>
              </a:rPr>
              <a:t>موارد متجددة:</a:t>
            </a:r>
            <a:r>
              <a:rPr lang="ar-SA" dirty="0" smtClean="0">
                <a:solidFill>
                  <a:srgbClr val="FF0000"/>
                </a:solidFill>
              </a:rPr>
              <a:t> </a:t>
            </a:r>
            <a:r>
              <a:rPr lang="ar-SA" dirty="0" smtClean="0"/>
              <a:t>تتجدد تلقائيًا و تنقسم إلى :</a:t>
            </a:r>
            <a:br>
              <a:rPr lang="ar-SA" dirty="0" smtClean="0"/>
            </a:br>
            <a:r>
              <a:rPr lang="ar-SA" dirty="0" smtClean="0"/>
              <a:t> 1/ موارد متدفقة: موجودة بصفة مستمرة أو بكثرة مثل الشمس- الهواء- البحار.</a:t>
            </a:r>
          </a:p>
          <a:p>
            <a:pPr marL="0" indent="0">
              <a:buNone/>
            </a:pPr>
            <a:r>
              <a:rPr lang="ar-SA" dirty="0" smtClean="0"/>
              <a:t>      2/ الموارد إحيائية: لها صفة التكاثر بالتوالد مثل الإنسان, الحيوان, الغابات و المراعي.</a:t>
            </a:r>
            <a:br>
              <a:rPr lang="ar-SA" dirty="0" smtClean="0"/>
            </a:br>
            <a:r>
              <a:rPr lang="ar-SA" dirty="0" smtClean="0"/>
              <a:t>* الموارد المتجددة لا تتأثر بالاستخدام و لا تنضب , و لا تقل الكميات المتاحة منها بالاستخدام</a:t>
            </a:r>
          </a:p>
          <a:p>
            <a:pPr marL="0" indent="0">
              <a:buNone/>
            </a:pPr>
            <a:endParaRPr lang="ar-SA" dirty="0"/>
          </a:p>
        </p:txBody>
      </p:sp>
      <p:sp>
        <p:nvSpPr>
          <p:cNvPr id="4" name="مستطيل 3"/>
          <p:cNvSpPr/>
          <p:nvPr/>
        </p:nvSpPr>
        <p:spPr>
          <a:xfrm>
            <a:off x="1043608" y="4437112"/>
            <a:ext cx="6840760" cy="1656184"/>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SA" sz="2400" dirty="0" smtClean="0"/>
              <a:t>الموارد المتجددة اذا لم تستهلك يؤدي الى فقدان منفعتها، واذا استهلكت بكثرة بمعدلات تفوق معدلات تجددها الطبيعي فإن ذلك يؤدي الى نضوبها.</a:t>
            </a:r>
            <a:endParaRPr lang="ar-SA" sz="2400" dirty="0"/>
          </a:p>
        </p:txBody>
      </p:sp>
    </p:spTree>
    <p:extLst>
      <p:ext uri="{BB962C8B-B14F-4D97-AF65-F5344CB8AC3E}">
        <p14:creationId xmlns:p14="http://schemas.microsoft.com/office/powerpoint/2010/main" val="550688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جاور">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جاور">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528</TotalTime>
  <Words>932</Words>
  <Application>Microsoft Office PowerPoint</Application>
  <PresentationFormat>عرض على الشاشة (3:4)‏</PresentationFormat>
  <Paragraphs>143</Paragraphs>
  <Slides>20</Slides>
  <Notes>4</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20</vt:i4>
      </vt:variant>
    </vt:vector>
  </HeadingPairs>
  <TitlesOfParts>
    <vt:vector size="26" baseType="lpstr">
      <vt:lpstr>Arial</vt:lpstr>
      <vt:lpstr>Calibri</vt:lpstr>
      <vt:lpstr>Cambria</vt:lpstr>
      <vt:lpstr>Times New Roman</vt:lpstr>
      <vt:lpstr>Wingdings</vt:lpstr>
      <vt:lpstr>تجاور</vt:lpstr>
      <vt:lpstr>اقتصاديات الموارد و البيئة</vt:lpstr>
      <vt:lpstr>الفصل الأول: مقدمة في اقتصاديات الموارد</vt:lpstr>
      <vt:lpstr>الفصل الأول: مقدمة في اقتصاديات الموارد</vt:lpstr>
      <vt:lpstr>الفصل الأول: مقدمة  في اقتصاديات الموارد</vt:lpstr>
      <vt:lpstr>الفصل الأول: مقدمة في اقتصاديات الموارد</vt:lpstr>
      <vt:lpstr>الفصل الأول: مقدمة في اقتصاديات الموارد</vt:lpstr>
      <vt:lpstr>الفصل الأول: مقدمة في اقتصاديات الموارد</vt:lpstr>
      <vt:lpstr>الفصل الأول: مقدمة في اقتصاديات الموارد</vt:lpstr>
      <vt:lpstr>الفصل الأول: مقدمة في اقتصاديات الموارد</vt:lpstr>
      <vt:lpstr>الفصل الأول: مقدمة في اقتصاديات الموارد</vt:lpstr>
      <vt:lpstr>الفصل الأول: مقدمة في اقتصاديات الموارد</vt:lpstr>
      <vt:lpstr>الفصل الأول: مقدمة في اقتصاديات الموارد</vt:lpstr>
      <vt:lpstr>الفصل الأول: مقدمة في اقتصاديات الموارد</vt:lpstr>
      <vt:lpstr>الفصل الأول: مقدمة في اقتصاديات الموارد</vt:lpstr>
      <vt:lpstr>عرض تقديمي في PowerPoint</vt:lpstr>
      <vt:lpstr>الفصل الأول: مقدمة في اقتصاديات الموارد</vt:lpstr>
      <vt:lpstr>الفصل الأول: مقدمة في اقتصاديات الموارد</vt:lpstr>
      <vt:lpstr>الفصل الأول: مقدمة في اقتصاديات الموارد</vt:lpstr>
      <vt:lpstr>الفصل الأول: مقدمة في اقتصاديات الموارد</vt:lpstr>
      <vt:lpstr>عرض تقديمي في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اقتصاديات الموارد البيئية والطبيعية</dc:title>
  <dc:creator>sakh</dc:creator>
  <cp:lastModifiedBy>Lolwah Binsaeed</cp:lastModifiedBy>
  <cp:revision>94</cp:revision>
  <dcterms:created xsi:type="dcterms:W3CDTF">2014-02-02T19:31:48Z</dcterms:created>
  <dcterms:modified xsi:type="dcterms:W3CDTF">2018-02-04T06:29:56Z</dcterms:modified>
</cp:coreProperties>
</file>