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4" r:id="rId1"/>
  </p:sldMasterIdLst>
  <p:sldIdLst>
    <p:sldId id="257" r:id="rId2"/>
    <p:sldId id="258" r:id="rId3"/>
    <p:sldId id="259" r:id="rId4"/>
    <p:sldId id="269" r:id="rId5"/>
    <p:sldId id="260" r:id="rId6"/>
    <p:sldId id="270" r:id="rId7"/>
    <p:sldId id="271" r:id="rId8"/>
    <p:sldId id="262" r:id="rId9"/>
    <p:sldId id="272" r:id="rId10"/>
    <p:sldId id="273" r:id="rId11"/>
    <p:sldId id="274" r:id="rId12"/>
    <p:sldId id="264" r:id="rId13"/>
    <p:sldId id="265" r:id="rId14"/>
    <p:sldId id="275" r:id="rId15"/>
    <p:sldId id="266" r:id="rId16"/>
    <p:sldId id="267" r:id="rId17"/>
    <p:sldId id="276"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3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90"/>
    <p:restoredTop sz="94648"/>
  </p:normalViewPr>
  <p:slideViewPr>
    <p:cSldViewPr>
      <p:cViewPr>
        <p:scale>
          <a:sx n="76" d="100"/>
          <a:sy n="76" d="100"/>
        </p:scale>
        <p:origin x="2680" y="8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6A7183-AC50-4810-80A0-7490551728E1}" type="datetimeFigureOut">
              <a:rPr lang="ar-SA" smtClean="0"/>
              <a:pPr/>
              <a:t>30 محرم، 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C21D1F8-A079-4347-9651-20E89B5F5577}"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6A7183-AC50-4810-80A0-7490551728E1}" type="datetimeFigureOut">
              <a:rPr lang="ar-SA" smtClean="0"/>
              <a:pPr/>
              <a:t>30 محرم، 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C21D1F8-A079-4347-9651-20E89B5F5577}"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6A7183-AC50-4810-80A0-7490551728E1}" type="datetimeFigureOut">
              <a:rPr lang="ar-SA" smtClean="0"/>
              <a:pPr/>
              <a:t>30 محرم، 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C21D1F8-A079-4347-9651-20E89B5F5577}" type="slidenum">
              <a:rPr lang="ar-SA" smtClean="0"/>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6A7183-AC50-4810-80A0-7490551728E1}" type="datetimeFigureOut">
              <a:rPr lang="ar-SA" smtClean="0"/>
              <a:pPr/>
              <a:t>30 محرم، 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C21D1F8-A079-4347-9651-20E89B5F5577}" type="slidenum">
              <a:rPr lang="ar-SA" smtClean="0"/>
              <a:pPr/>
              <a:t>‹#›</a:t>
            </a:fld>
            <a:endParaRPr lang="ar-SA"/>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6A7183-AC50-4810-80A0-7490551728E1}" type="datetimeFigureOut">
              <a:rPr lang="ar-SA" smtClean="0"/>
              <a:pPr/>
              <a:t>30 محرم، 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C21D1F8-A079-4347-9651-20E89B5F5577}" type="slidenum">
              <a:rPr lang="ar-SA" smtClean="0"/>
              <a:pPr/>
              <a:t>‹#›</a:t>
            </a:fld>
            <a:endParaRPr lang="ar-S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166A7183-AC50-4810-80A0-7490551728E1}" type="datetimeFigureOut">
              <a:rPr lang="ar-SA" smtClean="0"/>
              <a:pPr/>
              <a:t>30 محرم، 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C21D1F8-A079-4347-9651-20E89B5F5577}" type="slidenum">
              <a:rPr lang="ar-SA" smtClean="0"/>
              <a:pPr/>
              <a:t>‹#›</a:t>
            </a:fld>
            <a:endParaRPr lang="ar-S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166A7183-AC50-4810-80A0-7490551728E1}" type="datetimeFigureOut">
              <a:rPr lang="ar-SA" smtClean="0"/>
              <a:pPr/>
              <a:t>30 محرم، 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C21D1F8-A079-4347-9651-20E89B5F5577}" type="slidenum">
              <a:rPr lang="ar-SA" smtClean="0"/>
              <a:pPr/>
              <a:t>‹#›</a:t>
            </a:fld>
            <a:endParaRPr lang="ar-S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6A7183-AC50-4810-80A0-7490551728E1}" type="datetimeFigureOut">
              <a:rPr lang="ar-SA" smtClean="0"/>
              <a:pPr/>
              <a:t>30 محرم، 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C21D1F8-A079-4347-9651-20E89B5F5577}" type="slidenum">
              <a:rPr lang="ar-SA" smtClean="0"/>
              <a:pPr/>
              <a:t>‹#›</a:t>
            </a:fld>
            <a:endParaRPr lang="ar-S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6A7183-AC50-4810-80A0-7490551728E1}" type="datetimeFigureOut">
              <a:rPr lang="ar-SA" smtClean="0"/>
              <a:pPr/>
              <a:t>30 محرم، 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C21D1F8-A079-4347-9651-20E89B5F5577}"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6A7183-AC50-4810-80A0-7490551728E1}" type="datetimeFigureOut">
              <a:rPr lang="ar-SA" smtClean="0"/>
              <a:pPr/>
              <a:t>30 محرم، 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C21D1F8-A079-4347-9651-20E89B5F5577}"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6A7183-AC50-4810-80A0-7490551728E1}" type="datetimeFigureOut">
              <a:rPr lang="ar-SA" smtClean="0"/>
              <a:pPr/>
              <a:t>30 محرم، 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C21D1F8-A079-4347-9651-20E89B5F5577}"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66A7183-AC50-4810-80A0-7490551728E1}" type="datetimeFigureOut">
              <a:rPr lang="ar-SA" smtClean="0"/>
              <a:pPr/>
              <a:t>30 محرم، 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C21D1F8-A079-4347-9651-20E89B5F5577}"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6A7183-AC50-4810-80A0-7490551728E1}" type="datetimeFigureOut">
              <a:rPr lang="ar-SA" smtClean="0"/>
              <a:pPr/>
              <a:t>30 محرم، 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C21D1F8-A079-4347-9651-20E89B5F5577}"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66A7183-AC50-4810-80A0-7490551728E1}" type="datetimeFigureOut">
              <a:rPr lang="ar-SA" smtClean="0"/>
              <a:pPr/>
              <a:t>30 محرم، 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C21D1F8-A079-4347-9651-20E89B5F5577}"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166A7183-AC50-4810-80A0-7490551728E1}" type="datetimeFigureOut">
              <a:rPr lang="ar-SA" smtClean="0"/>
              <a:pPr/>
              <a:t>30 محرم، 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C21D1F8-A079-4347-9651-20E89B5F5577}"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6A7183-AC50-4810-80A0-7490551728E1}" type="datetimeFigureOut">
              <a:rPr lang="ar-SA" smtClean="0"/>
              <a:pPr/>
              <a:t>30 محرم، 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C21D1F8-A079-4347-9651-20E89B5F5577}"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6A7183-AC50-4810-80A0-7490551728E1}" type="datetimeFigureOut">
              <a:rPr lang="ar-SA" smtClean="0"/>
              <a:pPr/>
              <a:t>30 محرم، 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C21D1F8-A079-4347-9651-20E89B5F5577}"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166A7183-AC50-4810-80A0-7490551728E1}" type="datetimeFigureOut">
              <a:rPr lang="ar-SA" smtClean="0"/>
              <a:pPr/>
              <a:t>30 محرم، 1441</a:t>
            </a:fld>
            <a:endParaRPr lang="ar-SA"/>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ar-SA"/>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AC21D1F8-A079-4347-9651-20E89B5F5577}" type="slidenum">
              <a:rPr lang="ar-SA" smtClean="0"/>
              <a:pPr/>
              <a:t>‹#›</a:t>
            </a:fld>
            <a:endParaRPr lang="ar-SA"/>
          </a:p>
        </p:txBody>
      </p:sp>
    </p:spTree>
    <p:extLst>
      <p:ext uri="{BB962C8B-B14F-4D97-AF65-F5344CB8AC3E}">
        <p14:creationId xmlns:p14="http://schemas.microsoft.com/office/powerpoint/2010/main" val="1282630463"/>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solidFill>
                  <a:srgbClr val="C00000"/>
                </a:solidFill>
              </a:rPr>
              <a:t>بسم الله الرحمن الرحيم</a:t>
            </a:r>
            <a:endParaRPr lang="ar-SA" b="1" dirty="0">
              <a:solidFill>
                <a:srgbClr val="C00000"/>
              </a:solidFill>
            </a:endParaRPr>
          </a:p>
        </p:txBody>
      </p:sp>
      <p:sp>
        <p:nvSpPr>
          <p:cNvPr id="3" name="Content Placeholder 2"/>
          <p:cNvSpPr>
            <a:spLocks noGrp="1"/>
          </p:cNvSpPr>
          <p:nvPr>
            <p:ph sz="quarter" idx="13"/>
          </p:nvPr>
        </p:nvSpPr>
        <p:spPr>
          <a:xfrm>
            <a:off x="685330" y="1600200"/>
            <a:ext cx="7772870" cy="4495799"/>
          </a:xfrm>
        </p:spPr>
        <p:txBody>
          <a:bodyPr>
            <a:normAutofit fontScale="77500" lnSpcReduction="20000"/>
          </a:bodyPr>
          <a:lstStyle/>
          <a:p>
            <a:endParaRPr lang="ar-SA" dirty="0" smtClean="0"/>
          </a:p>
          <a:p>
            <a:pPr algn="ctr" rtl="1">
              <a:buNone/>
            </a:pPr>
            <a:r>
              <a:rPr lang="ar-SA" sz="4200" b="1" dirty="0" smtClean="0">
                <a:latin typeface="Arial" charset="0"/>
                <a:ea typeface="Arial" charset="0"/>
                <a:cs typeface="Arial" charset="0"/>
              </a:rPr>
              <a:t>مقرر مبادئ ادارة الاعمال</a:t>
            </a:r>
          </a:p>
          <a:p>
            <a:pPr algn="r" rtl="1">
              <a:buNone/>
            </a:pPr>
            <a:r>
              <a:rPr lang="ar-SA" sz="3000" b="1" dirty="0" smtClean="0">
                <a:latin typeface="Arial" charset="0"/>
                <a:ea typeface="Arial" charset="0"/>
                <a:cs typeface="Arial" charset="0"/>
              </a:rPr>
              <a:t>استاذة المادة: فريدة عبدالرحمن الراشد الحميد  </a:t>
            </a:r>
            <a:endParaRPr lang="ar-SA" sz="3000" b="1" dirty="0">
              <a:latin typeface="Arial" charset="0"/>
              <a:ea typeface="Arial" charset="0"/>
              <a:cs typeface="Arial" charset="0"/>
            </a:endParaRPr>
          </a:p>
          <a:p>
            <a:pPr algn="r" rtl="1">
              <a:buNone/>
            </a:pPr>
            <a:r>
              <a:rPr lang="ar-SA" sz="3000" b="1" dirty="0" smtClean="0">
                <a:latin typeface="Arial" charset="0"/>
                <a:ea typeface="Arial" charset="0"/>
                <a:cs typeface="Arial" charset="0"/>
              </a:rPr>
              <a:t>الكتاب المعتمد</a:t>
            </a:r>
          </a:p>
          <a:p>
            <a:pPr algn="r" rtl="1">
              <a:buNone/>
            </a:pPr>
            <a:r>
              <a:rPr lang="ar-SA" sz="2800" b="1" dirty="0" smtClean="0">
                <a:latin typeface="Arial" charset="0"/>
                <a:ea typeface="Arial" charset="0"/>
                <a:cs typeface="Arial" charset="0"/>
              </a:rPr>
              <a:t> </a:t>
            </a:r>
            <a:r>
              <a:rPr lang="ar-SA" sz="4200" b="1" u="sng" dirty="0" smtClean="0">
                <a:latin typeface="Arial" charset="0"/>
                <a:ea typeface="Arial" charset="0"/>
                <a:cs typeface="Arial" charset="0"/>
              </a:rPr>
              <a:t>مبادئ إدارة الأعمال الأساسيات والاتجاهات الحديثة</a:t>
            </a:r>
          </a:p>
          <a:p>
            <a:pPr algn="r" rtl="1">
              <a:buNone/>
            </a:pPr>
            <a:r>
              <a:rPr lang="ar-SA" sz="3000" b="1" dirty="0" smtClean="0">
                <a:latin typeface="Arial" charset="0"/>
                <a:ea typeface="Arial" charset="0"/>
                <a:cs typeface="Arial" charset="0"/>
              </a:rPr>
              <a:t>تأليف:   </a:t>
            </a:r>
            <a:r>
              <a:rPr lang="ar-SA" sz="3000" b="1" dirty="0" err="1" smtClean="0">
                <a:latin typeface="Arial" charset="0"/>
                <a:ea typeface="Arial" charset="0"/>
                <a:cs typeface="Arial" charset="0"/>
              </a:rPr>
              <a:t>أ.د.أحمد</a:t>
            </a:r>
            <a:r>
              <a:rPr lang="ar-SA" sz="3000" b="1" dirty="0" smtClean="0">
                <a:latin typeface="Arial" charset="0"/>
                <a:ea typeface="Arial" charset="0"/>
                <a:cs typeface="Arial" charset="0"/>
              </a:rPr>
              <a:t> الشميمري</a:t>
            </a:r>
          </a:p>
          <a:p>
            <a:pPr algn="r" rtl="1">
              <a:buNone/>
            </a:pPr>
            <a:r>
              <a:rPr lang="ar-SA" sz="3000" b="1" dirty="0" smtClean="0">
                <a:latin typeface="Arial" charset="0"/>
                <a:ea typeface="Arial" charset="0"/>
                <a:cs typeface="Arial" charset="0"/>
              </a:rPr>
              <a:t>           </a:t>
            </a:r>
            <a:r>
              <a:rPr lang="ar-SA" sz="3000" b="1" dirty="0" err="1" smtClean="0">
                <a:latin typeface="Arial" charset="0"/>
                <a:ea typeface="Arial" charset="0"/>
                <a:cs typeface="Arial" charset="0"/>
              </a:rPr>
              <a:t>أ.د.عبدالرحمن</a:t>
            </a:r>
            <a:r>
              <a:rPr lang="ar-SA" sz="3000" b="1" dirty="0" smtClean="0">
                <a:latin typeface="Arial" charset="0"/>
                <a:ea typeface="Arial" charset="0"/>
                <a:cs typeface="Arial" charset="0"/>
              </a:rPr>
              <a:t> هيجان</a:t>
            </a:r>
          </a:p>
          <a:p>
            <a:pPr algn="r" rtl="1">
              <a:buNone/>
            </a:pPr>
            <a:r>
              <a:rPr lang="ar-SA" sz="3000" b="1" dirty="0" smtClean="0">
                <a:latin typeface="Arial" charset="0"/>
                <a:ea typeface="Arial" charset="0"/>
                <a:cs typeface="Arial" charset="0"/>
              </a:rPr>
              <a:t>            د. بشرى غنام</a:t>
            </a:r>
          </a:p>
          <a:p>
            <a:pPr>
              <a:buNone/>
            </a:pPr>
            <a:r>
              <a:rPr lang="ar-SA" dirty="0"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defTabSz="914400" rtl="1" eaLnBrk="1" latinLnBrk="0" hangingPunct="1">
              <a:lnSpc>
                <a:spcPct val="90000"/>
              </a:lnSpc>
              <a:spcBef>
                <a:spcPct val="0"/>
              </a:spcBef>
              <a:buNone/>
            </a:pPr>
            <a:r>
              <a:rPr lang="ar-SA" sz="4000" b="1" dirty="0" smtClean="0">
                <a:latin typeface="Arial" charset="0"/>
                <a:ea typeface="Arial" charset="0"/>
                <a:cs typeface="Arial" charset="0"/>
              </a:rPr>
              <a:t>الفصل الثاني</a:t>
            </a:r>
            <a:endParaRPr lang="en-US" sz="4000" b="1" dirty="0">
              <a:latin typeface="Arial" charset="0"/>
              <a:ea typeface="Arial" charset="0"/>
              <a:cs typeface="Arial" charset="0"/>
            </a:endParaRPr>
          </a:p>
        </p:txBody>
      </p:sp>
      <p:sp>
        <p:nvSpPr>
          <p:cNvPr id="3" name="Content Placeholder 2"/>
          <p:cNvSpPr>
            <a:spLocks noGrp="1"/>
          </p:cNvSpPr>
          <p:nvPr>
            <p:ph sz="quarter" idx="13"/>
          </p:nvPr>
        </p:nvSpPr>
        <p:spPr/>
        <p:txBody>
          <a:bodyPr>
            <a:normAutofit/>
          </a:bodyPr>
          <a:lstStyle/>
          <a:p>
            <a:pPr marL="0" indent="0" algn="ctr" defTabSz="914400" rtl="1" eaLnBrk="1" latinLnBrk="0" hangingPunct="1">
              <a:lnSpc>
                <a:spcPct val="120000"/>
              </a:lnSpc>
              <a:spcBef>
                <a:spcPts val="1000"/>
              </a:spcBef>
              <a:buClr>
                <a:schemeClr val="tx1"/>
              </a:buClr>
              <a:buNone/>
            </a:pPr>
            <a:r>
              <a:rPr lang="ar-SA" sz="6000" b="1" dirty="0" smtClean="0">
                <a:latin typeface="Arial" charset="0"/>
                <a:ea typeface="Arial" charset="0"/>
                <a:cs typeface="Arial" charset="0"/>
              </a:rPr>
              <a:t>التطور التاريخي للفكر الإداري</a:t>
            </a:r>
            <a:endParaRPr lang="en-US" sz="6000" b="1" dirty="0">
              <a:latin typeface="Arial" charset="0"/>
              <a:ea typeface="Arial" charset="0"/>
              <a:cs typeface="Arial" charset="0"/>
            </a:endParaRPr>
          </a:p>
        </p:txBody>
      </p:sp>
    </p:spTree>
    <p:extLst>
      <p:ext uri="{BB962C8B-B14F-4D97-AF65-F5344CB8AC3E}">
        <p14:creationId xmlns:p14="http://schemas.microsoft.com/office/powerpoint/2010/main" val="6752980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143482"/>
          </a:xfrm>
        </p:spPr>
        <p:txBody>
          <a:bodyPr>
            <a:normAutofit fontScale="90000"/>
          </a:bodyPr>
          <a:lstStyle/>
          <a:p>
            <a:pPr algn="ctr" defTabSz="914400" rtl="1" eaLnBrk="1" latinLnBrk="0" hangingPunct="1">
              <a:lnSpc>
                <a:spcPct val="90000"/>
              </a:lnSpc>
              <a:spcBef>
                <a:spcPct val="0"/>
              </a:spcBef>
              <a:buNone/>
            </a:pPr>
            <a:endParaRPr lang="en-US"/>
          </a:p>
        </p:txBody>
      </p:sp>
      <p:sp>
        <p:nvSpPr>
          <p:cNvPr id="3" name="Content Placeholder 2"/>
          <p:cNvSpPr>
            <a:spLocks noGrp="1"/>
          </p:cNvSpPr>
          <p:nvPr>
            <p:ph sz="quarter" idx="13"/>
          </p:nvPr>
        </p:nvSpPr>
        <p:spPr>
          <a:xfrm>
            <a:off x="152400" y="457200"/>
            <a:ext cx="8763000" cy="5943600"/>
          </a:xfrm>
        </p:spPr>
        <p:txBody>
          <a:bodyPr>
            <a:normAutofit fontScale="55000" lnSpcReduction="20000"/>
          </a:bodyPr>
          <a:lstStyle/>
          <a:p>
            <a:pPr marL="0" indent="0" algn="r" defTabSz="914400" rtl="1" eaLnBrk="1" latinLnBrk="0" hangingPunct="1">
              <a:lnSpc>
                <a:spcPct val="120000"/>
              </a:lnSpc>
              <a:spcBef>
                <a:spcPts val="1000"/>
              </a:spcBef>
              <a:buClr>
                <a:schemeClr val="tx1"/>
              </a:buClr>
              <a:buNone/>
            </a:pPr>
            <a:r>
              <a:rPr lang="ar-SA" sz="6500" b="1" dirty="0" smtClean="0">
                <a:latin typeface="Arial" charset="0"/>
                <a:ea typeface="Arial" charset="0"/>
                <a:cs typeface="Arial" charset="0"/>
              </a:rPr>
              <a:t>متى ظهرت الممارسات الإدارية للمرة الأولى؟</a:t>
            </a:r>
          </a:p>
          <a:p>
            <a:pPr marL="0" indent="0" algn="r" defTabSz="914400" rtl="1" eaLnBrk="1" latinLnBrk="0" hangingPunct="1">
              <a:lnSpc>
                <a:spcPct val="120000"/>
              </a:lnSpc>
              <a:spcBef>
                <a:spcPts val="1000"/>
              </a:spcBef>
              <a:buClr>
                <a:schemeClr val="tx1"/>
              </a:buClr>
              <a:buNone/>
            </a:pPr>
            <a:r>
              <a:rPr lang="ar-SA" sz="6500" b="1" dirty="0" smtClean="0">
                <a:latin typeface="Arial" charset="0"/>
                <a:ea typeface="Arial" charset="0"/>
                <a:cs typeface="Arial" charset="0"/>
              </a:rPr>
              <a:t> أين ظهرت مثل هذه الممارسات؟</a:t>
            </a:r>
          </a:p>
          <a:p>
            <a:pPr marL="0" indent="0" algn="r" defTabSz="914400" rtl="1" eaLnBrk="1" latinLnBrk="0" hangingPunct="1">
              <a:lnSpc>
                <a:spcPct val="120000"/>
              </a:lnSpc>
              <a:spcBef>
                <a:spcPts val="1000"/>
              </a:spcBef>
              <a:buClr>
                <a:schemeClr val="tx1"/>
              </a:buClr>
              <a:buNone/>
            </a:pPr>
            <a:endParaRPr lang="ar-SA" sz="3200" b="1" dirty="0">
              <a:solidFill>
                <a:srgbClr val="0083FC"/>
              </a:solidFill>
              <a:latin typeface="Arial" charset="0"/>
              <a:ea typeface="Arial" charset="0"/>
              <a:cs typeface="Arial" charset="0"/>
            </a:endParaRPr>
          </a:p>
          <a:p>
            <a:pPr marL="0" indent="0" algn="r" defTabSz="914400" rtl="1" eaLnBrk="1" latinLnBrk="0" hangingPunct="1">
              <a:lnSpc>
                <a:spcPct val="120000"/>
              </a:lnSpc>
              <a:spcBef>
                <a:spcPts val="1000"/>
              </a:spcBef>
              <a:buClr>
                <a:schemeClr val="tx1"/>
              </a:buClr>
              <a:buNone/>
            </a:pPr>
            <a:endParaRPr lang="ar-SA" sz="3200" b="1" dirty="0" smtClean="0">
              <a:solidFill>
                <a:srgbClr val="0083FC"/>
              </a:solidFill>
              <a:latin typeface="Arial" charset="0"/>
              <a:ea typeface="Arial" charset="0"/>
              <a:cs typeface="Arial" charset="0"/>
            </a:endParaRPr>
          </a:p>
          <a:p>
            <a:pPr marL="0" indent="0" algn="r" rtl="1">
              <a:buNone/>
            </a:pPr>
            <a:r>
              <a:rPr lang="ar-SA" sz="4400" b="1" dirty="0">
                <a:solidFill>
                  <a:srgbClr val="FF0000"/>
                </a:solidFill>
                <a:latin typeface="Arial" charset="0"/>
                <a:ea typeface="Arial" charset="0"/>
              </a:rPr>
              <a:t>مراحل تطور الإدارة في العصر الحديث (الحضارة الغربية)</a:t>
            </a:r>
          </a:p>
          <a:p>
            <a:pPr marL="514350" indent="-514350" algn="just" rtl="1">
              <a:buFont typeface="+mj-lt"/>
              <a:buAutoNum type="arabicPeriod"/>
            </a:pPr>
            <a:r>
              <a:rPr lang="ar-SA" sz="4400" b="1" dirty="0"/>
              <a:t>المدرسة الكلاسيكية</a:t>
            </a:r>
          </a:p>
          <a:p>
            <a:pPr marL="514350" indent="-514350" algn="just" rtl="1">
              <a:buFont typeface="+mj-lt"/>
              <a:buAutoNum type="arabicPeriod"/>
            </a:pPr>
            <a:r>
              <a:rPr lang="ar-SA" sz="4400" b="1" dirty="0"/>
              <a:t>مدرسة العلاقات الانسانية</a:t>
            </a:r>
          </a:p>
          <a:p>
            <a:pPr marL="514350" indent="-514350" algn="just" rtl="1">
              <a:buFont typeface="+mj-lt"/>
              <a:buAutoNum type="arabicPeriod"/>
            </a:pPr>
            <a:r>
              <a:rPr lang="ar-SA" sz="4400" b="1" dirty="0"/>
              <a:t>المدرسة التجريبية</a:t>
            </a:r>
          </a:p>
          <a:p>
            <a:pPr marL="514350" indent="-514350" algn="just" rtl="1">
              <a:buFont typeface="+mj-lt"/>
              <a:buAutoNum type="arabicPeriod"/>
            </a:pPr>
            <a:r>
              <a:rPr lang="ar-SA" sz="4400" b="1" dirty="0"/>
              <a:t>مدرسة النظم الاجتماعية</a:t>
            </a:r>
          </a:p>
          <a:p>
            <a:pPr marL="514350" indent="-514350" algn="just" rtl="1">
              <a:buFont typeface="+mj-lt"/>
              <a:buAutoNum type="arabicPeriod"/>
            </a:pPr>
            <a:r>
              <a:rPr lang="ar-SA" sz="4400" b="1" dirty="0"/>
              <a:t>المدرسة المعاصرة في الادارة</a:t>
            </a:r>
            <a:endParaRPr lang="ar-SA" sz="4400" b="1" dirty="0">
              <a:solidFill>
                <a:srgbClr val="0083FC"/>
              </a:solidFill>
              <a:latin typeface="Arial" charset="0"/>
              <a:ea typeface="Arial" charset="0"/>
            </a:endParaRPr>
          </a:p>
          <a:p>
            <a:pPr marL="0" indent="0" algn="r" defTabSz="914400" rtl="1" eaLnBrk="1" latinLnBrk="0" hangingPunct="1">
              <a:lnSpc>
                <a:spcPct val="120000"/>
              </a:lnSpc>
              <a:spcBef>
                <a:spcPts val="1000"/>
              </a:spcBef>
              <a:buClr>
                <a:schemeClr val="tx1"/>
              </a:buClr>
              <a:buNone/>
            </a:pPr>
            <a:endParaRPr lang="ar-SA" sz="3200" b="1" dirty="0" smtClean="0">
              <a:solidFill>
                <a:srgbClr val="0083FC"/>
              </a:solidFill>
              <a:latin typeface="Arial" charset="0"/>
              <a:ea typeface="Arial" charset="0"/>
              <a:cs typeface="Arial" charset="0"/>
            </a:endParaRPr>
          </a:p>
          <a:p>
            <a:pPr marL="0" indent="0" algn="just" defTabSz="914400" rtl="1" eaLnBrk="1" latinLnBrk="0" hangingPunct="1">
              <a:lnSpc>
                <a:spcPct val="120000"/>
              </a:lnSpc>
              <a:spcBef>
                <a:spcPts val="1000"/>
              </a:spcBef>
              <a:buClr>
                <a:schemeClr val="tx1"/>
              </a:buClr>
              <a:buNone/>
            </a:pPr>
            <a:r>
              <a:rPr lang="ar-SA" sz="2800" b="1" dirty="0" smtClean="0">
                <a:latin typeface="Arial" charset="0"/>
                <a:ea typeface="Arial" charset="0"/>
                <a:cs typeface="Arial" charset="0"/>
              </a:rPr>
              <a:t> </a:t>
            </a:r>
            <a:endParaRPr lang="en-US" sz="2800" b="1" dirty="0">
              <a:latin typeface="Arial" charset="0"/>
              <a:ea typeface="Arial" charset="0"/>
              <a:cs typeface="Arial" charset="0"/>
            </a:endParaRPr>
          </a:p>
        </p:txBody>
      </p:sp>
    </p:spTree>
    <p:extLst>
      <p:ext uri="{BB962C8B-B14F-4D97-AF65-F5344CB8AC3E}">
        <p14:creationId xmlns:p14="http://schemas.microsoft.com/office/powerpoint/2010/main" val="6460881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228601"/>
            <a:ext cx="7773338" cy="1143000"/>
          </a:xfrm>
        </p:spPr>
        <p:txBody>
          <a:bodyPr>
            <a:normAutofit/>
          </a:bodyPr>
          <a:lstStyle/>
          <a:p>
            <a:pPr algn="r" rtl="1"/>
            <a:r>
              <a:rPr lang="ar-SA" sz="4000" b="1" dirty="0" smtClean="0">
                <a:solidFill>
                  <a:srgbClr val="FF0000"/>
                </a:solidFill>
                <a:latin typeface="Arial" charset="0"/>
                <a:ea typeface="Arial" charset="0"/>
                <a:cs typeface="Arial" charset="0"/>
              </a:rPr>
              <a:t>اولا:المدرسة الكلاسيكية</a:t>
            </a:r>
            <a:endParaRPr lang="ar-SA" sz="4000" b="1" dirty="0">
              <a:solidFill>
                <a:srgbClr val="FF0000"/>
              </a:solidFill>
              <a:latin typeface="Arial" charset="0"/>
              <a:ea typeface="Arial" charset="0"/>
              <a:cs typeface="Arial" charset="0"/>
            </a:endParaRPr>
          </a:p>
        </p:txBody>
      </p:sp>
      <p:sp>
        <p:nvSpPr>
          <p:cNvPr id="3" name="Content Placeholder 2"/>
          <p:cNvSpPr>
            <a:spLocks noGrp="1"/>
          </p:cNvSpPr>
          <p:nvPr>
            <p:ph sz="quarter" idx="13"/>
          </p:nvPr>
        </p:nvSpPr>
        <p:spPr>
          <a:xfrm>
            <a:off x="0" y="990600"/>
            <a:ext cx="8839200" cy="5410199"/>
          </a:xfrm>
        </p:spPr>
        <p:txBody>
          <a:bodyPr>
            <a:normAutofit/>
          </a:bodyPr>
          <a:lstStyle/>
          <a:p>
            <a:pPr algn="r" rtl="1"/>
            <a:r>
              <a:rPr lang="ar-SA" b="1" dirty="0" smtClean="0">
                <a:latin typeface="Arial" charset="0"/>
                <a:ea typeface="Arial" charset="0"/>
                <a:cs typeface="Arial" charset="0"/>
              </a:rPr>
              <a:t> تمثل المرحلة الاولى من تطور الفكر الاداري ارتبطت بالعالم </a:t>
            </a:r>
            <a:r>
              <a:rPr lang="ar-SA" b="1" dirty="0" smtClean="0">
                <a:solidFill>
                  <a:srgbClr val="FF0000"/>
                </a:solidFill>
                <a:latin typeface="Arial" charset="0"/>
                <a:ea typeface="Arial" charset="0"/>
                <a:cs typeface="Arial" charset="0"/>
              </a:rPr>
              <a:t>(ماكس ويبر) </a:t>
            </a:r>
            <a:r>
              <a:rPr lang="ar-SA" b="1" dirty="0" smtClean="0">
                <a:latin typeface="Arial" charset="0"/>
                <a:ea typeface="Arial" charset="0"/>
                <a:cs typeface="Arial" charset="0"/>
              </a:rPr>
              <a:t>اول مؤسسيها حيث تبنى نظرية البيروقراطية و ومن سماتها:</a:t>
            </a:r>
          </a:p>
          <a:p>
            <a:pPr marL="914400" lvl="1" indent="-457200" algn="r" rtl="1">
              <a:buFont typeface="+mj-lt"/>
              <a:buAutoNum type="arabicPeriod"/>
            </a:pPr>
            <a:r>
              <a:rPr lang="ar-SA" b="1" dirty="0" smtClean="0">
                <a:latin typeface="Arial" charset="0"/>
                <a:ea typeface="Arial" charset="0"/>
                <a:cs typeface="Arial" charset="0"/>
              </a:rPr>
              <a:t>تقسيم العمل </a:t>
            </a:r>
          </a:p>
          <a:p>
            <a:pPr marL="914400" lvl="1" indent="-457200" algn="r" rtl="1">
              <a:buFont typeface="+mj-lt"/>
              <a:buAutoNum type="arabicPeriod"/>
            </a:pPr>
            <a:r>
              <a:rPr lang="ar-SA" b="1" dirty="0" smtClean="0">
                <a:latin typeface="Arial" charset="0"/>
                <a:ea typeface="Arial" charset="0"/>
                <a:cs typeface="Arial" charset="0"/>
              </a:rPr>
              <a:t>تنظيم المكاتب</a:t>
            </a:r>
          </a:p>
          <a:p>
            <a:pPr marL="914400" lvl="1" indent="-457200" algn="r" rtl="1">
              <a:buFont typeface="+mj-lt"/>
              <a:buAutoNum type="arabicPeriod"/>
            </a:pPr>
            <a:r>
              <a:rPr lang="ar-SA" b="1" dirty="0" smtClean="0">
                <a:latin typeface="Arial" charset="0"/>
                <a:ea typeface="Arial" charset="0"/>
                <a:cs typeface="Arial" charset="0"/>
              </a:rPr>
              <a:t>ضبط نشاط المنظمة والعاملين بها</a:t>
            </a:r>
          </a:p>
          <a:p>
            <a:pPr marL="914400" lvl="1" indent="-457200" algn="r" rtl="1">
              <a:buFont typeface="+mj-lt"/>
              <a:buAutoNum type="arabicPeriod"/>
            </a:pPr>
            <a:r>
              <a:rPr lang="ar-SA" b="1" dirty="0" smtClean="0">
                <a:latin typeface="Arial" charset="0"/>
                <a:ea typeface="Arial" charset="0"/>
                <a:cs typeface="Arial" charset="0"/>
              </a:rPr>
              <a:t>الإدارة رسمية بعيداً عن العاطفة</a:t>
            </a:r>
          </a:p>
          <a:p>
            <a:pPr marL="914400" lvl="1" indent="-457200" algn="r" rtl="1">
              <a:buFont typeface="+mj-lt"/>
              <a:buAutoNum type="arabicPeriod"/>
            </a:pPr>
            <a:r>
              <a:rPr lang="ar-SA" b="1" dirty="0" smtClean="0">
                <a:latin typeface="Arial" charset="0"/>
                <a:ea typeface="Arial" charset="0"/>
                <a:cs typeface="Arial" charset="0"/>
              </a:rPr>
              <a:t>حماية الموظفين من التعسف </a:t>
            </a:r>
          </a:p>
          <a:p>
            <a:pPr marL="914400" lvl="1" indent="-457200" algn="r" rtl="1">
              <a:buFont typeface="+mj-lt"/>
              <a:buAutoNum type="arabicPeriod"/>
            </a:pPr>
            <a:r>
              <a:rPr lang="ar-SA" b="1" dirty="0" smtClean="0">
                <a:latin typeface="Arial" charset="0"/>
                <a:ea typeface="Arial" charset="0"/>
                <a:cs typeface="Arial" charset="0"/>
              </a:rPr>
              <a:t>أعلى درجة من الكفاءة</a:t>
            </a:r>
          </a:p>
          <a:p>
            <a:pPr algn="r" rtl="1"/>
            <a:r>
              <a:rPr lang="ar-SA" b="1" dirty="0" smtClean="0">
                <a:latin typeface="Arial" charset="0"/>
                <a:ea typeface="Arial" charset="0"/>
                <a:cs typeface="Arial" charset="0"/>
              </a:rPr>
              <a:t>ومن ثم ظهر اتجاه جديد ركز على الطرق المثالية لأداء العمل والحصول على أقصى درجة من ممكنة من عوامل الإنتاج  وسميت بحركة الإدارة العلمية ويمثلها كل من  </a:t>
            </a:r>
            <a:r>
              <a:rPr lang="ar-SA" b="1" dirty="0" smtClean="0">
                <a:solidFill>
                  <a:srgbClr val="FF0000"/>
                </a:solidFill>
                <a:latin typeface="Arial" charset="0"/>
                <a:ea typeface="Arial" charset="0"/>
                <a:cs typeface="Arial" charset="0"/>
              </a:rPr>
              <a:t>(هنري </a:t>
            </a:r>
            <a:r>
              <a:rPr lang="ar-SA" b="1" dirty="0" err="1" smtClean="0">
                <a:solidFill>
                  <a:srgbClr val="FF0000"/>
                </a:solidFill>
                <a:latin typeface="Arial" charset="0"/>
                <a:ea typeface="Arial" charset="0"/>
                <a:cs typeface="Arial" charset="0"/>
              </a:rPr>
              <a:t>فايول</a:t>
            </a:r>
            <a:r>
              <a:rPr lang="ar-SA" b="1" dirty="0" smtClean="0">
                <a:solidFill>
                  <a:srgbClr val="FF0000"/>
                </a:solidFill>
                <a:latin typeface="Arial" charset="0"/>
                <a:ea typeface="Arial" charset="0"/>
                <a:cs typeface="Arial" charset="0"/>
              </a:rPr>
              <a:t> وفريدريك تايلور) </a:t>
            </a:r>
            <a:r>
              <a:rPr lang="ar-SA" b="1" dirty="0" smtClean="0">
                <a:latin typeface="Arial" charset="0"/>
                <a:ea typeface="Arial" charset="0"/>
                <a:cs typeface="Arial" charset="0"/>
              </a:rPr>
              <a:t>(تقسيم الوظائف ضبط الوقت </a:t>
            </a:r>
            <a:r>
              <a:rPr lang="ar-SA" b="1" dirty="0">
                <a:latin typeface="Arial" charset="0"/>
                <a:ea typeface="Arial" charset="0"/>
                <a:cs typeface="Arial" charset="0"/>
              </a:rPr>
              <a:t>و</a:t>
            </a:r>
            <a:r>
              <a:rPr lang="ar-SA" b="1" dirty="0" smtClean="0">
                <a:latin typeface="Arial" charset="0"/>
                <a:ea typeface="Arial" charset="0"/>
                <a:cs typeface="Arial" charset="0"/>
              </a:rPr>
              <a:t>الحركة ،تدريب العمال والاهتمام بعلاقتهم بالمشرفين)</a:t>
            </a:r>
          </a:p>
          <a:p>
            <a:pPr algn="r" rtl="1"/>
            <a:r>
              <a:rPr lang="ar-SA" b="1" dirty="0" smtClean="0">
                <a:latin typeface="Arial" charset="0"/>
                <a:ea typeface="Arial" charset="0"/>
                <a:cs typeface="Arial" charset="0"/>
              </a:rPr>
              <a:t>ظهرت انتقادات على هذه المدرسة من ابرزها: تجاهل عقلانية الفرد وافتراض ان الانسان مجرد آلة - الأولوية لتحقيق المكاسب الاقتصادية دون مراعاة انسانية العاملين</a:t>
            </a:r>
            <a:endParaRPr lang="ar-SA" b="1" dirty="0">
              <a:latin typeface="Arial" charset="0"/>
              <a:ea typeface="Arial" charset="0"/>
              <a:cs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152401"/>
            <a:ext cx="7773338" cy="990600"/>
          </a:xfrm>
        </p:spPr>
        <p:txBody>
          <a:bodyPr>
            <a:normAutofit/>
          </a:bodyPr>
          <a:lstStyle/>
          <a:p>
            <a:pPr algn="r" rtl="1"/>
            <a:r>
              <a:rPr lang="ar-SA" sz="4000" b="1" dirty="0" smtClean="0">
                <a:solidFill>
                  <a:srgbClr val="FF0000"/>
                </a:solidFill>
                <a:latin typeface="Arial" charset="0"/>
                <a:ea typeface="Arial" charset="0"/>
                <a:cs typeface="Arial" charset="0"/>
              </a:rPr>
              <a:t>ثانيا:مدرسة العلاقات الانسانية</a:t>
            </a:r>
            <a:endParaRPr lang="ar-SA" sz="4000" b="1" dirty="0">
              <a:solidFill>
                <a:srgbClr val="FF0000"/>
              </a:solidFill>
              <a:latin typeface="Arial" charset="0"/>
              <a:ea typeface="Arial" charset="0"/>
              <a:cs typeface="Arial" charset="0"/>
            </a:endParaRPr>
          </a:p>
        </p:txBody>
      </p:sp>
      <p:sp>
        <p:nvSpPr>
          <p:cNvPr id="3" name="Content Placeholder 2"/>
          <p:cNvSpPr>
            <a:spLocks noGrp="1"/>
          </p:cNvSpPr>
          <p:nvPr>
            <p:ph sz="quarter" idx="13"/>
          </p:nvPr>
        </p:nvSpPr>
        <p:spPr>
          <a:xfrm>
            <a:off x="152400" y="1143001"/>
            <a:ext cx="8610600" cy="5410199"/>
          </a:xfrm>
        </p:spPr>
        <p:txBody>
          <a:bodyPr>
            <a:normAutofit/>
          </a:bodyPr>
          <a:lstStyle/>
          <a:p>
            <a:pPr algn="r" rtl="1"/>
            <a:r>
              <a:rPr lang="ar-SA" b="1" dirty="0" smtClean="0">
                <a:latin typeface="Arial" charset="0"/>
                <a:ea typeface="Arial" charset="0"/>
                <a:cs typeface="Arial" charset="0"/>
              </a:rPr>
              <a:t>ظهرت هذه المدرسة كرد فعل للانتقادات للمدرسة الكلاسيكية</a:t>
            </a:r>
          </a:p>
          <a:p>
            <a:pPr algn="r" rtl="1"/>
            <a:r>
              <a:rPr lang="ar-SA" b="1" dirty="0" smtClean="0">
                <a:latin typeface="Arial" charset="0"/>
                <a:ea typeface="Arial" charset="0"/>
                <a:cs typeface="Arial" charset="0"/>
              </a:rPr>
              <a:t>من مؤسسيها </a:t>
            </a:r>
            <a:r>
              <a:rPr lang="ar-SA" b="1" dirty="0" smtClean="0">
                <a:solidFill>
                  <a:srgbClr val="FF0000"/>
                </a:solidFill>
                <a:latin typeface="Arial" charset="0"/>
                <a:ea typeface="Arial" charset="0"/>
                <a:cs typeface="Arial" charset="0"/>
              </a:rPr>
              <a:t>(التون مايو و هربت سايمون و </a:t>
            </a:r>
            <a:r>
              <a:rPr lang="ar-SA" b="1" dirty="0" err="1" smtClean="0">
                <a:solidFill>
                  <a:srgbClr val="FF0000"/>
                </a:solidFill>
                <a:latin typeface="Arial" charset="0"/>
                <a:ea typeface="Arial" charset="0"/>
                <a:cs typeface="Arial" charset="0"/>
              </a:rPr>
              <a:t>شستر</a:t>
            </a:r>
            <a:r>
              <a:rPr lang="ar-SA" b="1" dirty="0" smtClean="0">
                <a:solidFill>
                  <a:srgbClr val="FF0000"/>
                </a:solidFill>
                <a:latin typeface="Arial" charset="0"/>
                <a:ea typeface="Arial" charset="0"/>
                <a:cs typeface="Arial" charset="0"/>
              </a:rPr>
              <a:t> برنارد) </a:t>
            </a:r>
            <a:r>
              <a:rPr lang="ar-SA" b="1" dirty="0" smtClean="0">
                <a:latin typeface="Arial" charset="0"/>
                <a:ea typeface="Arial" charset="0"/>
                <a:cs typeface="Arial" charset="0"/>
              </a:rPr>
              <a:t>وقد ظهرت على أساس نتائج دراسات مصنع (</a:t>
            </a:r>
            <a:r>
              <a:rPr lang="ar-SA" b="1" dirty="0" err="1" smtClean="0">
                <a:latin typeface="Arial" charset="0"/>
                <a:ea typeface="Arial" charset="0"/>
                <a:cs typeface="Arial" charset="0"/>
              </a:rPr>
              <a:t>هاوثرون</a:t>
            </a:r>
            <a:r>
              <a:rPr lang="ar-SA" b="1" dirty="0" smtClean="0">
                <a:latin typeface="Arial" charset="0"/>
                <a:ea typeface="Arial" charset="0"/>
                <a:cs typeface="Arial" charset="0"/>
              </a:rPr>
              <a:t>) والتي اهتمت بالفرد والروح المعنوية للعاملين </a:t>
            </a:r>
            <a:endParaRPr lang="ar-SA" b="1" dirty="0">
              <a:latin typeface="Arial" charset="0"/>
              <a:ea typeface="Arial" charset="0"/>
              <a:cs typeface="Arial" charset="0"/>
            </a:endParaRPr>
          </a:p>
          <a:p>
            <a:pPr algn="r" rtl="1"/>
            <a:r>
              <a:rPr lang="ar-SA" b="1" dirty="0" smtClean="0">
                <a:latin typeface="Arial" charset="0"/>
                <a:ea typeface="Arial" charset="0"/>
                <a:cs typeface="Arial" charset="0"/>
              </a:rPr>
              <a:t> تؤكد أن  الوصول لافضل النتائج يتم من خلال مراعاة العنصر البشري وما يؤثر عليه من عوامل نفسية (اي اهتمت بالرضا الوظيفي، الحوافز، الروح المعنوية)</a:t>
            </a:r>
          </a:p>
          <a:p>
            <a:pPr algn="r" rtl="1"/>
            <a:r>
              <a:rPr lang="ar-SA" b="1" dirty="0" smtClean="0">
                <a:latin typeface="Arial" charset="0"/>
                <a:ea typeface="Arial" charset="0"/>
                <a:cs typeface="Arial" charset="0"/>
              </a:rPr>
              <a:t>الا ان هذه المدرسة واجهت ايضا بعض الانتقادات مثل انها تعتمد على التعميم مقارنة بمحدودية البحوث في هذا المجال وأنها تركز على تأثير البيئة الداخلية فقط على العمال  وتهمل البيئة الخارجية</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905482"/>
          </a:xfrm>
        </p:spPr>
        <p:txBody>
          <a:bodyPr>
            <a:normAutofit fontScale="90000"/>
          </a:bodyPr>
          <a:lstStyle/>
          <a:p>
            <a:pPr algn="r" rtl="1"/>
            <a:r>
              <a:rPr lang="ar-SA" sz="4000" b="1" u="sng" err="1">
                <a:solidFill>
                  <a:srgbClr val="FF0000"/>
                </a:solidFill>
                <a:latin typeface="Arial" charset="0"/>
                <a:ea typeface="Arial" charset="0"/>
                <a:cs typeface="Arial" charset="0"/>
              </a:rPr>
              <a:t>ثالثا</a:t>
            </a:r>
            <a:r>
              <a:rPr lang="ar-SA" sz="4000" b="1" u="sng" smtClean="0">
                <a:solidFill>
                  <a:srgbClr val="FF0000"/>
                </a:solidFill>
                <a:latin typeface="Arial" charset="0"/>
                <a:ea typeface="Arial" charset="0"/>
                <a:cs typeface="Arial" charset="0"/>
              </a:rPr>
              <a:t>: المدرسة </a:t>
            </a:r>
            <a:r>
              <a:rPr lang="ar-SA" sz="4000" b="1" u="sng" dirty="0">
                <a:solidFill>
                  <a:srgbClr val="FF0000"/>
                </a:solidFill>
                <a:latin typeface="Arial" charset="0"/>
                <a:ea typeface="Arial" charset="0"/>
                <a:cs typeface="Arial" charset="0"/>
              </a:rPr>
              <a:t>التجريبية</a:t>
            </a:r>
            <a:r>
              <a:rPr lang="ar-SA" b="1" u="sng" dirty="0">
                <a:solidFill>
                  <a:srgbClr val="C00000"/>
                </a:solidFill>
                <a:latin typeface="Arial" charset="0"/>
                <a:ea typeface="Arial" charset="0"/>
                <a:cs typeface="Arial" charset="0"/>
              </a:rPr>
              <a:t/>
            </a:r>
            <a:br>
              <a:rPr lang="ar-SA" b="1" u="sng" dirty="0">
                <a:solidFill>
                  <a:srgbClr val="C00000"/>
                </a:solidFill>
                <a:latin typeface="Arial" charset="0"/>
                <a:ea typeface="Arial" charset="0"/>
                <a:cs typeface="Arial" charset="0"/>
              </a:rPr>
            </a:br>
            <a:endParaRPr lang="en-US" dirty="0"/>
          </a:p>
        </p:txBody>
      </p:sp>
      <p:sp>
        <p:nvSpPr>
          <p:cNvPr id="3" name="Content Placeholder 2"/>
          <p:cNvSpPr>
            <a:spLocks noGrp="1"/>
          </p:cNvSpPr>
          <p:nvPr>
            <p:ph sz="quarter" idx="13"/>
          </p:nvPr>
        </p:nvSpPr>
        <p:spPr>
          <a:xfrm>
            <a:off x="304800" y="1143000"/>
            <a:ext cx="8382000" cy="5257799"/>
          </a:xfrm>
        </p:spPr>
        <p:txBody>
          <a:bodyPr>
            <a:normAutofit lnSpcReduction="10000"/>
          </a:bodyPr>
          <a:lstStyle/>
          <a:p>
            <a:pPr algn="r" rtl="1"/>
            <a:r>
              <a:rPr lang="ar-SA" b="1" dirty="0" smtClean="0">
                <a:latin typeface="Arial" charset="0"/>
                <a:ea typeface="Arial" charset="0"/>
              </a:rPr>
              <a:t>من أهم روادها </a:t>
            </a:r>
            <a:r>
              <a:rPr lang="ar-SA" b="1" dirty="0" smtClean="0">
                <a:solidFill>
                  <a:srgbClr val="FF0000"/>
                </a:solidFill>
                <a:latin typeface="Arial" charset="0"/>
                <a:ea typeface="Arial" charset="0"/>
              </a:rPr>
              <a:t>( وليم نيومان وبيتر </a:t>
            </a:r>
            <a:r>
              <a:rPr lang="ar-SA" b="1" dirty="0" err="1" smtClean="0">
                <a:solidFill>
                  <a:srgbClr val="FF0000"/>
                </a:solidFill>
                <a:latin typeface="Arial" charset="0"/>
                <a:ea typeface="Arial" charset="0"/>
              </a:rPr>
              <a:t>داركر</a:t>
            </a:r>
            <a:r>
              <a:rPr lang="ar-SA" b="1" dirty="0" smtClean="0">
                <a:solidFill>
                  <a:srgbClr val="FF0000"/>
                </a:solidFill>
                <a:latin typeface="Arial" charset="0"/>
                <a:ea typeface="Arial" charset="0"/>
              </a:rPr>
              <a:t>) </a:t>
            </a:r>
            <a:r>
              <a:rPr lang="ar-SA" b="1" dirty="0" smtClean="0">
                <a:latin typeface="Arial" charset="0"/>
                <a:ea typeface="Arial" charset="0"/>
              </a:rPr>
              <a:t>وركزت على الجانب العملي في تعلم وممارسة الإدارة وبذا ميزت بين اصطلاحين </a:t>
            </a:r>
            <a:r>
              <a:rPr lang="ar-SA" sz="2400" b="1" u="sng" dirty="0" smtClean="0">
                <a:solidFill>
                  <a:srgbClr val="0083FC"/>
                </a:solidFill>
                <a:latin typeface="Arial" charset="0"/>
                <a:ea typeface="Arial" charset="0"/>
              </a:rPr>
              <a:t>الإدارة العلمية </a:t>
            </a:r>
            <a:r>
              <a:rPr lang="ar-SA" b="1" dirty="0" smtClean="0">
                <a:latin typeface="Arial" charset="0"/>
                <a:ea typeface="Arial" charset="0"/>
              </a:rPr>
              <a:t>و تعني الممارسة العملية للإدارة على أسس علمية </a:t>
            </a:r>
            <a:r>
              <a:rPr lang="ar-SA" sz="2400" b="1" dirty="0" smtClean="0">
                <a:latin typeface="Arial" charset="0"/>
                <a:ea typeface="Arial" charset="0"/>
              </a:rPr>
              <a:t>و</a:t>
            </a:r>
            <a:r>
              <a:rPr lang="ar-SA" sz="2400" b="1" u="sng" dirty="0" smtClean="0">
                <a:solidFill>
                  <a:srgbClr val="0083FC"/>
                </a:solidFill>
                <a:latin typeface="Arial" charset="0"/>
                <a:ea typeface="Arial" charset="0"/>
              </a:rPr>
              <a:t>علم الإدارة </a:t>
            </a:r>
            <a:r>
              <a:rPr lang="ar-SA" b="1" dirty="0" smtClean="0">
                <a:latin typeface="Arial" charset="0"/>
                <a:ea typeface="Arial" charset="0"/>
              </a:rPr>
              <a:t>ويعني بالبحث النظري في مجال العملية الإدارية  ويرتبط بالعلوم الأخرى مثل الرياضيات والاقتصاد وعلم النفس والاجتماع والهندسة وغيرها </a:t>
            </a:r>
          </a:p>
          <a:p>
            <a:pPr algn="r" rtl="1"/>
            <a:r>
              <a:rPr lang="ar-SA" b="1" dirty="0" smtClean="0">
                <a:latin typeface="Arial" charset="0"/>
                <a:ea typeface="Arial" charset="0"/>
              </a:rPr>
              <a:t>التأكيد على مصطلح مهنية الإدارة: مهنة مستقلة على خلاف </a:t>
            </a:r>
            <a:r>
              <a:rPr lang="ar-SA" b="1" dirty="0" err="1" smtClean="0">
                <a:latin typeface="Arial" charset="0"/>
                <a:ea typeface="Arial" charset="0"/>
              </a:rPr>
              <a:t>ماهو</a:t>
            </a:r>
            <a:r>
              <a:rPr lang="ar-SA" b="1" dirty="0" smtClean="0">
                <a:latin typeface="Arial" charset="0"/>
                <a:ea typeface="Arial" charset="0"/>
              </a:rPr>
              <a:t> متعارف عليه سابقاً في صعود للسلم الإداري من قبل المهن المختلفة </a:t>
            </a:r>
          </a:p>
          <a:p>
            <a:pPr algn="r" rtl="1"/>
            <a:r>
              <a:rPr lang="ar-SA" b="1" dirty="0" smtClean="0">
                <a:latin typeface="Arial" charset="0"/>
                <a:ea typeface="Arial" charset="0"/>
              </a:rPr>
              <a:t>من أهم مبادئ هذه المدرسة:</a:t>
            </a:r>
          </a:p>
          <a:p>
            <a:pPr marL="457200" indent="-457200" algn="r" rtl="1">
              <a:buFont typeface="+mj-lt"/>
              <a:buAutoNum type="arabicPeriod"/>
            </a:pPr>
            <a:r>
              <a:rPr lang="ar-SA" b="1" dirty="0" smtClean="0">
                <a:latin typeface="Arial" charset="0"/>
                <a:ea typeface="Arial" charset="0"/>
              </a:rPr>
              <a:t>تحديد الواجبات والمسؤوليات لكل إدارة وقسم </a:t>
            </a:r>
            <a:endParaRPr lang="ar-SA" b="1" dirty="0">
              <a:latin typeface="Arial" charset="0"/>
              <a:ea typeface="Arial" charset="0"/>
            </a:endParaRPr>
          </a:p>
          <a:p>
            <a:pPr marL="457200" indent="-457200" algn="r" rtl="1">
              <a:buFont typeface="+mj-lt"/>
              <a:buAutoNum type="arabicPeriod"/>
            </a:pPr>
            <a:r>
              <a:rPr lang="ar-SA" b="1" dirty="0" smtClean="0">
                <a:latin typeface="Arial" charset="0"/>
                <a:ea typeface="Arial" charset="0"/>
              </a:rPr>
              <a:t>تضييق نطاق الاشراف الى ٥-٨ موظفين لكل رئيس</a:t>
            </a:r>
          </a:p>
          <a:p>
            <a:pPr marL="457200" indent="-457200" algn="r" rtl="1">
              <a:buFont typeface="+mj-lt"/>
              <a:buAutoNum type="arabicPeriod"/>
            </a:pPr>
            <a:r>
              <a:rPr lang="ar-SA" b="1" dirty="0" smtClean="0">
                <a:latin typeface="Arial" charset="0"/>
                <a:ea typeface="Arial" charset="0"/>
              </a:rPr>
              <a:t>التأكيد على أهمية تفويض المسؤوليات اليومية مع ضبطها </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b="1" dirty="0" smtClean="0"/>
              <a:t>تعرضت للانتقاد حتى من قبل بعض روادها حيث اعتبروا هذه المبادئ حكم  وأمثال </a:t>
            </a:r>
            <a:r>
              <a:rPr lang="ar-SA" b="1" dirty="0"/>
              <a:t>أ</a:t>
            </a:r>
            <a:r>
              <a:rPr lang="ar-SA" b="1" dirty="0" smtClean="0"/>
              <a:t>كثر من كونها مبادئ</a:t>
            </a:r>
            <a:endParaRPr lang="en-US" b="1" dirty="0"/>
          </a:p>
        </p:txBody>
      </p:sp>
    </p:spTree>
    <p:extLst>
      <p:ext uri="{BB962C8B-B14F-4D97-AF65-F5344CB8AC3E}">
        <p14:creationId xmlns:p14="http://schemas.microsoft.com/office/powerpoint/2010/main" val="224992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152401"/>
            <a:ext cx="7773338" cy="1143000"/>
          </a:xfrm>
        </p:spPr>
        <p:txBody>
          <a:bodyPr>
            <a:normAutofit/>
          </a:bodyPr>
          <a:lstStyle/>
          <a:p>
            <a:pPr algn="r" rtl="1"/>
            <a:r>
              <a:rPr lang="ar-SA" sz="4000" b="1" dirty="0" smtClean="0">
                <a:solidFill>
                  <a:srgbClr val="FF0000"/>
                </a:solidFill>
                <a:latin typeface="Arial" charset="0"/>
                <a:ea typeface="Arial" charset="0"/>
                <a:cs typeface="Arial" charset="0"/>
              </a:rPr>
              <a:t>رابعا: مدرسة النظم الاجتماعية</a:t>
            </a:r>
            <a:endParaRPr lang="ar-SA" sz="4000" b="1" dirty="0">
              <a:solidFill>
                <a:srgbClr val="FF0000"/>
              </a:solidFill>
              <a:latin typeface="Arial" charset="0"/>
              <a:ea typeface="Arial" charset="0"/>
              <a:cs typeface="Arial" charset="0"/>
            </a:endParaRPr>
          </a:p>
        </p:txBody>
      </p:sp>
      <p:sp>
        <p:nvSpPr>
          <p:cNvPr id="3" name="Content Placeholder 2"/>
          <p:cNvSpPr>
            <a:spLocks noGrp="1"/>
          </p:cNvSpPr>
          <p:nvPr>
            <p:ph sz="quarter" idx="13"/>
          </p:nvPr>
        </p:nvSpPr>
        <p:spPr>
          <a:xfrm>
            <a:off x="304800" y="1295401"/>
            <a:ext cx="8534400" cy="5105399"/>
          </a:xfrm>
        </p:spPr>
        <p:txBody>
          <a:bodyPr>
            <a:normAutofit/>
          </a:bodyPr>
          <a:lstStyle/>
          <a:p>
            <a:pPr algn="r" rtl="1"/>
            <a:r>
              <a:rPr lang="ar-SA" b="1" dirty="0" smtClean="0">
                <a:latin typeface="Arial" charset="0"/>
                <a:ea typeface="Arial" charset="0"/>
                <a:cs typeface="Arial" charset="0"/>
              </a:rPr>
              <a:t>ظهرت نتيجة اهتمام علماء الاجتماع بدراسة المنظمات باعتبارها وحدات اجتماعية ذات وظائف محددة </a:t>
            </a:r>
            <a:r>
              <a:rPr lang="ar-SA" b="1" dirty="0" smtClean="0">
                <a:latin typeface="Arial" charset="0"/>
                <a:ea typeface="Arial" charset="0"/>
              </a:rPr>
              <a:t>تتفاعل ل </a:t>
            </a:r>
            <a:r>
              <a:rPr lang="ar-SA" b="1" dirty="0">
                <a:latin typeface="Arial" charset="0"/>
                <a:ea typeface="Arial" charset="0"/>
              </a:rPr>
              <a:t>مع بعضها </a:t>
            </a:r>
            <a:r>
              <a:rPr lang="ar-SA" b="1" dirty="0" smtClean="0">
                <a:latin typeface="Arial" charset="0"/>
                <a:ea typeface="Arial" charset="0"/>
              </a:rPr>
              <a:t>وتنقسم </a:t>
            </a:r>
            <a:r>
              <a:rPr lang="ar-SA" b="1" dirty="0">
                <a:latin typeface="Arial" charset="0"/>
                <a:ea typeface="Arial" charset="0"/>
              </a:rPr>
              <a:t>إلى </a:t>
            </a:r>
            <a:r>
              <a:rPr lang="ar-SA" b="1" dirty="0" smtClean="0">
                <a:latin typeface="Arial" charset="0"/>
                <a:ea typeface="Arial" charset="0"/>
              </a:rPr>
              <a:t>وحدات فرعية </a:t>
            </a:r>
            <a:r>
              <a:rPr lang="ar-SA" b="1" dirty="0" smtClean="0">
                <a:latin typeface="Arial" charset="0"/>
                <a:ea typeface="Arial" charset="0"/>
                <a:cs typeface="Arial" charset="0"/>
              </a:rPr>
              <a:t>ومن رواد هذه المدرسة </a:t>
            </a:r>
            <a:r>
              <a:rPr lang="ar-SA" b="1" dirty="0" smtClean="0">
                <a:solidFill>
                  <a:srgbClr val="FF0000"/>
                </a:solidFill>
                <a:latin typeface="Arial" charset="0"/>
                <a:ea typeface="Arial" charset="0"/>
                <a:cs typeface="Arial" charset="0"/>
              </a:rPr>
              <a:t>(</a:t>
            </a:r>
            <a:r>
              <a:rPr lang="ar-SA" b="1" dirty="0" err="1" smtClean="0">
                <a:solidFill>
                  <a:srgbClr val="FF0000"/>
                </a:solidFill>
                <a:latin typeface="Arial" charset="0"/>
                <a:ea typeface="Arial" charset="0"/>
                <a:cs typeface="Arial" charset="0"/>
              </a:rPr>
              <a:t>سليزنك</a:t>
            </a:r>
            <a:r>
              <a:rPr lang="ar-SA" b="1" dirty="0" smtClean="0">
                <a:solidFill>
                  <a:srgbClr val="FF0000"/>
                </a:solidFill>
                <a:latin typeface="Arial" charset="0"/>
                <a:ea typeface="Arial" charset="0"/>
                <a:cs typeface="Arial" charset="0"/>
              </a:rPr>
              <a:t>)</a:t>
            </a:r>
          </a:p>
          <a:p>
            <a:pPr algn="r" rtl="1"/>
            <a:r>
              <a:rPr lang="ar-SA" b="1" dirty="0" smtClean="0">
                <a:latin typeface="Arial" charset="0"/>
                <a:ea typeface="Arial" charset="0"/>
                <a:cs typeface="Arial" charset="0"/>
              </a:rPr>
              <a:t> تؤكد على ضرورة تفاعل المنظمة مع البيئة الخارجية</a:t>
            </a:r>
            <a:r>
              <a:rPr lang="ar-SA" b="1" dirty="0">
                <a:latin typeface="Arial" charset="0"/>
                <a:ea typeface="Arial" charset="0"/>
                <a:cs typeface="Arial" charset="0"/>
              </a:rPr>
              <a:t> </a:t>
            </a:r>
            <a:r>
              <a:rPr lang="ar-SA" b="1" dirty="0" smtClean="0">
                <a:latin typeface="Arial" charset="0"/>
                <a:ea typeface="Arial" charset="0"/>
                <a:cs typeface="Arial" charset="0"/>
              </a:rPr>
              <a:t>(تتأثر وتؤثر بها)  وتتكون المنظمة وفق هذه المدرسة من عدة عناصر:</a:t>
            </a:r>
          </a:p>
          <a:p>
            <a:pPr marL="514350" indent="-514350" algn="r" rtl="1">
              <a:buFont typeface="+mj-lt"/>
              <a:buAutoNum type="arabicPeriod"/>
            </a:pPr>
            <a:r>
              <a:rPr lang="ar-SA" b="1" dirty="0" smtClean="0">
                <a:latin typeface="Arial" charset="0"/>
                <a:ea typeface="Arial" charset="0"/>
                <a:cs typeface="Arial" charset="0"/>
              </a:rPr>
              <a:t>المدخلات: الامكانات الداخلة للمنظمة (موارد بشرية-مادية-فنية)</a:t>
            </a:r>
            <a:endParaRPr lang="ar-SA" b="1" dirty="0">
              <a:latin typeface="Arial" charset="0"/>
              <a:ea typeface="Arial" charset="0"/>
              <a:cs typeface="Arial" charset="0"/>
            </a:endParaRPr>
          </a:p>
          <a:p>
            <a:pPr marL="514350" indent="-514350" algn="r" rtl="1">
              <a:buFont typeface="+mj-lt"/>
              <a:buAutoNum type="arabicPeriod"/>
            </a:pPr>
            <a:r>
              <a:rPr lang="ar-SA" b="1" dirty="0" smtClean="0">
                <a:latin typeface="Arial" charset="0"/>
                <a:ea typeface="Arial" charset="0"/>
                <a:cs typeface="Arial" charset="0"/>
              </a:rPr>
              <a:t>عمليات: كافة الانشطة والممارسات المبذولة</a:t>
            </a:r>
          </a:p>
          <a:p>
            <a:pPr marL="514350" indent="-514350" algn="r" rtl="1">
              <a:buFont typeface="+mj-lt"/>
              <a:buAutoNum type="arabicPeriod"/>
            </a:pPr>
            <a:r>
              <a:rPr lang="ar-SA" b="1" dirty="0" smtClean="0">
                <a:latin typeface="Arial" charset="0"/>
                <a:ea typeface="Arial" charset="0"/>
                <a:cs typeface="Arial" charset="0"/>
              </a:rPr>
              <a:t>المخرجات: جميع المنجزات الخارجة من المنظمة سواء سلع او خدمات</a:t>
            </a:r>
          </a:p>
          <a:p>
            <a:pPr marL="514350" indent="-514350" algn="r" rtl="1">
              <a:buFont typeface="+mj-lt"/>
              <a:buAutoNum type="arabicPeriod"/>
            </a:pPr>
            <a:r>
              <a:rPr lang="ar-SA" b="1" dirty="0" smtClean="0">
                <a:latin typeface="Arial" charset="0"/>
                <a:ea typeface="Arial" charset="0"/>
                <a:cs typeface="Arial" charset="0"/>
              </a:rPr>
              <a:t>التغذية المرتدة:وهي معرفة التأثير المتبادل بين عناصر المنظمة والبيئة(اي انه من خلال المجتمع تحصل المنظمة على مدى رضا الافراد عن هذه السلع او الخدمات وارجاع الاثر هذا تستفيد منه المنظمة في تعديل مسارها).</a:t>
            </a:r>
          </a:p>
        </p:txBody>
      </p:sp>
      <p:sp>
        <p:nvSpPr>
          <p:cNvPr id="4" name="TextBox 3"/>
          <p:cNvSpPr txBox="1"/>
          <p:nvPr/>
        </p:nvSpPr>
        <p:spPr>
          <a:xfrm>
            <a:off x="3659136" y="1388533"/>
            <a:ext cx="184731"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0" y="381001"/>
            <a:ext cx="7773338" cy="685800"/>
          </a:xfrm>
        </p:spPr>
        <p:txBody>
          <a:bodyPr/>
          <a:lstStyle/>
          <a:p>
            <a:pPr algn="r" rtl="1"/>
            <a:r>
              <a:rPr lang="ar-SA" b="1" dirty="0" smtClean="0">
                <a:solidFill>
                  <a:srgbClr val="FF0000"/>
                </a:solidFill>
                <a:latin typeface="Arial" charset="0"/>
                <a:ea typeface="Arial" charset="0"/>
                <a:cs typeface="Arial" charset="0"/>
              </a:rPr>
              <a:t>خامسا:المدرسة المعاصرة في الادارة</a:t>
            </a:r>
            <a:endParaRPr lang="ar-SA" b="1" dirty="0">
              <a:solidFill>
                <a:srgbClr val="FF0000"/>
              </a:solidFill>
              <a:latin typeface="Arial" charset="0"/>
              <a:ea typeface="Arial" charset="0"/>
              <a:cs typeface="Arial" charset="0"/>
            </a:endParaRPr>
          </a:p>
        </p:txBody>
      </p:sp>
      <p:sp>
        <p:nvSpPr>
          <p:cNvPr id="3" name="Content Placeholder 2"/>
          <p:cNvSpPr>
            <a:spLocks noGrp="1"/>
          </p:cNvSpPr>
          <p:nvPr>
            <p:ph sz="quarter" idx="13"/>
          </p:nvPr>
        </p:nvSpPr>
        <p:spPr>
          <a:xfrm>
            <a:off x="152400" y="1295400"/>
            <a:ext cx="8534400" cy="5105400"/>
          </a:xfrm>
        </p:spPr>
        <p:txBody>
          <a:bodyPr>
            <a:normAutofit fontScale="92500"/>
          </a:bodyPr>
          <a:lstStyle/>
          <a:p>
            <a:pPr algn="r" rtl="1"/>
            <a:r>
              <a:rPr lang="ar-SA" sz="2400" dirty="0" smtClean="0"/>
              <a:t>تمثل</a:t>
            </a:r>
            <a:r>
              <a:rPr lang="ar-SA" sz="2200" b="1" dirty="0" smtClean="0">
                <a:latin typeface="Arial" charset="0"/>
                <a:ea typeface="Arial" charset="0"/>
                <a:cs typeface="Arial" charset="0"/>
              </a:rPr>
              <a:t> المرحلة الحالية من تطور الادارة وهي مزيج من مبادئ المدارس الادارية السابقة ،بالاضافة لمبادئ حديثة نتجت عن تطور المنظمات والتنافس ، نذكر على سبيل المثال النظريات الحديثة</a:t>
            </a:r>
          </a:p>
          <a:p>
            <a:pPr marL="0" indent="0" algn="r" rtl="1">
              <a:buNone/>
            </a:pPr>
            <a:r>
              <a:rPr lang="ar-SA" sz="2200" b="1" dirty="0" smtClean="0">
                <a:solidFill>
                  <a:srgbClr val="FF0000"/>
                </a:solidFill>
                <a:latin typeface="Arial" charset="0"/>
                <a:ea typeface="Arial" charset="0"/>
                <a:cs typeface="Arial" charset="0"/>
              </a:rPr>
              <a:t>أولاً: النموذج الياباني: </a:t>
            </a:r>
            <a:r>
              <a:rPr lang="ar-SA" sz="2200" b="1" dirty="0" smtClean="0">
                <a:latin typeface="Arial" charset="0"/>
                <a:ea typeface="Arial" charset="0"/>
                <a:cs typeface="Arial" charset="0"/>
              </a:rPr>
              <a:t>يركز هذا النموذج على جوانب من الادارة اليابانية ومدارسها  والبحث في محاولة تطبيقها في مجتمعات اخرى خارج اليابان ومن روادها </a:t>
            </a:r>
            <a:r>
              <a:rPr lang="ar-SA" sz="2200" b="1" dirty="0" smtClean="0">
                <a:solidFill>
                  <a:srgbClr val="FF0000"/>
                </a:solidFill>
                <a:latin typeface="Arial" charset="0"/>
                <a:ea typeface="Arial" charset="0"/>
                <a:cs typeface="Arial" charset="0"/>
              </a:rPr>
              <a:t>(وليام أوشي) </a:t>
            </a:r>
            <a:r>
              <a:rPr lang="ar-SA" sz="2200" b="1" dirty="0" smtClean="0">
                <a:latin typeface="Arial" charset="0"/>
                <a:ea typeface="Arial" charset="0"/>
                <a:cs typeface="Arial" charset="0"/>
              </a:rPr>
              <a:t>الذي قدم نظرية (</a:t>
            </a:r>
            <a:r>
              <a:rPr lang="en-US" sz="2200" b="1" dirty="0" smtClean="0">
                <a:latin typeface="Arial" charset="0"/>
                <a:ea typeface="Arial" charset="0"/>
                <a:cs typeface="Arial" charset="0"/>
              </a:rPr>
              <a:t>z</a:t>
            </a:r>
            <a:r>
              <a:rPr lang="ar-SA" sz="2200" b="1" dirty="0" smtClean="0">
                <a:latin typeface="Arial" charset="0"/>
                <a:ea typeface="Arial" charset="0"/>
                <a:cs typeface="Arial" charset="0"/>
              </a:rPr>
              <a:t>) والتي تؤكد على الاهتمام بالعاملين والأمان الوظيفي والمشاركة في اتخاذ القرارات والمسئولية الاجتماعية والاهتمام بالجودة </a:t>
            </a:r>
          </a:p>
          <a:p>
            <a:pPr marL="0" indent="0" algn="just" rtl="1">
              <a:buNone/>
            </a:pPr>
            <a:r>
              <a:rPr lang="ar-SA" sz="2200" b="1" dirty="0" smtClean="0">
                <a:solidFill>
                  <a:srgbClr val="FF0000"/>
                </a:solidFill>
                <a:latin typeface="Arial" charset="0"/>
                <a:ea typeface="Arial" charset="0"/>
                <a:cs typeface="Arial" charset="0"/>
              </a:rPr>
              <a:t>ثانياً: نظرية الثقافة التنظيمية: </a:t>
            </a:r>
            <a:r>
              <a:rPr lang="ar-SA" sz="2200" b="1" dirty="0" smtClean="0">
                <a:latin typeface="Arial" charset="0"/>
                <a:ea typeface="Arial" charset="0"/>
                <a:cs typeface="Arial" charset="0"/>
              </a:rPr>
              <a:t>والتي ظهرت في نهاية السبعينات وبداية الثمانينات ومن روادها (</a:t>
            </a:r>
            <a:r>
              <a:rPr lang="ar-SA" sz="2200" b="1" dirty="0" err="1" smtClean="0">
                <a:latin typeface="Arial" charset="0"/>
                <a:ea typeface="Arial" charset="0"/>
                <a:cs typeface="Arial" charset="0"/>
              </a:rPr>
              <a:t>شاين</a:t>
            </a:r>
            <a:r>
              <a:rPr lang="ar-SA" sz="2200" b="1" dirty="0" smtClean="0">
                <a:latin typeface="Arial" charset="0"/>
                <a:ea typeface="Arial" charset="0"/>
                <a:cs typeface="Arial" charset="0"/>
              </a:rPr>
              <a:t>)حيث  </a:t>
            </a:r>
            <a:r>
              <a:rPr lang="ar-SA" sz="2200" b="1" dirty="0">
                <a:latin typeface="Arial" charset="0"/>
                <a:ea typeface="Arial" charset="0"/>
                <a:cs typeface="Arial" charset="0"/>
              </a:rPr>
              <a:t>أ</a:t>
            </a:r>
            <a:r>
              <a:rPr lang="ar-SA" sz="2200" b="1" dirty="0" smtClean="0">
                <a:latin typeface="Arial" charset="0"/>
                <a:ea typeface="Arial" charset="0"/>
                <a:cs typeface="Arial" charset="0"/>
              </a:rPr>
              <a:t>صبحت</a:t>
            </a:r>
            <a:r>
              <a:rPr lang="ar-SA" sz="2200" b="1" dirty="0" smtClean="0">
                <a:solidFill>
                  <a:schemeClr val="accent5">
                    <a:lumMod val="50000"/>
                  </a:schemeClr>
                </a:solidFill>
                <a:latin typeface="Arial" charset="0"/>
                <a:ea typeface="Arial" charset="0"/>
                <a:cs typeface="Arial" charset="0"/>
              </a:rPr>
              <a:t> </a:t>
            </a:r>
            <a:r>
              <a:rPr lang="ar-SA" sz="2200" b="1" dirty="0" smtClean="0">
                <a:latin typeface="Arial" charset="0"/>
                <a:ea typeface="Arial" charset="0"/>
                <a:cs typeface="Arial" charset="0"/>
              </a:rPr>
              <a:t>م</a:t>
            </a:r>
            <a:r>
              <a:rPr lang="ar-SA" sz="2200" b="1" dirty="0">
                <a:latin typeface="Arial" charset="0"/>
                <a:ea typeface="Arial" charset="0"/>
                <a:cs typeface="Arial" charset="0"/>
              </a:rPr>
              <a:t>جالا</a:t>
            </a:r>
            <a:r>
              <a:rPr lang="ar-SA" sz="2200" b="1" dirty="0" smtClean="0">
                <a:latin typeface="Arial" charset="0"/>
                <a:ea typeface="Arial" charset="0"/>
                <a:cs typeface="Arial" charset="0"/>
              </a:rPr>
              <a:t> جديداً وحياً للدراسة والبحث باعتبار أن الثقافة التنظيمية وما تحمله من قيم ومعتقدات </a:t>
            </a:r>
            <a:r>
              <a:rPr lang="ar-SA" sz="2200" b="1" dirty="0">
                <a:latin typeface="Arial" charset="0"/>
                <a:ea typeface="Arial" charset="0"/>
                <a:cs typeface="Arial" charset="0"/>
              </a:rPr>
              <a:t>أ</a:t>
            </a:r>
            <a:r>
              <a:rPr lang="ar-SA" sz="2200" b="1" dirty="0" smtClean="0">
                <a:latin typeface="Arial" charset="0"/>
                <a:ea typeface="Arial" charset="0"/>
                <a:cs typeface="Arial" charset="0"/>
              </a:rPr>
              <a:t>عضاء المنظمة لها كامل الأثر في أداء المنظمة .</a:t>
            </a:r>
          </a:p>
          <a:p>
            <a:pPr marL="0" indent="0" algn="just" rtl="1">
              <a:buNone/>
            </a:pPr>
            <a:r>
              <a:rPr lang="ar-SA" sz="2200" b="1" dirty="0" smtClean="0">
                <a:solidFill>
                  <a:srgbClr val="FF0000"/>
                </a:solidFill>
                <a:latin typeface="Arial" charset="0"/>
                <a:ea typeface="Arial" charset="0"/>
                <a:cs typeface="Arial" charset="0"/>
              </a:rPr>
              <a:t>ثالثاً: إدارة الجودة الكلية:</a:t>
            </a:r>
            <a:r>
              <a:rPr lang="en-US" sz="2200" b="1" dirty="0" smtClean="0">
                <a:solidFill>
                  <a:srgbClr val="FF0000"/>
                </a:solidFill>
                <a:latin typeface="Arial" charset="0"/>
                <a:ea typeface="Arial" charset="0"/>
                <a:cs typeface="Arial" charset="0"/>
              </a:rPr>
              <a:t> </a:t>
            </a:r>
            <a:r>
              <a:rPr lang="ar-SA" sz="2200" b="1" dirty="0" smtClean="0">
                <a:latin typeface="Arial" charset="0"/>
                <a:ea typeface="Arial" charset="0"/>
                <a:cs typeface="Arial" charset="0"/>
              </a:rPr>
              <a:t>من المفاهيم الحديثة في القطاعين الخاص والعام ومن رواده </a:t>
            </a:r>
            <a:r>
              <a:rPr lang="ar-SA" sz="2200" b="1" dirty="0" smtClean="0">
                <a:solidFill>
                  <a:srgbClr val="FF0000"/>
                </a:solidFill>
                <a:latin typeface="Arial" charset="0"/>
                <a:ea typeface="Arial" charset="0"/>
                <a:cs typeface="Arial" charset="0"/>
              </a:rPr>
              <a:t>(ادوارد ديمنج)</a:t>
            </a:r>
            <a:r>
              <a:rPr lang="ar-SA" sz="2200" b="1" dirty="0" smtClean="0">
                <a:latin typeface="Arial" charset="0"/>
                <a:ea typeface="Arial" charset="0"/>
                <a:cs typeface="Arial" charset="0"/>
              </a:rPr>
              <a:t> </a:t>
            </a:r>
            <a:r>
              <a:rPr lang="ar-SA" sz="2200" b="1" dirty="0">
                <a:latin typeface="Arial" charset="0"/>
                <a:ea typeface="Arial" charset="0"/>
                <a:cs typeface="Arial" charset="0"/>
              </a:rPr>
              <a:t>و</a:t>
            </a:r>
            <a:r>
              <a:rPr lang="ar-SA" sz="2200" b="1" dirty="0" smtClean="0">
                <a:latin typeface="Arial" charset="0"/>
                <a:ea typeface="Arial" charset="0"/>
                <a:cs typeface="Arial" charset="0"/>
              </a:rPr>
              <a:t> تعني الالتزام بجعل الجودة الهدف الأساسي للعمل والتأكيد على أهمية العميل وتحسين العمليات والإجراءات  في كافة المراحل للوصول لأفضل خدمة.</a:t>
            </a:r>
          </a:p>
          <a:p>
            <a:pPr marL="457200" indent="-457200" algn="just" rtl="1">
              <a:buFont typeface="+mj-lt"/>
              <a:buAutoNum type="arabicPeriod"/>
            </a:pPr>
            <a:endParaRPr lang="ar-SA" sz="2200" b="1" dirty="0" smtClean="0">
              <a:latin typeface="Arial" charset="0"/>
              <a:ea typeface="Arial" charset="0"/>
              <a:cs typeface="Arial" charset="0"/>
            </a:endParaRPr>
          </a:p>
          <a:p>
            <a:pPr marL="457200" indent="-457200" algn="just" rtl="1">
              <a:buFont typeface="+mj-lt"/>
              <a:buAutoNum type="arabicPeriod"/>
            </a:pPr>
            <a:endParaRPr lang="ar-SA" sz="2200" b="1" dirty="0" smtClean="0">
              <a:latin typeface="Arial" charset="0"/>
              <a:ea typeface="Arial" charset="0"/>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304800"/>
            <a:ext cx="7773338" cy="533401"/>
          </a:xfrm>
        </p:spPr>
        <p:txBody>
          <a:bodyPr>
            <a:normAutofit fontScale="90000"/>
          </a:bodyPr>
          <a:lstStyle/>
          <a:p>
            <a:pPr algn="ctr" defTabSz="914400" rtl="1" eaLnBrk="1" latinLnBrk="0" hangingPunct="1">
              <a:lnSpc>
                <a:spcPct val="90000"/>
              </a:lnSpc>
              <a:spcBef>
                <a:spcPct val="0"/>
              </a:spcBef>
              <a:buNone/>
            </a:pPr>
            <a:endParaRPr lang="en-US"/>
          </a:p>
        </p:txBody>
      </p:sp>
      <p:sp>
        <p:nvSpPr>
          <p:cNvPr id="3" name="Content Placeholder 2"/>
          <p:cNvSpPr>
            <a:spLocks noGrp="1"/>
          </p:cNvSpPr>
          <p:nvPr>
            <p:ph sz="quarter" idx="13"/>
          </p:nvPr>
        </p:nvSpPr>
        <p:spPr>
          <a:xfrm>
            <a:off x="304800" y="1143000"/>
            <a:ext cx="8458200" cy="5410200"/>
          </a:xfrm>
        </p:spPr>
        <p:txBody>
          <a:bodyPr>
            <a:normAutofit fontScale="92500" lnSpcReduction="20000"/>
          </a:bodyPr>
          <a:lstStyle/>
          <a:p>
            <a:pPr marL="0" indent="0" algn="just" rtl="1">
              <a:buNone/>
            </a:pPr>
            <a:r>
              <a:rPr lang="ar-SA" b="1" dirty="0" smtClean="0">
                <a:solidFill>
                  <a:srgbClr val="FF0000"/>
                </a:solidFill>
                <a:latin typeface="Arial" charset="0"/>
                <a:ea typeface="Arial" charset="0"/>
              </a:rPr>
              <a:t>رابعاً: </a:t>
            </a:r>
            <a:r>
              <a:rPr lang="ar-SA" b="1" dirty="0" err="1" smtClean="0">
                <a:solidFill>
                  <a:srgbClr val="FF0000"/>
                </a:solidFill>
                <a:latin typeface="Arial" charset="0"/>
                <a:ea typeface="Arial" charset="0"/>
              </a:rPr>
              <a:t>الهندرة</a:t>
            </a:r>
            <a:r>
              <a:rPr lang="ar-SA" b="1" dirty="0" smtClean="0">
                <a:solidFill>
                  <a:schemeClr val="accent5">
                    <a:lumMod val="50000"/>
                  </a:schemeClr>
                </a:solidFill>
                <a:latin typeface="Arial" charset="0"/>
                <a:ea typeface="Arial" charset="0"/>
              </a:rPr>
              <a:t>: </a:t>
            </a:r>
            <a:r>
              <a:rPr lang="ar-SA" b="1" dirty="0" smtClean="0">
                <a:latin typeface="Arial" charset="0"/>
                <a:ea typeface="Arial" charset="0"/>
              </a:rPr>
              <a:t>وهي </a:t>
            </a:r>
            <a:r>
              <a:rPr lang="ar-SA" b="1" dirty="0">
                <a:latin typeface="Arial" charset="0"/>
                <a:ea typeface="Arial" charset="0"/>
              </a:rPr>
              <a:t>كلمة عربية مركبة من كلمتي (هندسة)و(ادارة) وتعني اعادة هندسة الاعمال وتهدف لتحقيق  تطوير في أ</a:t>
            </a:r>
            <a:r>
              <a:rPr lang="ar-SA" b="1" dirty="0" smtClean="0">
                <a:latin typeface="Arial" charset="0"/>
                <a:ea typeface="Arial" charset="0"/>
              </a:rPr>
              <a:t>داء </a:t>
            </a:r>
            <a:r>
              <a:rPr lang="ar-SA" b="1" dirty="0">
                <a:latin typeface="Arial" charset="0"/>
                <a:ea typeface="Arial" charset="0"/>
              </a:rPr>
              <a:t>المنظمات بما يكفل سرعة الاداء وتخفيض التكلفة وجودة المنتج وتركز على اجراء تعديلات جوهرية والبدء من الصفر ومن جديد وليس الاصلاح </a:t>
            </a:r>
            <a:r>
              <a:rPr lang="ar-SA" b="1" dirty="0" smtClean="0">
                <a:latin typeface="Arial" charset="0"/>
                <a:ea typeface="Arial" charset="0"/>
              </a:rPr>
              <a:t>والترميم(إعادة التصميم الجذري للعمليات الإدارية والاستخدام الضروري لتقنية المعلومات  والتركيز على الأهداف والنتائج )</a:t>
            </a:r>
          </a:p>
          <a:p>
            <a:pPr marL="0" indent="0" algn="just" rtl="1">
              <a:buNone/>
            </a:pPr>
            <a:r>
              <a:rPr lang="ar-SA" b="1" dirty="0" smtClean="0">
                <a:solidFill>
                  <a:srgbClr val="FF0000"/>
                </a:solidFill>
                <a:latin typeface="Arial" charset="0"/>
                <a:ea typeface="Arial" charset="0"/>
              </a:rPr>
              <a:t>خامساً: إدارة </a:t>
            </a:r>
            <a:r>
              <a:rPr lang="ar-SA" b="1" dirty="0">
                <a:solidFill>
                  <a:srgbClr val="FF0000"/>
                </a:solidFill>
                <a:latin typeface="Arial" charset="0"/>
                <a:ea typeface="Arial" charset="0"/>
              </a:rPr>
              <a:t>المعرفة: </a:t>
            </a:r>
            <a:r>
              <a:rPr lang="ar-SA" b="1" dirty="0">
                <a:latin typeface="Arial" charset="0"/>
                <a:ea typeface="Arial" charset="0"/>
              </a:rPr>
              <a:t>هو نوع جديد من رأس المال الفكري لا يخضع </a:t>
            </a:r>
            <a:r>
              <a:rPr lang="ar-SA" b="1" dirty="0" smtClean="0">
                <a:latin typeface="Arial" charset="0"/>
                <a:ea typeface="Arial" charset="0"/>
              </a:rPr>
              <a:t>للنضوب يقوم على فكرة أن المعرفة تفوق  باقي عوامل الإنتاج وتشمل </a:t>
            </a:r>
            <a:r>
              <a:rPr lang="ar-SA" b="1" dirty="0" smtClean="0">
                <a:solidFill>
                  <a:srgbClr val="0083FC"/>
                </a:solidFill>
                <a:latin typeface="Arial" charset="0"/>
                <a:ea typeface="Arial" charset="0"/>
              </a:rPr>
              <a:t>معرفة جوهرية </a:t>
            </a:r>
            <a:r>
              <a:rPr lang="ar-SA" b="1" dirty="0" smtClean="0">
                <a:latin typeface="Arial" charset="0"/>
                <a:ea typeface="Arial" charset="0"/>
              </a:rPr>
              <a:t>و</a:t>
            </a:r>
            <a:r>
              <a:rPr lang="ar-SA" b="1" dirty="0" smtClean="0">
                <a:solidFill>
                  <a:srgbClr val="0083FC"/>
                </a:solidFill>
                <a:latin typeface="Arial" charset="0"/>
                <a:ea typeface="Arial" charset="0"/>
              </a:rPr>
              <a:t>معرفة متقدمة </a:t>
            </a:r>
            <a:r>
              <a:rPr lang="ar-SA" b="1" dirty="0" smtClean="0">
                <a:latin typeface="Arial" charset="0"/>
                <a:ea typeface="Arial" charset="0"/>
              </a:rPr>
              <a:t>و</a:t>
            </a:r>
            <a:r>
              <a:rPr lang="ar-SA" b="1" dirty="0" smtClean="0">
                <a:solidFill>
                  <a:srgbClr val="0083FC"/>
                </a:solidFill>
                <a:latin typeface="Arial" charset="0"/>
                <a:ea typeface="Arial" charset="0"/>
              </a:rPr>
              <a:t>معرفة ابتكارية</a:t>
            </a:r>
            <a:endParaRPr lang="ar-SA" b="1" dirty="0">
              <a:solidFill>
                <a:srgbClr val="0083FC"/>
              </a:solidFill>
              <a:latin typeface="Arial" charset="0"/>
              <a:ea typeface="Arial" charset="0"/>
            </a:endParaRPr>
          </a:p>
          <a:p>
            <a:pPr marL="0" indent="0" algn="just" rtl="1">
              <a:buNone/>
            </a:pPr>
            <a:r>
              <a:rPr lang="ar-SA" b="1" dirty="0" smtClean="0">
                <a:solidFill>
                  <a:srgbClr val="FF0000"/>
                </a:solidFill>
                <a:latin typeface="Arial" charset="0"/>
                <a:ea typeface="Arial" charset="0"/>
              </a:rPr>
              <a:t>سادساً: الاقتصاد </a:t>
            </a:r>
            <a:r>
              <a:rPr lang="ar-SA" b="1" dirty="0">
                <a:solidFill>
                  <a:srgbClr val="FF0000"/>
                </a:solidFill>
                <a:latin typeface="Arial" charset="0"/>
                <a:ea typeface="Arial" charset="0"/>
              </a:rPr>
              <a:t>المعرفي: </a:t>
            </a:r>
            <a:r>
              <a:rPr lang="ar-SA" b="1" dirty="0" smtClean="0">
                <a:latin typeface="Arial" charset="0"/>
                <a:ea typeface="Arial" charset="0"/>
              </a:rPr>
              <a:t>حيث بدأ في القرن العشرين التحول من إدارة المعرفة إلى اقتصاد المعرفة أصبح </a:t>
            </a:r>
            <a:r>
              <a:rPr lang="ar-SA" b="1" dirty="0">
                <a:latin typeface="Arial" charset="0"/>
                <a:ea typeface="Arial" charset="0"/>
              </a:rPr>
              <a:t>الاقتصاد العالمي يتبنى الاقتصاد المعرفي حيث باتت التكنولوجيا والإبداع والمعلومات والابتكار أدوات حاسمة في النمو الاقتصادي المستديم.</a:t>
            </a:r>
          </a:p>
          <a:p>
            <a:pPr marL="0" indent="0" algn="just" rtl="1">
              <a:buNone/>
            </a:pPr>
            <a:r>
              <a:rPr lang="ar-SA" b="1" dirty="0" smtClean="0">
                <a:solidFill>
                  <a:srgbClr val="FF0000"/>
                </a:solidFill>
                <a:latin typeface="Arial" charset="0"/>
                <a:ea typeface="Arial" charset="0"/>
              </a:rPr>
              <a:t>سابعاً: ريادة </a:t>
            </a:r>
            <a:r>
              <a:rPr lang="ar-SA" b="1" dirty="0">
                <a:solidFill>
                  <a:srgbClr val="FF0000"/>
                </a:solidFill>
                <a:latin typeface="Arial" charset="0"/>
                <a:ea typeface="Arial" charset="0"/>
              </a:rPr>
              <a:t>الأعمال: </a:t>
            </a:r>
            <a:r>
              <a:rPr lang="ar-SA" b="1" dirty="0" smtClean="0">
                <a:latin typeface="Arial" charset="0"/>
                <a:ea typeface="Arial" charset="0"/>
              </a:rPr>
              <a:t>وهي القوة الاقتصادية القادمة المحركة لاقتصاديات الدول وعرفها الكاتب بأنها “إنشاء عمل حر يتصف بالإبداع والمخاطرة” ويعرف الريادي بأنه ذلك </a:t>
            </a:r>
            <a:r>
              <a:rPr lang="ar-SA" b="1" dirty="0">
                <a:latin typeface="Arial" charset="0"/>
                <a:ea typeface="Arial" charset="0"/>
              </a:rPr>
              <a:t>الشخص الذي لديه القدرة على تحويل فكرة جديدة او اختراع جديد إلى ابتكار ناجح.</a:t>
            </a:r>
          </a:p>
          <a:p>
            <a:pPr marL="0" indent="0" algn="r" rtl="1">
              <a:buNone/>
            </a:pPr>
            <a:endParaRPr lang="ar-SA" b="1" dirty="0">
              <a:solidFill>
                <a:schemeClr val="accent5">
                  <a:lumMod val="50000"/>
                </a:schemeClr>
              </a:solidFill>
              <a:latin typeface="Arial" charset="0"/>
              <a:ea typeface="Arial" charset="0"/>
            </a:endParaRPr>
          </a:p>
          <a:p>
            <a:pPr marL="0" indent="0" algn="r" rtl="1">
              <a:buNone/>
            </a:pPr>
            <a:r>
              <a:rPr lang="ar-SA" b="1" dirty="0">
                <a:solidFill>
                  <a:srgbClr val="FF0000"/>
                </a:solidFill>
                <a:latin typeface="Arial" charset="0"/>
                <a:ea typeface="Arial" charset="0"/>
              </a:rPr>
              <a:t>بشكل عام الفكر </a:t>
            </a:r>
            <a:r>
              <a:rPr lang="ar-SA" b="1" dirty="0">
                <a:solidFill>
                  <a:srgbClr val="FF0000"/>
                </a:solidFill>
              </a:rPr>
              <a:t>الإداري لا </a:t>
            </a:r>
            <a:r>
              <a:rPr lang="ar-SA" b="1" dirty="0" smtClean="0">
                <a:solidFill>
                  <a:srgbClr val="FF0000"/>
                </a:solidFill>
              </a:rPr>
              <a:t>يزال في تطور مستمر وفق </a:t>
            </a:r>
            <a:r>
              <a:rPr lang="ar-SA" b="1" dirty="0">
                <a:solidFill>
                  <a:srgbClr val="FF0000"/>
                </a:solidFill>
              </a:rPr>
              <a:t>المتغيرات </a:t>
            </a:r>
            <a:r>
              <a:rPr lang="ar-SA" b="1" dirty="0" smtClean="0">
                <a:solidFill>
                  <a:srgbClr val="FF0000"/>
                </a:solidFill>
              </a:rPr>
              <a:t>الحالية ( متطلبات العملاء و تعقيدات التطور و متطلبات المنافسة والاستمرار)</a:t>
            </a:r>
            <a:endParaRPr lang="ar-SA" b="1" dirty="0">
              <a:solidFill>
                <a:srgbClr val="FF0000"/>
              </a:solidFill>
            </a:endParaRP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endParaRPr lang="en-US" dirty="0"/>
          </a:p>
        </p:txBody>
      </p:sp>
    </p:spTree>
    <p:extLst>
      <p:ext uri="{BB962C8B-B14F-4D97-AF65-F5344CB8AC3E}">
        <p14:creationId xmlns:p14="http://schemas.microsoft.com/office/powerpoint/2010/main" val="114550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066800"/>
            <a:ext cx="7543800" cy="457200"/>
          </a:xfrm>
        </p:spPr>
        <p:txBody>
          <a:bodyPr>
            <a:noAutofit/>
          </a:bodyPr>
          <a:lstStyle/>
          <a:p>
            <a:r>
              <a:rPr lang="ar-SA" sz="4000" b="1" dirty="0" smtClean="0">
                <a:latin typeface="Arial" charset="0"/>
                <a:ea typeface="Arial" charset="0"/>
                <a:cs typeface="Arial" charset="0"/>
              </a:rPr>
              <a:t>الفصل الأول</a:t>
            </a:r>
            <a:endParaRPr lang="ar-SA" sz="4000" b="1" dirty="0">
              <a:latin typeface="Arial" charset="0"/>
              <a:ea typeface="Arial" charset="0"/>
              <a:cs typeface="Arial" charset="0"/>
            </a:endParaRPr>
          </a:p>
        </p:txBody>
      </p:sp>
      <p:sp>
        <p:nvSpPr>
          <p:cNvPr id="3" name="Subtitle 2"/>
          <p:cNvSpPr>
            <a:spLocks noGrp="1"/>
          </p:cNvSpPr>
          <p:nvPr>
            <p:ph type="subTitle" idx="1"/>
          </p:nvPr>
        </p:nvSpPr>
        <p:spPr>
          <a:xfrm>
            <a:off x="1447800" y="2743200"/>
            <a:ext cx="6934200" cy="3276600"/>
          </a:xfrm>
        </p:spPr>
        <p:txBody>
          <a:bodyPr>
            <a:normAutofit/>
          </a:bodyPr>
          <a:lstStyle/>
          <a:p>
            <a:r>
              <a:rPr lang="ar-SA" sz="6000" b="1" dirty="0" smtClean="0">
                <a:solidFill>
                  <a:schemeClr val="tx1"/>
                </a:solidFill>
              </a:rPr>
              <a:t>مفهوم </a:t>
            </a:r>
            <a:r>
              <a:rPr lang="ar-SA" sz="6000" b="1" dirty="0" smtClean="0">
                <a:solidFill>
                  <a:schemeClr val="tx1"/>
                </a:solidFill>
                <a:latin typeface="Arial" charset="0"/>
                <a:ea typeface="Arial" charset="0"/>
                <a:cs typeface="Arial" charset="0"/>
              </a:rPr>
              <a:t>الإدارة</a:t>
            </a:r>
            <a:r>
              <a:rPr lang="ar-SA" sz="6000" b="1" dirty="0" smtClean="0">
                <a:solidFill>
                  <a:schemeClr val="tx1"/>
                </a:solidFill>
              </a:rPr>
              <a:t> وتطورها</a:t>
            </a:r>
            <a:endParaRPr lang="ar-SA" sz="6000" b="1"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228601"/>
            <a:ext cx="7773338" cy="838199"/>
          </a:xfrm>
        </p:spPr>
        <p:txBody>
          <a:bodyPr>
            <a:normAutofit/>
          </a:bodyPr>
          <a:lstStyle/>
          <a:p>
            <a:pPr algn="r" rtl="1"/>
            <a:r>
              <a:rPr lang="ar-SA" sz="4000" b="1" dirty="0" smtClean="0">
                <a:solidFill>
                  <a:srgbClr val="FF0000"/>
                </a:solidFill>
                <a:latin typeface="Arial" charset="0"/>
                <a:ea typeface="Arial" charset="0"/>
                <a:cs typeface="Arial" charset="0"/>
              </a:rPr>
              <a:t>مفهوم الإدارة</a:t>
            </a:r>
            <a:endParaRPr lang="ar-SA" sz="4000" b="1" dirty="0">
              <a:solidFill>
                <a:srgbClr val="FF0000"/>
              </a:solidFill>
              <a:latin typeface="Arial" charset="0"/>
              <a:ea typeface="Arial" charset="0"/>
              <a:cs typeface="Arial" charset="0"/>
            </a:endParaRPr>
          </a:p>
        </p:txBody>
      </p:sp>
      <p:sp>
        <p:nvSpPr>
          <p:cNvPr id="3" name="Content Placeholder 2"/>
          <p:cNvSpPr>
            <a:spLocks noGrp="1"/>
          </p:cNvSpPr>
          <p:nvPr>
            <p:ph sz="quarter" idx="13"/>
          </p:nvPr>
        </p:nvSpPr>
        <p:spPr>
          <a:xfrm>
            <a:off x="0" y="914400"/>
            <a:ext cx="8991600" cy="5791200"/>
          </a:xfrm>
        </p:spPr>
        <p:txBody>
          <a:bodyPr>
            <a:normAutofit fontScale="25000" lnSpcReduction="20000"/>
          </a:bodyPr>
          <a:lstStyle/>
          <a:p>
            <a:pPr marL="0" indent="0" algn="just" rtl="1">
              <a:buNone/>
            </a:pPr>
            <a:r>
              <a:rPr lang="ar-SA" sz="9600" b="1" dirty="0" smtClean="0">
                <a:solidFill>
                  <a:srgbClr val="0083FC"/>
                </a:solidFill>
              </a:rPr>
              <a:t>”</a:t>
            </a:r>
            <a:r>
              <a:rPr lang="ar-SA" sz="9600" b="1" dirty="0" smtClean="0">
                <a:solidFill>
                  <a:srgbClr val="0083FC"/>
                </a:solidFill>
                <a:latin typeface="Arial" charset="0"/>
                <a:ea typeface="Arial" charset="0"/>
                <a:cs typeface="Arial" charset="0"/>
              </a:rPr>
              <a:t>وظيفة تنفيذ الأعمال عن طريق الاخرين باستخدام التخطيط والتنظيم والتوجيه والرقابة، وذلك من اجل تحقيق اهداف المنظمة بكفاية وفاعلية مع مراعاة المؤثرات الداخلية والخارجية“</a:t>
            </a:r>
            <a:endParaRPr lang="ar-SA" sz="9600" b="1" dirty="0">
              <a:solidFill>
                <a:srgbClr val="0083FC"/>
              </a:solidFill>
              <a:latin typeface="Arial" charset="0"/>
              <a:ea typeface="Arial" charset="0"/>
              <a:cs typeface="Arial" charset="0"/>
            </a:endParaRPr>
          </a:p>
          <a:p>
            <a:pPr marL="0" indent="0" algn="just" rtl="1">
              <a:buNone/>
            </a:pPr>
            <a:r>
              <a:rPr lang="ar-SA" sz="9600" b="1" dirty="0" smtClean="0">
                <a:latin typeface="Arial" charset="0"/>
                <a:ea typeface="Arial" charset="0"/>
                <a:cs typeface="Arial" charset="0"/>
              </a:rPr>
              <a:t>من خلال التعريف السابق يمكن استخراج العناصر التالية:</a:t>
            </a:r>
          </a:p>
          <a:p>
            <a:pPr algn="r" rtl="1">
              <a:buFont typeface="Arial" charset="0"/>
              <a:buChar char="•"/>
            </a:pPr>
            <a:r>
              <a:rPr lang="ar-SA" sz="9600" b="1" dirty="0" smtClean="0">
                <a:latin typeface="Arial" charset="0"/>
                <a:ea typeface="Arial" charset="0"/>
                <a:cs typeface="Arial" charset="0"/>
              </a:rPr>
              <a:t>الادارة وظيفة ذات مهام ومسؤوليات محددة يقوم بها أفراد لتحقيق أهداف محددة</a:t>
            </a:r>
          </a:p>
          <a:p>
            <a:pPr algn="r" rtl="1">
              <a:buFont typeface="Arial" charset="0"/>
              <a:buChar char="•"/>
            </a:pPr>
            <a:r>
              <a:rPr lang="ar-SA" sz="9600" b="1" dirty="0" smtClean="0">
                <a:latin typeface="Arial" charset="0"/>
                <a:ea typeface="Arial" charset="0"/>
                <a:cs typeface="Arial" charset="0"/>
              </a:rPr>
              <a:t>الإدارة واحدة في وظائفها (قطاع حكومي أو خاص)</a:t>
            </a:r>
          </a:p>
          <a:p>
            <a:pPr algn="r" rtl="1">
              <a:buFont typeface="Arial" charset="0"/>
              <a:buChar char="•"/>
            </a:pPr>
            <a:r>
              <a:rPr lang="ar-SA" sz="9600" b="1" dirty="0" smtClean="0">
                <a:latin typeface="Arial" charset="0"/>
                <a:ea typeface="Arial" charset="0"/>
                <a:cs typeface="Arial" charset="0"/>
              </a:rPr>
              <a:t>تتطلب وجود مجموعة من الناس لتحقيق الأهداف (مجهود بشري) </a:t>
            </a:r>
          </a:p>
          <a:p>
            <a:pPr algn="r" rtl="1">
              <a:buFont typeface="Arial" charset="0"/>
              <a:buChar char="•"/>
            </a:pPr>
            <a:r>
              <a:rPr lang="ar-SA" sz="9600" b="1" dirty="0" smtClean="0">
                <a:latin typeface="Arial" charset="0"/>
                <a:ea typeface="Arial" charset="0"/>
                <a:cs typeface="Arial" charset="0"/>
              </a:rPr>
              <a:t>تستلزم القيام بعدة وظائف: تخطيط- تنظيم- توجيه- رقابة- موارد بشرية...الخ</a:t>
            </a:r>
          </a:p>
          <a:p>
            <a:pPr algn="r" rtl="1">
              <a:buFont typeface="Arial" charset="0"/>
              <a:buChar char="•"/>
            </a:pPr>
            <a:r>
              <a:rPr lang="ar-SA" sz="9600" b="1" dirty="0" smtClean="0">
                <a:latin typeface="Arial" charset="0"/>
                <a:ea typeface="Arial" charset="0"/>
                <a:cs typeface="Arial" charset="0"/>
              </a:rPr>
              <a:t>الإدارة وسيلة وليست غاية تسعى لتحقيق أهداف ( تعليمية- صحية- أمنية...الخ </a:t>
            </a:r>
          </a:p>
          <a:p>
            <a:pPr algn="r" rtl="1">
              <a:buFont typeface="Arial" charset="0"/>
              <a:buChar char="•"/>
            </a:pPr>
            <a:r>
              <a:rPr lang="ar-SA" sz="9600" b="1" dirty="0" smtClean="0">
                <a:latin typeface="Arial" charset="0"/>
                <a:ea typeface="Arial" charset="0"/>
                <a:cs typeface="Arial" charset="0"/>
              </a:rPr>
              <a:t>تؤكد على أهمية: الفعالية والكفاية -عمل الشيء الصحيح وعمل الشيء بطريقة صحيحة</a:t>
            </a:r>
          </a:p>
          <a:p>
            <a:pPr algn="r" rtl="1">
              <a:buFont typeface="Arial" charset="0"/>
              <a:buChar char="•"/>
            </a:pPr>
            <a:r>
              <a:rPr lang="ar-SA" sz="9600" b="1" dirty="0" smtClean="0">
                <a:latin typeface="Arial" charset="0"/>
                <a:ea typeface="Arial" charset="0"/>
                <a:cs typeface="Arial" charset="0"/>
              </a:rPr>
              <a:t>أهمية اتخاذ القرار السليم للعملية الإدارية</a:t>
            </a:r>
          </a:p>
          <a:p>
            <a:pPr algn="r" rtl="1">
              <a:buFont typeface="Arial" charset="0"/>
              <a:buChar char="•"/>
            </a:pPr>
            <a:r>
              <a:rPr lang="ar-SA" sz="9600" b="1" dirty="0" smtClean="0">
                <a:latin typeface="Arial" charset="0"/>
                <a:ea typeface="Arial" charset="0"/>
                <a:cs typeface="Arial" charset="0"/>
              </a:rPr>
              <a:t>الإدارة ليست شيئاً ساكناً (متغيرة)</a:t>
            </a:r>
          </a:p>
          <a:p>
            <a:pPr algn="just">
              <a:buNone/>
            </a:pPr>
            <a:endParaRPr lang="ar-SA" sz="2000" dirty="0" smtClean="0"/>
          </a:p>
          <a:p>
            <a:pPr marL="457200" indent="-457200">
              <a:buFont typeface="+mj-lt"/>
              <a:buAutoNum type="arabicPeriod"/>
            </a:pPr>
            <a:endParaRPr lang="ar-SA"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1"/>
            <a:ext cx="7773338" cy="1219199"/>
          </a:xfrm>
        </p:spPr>
        <p:txBody>
          <a:bodyPr>
            <a:normAutofit/>
          </a:bodyPr>
          <a:lstStyle/>
          <a:p>
            <a:pPr algn="r" defTabSz="914400" rtl="1" eaLnBrk="1" latinLnBrk="0" hangingPunct="1">
              <a:lnSpc>
                <a:spcPct val="90000"/>
              </a:lnSpc>
              <a:spcBef>
                <a:spcPct val="0"/>
              </a:spcBef>
              <a:buNone/>
            </a:pPr>
            <a:r>
              <a:rPr lang="ar-SA" sz="4000" b="1" dirty="0" smtClean="0">
                <a:solidFill>
                  <a:srgbClr val="FF0000"/>
                </a:solidFill>
                <a:latin typeface="Arial" charset="0"/>
                <a:ea typeface="Arial" charset="0"/>
                <a:cs typeface="Arial" charset="0"/>
              </a:rPr>
              <a:t>من هو المدير</a:t>
            </a:r>
            <a:endParaRPr lang="en-US" sz="4000" b="1" dirty="0">
              <a:solidFill>
                <a:srgbClr val="FF0000"/>
              </a:solidFill>
              <a:latin typeface="Arial" charset="0"/>
              <a:ea typeface="Arial" charset="0"/>
              <a:cs typeface="Arial" charset="0"/>
            </a:endParaRPr>
          </a:p>
        </p:txBody>
      </p:sp>
      <p:sp>
        <p:nvSpPr>
          <p:cNvPr id="3" name="Content Placeholder 2"/>
          <p:cNvSpPr>
            <a:spLocks noGrp="1"/>
          </p:cNvSpPr>
          <p:nvPr>
            <p:ph sz="quarter" idx="13"/>
          </p:nvPr>
        </p:nvSpPr>
        <p:spPr>
          <a:xfrm>
            <a:off x="228600" y="1439334"/>
            <a:ext cx="8610600" cy="4809066"/>
          </a:xfrm>
        </p:spPr>
        <p:txBody>
          <a:bodyPr>
            <a:normAutofit/>
          </a:bodyPr>
          <a:lstStyle/>
          <a:p>
            <a:pPr algn="just" rtl="1">
              <a:buNone/>
            </a:pPr>
            <a:r>
              <a:rPr lang="ar-SA" sz="2400" b="1" dirty="0" smtClean="0">
                <a:solidFill>
                  <a:srgbClr val="0083FC"/>
                </a:solidFill>
                <a:latin typeface="Arial" charset="0"/>
                <a:ea typeface="Arial" charset="0"/>
                <a:cs typeface="Arial" charset="0"/>
              </a:rPr>
              <a:t>أحد أعضاء المنظمة المسئول عن تنسيق وتكامل عمل الآخرين ـاتخاذ قرار </a:t>
            </a:r>
            <a:r>
              <a:rPr lang="mr-IN" sz="2400" b="1" dirty="0" smtClean="0">
                <a:solidFill>
                  <a:srgbClr val="0083FC"/>
                </a:solidFill>
                <a:latin typeface="Arial" charset="0"/>
                <a:ea typeface="Arial" charset="0"/>
                <a:cs typeface="Arial" charset="0"/>
              </a:rPr>
              <a:t>–</a:t>
            </a:r>
            <a:r>
              <a:rPr lang="ar-SA" sz="2400" b="1" dirty="0" smtClean="0">
                <a:solidFill>
                  <a:srgbClr val="0083FC"/>
                </a:solidFill>
                <a:latin typeface="Arial" charset="0"/>
                <a:ea typeface="Arial" charset="0"/>
                <a:cs typeface="Arial" charset="0"/>
              </a:rPr>
              <a:t> اصدار أوامر </a:t>
            </a:r>
            <a:r>
              <a:rPr lang="mr-IN" sz="2400" b="1" dirty="0" smtClean="0">
                <a:solidFill>
                  <a:srgbClr val="0083FC"/>
                </a:solidFill>
                <a:latin typeface="Arial" charset="0"/>
                <a:ea typeface="Arial" charset="0"/>
                <a:cs typeface="Arial" charset="0"/>
              </a:rPr>
              <a:t>–</a:t>
            </a:r>
            <a:r>
              <a:rPr lang="ar-SA" sz="2400" b="1" dirty="0" smtClean="0">
                <a:solidFill>
                  <a:srgbClr val="0083FC"/>
                </a:solidFill>
                <a:latin typeface="Arial" charset="0"/>
                <a:ea typeface="Arial" charset="0"/>
                <a:cs typeface="Arial" charset="0"/>
              </a:rPr>
              <a:t> توجيه وتنسيق كافة الجهود لإنجاز العمل المطلوب بفعالية وكفاية</a:t>
            </a:r>
          </a:p>
          <a:p>
            <a:pPr algn="just" rtl="1">
              <a:buNone/>
            </a:pPr>
            <a:endParaRPr lang="ar-SA" sz="2800" b="1" dirty="0">
              <a:solidFill>
                <a:srgbClr val="FF0000"/>
              </a:solidFill>
              <a:latin typeface="Arial" charset="0"/>
              <a:ea typeface="Arial" charset="0"/>
              <a:cs typeface="Arial" charset="0"/>
            </a:endParaRPr>
          </a:p>
          <a:p>
            <a:pPr algn="just" rtl="1">
              <a:buNone/>
            </a:pPr>
            <a:r>
              <a:rPr lang="ar-SA" sz="2800" b="1" dirty="0" smtClean="0">
                <a:solidFill>
                  <a:srgbClr val="FF0000"/>
                </a:solidFill>
                <a:latin typeface="Arial" charset="0"/>
                <a:ea typeface="Arial" charset="0"/>
                <a:cs typeface="Arial" charset="0"/>
              </a:rPr>
              <a:t>المستويات </a:t>
            </a:r>
            <a:r>
              <a:rPr lang="ar-SA" sz="2800" b="1" dirty="0">
                <a:solidFill>
                  <a:srgbClr val="FF0000"/>
                </a:solidFill>
                <a:latin typeface="Arial" charset="0"/>
                <a:ea typeface="Arial" charset="0"/>
                <a:cs typeface="Arial" charset="0"/>
              </a:rPr>
              <a:t>الادارية:</a:t>
            </a:r>
          </a:p>
          <a:p>
            <a:pPr algn="just" rtl="1">
              <a:buNone/>
            </a:pPr>
            <a:r>
              <a:rPr lang="ar-SA" sz="2800" b="1" dirty="0" smtClean="0">
                <a:latin typeface="Arial" charset="0"/>
                <a:ea typeface="Arial" charset="0"/>
                <a:cs typeface="Arial" charset="0"/>
              </a:rPr>
              <a:t>الإدارة العليا</a:t>
            </a:r>
          </a:p>
          <a:p>
            <a:pPr algn="just" rtl="1">
              <a:buNone/>
            </a:pPr>
            <a:r>
              <a:rPr lang="ar-SA" sz="2800" b="1" dirty="0" smtClean="0">
                <a:latin typeface="Arial" charset="0"/>
                <a:ea typeface="Arial" charset="0"/>
                <a:cs typeface="Arial" charset="0"/>
              </a:rPr>
              <a:t>الإدارة الوسطى</a:t>
            </a:r>
          </a:p>
          <a:p>
            <a:pPr algn="just" rtl="1">
              <a:buNone/>
            </a:pPr>
            <a:r>
              <a:rPr lang="ar-SA" sz="2800" b="1" dirty="0" smtClean="0">
                <a:latin typeface="Arial" charset="0"/>
                <a:ea typeface="Arial" charset="0"/>
                <a:cs typeface="Arial" charset="0"/>
              </a:rPr>
              <a:t>الإدارة </a:t>
            </a:r>
            <a:r>
              <a:rPr lang="ar-SA" sz="2800" b="1" dirty="0">
                <a:latin typeface="Arial" charset="0"/>
                <a:ea typeface="Arial" charset="0"/>
                <a:cs typeface="Arial" charset="0"/>
              </a:rPr>
              <a:t>الدنيا</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endParaRPr lang="en-US" sz="2800" b="1" dirty="0">
              <a:latin typeface="Arial" charset="0"/>
              <a:ea typeface="Arial" charset="0"/>
              <a:cs typeface="Arial" charset="0"/>
            </a:endParaRPr>
          </a:p>
        </p:txBody>
      </p:sp>
    </p:spTree>
    <p:extLst>
      <p:ext uri="{BB962C8B-B14F-4D97-AF65-F5344CB8AC3E}">
        <p14:creationId xmlns:p14="http://schemas.microsoft.com/office/powerpoint/2010/main" val="100607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152401"/>
            <a:ext cx="7773338" cy="1066800"/>
          </a:xfrm>
        </p:spPr>
        <p:txBody>
          <a:bodyPr>
            <a:normAutofit/>
          </a:bodyPr>
          <a:lstStyle/>
          <a:p>
            <a:pPr algn="r" rtl="1"/>
            <a:r>
              <a:rPr lang="ar-SA" sz="4000" b="1" dirty="0" smtClean="0">
                <a:solidFill>
                  <a:srgbClr val="FF0000"/>
                </a:solidFill>
                <a:latin typeface="Arial" charset="0"/>
                <a:ea typeface="Arial" charset="0"/>
                <a:cs typeface="Arial" charset="0"/>
              </a:rPr>
              <a:t>أهمية الإدارة</a:t>
            </a:r>
            <a:endParaRPr lang="ar-SA" sz="4000" b="1" dirty="0">
              <a:solidFill>
                <a:srgbClr val="FF0000"/>
              </a:solidFill>
              <a:latin typeface="Arial" charset="0"/>
              <a:ea typeface="Arial" charset="0"/>
              <a:cs typeface="Arial" charset="0"/>
            </a:endParaRPr>
          </a:p>
        </p:txBody>
      </p:sp>
      <p:sp>
        <p:nvSpPr>
          <p:cNvPr id="3" name="Content Placeholder 2"/>
          <p:cNvSpPr>
            <a:spLocks noGrp="1"/>
          </p:cNvSpPr>
          <p:nvPr>
            <p:ph sz="quarter" idx="13"/>
          </p:nvPr>
        </p:nvSpPr>
        <p:spPr>
          <a:xfrm>
            <a:off x="152400" y="1066800"/>
            <a:ext cx="8686800" cy="5638800"/>
          </a:xfrm>
        </p:spPr>
        <p:txBody>
          <a:bodyPr>
            <a:normAutofit fontScale="85000" lnSpcReduction="20000"/>
          </a:bodyPr>
          <a:lstStyle/>
          <a:p>
            <a:pPr algn="just" rtl="1"/>
            <a:r>
              <a:rPr lang="ar-SA" sz="2800" b="1" dirty="0" smtClean="0">
                <a:latin typeface="Arial" charset="0"/>
                <a:ea typeface="Arial" charset="0"/>
                <a:cs typeface="Arial" charset="0"/>
              </a:rPr>
              <a:t>الادارة هي احد المؤشرات التي يمكن من خلالها التمييز بين المجتمعات المتقدمة والنامية ،وان تقدم الامم لا يكون الا بالاداراة الناجحة فهي عنصر مهم في حياة الفرد والمنظمة والمجتمع ويمكن تلخيص الاهمية في الاتي:</a:t>
            </a:r>
          </a:p>
          <a:p>
            <a:pPr algn="just" rtl="1"/>
            <a:r>
              <a:rPr lang="ar-SA" sz="2800" b="1" dirty="0" smtClean="0">
                <a:latin typeface="Arial" charset="0"/>
                <a:ea typeface="Arial" charset="0"/>
                <a:cs typeface="Arial" charset="0"/>
              </a:rPr>
              <a:t>انها وسيلة المجتمع في تحقيق أهدافه (احتياجات الأفراد)</a:t>
            </a:r>
          </a:p>
          <a:p>
            <a:pPr algn="just" rtl="1"/>
            <a:r>
              <a:rPr lang="ar-SA" sz="2800" b="1" dirty="0" smtClean="0">
                <a:latin typeface="Arial" charset="0"/>
                <a:ea typeface="Arial" charset="0"/>
                <a:cs typeface="Arial" charset="0"/>
              </a:rPr>
              <a:t>ازدياد عدد المنشآت الادارية وكبر حجمها</a:t>
            </a:r>
          </a:p>
          <a:p>
            <a:pPr algn="just" rtl="1"/>
            <a:r>
              <a:rPr lang="ar-SA" sz="2800" b="1" dirty="0" smtClean="0">
                <a:latin typeface="Arial" charset="0"/>
                <a:ea typeface="Arial" charset="0"/>
                <a:cs typeface="Arial" charset="0"/>
              </a:rPr>
              <a:t>اهمية العامل الانساني في نجاح المنشآت</a:t>
            </a:r>
          </a:p>
          <a:p>
            <a:pPr algn="just" rtl="1"/>
            <a:r>
              <a:rPr lang="ar-SA" sz="2800" b="1" dirty="0" smtClean="0">
                <a:latin typeface="Arial" charset="0"/>
                <a:ea typeface="Arial" charset="0"/>
                <a:cs typeface="Arial" charset="0"/>
              </a:rPr>
              <a:t>وجود تغيرات اقتصادية واجتماعية وتقنية ملحة</a:t>
            </a:r>
          </a:p>
          <a:p>
            <a:pPr algn="just" rtl="1"/>
            <a:r>
              <a:rPr lang="ar-SA" sz="2800" b="1" dirty="0" smtClean="0">
                <a:latin typeface="Arial" charset="0"/>
                <a:ea typeface="Arial" charset="0"/>
                <a:cs typeface="Arial" charset="0"/>
              </a:rPr>
              <a:t>تغير شكل المنظمات من (إدارة عائلية إلى مشاركة  وشراكات متعددة )</a:t>
            </a:r>
          </a:p>
          <a:p>
            <a:pPr algn="just" rtl="1"/>
            <a:r>
              <a:rPr lang="ar-SA" sz="2800" b="1" dirty="0" smtClean="0">
                <a:latin typeface="Arial" charset="0"/>
                <a:ea typeface="Arial" charset="0"/>
                <a:cs typeface="Arial" charset="0"/>
              </a:rPr>
              <a:t>الندرة المتزايدة في الموارد المالية والبشرية</a:t>
            </a:r>
          </a:p>
          <a:p>
            <a:pPr algn="just" rtl="1"/>
            <a:r>
              <a:rPr lang="ar-SA" sz="2800" b="1" dirty="0" smtClean="0">
                <a:latin typeface="Arial" charset="0"/>
                <a:ea typeface="Arial" charset="0"/>
                <a:cs typeface="Arial" charset="0"/>
              </a:rPr>
              <a:t>الدعوة الى العولمة</a:t>
            </a:r>
          </a:p>
          <a:p>
            <a:pPr algn="just" rtl="1"/>
            <a:r>
              <a:rPr lang="ar-SA" sz="2800" b="1" dirty="0" smtClean="0">
                <a:latin typeface="Arial" charset="0"/>
                <a:ea typeface="Arial" charset="0"/>
                <a:cs typeface="Arial" charset="0"/>
              </a:rPr>
              <a:t>المنافسة الشديدة في الاسواق العالمية</a:t>
            </a:r>
          </a:p>
          <a:p>
            <a:pPr algn="just" rtl="1"/>
            <a:r>
              <a:rPr lang="ar-SA" sz="2800" b="1" dirty="0" smtClean="0">
                <a:latin typeface="Arial" charset="0"/>
                <a:ea typeface="Arial" charset="0"/>
                <a:cs typeface="Arial" charset="0"/>
              </a:rPr>
              <a:t>رغبة الافراد في الوصول الى مراكز اجتماعية وقيادية متميزة.</a:t>
            </a:r>
          </a:p>
          <a:p>
            <a:pPr algn="just">
              <a:buNone/>
            </a:pPr>
            <a:endParaRPr lang="ar-SA" sz="2400" dirty="0" smtClean="0"/>
          </a:p>
          <a:p>
            <a:pPr algn="just"/>
            <a:endParaRPr lang="ar-SA" sz="2400" dirty="0" smtClean="0"/>
          </a:p>
          <a:p>
            <a:pPr algn="just"/>
            <a:endParaRPr lang="ar-SA"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8"/>
            <a:ext cx="7773338" cy="3496282"/>
          </a:xfrm>
        </p:spPr>
        <p:txBody>
          <a:bodyPr>
            <a:normAutofit/>
          </a:bodyPr>
          <a:lstStyle/>
          <a:p>
            <a:pPr algn="ctr" defTabSz="914400" rtl="1" eaLnBrk="1" latinLnBrk="0" hangingPunct="1">
              <a:lnSpc>
                <a:spcPct val="90000"/>
              </a:lnSpc>
              <a:spcBef>
                <a:spcPct val="0"/>
              </a:spcBef>
              <a:buNone/>
            </a:pPr>
            <a:r>
              <a:rPr lang="ar-SA" sz="6000" b="1" dirty="0" smtClean="0">
                <a:solidFill>
                  <a:srgbClr val="0083FC"/>
                </a:solidFill>
                <a:latin typeface="Arial" charset="0"/>
                <a:ea typeface="Arial" charset="0"/>
                <a:cs typeface="Arial" charset="0"/>
              </a:rPr>
              <a:t>هل الإدارة علم </a:t>
            </a:r>
            <a:r>
              <a:rPr lang="ar-SA" sz="6000" b="1" dirty="0">
                <a:solidFill>
                  <a:srgbClr val="0083FC"/>
                </a:solidFill>
                <a:latin typeface="Arial" charset="0"/>
                <a:ea typeface="Arial" charset="0"/>
                <a:cs typeface="Arial" charset="0"/>
              </a:rPr>
              <a:t>أ</a:t>
            </a:r>
            <a:r>
              <a:rPr lang="ar-SA" sz="6000" b="1" dirty="0" smtClean="0">
                <a:solidFill>
                  <a:srgbClr val="0083FC"/>
                </a:solidFill>
                <a:latin typeface="Arial" charset="0"/>
                <a:ea typeface="Arial" charset="0"/>
                <a:cs typeface="Arial" charset="0"/>
              </a:rPr>
              <a:t>و فن </a:t>
            </a:r>
            <a:endParaRPr lang="en-US" sz="6000" b="1" dirty="0">
              <a:solidFill>
                <a:srgbClr val="0083FC"/>
              </a:solidFill>
              <a:latin typeface="Arial" charset="0"/>
              <a:ea typeface="Arial" charset="0"/>
              <a:cs typeface="Arial" charset="0"/>
            </a:endParaRPr>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294394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152401"/>
            <a:ext cx="7773338" cy="1219200"/>
          </a:xfrm>
        </p:spPr>
        <p:txBody>
          <a:bodyPr>
            <a:normAutofit/>
          </a:bodyPr>
          <a:lstStyle/>
          <a:p>
            <a:pPr algn="r" defTabSz="914400" rtl="1" eaLnBrk="1" latinLnBrk="0" hangingPunct="1">
              <a:lnSpc>
                <a:spcPct val="90000"/>
              </a:lnSpc>
              <a:spcBef>
                <a:spcPct val="0"/>
              </a:spcBef>
              <a:buNone/>
            </a:pPr>
            <a:r>
              <a:rPr lang="ar-SA" sz="4000" b="1" dirty="0" smtClean="0">
                <a:solidFill>
                  <a:srgbClr val="FF0000"/>
                </a:solidFill>
                <a:latin typeface="Arial" charset="0"/>
                <a:ea typeface="Arial" charset="0"/>
                <a:cs typeface="Arial" charset="0"/>
              </a:rPr>
              <a:t>المهارات الإدارية</a:t>
            </a:r>
            <a:endParaRPr lang="en-US" sz="4000" b="1" dirty="0">
              <a:solidFill>
                <a:srgbClr val="FF0000"/>
              </a:solidFill>
              <a:latin typeface="Arial" charset="0"/>
              <a:ea typeface="Arial" charset="0"/>
              <a:cs typeface="Arial" charset="0"/>
            </a:endParaRPr>
          </a:p>
        </p:txBody>
      </p:sp>
      <p:sp>
        <p:nvSpPr>
          <p:cNvPr id="3" name="Content Placeholder 2"/>
          <p:cNvSpPr>
            <a:spLocks noGrp="1"/>
          </p:cNvSpPr>
          <p:nvPr>
            <p:ph sz="quarter" idx="13"/>
          </p:nvPr>
        </p:nvSpPr>
        <p:spPr>
          <a:xfrm>
            <a:off x="0" y="1371601"/>
            <a:ext cx="8610600" cy="5105399"/>
          </a:xfrm>
        </p:spPr>
        <p:txBody>
          <a:bodyPr>
            <a:norm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800" b="1" dirty="0" smtClean="0">
                <a:solidFill>
                  <a:srgbClr val="FF0000"/>
                </a:solidFill>
              </a:rPr>
              <a:t>أولاً: المعارف الرئيسية</a:t>
            </a:r>
          </a:p>
          <a:p>
            <a:pPr algn="r" rtl="1">
              <a:lnSpc>
                <a:spcPct val="100000"/>
              </a:lnSpc>
              <a:spcBef>
                <a:spcPts val="0"/>
              </a:spcBef>
              <a:buClrTx/>
            </a:pPr>
            <a:r>
              <a:rPr lang="ar-SA" sz="2400" b="1" dirty="0" smtClean="0"/>
              <a:t>نوع النشاط الذي تقوم به المنظمة</a:t>
            </a:r>
          </a:p>
          <a:p>
            <a:pPr algn="r" rtl="1">
              <a:lnSpc>
                <a:spcPct val="100000"/>
              </a:lnSpc>
              <a:spcBef>
                <a:spcPts val="0"/>
              </a:spcBef>
              <a:buClrTx/>
            </a:pPr>
            <a:r>
              <a:rPr lang="ar-SA" sz="2400" b="1" dirty="0" smtClean="0"/>
              <a:t>معارف متعلقة بوظائف المنظمة: الإنتاج  - المالية - الموارد البشرية - التسويق ونظم المعلومات ...الخ</a:t>
            </a:r>
          </a:p>
          <a:p>
            <a:pPr algn="r" rtl="1">
              <a:lnSpc>
                <a:spcPct val="100000"/>
              </a:lnSpc>
              <a:spcBef>
                <a:spcPts val="0"/>
              </a:spcBef>
              <a:buClrTx/>
            </a:pPr>
            <a:r>
              <a:rPr lang="ar-SA" sz="2400" b="1" dirty="0" smtClean="0"/>
              <a:t>معارف متعلقة بوظائف الإدارة: التخطيط </a:t>
            </a:r>
            <a:r>
              <a:rPr lang="mr-IN" sz="2400" b="1" dirty="0" smtClean="0"/>
              <a:t>–</a:t>
            </a:r>
            <a:r>
              <a:rPr lang="ar-SA" sz="2400" b="1" dirty="0" smtClean="0"/>
              <a:t> التوجيه </a:t>
            </a:r>
            <a:r>
              <a:rPr lang="mr-IN" sz="2400" b="1" dirty="0" smtClean="0"/>
              <a:t>–</a:t>
            </a:r>
            <a:r>
              <a:rPr lang="ar-SA" sz="2400" b="1" dirty="0" smtClean="0"/>
              <a:t> اتخاذ القرارات </a:t>
            </a:r>
            <a:r>
              <a:rPr lang="mr-IN" sz="2400" b="1" dirty="0" smtClean="0"/>
              <a:t>–</a:t>
            </a:r>
            <a:r>
              <a:rPr lang="ar-SA" sz="2400" b="1" dirty="0" smtClean="0"/>
              <a:t> الرقابة.....الخ</a:t>
            </a:r>
          </a:p>
          <a:p>
            <a:pPr marL="0" indent="0" algn="r" rtl="1">
              <a:lnSpc>
                <a:spcPct val="100000"/>
              </a:lnSpc>
              <a:spcBef>
                <a:spcPts val="0"/>
              </a:spcBef>
              <a:buClrTx/>
              <a:buNone/>
            </a:pPr>
            <a:endParaRPr lang="ar-SA" sz="2800" b="1" dirty="0" smtClean="0">
              <a:solidFill>
                <a:srgbClr val="FF0000"/>
              </a:solidFill>
            </a:endParaRPr>
          </a:p>
          <a:p>
            <a:pPr marL="0" indent="0" algn="r" rtl="1">
              <a:lnSpc>
                <a:spcPct val="100000"/>
              </a:lnSpc>
              <a:spcBef>
                <a:spcPts val="0"/>
              </a:spcBef>
              <a:buClrTx/>
              <a:buNone/>
            </a:pPr>
            <a:r>
              <a:rPr lang="ar-SA" sz="2800" b="1" dirty="0" smtClean="0">
                <a:solidFill>
                  <a:srgbClr val="FF0000"/>
                </a:solidFill>
              </a:rPr>
              <a:t>ثانياً: المهارات الأساسية</a:t>
            </a:r>
          </a:p>
          <a:p>
            <a:pPr algn="r" rtl="1">
              <a:lnSpc>
                <a:spcPct val="100000"/>
              </a:lnSpc>
              <a:spcBef>
                <a:spcPts val="0"/>
              </a:spcBef>
              <a:buClrTx/>
            </a:pPr>
            <a:r>
              <a:rPr lang="ar-SA" sz="2400" b="1" dirty="0" smtClean="0"/>
              <a:t>مهارات فنية</a:t>
            </a:r>
          </a:p>
          <a:p>
            <a:pPr algn="r" rtl="1">
              <a:lnSpc>
                <a:spcPct val="100000"/>
              </a:lnSpc>
              <a:spcBef>
                <a:spcPts val="0"/>
              </a:spcBef>
              <a:buClrTx/>
            </a:pPr>
            <a:r>
              <a:rPr lang="ar-SA" sz="2400" b="1" dirty="0" smtClean="0"/>
              <a:t>مهارات إنسانية</a:t>
            </a:r>
          </a:p>
          <a:p>
            <a:pPr algn="r" rtl="1">
              <a:lnSpc>
                <a:spcPct val="100000"/>
              </a:lnSpc>
              <a:spcBef>
                <a:spcPts val="0"/>
              </a:spcBef>
              <a:buClrTx/>
            </a:pPr>
            <a:r>
              <a:rPr lang="ar-SA" sz="2400" b="1" dirty="0" smtClean="0"/>
              <a:t>مهارات إدراكية</a:t>
            </a:r>
          </a:p>
        </p:txBody>
      </p:sp>
    </p:spTree>
    <p:extLst>
      <p:ext uri="{BB962C8B-B14F-4D97-AF65-F5344CB8AC3E}">
        <p14:creationId xmlns:p14="http://schemas.microsoft.com/office/powerpoint/2010/main" val="1071402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905482"/>
          </a:xfrm>
        </p:spPr>
        <p:txBody>
          <a:bodyPr>
            <a:normAutofit/>
          </a:bodyPr>
          <a:lstStyle/>
          <a:p>
            <a:pPr algn="r"/>
            <a:r>
              <a:rPr lang="ar-SA" sz="4000" b="1" dirty="0" smtClean="0">
                <a:solidFill>
                  <a:srgbClr val="FF0000"/>
                </a:solidFill>
                <a:latin typeface="Arial" charset="0"/>
                <a:ea typeface="Arial" charset="0"/>
                <a:cs typeface="Arial" charset="0"/>
              </a:rPr>
              <a:t>مجالات الإدارة </a:t>
            </a:r>
            <a:endParaRPr lang="ar-SA" sz="4000" b="1" dirty="0">
              <a:solidFill>
                <a:srgbClr val="FF0000"/>
              </a:solidFill>
              <a:latin typeface="Arial" charset="0"/>
              <a:ea typeface="Arial" charset="0"/>
              <a:cs typeface="Arial" charset="0"/>
            </a:endParaRPr>
          </a:p>
        </p:txBody>
      </p:sp>
      <p:sp>
        <p:nvSpPr>
          <p:cNvPr id="3" name="Content Placeholder 2"/>
          <p:cNvSpPr>
            <a:spLocks noGrp="1"/>
          </p:cNvSpPr>
          <p:nvPr>
            <p:ph sz="quarter" idx="13"/>
          </p:nvPr>
        </p:nvSpPr>
        <p:spPr>
          <a:xfrm>
            <a:off x="685330" y="1752600"/>
            <a:ext cx="7772870" cy="4571999"/>
          </a:xfrm>
        </p:spPr>
        <p:txBody>
          <a:bodyPr>
            <a:normAutofit/>
          </a:bodyPr>
          <a:lstStyle/>
          <a:p>
            <a:pPr marL="514350" indent="-514350" algn="r" rtl="1">
              <a:buFont typeface="+mj-lt"/>
              <a:buAutoNum type="arabicPeriod"/>
            </a:pPr>
            <a:r>
              <a:rPr lang="ar-SA" b="1" dirty="0" smtClean="0">
                <a:latin typeface="Arial" charset="0"/>
                <a:ea typeface="Arial" charset="0"/>
                <a:cs typeface="Arial" charset="0"/>
              </a:rPr>
              <a:t>الإدارة العامة (حكومي)</a:t>
            </a:r>
          </a:p>
          <a:p>
            <a:pPr marL="514350" indent="-514350" algn="r" rtl="1">
              <a:buFont typeface="+mj-lt"/>
              <a:buAutoNum type="arabicPeriod"/>
            </a:pPr>
            <a:r>
              <a:rPr lang="ar-SA" b="1" dirty="0" smtClean="0">
                <a:latin typeface="Arial" charset="0"/>
                <a:ea typeface="Arial" charset="0"/>
                <a:cs typeface="Arial" charset="0"/>
              </a:rPr>
              <a:t> إدارة الأعمال (قطاع خاص ربحي)</a:t>
            </a:r>
          </a:p>
          <a:p>
            <a:pPr marL="514350" indent="-514350" algn="r" rtl="1">
              <a:buFont typeface="+mj-lt"/>
              <a:buAutoNum type="arabicPeriod"/>
            </a:pPr>
            <a:r>
              <a:rPr lang="ar-SA" b="1" dirty="0" smtClean="0">
                <a:latin typeface="Arial" charset="0"/>
                <a:ea typeface="Arial" charset="0"/>
                <a:cs typeface="Arial" charset="0"/>
              </a:rPr>
              <a:t>ادارة الهيئات والمنظمات الخاصة</a:t>
            </a:r>
          </a:p>
          <a:p>
            <a:pPr marL="514350" indent="-514350" algn="r" rtl="1">
              <a:buFont typeface="+mj-lt"/>
              <a:buAutoNum type="arabicPeriod"/>
            </a:pPr>
            <a:r>
              <a:rPr lang="ar-SA" b="1" dirty="0" smtClean="0">
                <a:latin typeface="Arial" charset="0"/>
                <a:ea typeface="Arial" charset="0"/>
                <a:cs typeface="Arial" charset="0"/>
              </a:rPr>
              <a:t>الادارة الاقليمية الدولية</a:t>
            </a:r>
          </a:p>
          <a:p>
            <a:pPr marL="0" indent="0" algn="r" rtl="1">
              <a:buNone/>
            </a:pPr>
            <a:r>
              <a:rPr lang="ar-SA" b="1" dirty="0" smtClean="0">
                <a:latin typeface="Arial" charset="0"/>
                <a:ea typeface="Arial" charset="0"/>
                <a:cs typeface="Arial" charset="0"/>
              </a:rPr>
              <a:t>	</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381001"/>
            <a:ext cx="7773338" cy="990600"/>
          </a:xfrm>
        </p:spPr>
        <p:txBody>
          <a:bodyPr>
            <a:normAutofit fontScale="90000"/>
          </a:bodyPr>
          <a:lstStyle/>
          <a:p>
            <a:pPr algn="r" rtl="1"/>
            <a:r>
              <a:rPr lang="ar-SA" sz="4000" b="1" dirty="0">
                <a:solidFill>
                  <a:srgbClr val="FF0000"/>
                </a:solidFill>
                <a:latin typeface="Arial" charset="0"/>
                <a:ea typeface="Arial" charset="0"/>
                <a:cs typeface="Arial" charset="0"/>
              </a:rPr>
              <a:t>عناصر </a:t>
            </a:r>
            <a:r>
              <a:rPr lang="ar-SA" sz="4000" b="1" dirty="0" smtClean="0">
                <a:solidFill>
                  <a:srgbClr val="FF0000"/>
                </a:solidFill>
                <a:latin typeface="Arial" charset="0"/>
                <a:ea typeface="Arial" charset="0"/>
                <a:cs typeface="Arial" charset="0"/>
              </a:rPr>
              <a:t>الإدارة</a:t>
            </a:r>
            <a:r>
              <a:rPr lang="ar-SA" b="1" dirty="0">
                <a:solidFill>
                  <a:srgbClr val="FF0000"/>
                </a:solidFill>
                <a:latin typeface="Arial" charset="0"/>
                <a:ea typeface="Arial" charset="0"/>
                <a:cs typeface="Arial" charset="0"/>
              </a:rPr>
              <a:t/>
            </a:r>
            <a:br>
              <a:rPr lang="ar-SA" b="1" dirty="0">
                <a:solidFill>
                  <a:srgbClr val="FF0000"/>
                </a:solidFill>
                <a:latin typeface="Arial" charset="0"/>
                <a:ea typeface="Arial" charset="0"/>
                <a:cs typeface="Arial" charset="0"/>
              </a:rPr>
            </a:br>
            <a:endParaRPr lang="en-US" dirty="0"/>
          </a:p>
        </p:txBody>
      </p:sp>
      <p:sp>
        <p:nvSpPr>
          <p:cNvPr id="3" name="Content Placeholder 2"/>
          <p:cNvSpPr>
            <a:spLocks noGrp="1"/>
          </p:cNvSpPr>
          <p:nvPr>
            <p:ph sz="quarter" idx="13"/>
          </p:nvPr>
        </p:nvSpPr>
        <p:spPr>
          <a:xfrm>
            <a:off x="685330" y="1371600"/>
            <a:ext cx="7772870" cy="4876799"/>
          </a:xfrm>
        </p:spPr>
        <p:txBody>
          <a:bodyPr>
            <a:normAutofit lnSpcReduction="10000"/>
          </a:bodyPr>
          <a:lstStyle/>
          <a:p>
            <a:pPr marL="457200" indent="-457200" algn="r" rtl="1">
              <a:buFont typeface="+mj-lt"/>
              <a:buAutoNum type="arabicPeriod"/>
            </a:pPr>
            <a:r>
              <a:rPr lang="ar-SA" sz="2400" b="1" dirty="0" smtClean="0">
                <a:latin typeface="Arial" charset="0"/>
                <a:ea typeface="Arial" charset="0"/>
                <a:cs typeface="Arial" charset="0"/>
              </a:rPr>
              <a:t>المنشأة وتعني الجهاز الإداري - الكيان - المنظمة</a:t>
            </a:r>
          </a:p>
          <a:p>
            <a:pPr marL="457200" indent="-457200" algn="r" rtl="1">
              <a:buFont typeface="+mj-lt"/>
              <a:buAutoNum type="arabicPeriod"/>
            </a:pPr>
            <a:r>
              <a:rPr lang="ar-SA" sz="2400" b="1" dirty="0" smtClean="0">
                <a:latin typeface="Arial" charset="0"/>
                <a:ea typeface="Arial" charset="0"/>
                <a:cs typeface="Arial" charset="0"/>
              </a:rPr>
              <a:t>الوظائف وتشمل وظائف إدارية </a:t>
            </a:r>
            <a:r>
              <a:rPr lang="mr-IN" sz="2400" b="1" dirty="0" smtClean="0">
                <a:latin typeface="Arial" charset="0"/>
                <a:ea typeface="Arial" charset="0"/>
                <a:cs typeface="Arial" charset="0"/>
              </a:rPr>
              <a:t>–</a:t>
            </a:r>
            <a:r>
              <a:rPr lang="ar-SA" sz="2400" b="1" dirty="0" smtClean="0">
                <a:latin typeface="Arial" charset="0"/>
                <a:ea typeface="Arial" charset="0"/>
                <a:cs typeface="Arial" charset="0"/>
              </a:rPr>
              <a:t> تنفيذية - مساعدة</a:t>
            </a:r>
          </a:p>
          <a:p>
            <a:pPr marL="457200" indent="-457200" algn="r" rtl="1">
              <a:buFont typeface="+mj-lt"/>
              <a:buAutoNum type="arabicPeriod"/>
            </a:pPr>
            <a:r>
              <a:rPr lang="ar-SA" sz="2400" b="1" dirty="0" smtClean="0">
                <a:latin typeface="Arial" charset="0"/>
                <a:ea typeface="Arial" charset="0"/>
                <a:cs typeface="Arial" charset="0"/>
              </a:rPr>
              <a:t>المهام وتعني </a:t>
            </a:r>
            <a:r>
              <a:rPr lang="ar-SA" sz="2400" b="1" dirty="0" smtClean="0">
                <a:solidFill>
                  <a:srgbClr val="FF0000"/>
                </a:solidFill>
                <a:latin typeface="Arial" charset="0"/>
                <a:ea typeface="Arial" charset="0"/>
                <a:cs typeface="Arial" charset="0"/>
              </a:rPr>
              <a:t>العملية الإدارية </a:t>
            </a:r>
            <a:r>
              <a:rPr lang="ar-SA" sz="2400" b="1" dirty="0" smtClean="0">
                <a:latin typeface="Arial" charset="0"/>
                <a:ea typeface="Arial" charset="0"/>
                <a:cs typeface="Arial" charset="0"/>
              </a:rPr>
              <a:t>وظائف الإدارة وتشمل: التخطيط - التنظيم </a:t>
            </a:r>
            <a:r>
              <a:rPr lang="mr-IN" sz="2400" b="1" dirty="0" smtClean="0">
                <a:latin typeface="Arial" charset="0"/>
                <a:ea typeface="Arial" charset="0"/>
                <a:cs typeface="Arial" charset="0"/>
              </a:rPr>
              <a:t>–</a:t>
            </a:r>
            <a:r>
              <a:rPr lang="ar-SA" sz="2400" b="1" dirty="0" smtClean="0">
                <a:latin typeface="Arial" charset="0"/>
                <a:ea typeface="Arial" charset="0"/>
                <a:cs typeface="Arial" charset="0"/>
              </a:rPr>
              <a:t> التوظيف </a:t>
            </a:r>
            <a:r>
              <a:rPr lang="mr-IN" sz="2400" b="1" dirty="0" smtClean="0">
                <a:latin typeface="Arial" charset="0"/>
                <a:ea typeface="Arial" charset="0"/>
                <a:cs typeface="Arial" charset="0"/>
              </a:rPr>
              <a:t>–</a:t>
            </a:r>
            <a:r>
              <a:rPr lang="ar-SA" sz="2400" b="1" dirty="0" smtClean="0">
                <a:latin typeface="Arial" charset="0"/>
                <a:ea typeface="Arial" charset="0"/>
                <a:cs typeface="Arial" charset="0"/>
              </a:rPr>
              <a:t> التوجيه </a:t>
            </a:r>
            <a:r>
              <a:rPr lang="mr-IN" sz="2400" b="1" dirty="0" smtClean="0">
                <a:latin typeface="Arial" charset="0"/>
                <a:ea typeface="Arial" charset="0"/>
                <a:cs typeface="Arial" charset="0"/>
              </a:rPr>
              <a:t>–</a:t>
            </a:r>
            <a:r>
              <a:rPr lang="ar-SA" sz="2400" b="1" dirty="0" smtClean="0">
                <a:latin typeface="Arial" charset="0"/>
                <a:ea typeface="Arial" charset="0"/>
                <a:cs typeface="Arial" charset="0"/>
              </a:rPr>
              <a:t> التنسيق </a:t>
            </a:r>
            <a:r>
              <a:rPr lang="mr-IN" sz="2400" b="1" dirty="0" smtClean="0">
                <a:latin typeface="Arial" charset="0"/>
                <a:ea typeface="Arial" charset="0"/>
                <a:cs typeface="Arial" charset="0"/>
              </a:rPr>
              <a:t>–</a:t>
            </a:r>
            <a:r>
              <a:rPr lang="ar-SA" sz="2400" b="1" dirty="0" smtClean="0">
                <a:latin typeface="Arial" charset="0"/>
                <a:ea typeface="Arial" charset="0"/>
                <a:cs typeface="Arial" charset="0"/>
              </a:rPr>
              <a:t> كتابة التقارير </a:t>
            </a:r>
            <a:r>
              <a:rPr lang="mr-IN" sz="2400" b="1" dirty="0" smtClean="0">
                <a:latin typeface="Arial" charset="0"/>
                <a:ea typeface="Arial" charset="0"/>
                <a:cs typeface="Arial" charset="0"/>
              </a:rPr>
              <a:t>–</a:t>
            </a:r>
            <a:r>
              <a:rPr lang="ar-SA" sz="2400" b="1" dirty="0" smtClean="0">
                <a:latin typeface="Arial" charset="0"/>
                <a:ea typeface="Arial" charset="0"/>
                <a:cs typeface="Arial" charset="0"/>
              </a:rPr>
              <a:t> الميزانية</a:t>
            </a:r>
          </a:p>
          <a:p>
            <a:pPr marL="457200" indent="-457200" algn="r" rtl="1">
              <a:buFont typeface="+mj-lt"/>
              <a:buAutoNum type="arabicPeriod"/>
            </a:pPr>
            <a:r>
              <a:rPr lang="ar-SA" sz="2400" b="1" dirty="0" smtClean="0">
                <a:latin typeface="Arial" charset="0"/>
                <a:ea typeface="Arial" charset="0"/>
                <a:cs typeface="Arial" charset="0"/>
              </a:rPr>
              <a:t>الموارد وتشمل  المالية والبشرية والمعلومات </a:t>
            </a:r>
            <a:endParaRPr lang="ar-SA" sz="2400" b="1" dirty="0">
              <a:latin typeface="Arial" charset="0"/>
              <a:ea typeface="Arial" charset="0"/>
              <a:cs typeface="Arial" charset="0"/>
            </a:endParaRPr>
          </a:p>
          <a:p>
            <a:pPr marL="514350" indent="-514350" algn="ctr" rtl="1">
              <a:buNone/>
            </a:pPr>
            <a:endParaRPr lang="ar-SA" b="1" dirty="0" smtClean="0">
              <a:solidFill>
                <a:srgbClr val="FF0000"/>
              </a:solidFill>
              <a:latin typeface="Arial" charset="0"/>
              <a:ea typeface="Arial" charset="0"/>
            </a:endParaRPr>
          </a:p>
          <a:p>
            <a:pPr marL="514350" indent="-514350" algn="ctr" rtl="1">
              <a:buNone/>
            </a:pPr>
            <a:endParaRPr lang="ar-SA" b="1" dirty="0" smtClean="0">
              <a:solidFill>
                <a:srgbClr val="FF0000"/>
              </a:solidFill>
              <a:latin typeface="Arial" charset="0"/>
              <a:ea typeface="Arial" charset="0"/>
            </a:endParaRPr>
          </a:p>
          <a:p>
            <a:pPr marL="514350" indent="-514350" algn="just" rtl="1">
              <a:buNone/>
            </a:pPr>
            <a:r>
              <a:rPr lang="ar-SA" sz="3600" b="1" dirty="0" smtClean="0">
                <a:solidFill>
                  <a:srgbClr val="0083FC"/>
                </a:solidFill>
                <a:latin typeface="Arial" charset="0"/>
                <a:ea typeface="Arial" charset="0"/>
              </a:rPr>
              <a:t>هل يمكنك تحديد الفرق بين مصطلح وظائف </a:t>
            </a:r>
            <a:r>
              <a:rPr lang="ar-SA" sz="3600" b="1" dirty="0">
                <a:solidFill>
                  <a:srgbClr val="0083FC"/>
                </a:solidFill>
                <a:latin typeface="Arial" charset="0"/>
                <a:ea typeface="Arial" charset="0"/>
              </a:rPr>
              <a:t>الادارة ووظائف المنشأة؟ </a:t>
            </a:r>
            <a:endParaRPr lang="ar-SA" sz="3600" dirty="0">
              <a:solidFill>
                <a:srgbClr val="0083FC"/>
              </a:solidFill>
            </a:endParaRP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endParaRPr lang="en-US" dirty="0"/>
          </a:p>
        </p:txBody>
      </p:sp>
    </p:spTree>
    <p:extLst>
      <p:ext uri="{BB962C8B-B14F-4D97-AF65-F5344CB8AC3E}">
        <p14:creationId xmlns:p14="http://schemas.microsoft.com/office/powerpoint/2010/main" val="1991752309"/>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Droplet</Template>
  <TotalTime>651</TotalTime>
  <Words>1296</Words>
  <Application>Microsoft Macintosh PowerPoint</Application>
  <PresentationFormat>On-screen Show (4:3)</PresentationFormat>
  <Paragraphs>122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Mangal</vt:lpstr>
      <vt:lpstr>Tw Cen MT</vt:lpstr>
      <vt:lpstr>Arial</vt:lpstr>
      <vt:lpstr>Times New Roman</vt:lpstr>
      <vt:lpstr>Droplet</vt:lpstr>
      <vt:lpstr>بسم الله الرحمن الرحيم</vt:lpstr>
      <vt:lpstr>الفصل الأول</vt:lpstr>
      <vt:lpstr>مفهوم الإدارة</vt:lpstr>
      <vt:lpstr>من هو المدير</vt:lpstr>
      <vt:lpstr>أهمية الإدارة</vt:lpstr>
      <vt:lpstr>هل الإدارة علم أو فن </vt:lpstr>
      <vt:lpstr>المهارات الإدارية</vt:lpstr>
      <vt:lpstr>مجالات الإدارة </vt:lpstr>
      <vt:lpstr>عناصر الإدارة </vt:lpstr>
      <vt:lpstr>الفصل الثاني</vt:lpstr>
      <vt:lpstr>PowerPoint Presentation</vt:lpstr>
      <vt:lpstr>اولا:المدرسة الكلاسيكية</vt:lpstr>
      <vt:lpstr>ثانيا:مدرسة العلاقات الانسانية</vt:lpstr>
      <vt:lpstr>ثالثا: المدرسة التجريبية </vt:lpstr>
      <vt:lpstr>رابعا: مدرسة النظم الاجتماعية</vt:lpstr>
      <vt:lpstr>خامسا:المدرسة المعاصرة في الادارة</vt:lpstr>
      <vt:lpstr>PowerPoint Presentation</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Dell</dc:creator>
  <cp:lastModifiedBy>Fareeda alrashed</cp:lastModifiedBy>
  <cp:revision>44</cp:revision>
  <dcterms:created xsi:type="dcterms:W3CDTF">2011-12-10T10:49:08Z</dcterms:created>
  <dcterms:modified xsi:type="dcterms:W3CDTF">2019-09-29T09:11:55Z</dcterms:modified>
</cp:coreProperties>
</file>