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2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F2332E3-3BCC-4CC3-8830-DBE63A85C07F}" type="datetimeFigureOut">
              <a:rPr lang="en-US" smtClean="0"/>
              <a:t>2/11/2020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59CD80A-D97F-4D07-856C-8E3DF53C2DEE}"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5947567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332E3-3BCC-4CC3-8830-DBE63A85C07F}"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221362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F2332E3-3BCC-4CC3-8830-DBE63A85C07F}" type="datetimeFigureOut">
              <a:rPr lang="en-US" smtClean="0"/>
              <a:t>2/11/2020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59CD80A-D97F-4D07-856C-8E3DF53C2DEE}"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95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332E3-3BCC-4CC3-8830-DBE63A85C07F}"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114063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F2332E3-3BCC-4CC3-8830-DBE63A85C07F}" type="datetimeFigureOut">
              <a:rPr lang="en-US" smtClean="0"/>
              <a:t>2/11/2020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59CD80A-D97F-4D07-856C-8E3DF53C2DEE}"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237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2332E3-3BCC-4CC3-8830-DBE63A85C07F}"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358230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2332E3-3BCC-4CC3-8830-DBE63A85C07F}" type="datetimeFigureOut">
              <a:rPr lang="en-US" smtClean="0"/>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423149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2332E3-3BCC-4CC3-8830-DBE63A85C07F}"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248558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F2332E3-3BCC-4CC3-8830-DBE63A85C07F}" type="datetimeFigureOut">
              <a:rPr lang="en-US" smtClean="0"/>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138472628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F2332E3-3BCC-4CC3-8830-DBE63A85C07F}" type="datetimeFigureOut">
              <a:rPr lang="en-US" smtClean="0"/>
              <a:t>2/11/2020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59CD80A-D97F-4D07-856C-8E3DF53C2DEE}" type="slidenum">
              <a:rPr lang="en-US" smtClean="0"/>
              <a:t>‹#›</a:t>
            </a:fld>
            <a:endParaRPr lang="en-US"/>
          </a:p>
        </p:txBody>
      </p:sp>
    </p:spTree>
    <p:extLst>
      <p:ext uri="{BB962C8B-B14F-4D97-AF65-F5344CB8AC3E}">
        <p14:creationId xmlns:p14="http://schemas.microsoft.com/office/powerpoint/2010/main" val="373324816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F2332E3-3BCC-4CC3-8830-DBE63A85C07F}" type="datetimeFigureOut">
              <a:rPr lang="en-US" smtClean="0"/>
              <a:t>2/11/2020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59CD80A-D97F-4D07-856C-8E3DF53C2DEE}" type="slidenum">
              <a:rPr lang="en-US" smtClean="0"/>
              <a:t>‹#›</a:t>
            </a:fld>
            <a:endParaRPr lang="en-US"/>
          </a:p>
        </p:txBody>
      </p:sp>
    </p:spTree>
    <p:extLst>
      <p:ext uri="{BB962C8B-B14F-4D97-AF65-F5344CB8AC3E}">
        <p14:creationId xmlns:p14="http://schemas.microsoft.com/office/powerpoint/2010/main" val="346057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F2332E3-3BCC-4CC3-8830-DBE63A85C07F}" type="datetimeFigureOut">
              <a:rPr lang="en-US" smtClean="0"/>
              <a:t>2/11/2020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59CD80A-D97F-4D07-856C-8E3DF53C2DEE}"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44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
            </a:r>
            <a:br>
              <a:rPr lang="ar-SA" dirty="0" smtClean="0"/>
            </a:br>
            <a:r>
              <a:rPr lang="ar-SA" dirty="0" smtClean="0"/>
              <a:t>الأنماط السياحية</a:t>
            </a:r>
            <a:br>
              <a:rPr lang="ar-SA" dirty="0" smtClean="0"/>
            </a:br>
            <a:r>
              <a:rPr lang="ar-SA" dirty="0" smtClean="0"/>
              <a:t>205 سيح</a:t>
            </a:r>
            <a:br>
              <a:rPr lang="ar-SA" dirty="0" smtClean="0"/>
            </a:br>
            <a:endParaRPr lang="en-US" dirty="0"/>
          </a:p>
        </p:txBody>
      </p:sp>
      <p:sp>
        <p:nvSpPr>
          <p:cNvPr id="3" name="Subtitle 2"/>
          <p:cNvSpPr>
            <a:spLocks noGrp="1"/>
          </p:cNvSpPr>
          <p:nvPr>
            <p:ph type="subTitle" idx="1"/>
          </p:nvPr>
        </p:nvSpPr>
        <p:spPr/>
        <p:txBody>
          <a:bodyPr/>
          <a:lstStyle/>
          <a:p>
            <a:pPr algn="ctr"/>
            <a:r>
              <a:rPr lang="ar-SA" dirty="0"/>
              <a:t>استاذ المقرر </a:t>
            </a:r>
            <a:br>
              <a:rPr lang="ar-SA" dirty="0"/>
            </a:br>
            <a:r>
              <a:rPr lang="ar-SA" dirty="0"/>
              <a:t>سيف السويد</a:t>
            </a:r>
            <a:endParaRPr lang="en-US" dirty="0"/>
          </a:p>
        </p:txBody>
      </p:sp>
    </p:spTree>
    <p:extLst>
      <p:ext uri="{BB962C8B-B14F-4D97-AF65-F5344CB8AC3E}">
        <p14:creationId xmlns:p14="http://schemas.microsoft.com/office/powerpoint/2010/main" val="393901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121316">
                    <a:lumMod val="75000"/>
                    <a:lumOff val="25000"/>
                  </a:srgbClr>
                </a:solidFill>
              </a:rPr>
              <a:t> </a:t>
            </a:r>
            <a:r>
              <a:rPr lang="en-US" b="1" dirty="0">
                <a:solidFill>
                  <a:srgbClr val="121316">
                    <a:lumMod val="75000"/>
                    <a:lumOff val="25000"/>
                  </a:srgbClr>
                </a:solidFill>
              </a:rPr>
              <a:t>(Tourism)</a:t>
            </a:r>
            <a:r>
              <a:rPr lang="ar-SA" b="1" dirty="0">
                <a:solidFill>
                  <a:srgbClr val="121316">
                    <a:lumMod val="75000"/>
                    <a:lumOff val="25000"/>
                  </a:srgbClr>
                </a:solidFill>
              </a:rPr>
              <a:t> السياحة</a:t>
            </a:r>
            <a:r>
              <a:rPr lang="en-US" dirty="0">
                <a:solidFill>
                  <a:srgbClr val="121316">
                    <a:lumMod val="75000"/>
                    <a:lumOff val="25000"/>
                  </a:srgbClr>
                </a:solidFill>
              </a:rPr>
              <a:t/>
            </a:r>
            <a:br>
              <a:rPr lang="en-US" dirty="0">
                <a:solidFill>
                  <a:srgbClr val="121316">
                    <a:lumMod val="75000"/>
                    <a:lumOff val="25000"/>
                  </a:srgbClr>
                </a:solidFill>
              </a:rPr>
            </a:br>
            <a:endParaRPr lang="en-US" dirty="0"/>
          </a:p>
        </p:txBody>
      </p:sp>
      <p:sp>
        <p:nvSpPr>
          <p:cNvPr id="3" name="Content Placeholder 2"/>
          <p:cNvSpPr>
            <a:spLocks noGrp="1"/>
          </p:cNvSpPr>
          <p:nvPr>
            <p:ph idx="1"/>
          </p:nvPr>
        </p:nvSpPr>
        <p:spPr>
          <a:xfrm>
            <a:off x="1965278" y="2438400"/>
            <a:ext cx="9738993" cy="3651504"/>
          </a:xfrm>
        </p:spPr>
        <p:txBody>
          <a:bodyPr/>
          <a:lstStyle/>
          <a:p>
            <a:pPr marL="0" indent="0" algn="ctr">
              <a:buNone/>
            </a:pPr>
            <a:r>
              <a:rPr lang="ar-SA" sz="3600" u="sng" dirty="0">
                <a:solidFill>
                  <a:srgbClr val="FF0000"/>
                </a:solidFill>
              </a:rPr>
              <a:t>الدافع هي السبب الرئيسي ((</a:t>
            </a:r>
            <a:r>
              <a:rPr lang="ar-SA" sz="3600" u="sng" dirty="0" smtClean="0">
                <a:solidFill>
                  <a:srgbClr val="FF0000"/>
                </a:solidFill>
              </a:rPr>
              <a:t>للقيام بظاهرة </a:t>
            </a:r>
            <a:r>
              <a:rPr lang="ar-SA" sz="3600" u="sng" dirty="0">
                <a:solidFill>
                  <a:srgbClr val="FF0000"/>
                </a:solidFill>
              </a:rPr>
              <a:t>السياحة </a:t>
            </a:r>
            <a:r>
              <a:rPr lang="ar-SA" sz="3600" u="sng" dirty="0" smtClean="0">
                <a:solidFill>
                  <a:srgbClr val="FF0000"/>
                </a:solidFill>
              </a:rPr>
              <a:t>وانتشارها)) </a:t>
            </a:r>
            <a:r>
              <a:rPr lang="ar-SA" sz="3600" u="sng" dirty="0">
                <a:solidFill>
                  <a:srgbClr val="FF0000"/>
                </a:solidFill>
              </a:rPr>
              <a:t>وهي دوافع (نفسية واجتماعية وإنسانية) وهي (غريزة التنقل) فكل منا يحتاج إلى وقت </a:t>
            </a:r>
            <a:r>
              <a:rPr lang="ar-SA" sz="3600" u="sng" dirty="0" smtClean="0">
                <a:solidFill>
                  <a:srgbClr val="FF0000"/>
                </a:solidFill>
              </a:rPr>
              <a:t>يروح </a:t>
            </a:r>
            <a:r>
              <a:rPr lang="ar-SA" sz="3600" u="sng" dirty="0">
                <a:solidFill>
                  <a:srgbClr val="FF0000"/>
                </a:solidFill>
              </a:rPr>
              <a:t>فيه عن نفسه فيلجأ (غريزياً) إلى (التغيير) إذا ينتاب </a:t>
            </a:r>
            <a:r>
              <a:rPr lang="ar-SA" sz="3600" u="sng" dirty="0" smtClean="0">
                <a:solidFill>
                  <a:srgbClr val="FF0000"/>
                </a:solidFill>
              </a:rPr>
              <a:t>الإنسان </a:t>
            </a:r>
            <a:r>
              <a:rPr lang="ar-SA" sz="3600" u="sng" dirty="0">
                <a:solidFill>
                  <a:srgbClr val="FF0000"/>
                </a:solidFill>
              </a:rPr>
              <a:t>القلق فيعبر عنه في شكل تغيير </a:t>
            </a:r>
            <a:r>
              <a:rPr lang="ar-SA" sz="3600" u="sng" dirty="0" smtClean="0">
                <a:solidFill>
                  <a:srgbClr val="FF0000"/>
                </a:solidFill>
              </a:rPr>
              <a:t>مكان </a:t>
            </a:r>
            <a:r>
              <a:rPr lang="ar-SA" sz="3600" u="sng" dirty="0">
                <a:solidFill>
                  <a:srgbClr val="FF0000"/>
                </a:solidFill>
              </a:rPr>
              <a:t>عمله وموطنه لبعض الوقت</a:t>
            </a:r>
            <a:r>
              <a:rPr lang="ar-SA" u="sng" dirty="0">
                <a:solidFill>
                  <a:srgbClr val="FF0000"/>
                </a:solidFill>
              </a:rPr>
              <a:t>.</a:t>
            </a:r>
            <a:endParaRPr lang="en-US" u="sng" dirty="0">
              <a:solidFill>
                <a:srgbClr val="FF0000"/>
              </a:solidFill>
            </a:endParaRPr>
          </a:p>
          <a:p>
            <a:pPr marL="0" indent="0" algn="ctr">
              <a:buNone/>
            </a:pPr>
            <a:endParaRPr lang="en-US" dirty="0">
              <a:solidFill>
                <a:srgbClr val="FF0000"/>
              </a:solidFill>
            </a:endParaRPr>
          </a:p>
        </p:txBody>
      </p:sp>
    </p:spTree>
    <p:extLst>
      <p:ext uri="{BB962C8B-B14F-4D97-AF65-F5344CB8AC3E}">
        <p14:creationId xmlns:p14="http://schemas.microsoft.com/office/powerpoint/2010/main" val="152755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(Tourist)</a:t>
            </a:r>
            <a:r>
              <a:rPr lang="ar-SA" b="1" dirty="0"/>
              <a:t> السائح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endParaRPr lang="ar-SA" sz="3200" dirty="0" smtClean="0"/>
          </a:p>
          <a:p>
            <a:pPr marL="0" indent="0" algn="ctr">
              <a:buNone/>
            </a:pPr>
            <a:r>
              <a:rPr lang="ar-SA" sz="3200" dirty="0" smtClean="0"/>
              <a:t>الزائر </a:t>
            </a:r>
            <a:r>
              <a:rPr lang="ar-SA" sz="3200" b="1" u="sng" dirty="0" smtClean="0"/>
              <a:t>المؤقت</a:t>
            </a:r>
            <a:r>
              <a:rPr lang="ar-SA" sz="3200" dirty="0" smtClean="0"/>
              <a:t> للبلد (المقصد السياحي) لأي غرض غير الإقامة.. ولا تقل مدة إقامته ساعة والمدة لا تزيدعن شهر يأتي فيها لزيارة أو مهرجان أو علاج. ولا يدخل في التعريف </a:t>
            </a:r>
          </a:p>
          <a:p>
            <a:pPr marL="0" indent="0" algn="ctr">
              <a:buNone/>
            </a:pPr>
            <a:r>
              <a:rPr lang="ar-SA" sz="3200" dirty="0" smtClean="0"/>
              <a:t>المهاجرون – البعثات الدبلوماسية وركاب العبور وأطقم الطائرات.</a:t>
            </a:r>
            <a:endParaRPr lang="en-US" sz="3200" dirty="0"/>
          </a:p>
        </p:txBody>
      </p:sp>
    </p:spTree>
    <p:extLst>
      <p:ext uri="{BB962C8B-B14F-4D97-AF65-F5344CB8AC3E}">
        <p14:creationId xmlns:p14="http://schemas.microsoft.com/office/powerpoint/2010/main" val="173106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121316">
                    <a:lumMod val="75000"/>
                    <a:lumOff val="25000"/>
                  </a:srgbClr>
                </a:solidFill>
              </a:rPr>
              <a:t>(Tourist)</a:t>
            </a:r>
            <a:r>
              <a:rPr lang="ar-SA" b="1" dirty="0">
                <a:solidFill>
                  <a:srgbClr val="121316">
                    <a:lumMod val="75000"/>
                    <a:lumOff val="25000"/>
                  </a:srgbClr>
                </a:solidFill>
              </a:rPr>
              <a:t> السائح </a:t>
            </a:r>
            <a:r>
              <a:rPr lang="en-US" dirty="0">
                <a:solidFill>
                  <a:srgbClr val="121316">
                    <a:lumMod val="75000"/>
                    <a:lumOff val="25000"/>
                  </a:srgbClr>
                </a:solidFill>
              </a:rPr>
              <a:t/>
            </a:r>
            <a:br>
              <a:rPr lang="en-US" dirty="0">
                <a:solidFill>
                  <a:srgbClr val="121316">
                    <a:lumMod val="75000"/>
                    <a:lumOff val="25000"/>
                  </a:srgbClr>
                </a:solidFill>
              </a:rPr>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2800" dirty="0"/>
              <a:t>والتعريف الآخر للسائح قدمته منظمة السياحة العالمية إلى مؤتمر الأمم المتحدة وأقرته اللجنة الإحصائية للأمم المتحدة في سنة </a:t>
            </a:r>
            <a:r>
              <a:rPr lang="ar-SA" sz="2800" dirty="0" smtClean="0"/>
              <a:t>1963</a:t>
            </a:r>
          </a:p>
          <a:p>
            <a:pPr marL="0" indent="0" algn="ctr">
              <a:lnSpc>
                <a:spcPct val="150000"/>
              </a:lnSpc>
              <a:buNone/>
            </a:pPr>
            <a:r>
              <a:rPr lang="ar-SA" sz="2800" dirty="0" smtClean="0"/>
              <a:t>((</a:t>
            </a:r>
            <a:r>
              <a:rPr lang="ar-SA" sz="2800" dirty="0"/>
              <a:t>كل شخص يقيم خارج موطنه المعتاد لفترة تزيد على أربع وعشرين ساعة على ألا تتحول هذه الإقامة إلى إقامة دائمة)) </a:t>
            </a:r>
            <a:endParaRPr lang="ar-SA" sz="2800" dirty="0" smtClean="0"/>
          </a:p>
          <a:p>
            <a:pPr marL="0" indent="0" algn="ctr">
              <a:lnSpc>
                <a:spcPct val="150000"/>
              </a:lnSpc>
              <a:buNone/>
            </a:pPr>
            <a:r>
              <a:rPr lang="ar-SA" sz="2800" dirty="0" smtClean="0"/>
              <a:t>إلا </a:t>
            </a:r>
            <a:r>
              <a:rPr lang="ar-SA" sz="2800" dirty="0"/>
              <a:t>أن التعريف الأول أكثر استخداماً في الإحصائيات السياحية.</a:t>
            </a:r>
            <a:endParaRPr lang="en-US" sz="2800" dirty="0"/>
          </a:p>
          <a:p>
            <a:pPr marL="0" indent="0" algn="ctr">
              <a:buNone/>
            </a:pPr>
            <a:endParaRPr lang="en-US" dirty="0"/>
          </a:p>
        </p:txBody>
      </p:sp>
    </p:spTree>
    <p:extLst>
      <p:ext uri="{BB962C8B-B14F-4D97-AF65-F5344CB8AC3E}">
        <p14:creationId xmlns:p14="http://schemas.microsoft.com/office/powerpoint/2010/main" val="1531013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ar-SA" b="1" dirty="0" smtClean="0"/>
              <a:t>) </a:t>
            </a:r>
            <a:r>
              <a:rPr lang="en-US" b="1" dirty="0" smtClean="0"/>
              <a:t>Type Tourism</a:t>
            </a:r>
            <a:r>
              <a:rPr lang="ar-SA" b="1" dirty="0"/>
              <a:t>النمط السياحي </a:t>
            </a:r>
            <a:r>
              <a:rPr lang="ar-SA" b="1" dirty="0" smtClean="0"/>
              <a:t>(</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3200" dirty="0"/>
              <a:t>النمط السياحي هو المحدد لدوافع السفر والمحددات أما تحدد السياحة داخلية في الدولة ذاتها بين مدنها الغنية بمعالم سياحية أو سياحة خارجية تتعدى حدود الدولة الواحدة إلى دولة أخرى.</a:t>
            </a:r>
            <a:endParaRPr lang="en-US" sz="3200" dirty="0"/>
          </a:p>
          <a:p>
            <a:pPr marL="0" indent="0" algn="ctr">
              <a:buNone/>
            </a:pPr>
            <a:endParaRPr lang="en-US" dirty="0"/>
          </a:p>
        </p:txBody>
      </p:sp>
    </p:spTree>
    <p:extLst>
      <p:ext uri="{BB962C8B-B14F-4D97-AF65-F5344CB8AC3E}">
        <p14:creationId xmlns:p14="http://schemas.microsoft.com/office/powerpoint/2010/main" val="201553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ea typeface="Arial" panose="020B0604020202020204" pitchFamily="34" charset="0"/>
              </a:rPr>
              <a:t>دوافع السياحة</a:t>
            </a:r>
            <a:endParaRPr lang="en-US" dirty="0"/>
          </a:p>
        </p:txBody>
      </p:sp>
      <p:sp>
        <p:nvSpPr>
          <p:cNvPr id="3" name="Content Placeholder 2"/>
          <p:cNvSpPr>
            <a:spLocks noGrp="1"/>
          </p:cNvSpPr>
          <p:nvPr>
            <p:ph idx="1"/>
          </p:nvPr>
        </p:nvSpPr>
        <p:spPr>
          <a:xfrm>
            <a:off x="2933700" y="2438399"/>
            <a:ext cx="8770571" cy="4044287"/>
          </a:xfrm>
        </p:spPr>
        <p:txBody>
          <a:bodyPr/>
          <a:lstStyle/>
          <a:p>
            <a:pPr marL="0" indent="0" algn="ctr">
              <a:lnSpc>
                <a:spcPct val="150000"/>
              </a:lnSpc>
              <a:buNone/>
            </a:pPr>
            <a:r>
              <a:rPr lang="ar-SA" sz="2400" dirty="0"/>
              <a:t>تعد الدوافع المحرك لرغبة الإنسان في الحاجة من السفر، بالإضافة إلى تفضيله لمواقع دون أخرى، وتختلف من إنسان لآخر وقد تجتمع في شخص دون آخر، وتم من خلال الدراسات العلمية وضع معايير للدوافع والأسباب التي تتعلق بحركة السفر والمؤثرات التي تتحكم في اختيار الجهة التي يقصدها السائح وتأثيرات كل ذلك على ظهور المناطق السياحية وانتعاشها وتدهورها أو اختفائها من خريطة الاهتمام السياحي، ومن الحقائق التي تؤخذ  في الاهتمام عند تتناول دوافع السياحة هي أن الإنسان يدفعه للسفر أكثر من </a:t>
            </a:r>
            <a:r>
              <a:rPr lang="ar-SA" sz="2400" dirty="0" smtClean="0"/>
              <a:t>سبب. </a:t>
            </a:r>
            <a:endParaRPr lang="en-US" dirty="0"/>
          </a:p>
        </p:txBody>
      </p:sp>
    </p:spTree>
    <p:extLst>
      <p:ext uri="{BB962C8B-B14F-4D97-AF65-F5344CB8AC3E}">
        <p14:creationId xmlns:p14="http://schemas.microsoft.com/office/powerpoint/2010/main" val="1271672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a typeface="Arial" panose="020B0604020202020204" pitchFamily="34" charset="0"/>
              </a:rPr>
              <a:t>دوافع السياحة</a:t>
            </a:r>
            <a:endParaRPr lang="en-US" dirty="0"/>
          </a:p>
        </p:txBody>
      </p:sp>
      <p:sp>
        <p:nvSpPr>
          <p:cNvPr id="3" name="Content Placeholder 2"/>
          <p:cNvSpPr>
            <a:spLocks noGrp="1"/>
          </p:cNvSpPr>
          <p:nvPr>
            <p:ph idx="1"/>
          </p:nvPr>
        </p:nvSpPr>
        <p:spPr/>
        <p:txBody>
          <a:bodyPr>
            <a:normAutofit/>
          </a:bodyPr>
          <a:lstStyle/>
          <a:p>
            <a:pPr algn="r" rtl="1">
              <a:buFont typeface="Arial" panose="020B0604020202020204" pitchFamily="34" charset="0"/>
              <a:buChar char="•"/>
            </a:pPr>
            <a:r>
              <a:rPr lang="ar-SA" sz="2800" b="1" dirty="0"/>
              <a:t>دوافع طبيعية (الدوافع الجسمانية</a:t>
            </a:r>
            <a:r>
              <a:rPr lang="ar-SA" sz="2800" b="1" dirty="0" smtClean="0"/>
              <a:t>).</a:t>
            </a:r>
          </a:p>
          <a:p>
            <a:pPr algn="r" rtl="1">
              <a:buFont typeface="Arial" panose="020B0604020202020204" pitchFamily="34" charset="0"/>
              <a:buChar char="•"/>
            </a:pPr>
            <a:r>
              <a:rPr lang="ar-SA" sz="2800" b="1" dirty="0" smtClean="0"/>
              <a:t> دوافع ثقافية.</a:t>
            </a:r>
          </a:p>
          <a:p>
            <a:pPr algn="r" rtl="1">
              <a:buFont typeface="Arial" panose="020B0604020202020204" pitchFamily="34" charset="0"/>
              <a:buChar char="•"/>
            </a:pPr>
            <a:r>
              <a:rPr lang="ar-SA" sz="2800" b="1" dirty="0" smtClean="0"/>
              <a:t>دوافع </a:t>
            </a:r>
            <a:r>
              <a:rPr lang="ar-SA" sz="2800" b="1" dirty="0"/>
              <a:t>اجتماعية (دوافع الاتصال بالآخرين</a:t>
            </a:r>
            <a:r>
              <a:rPr lang="ar-SA" sz="2800" b="1" dirty="0" smtClean="0"/>
              <a:t>).</a:t>
            </a:r>
            <a:endParaRPr lang="en-US" sz="2800" dirty="0"/>
          </a:p>
          <a:p>
            <a:pPr algn="r" rtl="1">
              <a:buFont typeface="Arial" panose="020B0604020202020204" pitchFamily="34" charset="0"/>
              <a:buChar char="•"/>
            </a:pPr>
            <a:r>
              <a:rPr lang="ar-SA" sz="2800" b="1" dirty="0"/>
              <a:t>دوافع </a:t>
            </a:r>
            <a:r>
              <a:rPr lang="ar-SA" sz="2800" b="1" dirty="0" smtClean="0"/>
              <a:t>صحية.</a:t>
            </a:r>
          </a:p>
          <a:p>
            <a:pPr algn="r" rtl="1">
              <a:buFont typeface="Arial" panose="020B0604020202020204" pitchFamily="34" charset="0"/>
              <a:buChar char="•"/>
            </a:pPr>
            <a:r>
              <a:rPr lang="ar-SA" sz="2800" b="1" dirty="0"/>
              <a:t>دوافع </a:t>
            </a:r>
            <a:r>
              <a:rPr lang="ar-SA" sz="2800" b="1" dirty="0" smtClean="0"/>
              <a:t>اقتصادية.</a:t>
            </a:r>
          </a:p>
          <a:p>
            <a:pPr algn="r" rtl="1">
              <a:buFont typeface="Arial" panose="020B0604020202020204" pitchFamily="34" charset="0"/>
              <a:buChar char="•"/>
            </a:pPr>
            <a:r>
              <a:rPr lang="ar-SA" sz="2800" b="1" dirty="0"/>
              <a:t>الدوافع </a:t>
            </a:r>
            <a:r>
              <a:rPr lang="ar-SA" sz="2800" b="1" dirty="0" smtClean="0"/>
              <a:t>الاعتبارية.</a:t>
            </a:r>
            <a:endParaRPr lang="en-US" sz="2800" dirty="0"/>
          </a:p>
        </p:txBody>
      </p:sp>
    </p:spTree>
    <p:extLst>
      <p:ext uri="{BB962C8B-B14F-4D97-AF65-F5344CB8AC3E}">
        <p14:creationId xmlns:p14="http://schemas.microsoft.com/office/powerpoint/2010/main" val="4000965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دوافع طبيعية (الدوافع الجسمانية).</a:t>
            </a:r>
            <a:br>
              <a:rPr lang="ar-SA" b="1" dirty="0"/>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2800" dirty="0"/>
              <a:t>وهي الدوافع التي تتعلق بالراحة والاسترخاء وممارسة الرياضة والترفيه والتغيير وقضاء أوقات الفراغ في الأماكن الهادئة أو على سواحل الشواطئ والاستمتاع بالأجواء الطبيعية وبالمناظر الخلابة، وتخفيف حدة الضغوط أو الاستمتاع بإشباع الرغبة في الطعام والشراب وتغيير الروتين اليومي.</a:t>
            </a:r>
            <a:endParaRPr lang="en-US" sz="2800" dirty="0"/>
          </a:p>
          <a:p>
            <a:pPr marL="0" indent="0" algn="ctr">
              <a:buNone/>
            </a:pPr>
            <a:endParaRPr lang="en-US" dirty="0"/>
          </a:p>
        </p:txBody>
      </p:sp>
    </p:spTree>
    <p:extLst>
      <p:ext uri="{BB962C8B-B14F-4D97-AF65-F5344CB8AC3E}">
        <p14:creationId xmlns:p14="http://schemas.microsoft.com/office/powerpoint/2010/main" val="1414426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دوافع ثقافية.</a:t>
            </a:r>
            <a:br>
              <a:rPr lang="ar-SA" b="1" dirty="0"/>
            </a:br>
            <a:endParaRPr lang="en-US" dirty="0"/>
          </a:p>
        </p:txBody>
      </p:sp>
      <p:sp>
        <p:nvSpPr>
          <p:cNvPr id="3" name="Content Placeholder 2"/>
          <p:cNvSpPr>
            <a:spLocks noGrp="1"/>
          </p:cNvSpPr>
          <p:nvPr>
            <p:ph idx="1"/>
          </p:nvPr>
        </p:nvSpPr>
        <p:spPr>
          <a:xfrm>
            <a:off x="2933700" y="2438399"/>
            <a:ext cx="8770571" cy="3921457"/>
          </a:xfrm>
        </p:spPr>
        <p:txBody>
          <a:bodyPr>
            <a:normAutofit lnSpcReduction="10000"/>
          </a:bodyPr>
          <a:lstStyle/>
          <a:p>
            <a:pPr marL="0" indent="0" algn="ctr">
              <a:lnSpc>
                <a:spcPct val="150000"/>
              </a:lnSpc>
              <a:buNone/>
            </a:pPr>
            <a:r>
              <a:rPr lang="ar-SA" sz="2800" dirty="0"/>
              <a:t>وهي التي تتعلق بالتعرف على الحضارات القديمة ومشاهدة المعالم الأثرية والمتاحف والاطلاع على حياة الناس وثقافتهم واكتشاف أشياء جديدة ومشاهدة المواقع والمعالم المهمة في العالم، والاستمتاع بالتراث الأدبي والفني وحضور الأحداث الثقافية ومشاهدة الفنون الشعبية وتشمل ايضاً الرغبة في التعرف على الدول الأخرى من خلال ما لديهم من موسيقى وفنون وتراث شعبي ورقص.</a:t>
            </a:r>
            <a:endParaRPr lang="en-US" sz="2800" dirty="0"/>
          </a:p>
          <a:p>
            <a:pPr marL="0" indent="0" algn="ctr">
              <a:buNone/>
            </a:pPr>
            <a:endParaRPr lang="en-US" dirty="0"/>
          </a:p>
        </p:txBody>
      </p:sp>
    </p:spTree>
    <p:extLst>
      <p:ext uri="{BB962C8B-B14F-4D97-AF65-F5344CB8AC3E}">
        <p14:creationId xmlns:p14="http://schemas.microsoft.com/office/powerpoint/2010/main" val="342240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دوافع اجتماعية (دوافع الاتصال بالآخرين).</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2800" dirty="0"/>
              <a:t>وهي التي تتعلق بالعلاقات الأسرية والأصدقاء، وتجديد الروابط الأسرية ومواقع قضاء الطفولة وزيادة الروابط الحميمية في تلك العلاقات، كما تتضمن الرغبة في الاتصال بالآخرين سعياً لأداء مهمة أو مصالح مهنية أو هوايات معينة ويمكن أيضا ان تكون الهروب من روتين الحياة ورتابتها.</a:t>
            </a:r>
            <a:endParaRPr lang="en-US" sz="2800" dirty="0"/>
          </a:p>
          <a:p>
            <a:pPr marL="0" indent="0" algn="ctr">
              <a:buNone/>
            </a:pPr>
            <a:endParaRPr lang="en-US" dirty="0"/>
          </a:p>
        </p:txBody>
      </p:sp>
    </p:spTree>
    <p:extLst>
      <p:ext uri="{BB962C8B-B14F-4D97-AF65-F5344CB8AC3E}">
        <p14:creationId xmlns:p14="http://schemas.microsoft.com/office/powerpoint/2010/main" val="400822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دوافع صحية.</a:t>
            </a:r>
            <a:br>
              <a:rPr lang="ar-SA" b="1" dirty="0"/>
            </a:br>
            <a:endParaRPr lang="en-US" dirty="0"/>
          </a:p>
        </p:txBody>
      </p:sp>
      <p:sp>
        <p:nvSpPr>
          <p:cNvPr id="3" name="Content Placeholder 2"/>
          <p:cNvSpPr>
            <a:spLocks noGrp="1"/>
          </p:cNvSpPr>
          <p:nvPr>
            <p:ph idx="1"/>
          </p:nvPr>
        </p:nvSpPr>
        <p:spPr>
          <a:xfrm>
            <a:off x="2933700" y="2438400"/>
            <a:ext cx="8770571" cy="3757684"/>
          </a:xfrm>
        </p:spPr>
        <p:txBody>
          <a:bodyPr/>
          <a:lstStyle/>
          <a:p>
            <a:pPr marL="0" indent="0" algn="ctr">
              <a:lnSpc>
                <a:spcPct val="150000"/>
              </a:lnSpc>
              <a:buNone/>
            </a:pPr>
            <a:r>
              <a:rPr lang="ar-SA" sz="2400" dirty="0"/>
              <a:t>وهي التي تتعلق بالجو والعيش في منطقة مناسبة، في فترة من فترات العام أو لطلب العلاج والتداوي والنقاهة والاستشفاء وقد يكون من الأسباب الأخرى في هذا الصدد توجيهات الأطباء وتوصياتهم بالذهاب إلى المنتجعات على شواطئ البحار والحمامات الصحية أو السفر لإجراء الفحوصات الطبية وغيرها من الأنشطة العلاجية الصحية المماثلة. وقد تشترك جميع هذه الدوافع في خاصية مشتركة، وهي تقليل التوتر من خلال الأنشطة البدنية.</a:t>
            </a:r>
            <a:endParaRPr lang="en-US" sz="2400" dirty="0"/>
          </a:p>
          <a:p>
            <a:pPr marL="0" indent="0" algn="ctr">
              <a:buNone/>
            </a:pPr>
            <a:endParaRPr lang="en-US" dirty="0"/>
          </a:p>
        </p:txBody>
      </p:sp>
    </p:spTree>
    <p:extLst>
      <p:ext uri="{BB962C8B-B14F-4D97-AF65-F5344CB8AC3E}">
        <p14:creationId xmlns:p14="http://schemas.microsoft.com/office/powerpoint/2010/main" val="1760053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a typeface="Arial" panose="020B0604020202020204" pitchFamily="34" charset="0"/>
              </a:rPr>
              <a:t>صناعة السياحة</a:t>
            </a:r>
            <a:endParaRPr lang="en-US" dirty="0"/>
          </a:p>
        </p:txBody>
      </p:sp>
      <p:sp>
        <p:nvSpPr>
          <p:cNvPr id="3" name="Content Placeholder 2"/>
          <p:cNvSpPr>
            <a:spLocks noGrp="1"/>
          </p:cNvSpPr>
          <p:nvPr>
            <p:ph idx="1"/>
          </p:nvPr>
        </p:nvSpPr>
        <p:spPr>
          <a:xfrm>
            <a:off x="2933700" y="2397457"/>
            <a:ext cx="8770571" cy="3651504"/>
          </a:xfrm>
        </p:spPr>
        <p:txBody>
          <a:bodyPr/>
          <a:lstStyle/>
          <a:p>
            <a:pPr marL="0" indent="0" algn="r" rtl="1">
              <a:buNone/>
            </a:pPr>
            <a:r>
              <a:rPr lang="ar-SA" sz="3200" dirty="0"/>
              <a:t>صناعة السياحة مثلها كأي صناعة أخرى تقوم على مقومات أساسية تمثل عناصر الإنتاج الرئيسية، وهي:</a:t>
            </a:r>
            <a:endParaRPr lang="en-US" sz="3200" dirty="0"/>
          </a:p>
          <a:p>
            <a:pPr lvl="0" algn="r" rtl="1">
              <a:buFont typeface="Arial" panose="020B0604020202020204" pitchFamily="34" charset="0"/>
              <a:buChar char="•"/>
            </a:pPr>
            <a:r>
              <a:rPr lang="ar-SA" sz="3200" dirty="0"/>
              <a:t>الموارد الطبيعة.</a:t>
            </a:r>
            <a:endParaRPr lang="en-US" sz="3200" dirty="0"/>
          </a:p>
          <a:p>
            <a:pPr lvl="0" algn="r" rtl="1">
              <a:buFont typeface="Arial" panose="020B0604020202020204" pitchFamily="34" charset="0"/>
              <a:buChar char="•"/>
            </a:pPr>
            <a:r>
              <a:rPr lang="ar-SA" sz="3200" dirty="0"/>
              <a:t>العمل. </a:t>
            </a:r>
            <a:endParaRPr lang="en-US" sz="3200" dirty="0"/>
          </a:p>
          <a:p>
            <a:pPr lvl="0" algn="r" rtl="1">
              <a:buFont typeface="Arial" panose="020B0604020202020204" pitchFamily="34" charset="0"/>
              <a:buChar char="•"/>
            </a:pPr>
            <a:r>
              <a:rPr lang="ar-SA" sz="3200" dirty="0"/>
              <a:t>رأس المال.</a:t>
            </a:r>
            <a:endParaRPr lang="en-US" sz="3200" dirty="0"/>
          </a:p>
          <a:p>
            <a:pPr marL="0" indent="0" algn="r">
              <a:buNone/>
            </a:pPr>
            <a:endParaRPr lang="en-US" dirty="0"/>
          </a:p>
        </p:txBody>
      </p:sp>
    </p:spTree>
    <p:extLst>
      <p:ext uri="{BB962C8B-B14F-4D97-AF65-F5344CB8AC3E}">
        <p14:creationId xmlns:p14="http://schemas.microsoft.com/office/powerpoint/2010/main" val="2069910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دوافع اقتصادية.</a:t>
            </a:r>
            <a:br>
              <a:rPr lang="ar-SA" b="1" dirty="0"/>
            </a:br>
            <a:endParaRPr lang="en-US" dirty="0"/>
          </a:p>
        </p:txBody>
      </p:sp>
      <p:sp>
        <p:nvSpPr>
          <p:cNvPr id="3" name="Content Placeholder 2"/>
          <p:cNvSpPr>
            <a:spLocks noGrp="1"/>
          </p:cNvSpPr>
          <p:nvPr>
            <p:ph idx="1"/>
          </p:nvPr>
        </p:nvSpPr>
        <p:spPr/>
        <p:txBody>
          <a:bodyPr/>
          <a:lstStyle/>
          <a:p>
            <a:pPr marL="0" indent="0" algn="ctr">
              <a:lnSpc>
                <a:spcPct val="150000"/>
              </a:lnSpc>
              <a:buNone/>
            </a:pPr>
            <a:endParaRPr lang="ar-SA" sz="3200" dirty="0" smtClean="0"/>
          </a:p>
          <a:p>
            <a:pPr marL="0" indent="0" algn="ctr">
              <a:lnSpc>
                <a:spcPct val="150000"/>
              </a:lnSpc>
              <a:buNone/>
            </a:pPr>
            <a:r>
              <a:rPr lang="ar-SA" sz="3200" dirty="0" smtClean="0"/>
              <a:t>وهي </a:t>
            </a:r>
            <a:r>
              <a:rPr lang="ar-SA" sz="3200" dirty="0"/>
              <a:t>التي تتعلق بتميز بلد عن الآخر في أسعار الاحتياجات الضرورية لحياة الإنسان، أو العمل على تجهيز الإمكانات لمشاريع اقتصادية.</a:t>
            </a:r>
            <a:endParaRPr lang="en-US" sz="3200" dirty="0"/>
          </a:p>
          <a:p>
            <a:pPr marL="0" indent="0" algn="ctr">
              <a:buNone/>
            </a:pPr>
            <a:endParaRPr lang="en-US" dirty="0"/>
          </a:p>
        </p:txBody>
      </p:sp>
    </p:spTree>
    <p:extLst>
      <p:ext uri="{BB962C8B-B14F-4D97-AF65-F5344CB8AC3E}">
        <p14:creationId xmlns:p14="http://schemas.microsoft.com/office/powerpoint/2010/main" val="1253278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الدوافع الاعتبارية.</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2800" dirty="0"/>
              <a:t>وتتعلق بالاحتياجات الذاتية والارتقاء بمنزلة الشخص، وفي هذا الصدد توجد رحلات تتعلق بالعمل والعادات والتقاليد والدراسة وإشباع الهوايات ومتابعة التعليم، كما يمكن تحقيق رغبة الحصول على التقدير والاحترام والمعرفة والشهرة من خلال السياحة.</a:t>
            </a:r>
            <a:endParaRPr lang="en-US" sz="2800" dirty="0"/>
          </a:p>
          <a:p>
            <a:pPr marL="0" indent="0" algn="ctr">
              <a:buNone/>
            </a:pPr>
            <a:endParaRPr lang="en-US" dirty="0"/>
          </a:p>
        </p:txBody>
      </p:sp>
    </p:spTree>
    <p:extLst>
      <p:ext uri="{BB962C8B-B14F-4D97-AF65-F5344CB8AC3E}">
        <p14:creationId xmlns:p14="http://schemas.microsoft.com/office/powerpoint/2010/main" val="2547340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a typeface="Arial" panose="020B0604020202020204" pitchFamily="34" charset="0"/>
              </a:rPr>
              <a:t>دوافع السياحة</a:t>
            </a:r>
            <a:endParaRPr lang="en-US" dirty="0"/>
          </a:p>
        </p:txBody>
      </p:sp>
      <p:sp>
        <p:nvSpPr>
          <p:cNvPr id="3" name="Content Placeholder 2"/>
          <p:cNvSpPr>
            <a:spLocks noGrp="1"/>
          </p:cNvSpPr>
          <p:nvPr>
            <p:ph idx="1"/>
          </p:nvPr>
        </p:nvSpPr>
        <p:spPr/>
        <p:txBody>
          <a:bodyPr/>
          <a:lstStyle/>
          <a:p>
            <a:pPr marL="0" indent="0" algn="ctr">
              <a:buNone/>
            </a:pPr>
            <a:r>
              <a:rPr lang="ar-SA" dirty="0" smtClean="0"/>
              <a:t>وبنظر </a:t>
            </a:r>
            <a:r>
              <a:rPr lang="ar-SA" dirty="0"/>
              <a:t>إلى الدوافع السابقة، لوجدنا أن الافراد يهتمون بالسياحة للأسباب </a:t>
            </a:r>
            <a:r>
              <a:rPr lang="ar-SA" dirty="0" smtClean="0"/>
              <a:t>التالية:-</a:t>
            </a:r>
          </a:p>
          <a:p>
            <a:pPr lvl="0" algn="r" rtl="1">
              <a:buFont typeface="Arial" panose="020B0604020202020204" pitchFamily="34" charset="0"/>
              <a:buChar char="•"/>
            </a:pPr>
            <a:r>
              <a:rPr lang="ar-SA" sz="2400" dirty="0"/>
              <a:t>إراحة وإنعاش الجسم والنفس، وهي ضرورة حياتية.</a:t>
            </a:r>
            <a:endParaRPr lang="en-US" sz="2400" dirty="0"/>
          </a:p>
          <a:p>
            <a:pPr lvl="0" algn="r" rtl="1">
              <a:buFont typeface="Arial" panose="020B0604020202020204" pitchFamily="34" charset="0"/>
              <a:buChar char="•"/>
            </a:pPr>
            <a:r>
              <a:rPr lang="ar-SA" sz="2400" dirty="0"/>
              <a:t>دوافع صحية لضمان الهواء النقي والشمس والتمتع بالشتاء الدافئ ومياه علاجية أو الخضوع لعلاج طبي خاص.</a:t>
            </a:r>
            <a:endParaRPr lang="en-US" sz="2400" dirty="0"/>
          </a:p>
          <a:p>
            <a:pPr lvl="0" algn="r" rtl="1">
              <a:buFont typeface="Arial" panose="020B0604020202020204" pitchFamily="34" charset="0"/>
              <a:buChar char="•"/>
            </a:pPr>
            <a:r>
              <a:rPr lang="ar-SA" sz="2400" dirty="0"/>
              <a:t>المشاركة في فعاليات رياضية، مثل رياضة المشي وتسلق الجبال والانزلاق على الجليد، وركوب القوارب الشراعية وصيد السمك وركوب الخيل وغيرها.</a:t>
            </a:r>
            <a:endParaRPr lang="en-US" sz="2400" dirty="0"/>
          </a:p>
          <a:p>
            <a:pPr lvl="0" algn="r" rtl="1">
              <a:buFont typeface="Arial" panose="020B0604020202020204" pitchFamily="34" charset="0"/>
              <a:buChar char="•"/>
            </a:pPr>
            <a:r>
              <a:rPr lang="ar-SA" sz="2400" dirty="0"/>
              <a:t>المتعة ومرح وإثارة، وهو متطلب قوي لدى الإنسان.</a:t>
            </a:r>
            <a:endParaRPr lang="en-US" sz="2400" dirty="0"/>
          </a:p>
          <a:p>
            <a:pPr marL="0" indent="0" algn="ctr">
              <a:buNone/>
            </a:pPr>
            <a:endParaRPr lang="en-US" dirty="0"/>
          </a:p>
        </p:txBody>
      </p:sp>
    </p:spTree>
    <p:extLst>
      <p:ext uri="{BB962C8B-B14F-4D97-AF65-F5344CB8AC3E}">
        <p14:creationId xmlns:p14="http://schemas.microsoft.com/office/powerpoint/2010/main" val="64852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a typeface="Arial" panose="020B0604020202020204" pitchFamily="34" charset="0"/>
              </a:rPr>
              <a:t>دوافع السياحة</a:t>
            </a:r>
            <a:endParaRPr lang="en-US" dirty="0"/>
          </a:p>
        </p:txBody>
      </p:sp>
      <p:sp>
        <p:nvSpPr>
          <p:cNvPr id="3" name="Content Placeholder 2"/>
          <p:cNvSpPr>
            <a:spLocks noGrp="1"/>
          </p:cNvSpPr>
          <p:nvPr>
            <p:ph idx="1"/>
          </p:nvPr>
        </p:nvSpPr>
        <p:spPr/>
        <p:txBody>
          <a:bodyPr/>
          <a:lstStyle/>
          <a:p>
            <a:pPr lvl="0" algn="r" rtl="1">
              <a:buFont typeface="Arial" panose="020B0604020202020204" pitchFamily="34" charset="0"/>
              <a:buChar char="•"/>
            </a:pPr>
            <a:endParaRPr lang="ar-SA" dirty="0" smtClean="0"/>
          </a:p>
          <a:p>
            <a:pPr lvl="0" algn="r" rtl="1">
              <a:buFont typeface="Arial" panose="020B0604020202020204" pitchFamily="34" charset="0"/>
              <a:buChar char="•"/>
            </a:pPr>
            <a:r>
              <a:rPr lang="ar-SA" sz="2400" dirty="0" smtClean="0"/>
              <a:t>اهتمام </a:t>
            </a:r>
            <a:r>
              <a:rPr lang="ar-SA" sz="2400" dirty="0"/>
              <a:t>بعناصر أخرى، مثل المواقع التاريخية وفعاليات المسرح والموسيقى وغيرها.</a:t>
            </a:r>
            <a:endParaRPr lang="en-US" sz="2400" dirty="0"/>
          </a:p>
          <a:p>
            <a:pPr lvl="0" algn="r" rtl="1">
              <a:buFont typeface="Arial" panose="020B0604020202020204" pitchFamily="34" charset="0"/>
              <a:buChar char="•"/>
            </a:pPr>
            <a:r>
              <a:rPr lang="ar-SA" sz="2400" dirty="0"/>
              <a:t>تبادل العلاقات، زيارة الأقارب والسعي وراء صدقات جديدة.</a:t>
            </a:r>
            <a:endParaRPr lang="en-US" sz="2400" dirty="0"/>
          </a:p>
          <a:p>
            <a:pPr lvl="0" algn="r" rtl="1">
              <a:buFont typeface="Arial" panose="020B0604020202020204" pitchFamily="34" charset="0"/>
              <a:buChar char="•"/>
            </a:pPr>
            <a:r>
              <a:rPr lang="ar-SA" sz="2400" dirty="0"/>
              <a:t>أغراض روحانية، مثل زيارة الأماكن الدينية.</a:t>
            </a:r>
            <a:endParaRPr lang="en-US" sz="2400" dirty="0"/>
          </a:p>
          <a:p>
            <a:pPr lvl="0" algn="r" rtl="1">
              <a:buFont typeface="Arial" panose="020B0604020202020204" pitchFamily="34" charset="0"/>
              <a:buChar char="•"/>
            </a:pPr>
            <a:r>
              <a:rPr lang="ar-SA" sz="2400" dirty="0"/>
              <a:t>دواعي العمل، مثل حضور المؤتمرات وماله علاقة بالصناعة والتجارة وغيرها.</a:t>
            </a:r>
            <a:endParaRPr lang="en-US" sz="2400" dirty="0"/>
          </a:p>
          <a:p>
            <a:pPr marL="0" indent="0" algn="r">
              <a:buNone/>
            </a:pPr>
            <a:endParaRPr lang="en-US" dirty="0"/>
          </a:p>
        </p:txBody>
      </p:sp>
    </p:spTree>
    <p:extLst>
      <p:ext uri="{BB962C8B-B14F-4D97-AF65-F5344CB8AC3E}">
        <p14:creationId xmlns:p14="http://schemas.microsoft.com/office/powerpoint/2010/main" val="3125555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المعوقات السياحة</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sz="2800" dirty="0" smtClean="0"/>
              <a:t>هناك </a:t>
            </a:r>
            <a:r>
              <a:rPr lang="ar-SA" sz="2800" dirty="0"/>
              <a:t>العديد من الأسباب التي تعوق السياحة سواء الخاصة بالسائح أو بالمقومات السياحية، وقد تؤدي تلك العوائق إلى عدم السفر على نطاق أوسع أو عدم السفر على </a:t>
            </a:r>
            <a:r>
              <a:rPr lang="ar-SA" sz="2800" dirty="0" smtClean="0"/>
              <a:t>الإطلاق.</a:t>
            </a:r>
            <a:endParaRPr lang="en-US" sz="2800" dirty="0"/>
          </a:p>
        </p:txBody>
      </p:sp>
    </p:spTree>
    <p:extLst>
      <p:ext uri="{BB962C8B-B14F-4D97-AF65-F5344CB8AC3E}">
        <p14:creationId xmlns:p14="http://schemas.microsoft.com/office/powerpoint/2010/main" val="542731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معوقات </a:t>
            </a:r>
            <a:r>
              <a:rPr lang="ar-SA" b="1" dirty="0"/>
              <a:t>السياحة</a:t>
            </a:r>
            <a:endParaRPr lang="en-US" dirty="0"/>
          </a:p>
        </p:txBody>
      </p:sp>
      <p:sp>
        <p:nvSpPr>
          <p:cNvPr id="3" name="Content Placeholder 2"/>
          <p:cNvSpPr>
            <a:spLocks noGrp="1"/>
          </p:cNvSpPr>
          <p:nvPr>
            <p:ph idx="1"/>
          </p:nvPr>
        </p:nvSpPr>
        <p:spPr/>
        <p:txBody>
          <a:bodyPr/>
          <a:lstStyle/>
          <a:p>
            <a:pPr algn="r" rtl="1">
              <a:buFont typeface="Arial" panose="020B0604020202020204" pitchFamily="34" charset="0"/>
              <a:buChar char="•"/>
            </a:pPr>
            <a:endParaRPr lang="ar-SA" dirty="0" smtClean="0"/>
          </a:p>
          <a:p>
            <a:pPr lvl="0" algn="r" rtl="1">
              <a:buFont typeface="Arial" panose="020B0604020202020204" pitchFamily="34" charset="0"/>
              <a:buChar char="•"/>
            </a:pPr>
            <a:r>
              <a:rPr lang="ar-SA" b="1" dirty="0"/>
              <a:t>التكلفة (</a:t>
            </a:r>
            <a:r>
              <a:rPr lang="ar-SA" b="1" dirty="0" smtClean="0"/>
              <a:t>النفقات).</a:t>
            </a:r>
            <a:endParaRPr lang="en-US" dirty="0"/>
          </a:p>
          <a:p>
            <a:pPr algn="r" rtl="1">
              <a:buFont typeface="Arial" panose="020B0604020202020204" pitchFamily="34" charset="0"/>
              <a:buChar char="•"/>
            </a:pPr>
            <a:r>
              <a:rPr lang="ar-SA" b="1" dirty="0"/>
              <a:t>عدم وجود </a:t>
            </a:r>
            <a:r>
              <a:rPr lang="ar-SA" b="1" dirty="0" smtClean="0"/>
              <a:t>الوقت.</a:t>
            </a:r>
            <a:endParaRPr lang="en-US" dirty="0"/>
          </a:p>
          <a:p>
            <a:pPr algn="r" rtl="1">
              <a:buFont typeface="Arial" panose="020B0604020202020204" pitchFamily="34" charset="0"/>
              <a:buChar char="•"/>
            </a:pPr>
            <a:r>
              <a:rPr lang="ar-SA" b="1" dirty="0" smtClean="0"/>
              <a:t>القيود الصحية.</a:t>
            </a:r>
            <a:endParaRPr lang="en-US" dirty="0" smtClean="0"/>
          </a:p>
          <a:p>
            <a:pPr algn="r" rtl="1">
              <a:buFont typeface="Arial" panose="020B0604020202020204" pitchFamily="34" charset="0"/>
              <a:buChar char="•"/>
            </a:pPr>
            <a:r>
              <a:rPr lang="ar-SA" b="1" dirty="0" smtClean="0"/>
              <a:t>الأوضاع الأسرية.</a:t>
            </a:r>
            <a:endParaRPr lang="en-US" dirty="0" smtClean="0"/>
          </a:p>
          <a:p>
            <a:pPr algn="r" rtl="1">
              <a:buFont typeface="Arial" panose="020B0604020202020204" pitchFamily="34" charset="0"/>
              <a:buChar char="•"/>
            </a:pPr>
            <a:r>
              <a:rPr lang="ar-SA" b="1" dirty="0" smtClean="0"/>
              <a:t>عدم الاهتمام.</a:t>
            </a:r>
            <a:endParaRPr lang="en-US" dirty="0" smtClean="0"/>
          </a:p>
          <a:p>
            <a:pPr algn="r" rtl="1">
              <a:buFont typeface="Arial" panose="020B0604020202020204" pitchFamily="34" charset="0"/>
              <a:buChar char="•"/>
            </a:pPr>
            <a:r>
              <a:rPr lang="ar-SA" b="1" dirty="0" smtClean="0"/>
              <a:t>وجود نوع من عدم الأمان.</a:t>
            </a:r>
            <a:endParaRPr lang="en-US" dirty="0" smtClean="0"/>
          </a:p>
          <a:p>
            <a:pPr algn="r" rtl="1">
              <a:buFont typeface="Arial" panose="020B0604020202020204" pitchFamily="34" charset="0"/>
              <a:buChar char="•"/>
            </a:pPr>
            <a:endParaRPr lang="en-US" dirty="0"/>
          </a:p>
        </p:txBody>
      </p:sp>
    </p:spTree>
    <p:extLst>
      <p:ext uri="{BB962C8B-B14F-4D97-AF65-F5344CB8AC3E}">
        <p14:creationId xmlns:p14="http://schemas.microsoft.com/office/powerpoint/2010/main" val="1283020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b="1" dirty="0" smtClean="0"/>
              <a:t>أولا:التكلفة </a:t>
            </a:r>
            <a:r>
              <a:rPr lang="ar-SA" b="1" dirty="0"/>
              <a:t>(النفقات</a:t>
            </a:r>
            <a:r>
              <a:rPr lang="ar-SA" b="1" dirty="0" smtClean="0"/>
              <a:t>). </a:t>
            </a:r>
            <a:r>
              <a:rPr lang="en-US" dirty="0"/>
              <a:t/>
            </a:r>
            <a:br>
              <a:rPr lang="en-US" dirty="0"/>
            </a:br>
            <a:endParaRPr lang="en-US" dirty="0"/>
          </a:p>
        </p:txBody>
      </p:sp>
      <p:sp>
        <p:nvSpPr>
          <p:cNvPr id="3" name="Content Placeholder 2"/>
          <p:cNvSpPr>
            <a:spLocks noGrp="1"/>
          </p:cNvSpPr>
          <p:nvPr>
            <p:ph idx="1"/>
          </p:nvPr>
        </p:nvSpPr>
        <p:spPr/>
        <p:txBody>
          <a:bodyPr/>
          <a:lstStyle/>
          <a:p>
            <a:pPr marL="0" indent="0" algn="r">
              <a:lnSpc>
                <a:spcPct val="150000"/>
              </a:lnSpc>
              <a:buNone/>
            </a:pPr>
            <a:r>
              <a:rPr lang="ar-SA" sz="2800" dirty="0"/>
              <a:t>هي من أهم المعوقات التي تنمي السياحة، وذلك لأن محدودية الموارد المالية تعيق السفر وتجعله مكلفاً لشريحة من الناس، حتى إن بعض الدراسات تشير إلى ٦٢٪ من مجتمع الدراسة الذي أجريت عليهم يرون أن النفقات هي السبب لعدم قيامهم برحلات سياحية سواء داخل الوطن أو خارجه</a:t>
            </a:r>
            <a:r>
              <a:rPr lang="ar-SA" dirty="0"/>
              <a:t>.</a:t>
            </a:r>
            <a:endParaRPr lang="en-US" dirty="0"/>
          </a:p>
          <a:p>
            <a:pPr marL="0" lvl="0" indent="0" algn="r">
              <a:buNone/>
            </a:pPr>
            <a:endParaRPr lang="en-US" dirty="0"/>
          </a:p>
        </p:txBody>
      </p:sp>
    </p:spTree>
    <p:extLst>
      <p:ext uri="{BB962C8B-B14F-4D97-AF65-F5344CB8AC3E}">
        <p14:creationId xmlns:p14="http://schemas.microsoft.com/office/powerpoint/2010/main" val="2995708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ثانيا: عدم وجود الوقت</a:t>
            </a:r>
            <a:endParaRPr lang="en-US" b="1" dirty="0"/>
          </a:p>
        </p:txBody>
      </p:sp>
      <p:sp>
        <p:nvSpPr>
          <p:cNvPr id="3" name="Content Placeholder 2"/>
          <p:cNvSpPr>
            <a:spLocks noGrp="1"/>
          </p:cNvSpPr>
          <p:nvPr>
            <p:ph idx="1"/>
          </p:nvPr>
        </p:nvSpPr>
        <p:spPr>
          <a:xfrm>
            <a:off x="2933700" y="2438400"/>
            <a:ext cx="8770571" cy="3853218"/>
          </a:xfrm>
        </p:spPr>
        <p:txBody>
          <a:bodyPr>
            <a:normAutofit/>
          </a:bodyPr>
          <a:lstStyle/>
          <a:p>
            <a:pPr marL="0" indent="0" algn="r">
              <a:buNone/>
            </a:pPr>
            <a:endParaRPr lang="ar-SA" dirty="0" smtClean="0"/>
          </a:p>
          <a:p>
            <a:pPr marL="0" indent="0" algn="r" rtl="1">
              <a:lnSpc>
                <a:spcPct val="150000"/>
              </a:lnSpc>
              <a:buNone/>
            </a:pPr>
            <a:r>
              <a:rPr lang="ar-SA" sz="2800" dirty="0" smtClean="0"/>
              <a:t>وهناك فئة </a:t>
            </a:r>
            <a:r>
              <a:rPr lang="ar-SA" sz="2800" dirty="0"/>
              <a:t>من الناس لا تتمكن من السفر بسبب أعمالهم ووظائفهم ولا يمكن لهم من أخذ فسحة من الوقت لسفر</a:t>
            </a:r>
            <a:r>
              <a:rPr lang="ar-SA" sz="2800" dirty="0" smtClean="0"/>
              <a:t>. </a:t>
            </a:r>
            <a:r>
              <a:rPr lang="ar-SA" sz="2800" dirty="0"/>
              <a:t>ولا شك أن الدخل يعد محدداً من محددات الطلب على المقصد السياحي، لأنه يعكس القدرة الشرائية للسائح، وهو أحد العنصرين الأساسين للسفر والسياحة، وهما الرغبة الذاتية التي يعينها توفر الوقت والقدرة المالية.</a:t>
            </a:r>
            <a:endParaRPr lang="en-US" sz="2800" dirty="0"/>
          </a:p>
          <a:p>
            <a:pPr marL="0" indent="0" algn="r">
              <a:buNone/>
            </a:pPr>
            <a:endParaRPr lang="en-US" dirty="0"/>
          </a:p>
        </p:txBody>
      </p:sp>
    </p:spTree>
    <p:extLst>
      <p:ext uri="{BB962C8B-B14F-4D97-AF65-F5344CB8AC3E}">
        <p14:creationId xmlns:p14="http://schemas.microsoft.com/office/powerpoint/2010/main" val="2228745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ثالثا:القيود الصحية</a:t>
            </a:r>
            <a:endParaRPr lang="en-US" b="1" dirty="0"/>
          </a:p>
        </p:txBody>
      </p:sp>
      <p:sp>
        <p:nvSpPr>
          <p:cNvPr id="3" name="Content Placeholder 2"/>
          <p:cNvSpPr>
            <a:spLocks noGrp="1"/>
          </p:cNvSpPr>
          <p:nvPr>
            <p:ph idx="1"/>
          </p:nvPr>
        </p:nvSpPr>
        <p:spPr/>
        <p:txBody>
          <a:bodyPr>
            <a:normAutofit/>
          </a:bodyPr>
          <a:lstStyle/>
          <a:p>
            <a:pPr marL="0" indent="0">
              <a:lnSpc>
                <a:spcPct val="150000"/>
              </a:lnSpc>
              <a:buNone/>
            </a:pPr>
            <a:endParaRPr lang="ar-SA" sz="3200" dirty="0" smtClean="0"/>
          </a:p>
          <a:p>
            <a:pPr marL="0" indent="0" algn="r">
              <a:lnSpc>
                <a:spcPct val="150000"/>
              </a:lnSpc>
              <a:buNone/>
            </a:pPr>
            <a:r>
              <a:rPr lang="ar-SA" sz="3200" dirty="0"/>
              <a:t>إن اعتلال الصحة والمعوقات الجسمانية تجعل كثيراً من الناس خاصة كبار السن يبقون في منازلهم أو الوطن، دون التفكير في السياحة.</a:t>
            </a:r>
            <a:endParaRPr lang="en-US" sz="3200" dirty="0"/>
          </a:p>
          <a:p>
            <a:pPr marL="0" indent="0" algn="r">
              <a:lnSpc>
                <a:spcPct val="150000"/>
              </a:lnSpc>
              <a:buNone/>
            </a:pPr>
            <a:endParaRPr lang="en-US" sz="3200" dirty="0"/>
          </a:p>
        </p:txBody>
      </p:sp>
    </p:spTree>
    <p:extLst>
      <p:ext uri="{BB962C8B-B14F-4D97-AF65-F5344CB8AC3E}">
        <p14:creationId xmlns:p14="http://schemas.microsoft.com/office/powerpoint/2010/main" val="194067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رابعا:الأوضاع الأسرية</a:t>
            </a:r>
            <a:endParaRPr lang="en-US" b="1" dirty="0"/>
          </a:p>
        </p:txBody>
      </p:sp>
      <p:sp>
        <p:nvSpPr>
          <p:cNvPr id="3" name="Content Placeholder 2"/>
          <p:cNvSpPr>
            <a:spLocks noGrp="1"/>
          </p:cNvSpPr>
          <p:nvPr>
            <p:ph idx="1"/>
          </p:nvPr>
        </p:nvSpPr>
        <p:spPr/>
        <p:txBody>
          <a:bodyPr>
            <a:normAutofit/>
          </a:bodyPr>
          <a:lstStyle/>
          <a:p>
            <a:pPr marL="0" indent="0" algn="r">
              <a:lnSpc>
                <a:spcPct val="150000"/>
              </a:lnSpc>
              <a:buNone/>
            </a:pPr>
            <a:endParaRPr lang="ar-SA" sz="2800" dirty="0" smtClean="0"/>
          </a:p>
          <a:p>
            <a:pPr marL="0" indent="0" algn="r">
              <a:lnSpc>
                <a:spcPct val="150000"/>
              </a:lnSpc>
              <a:buNone/>
            </a:pPr>
            <a:r>
              <a:rPr lang="ar-SA" sz="2800" dirty="0"/>
              <a:t>إن البدء في تكوين أسرة، وخاصة عندما يكون هناك أطفال صغار، مما يسببونه من متاعب في السفر، مما يثقل على الأسرة في قضية المتابعة لهم أثناء السفر، ويؤدي ذلك إلى بقاء الأسرة في الوطن.</a:t>
            </a:r>
            <a:endParaRPr lang="en-US" sz="2800" dirty="0"/>
          </a:p>
          <a:p>
            <a:pPr marL="0" indent="0" algn="r">
              <a:lnSpc>
                <a:spcPct val="150000"/>
              </a:lnSpc>
              <a:buNone/>
            </a:pPr>
            <a:endParaRPr lang="en-US" sz="2800" dirty="0"/>
          </a:p>
        </p:txBody>
      </p:sp>
    </p:spTree>
    <p:extLst>
      <p:ext uri="{BB962C8B-B14F-4D97-AF65-F5344CB8AC3E}">
        <p14:creationId xmlns:p14="http://schemas.microsoft.com/office/powerpoint/2010/main" val="846451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dirty="0" smtClean="0"/>
              <a:t>أولا:</a:t>
            </a:r>
            <a:r>
              <a:rPr lang="ar-SA" dirty="0"/>
              <a:t>الموارد الطبيعة.</a:t>
            </a:r>
            <a:r>
              <a:rPr lang="en-US" dirty="0"/>
              <a:t/>
            </a:r>
            <a:br>
              <a:rPr lang="en-US" dirty="0"/>
            </a:br>
            <a:endParaRPr lang="en-US" dirty="0"/>
          </a:p>
        </p:txBody>
      </p:sp>
      <p:sp>
        <p:nvSpPr>
          <p:cNvPr id="3" name="Content Placeholder 2"/>
          <p:cNvSpPr>
            <a:spLocks noGrp="1"/>
          </p:cNvSpPr>
          <p:nvPr>
            <p:ph idx="1"/>
          </p:nvPr>
        </p:nvSpPr>
        <p:spPr>
          <a:xfrm>
            <a:off x="2933700" y="2438399"/>
            <a:ext cx="8770571" cy="4003343"/>
          </a:xfrm>
        </p:spPr>
        <p:txBody>
          <a:bodyPr>
            <a:noAutofit/>
          </a:bodyPr>
          <a:lstStyle/>
          <a:p>
            <a:pPr marL="0" indent="0" algn="ctr">
              <a:lnSpc>
                <a:spcPct val="200000"/>
              </a:lnSpc>
              <a:buNone/>
            </a:pPr>
            <a:r>
              <a:rPr lang="ar-SA" sz="3200" dirty="0"/>
              <a:t>تمثلها المقومات السياحية الطبيعية التي أوجدها الله سبحانه وتعالى في الدول السياحية وهي المولدة لنمط السياحي مثل (البحار- الأنهار- المحيطات والموقع الجغرافي والمناخ وما إلى ذلك من عناصر الجذب السياحي).</a:t>
            </a:r>
            <a:endParaRPr lang="en-US" sz="3200" dirty="0"/>
          </a:p>
        </p:txBody>
      </p:sp>
    </p:spTree>
    <p:extLst>
      <p:ext uri="{BB962C8B-B14F-4D97-AF65-F5344CB8AC3E}">
        <p14:creationId xmlns:p14="http://schemas.microsoft.com/office/powerpoint/2010/main" val="524227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خامسا: عدم الاهتمام</a:t>
            </a:r>
            <a:endParaRPr lang="en-US" dirty="0"/>
          </a:p>
        </p:txBody>
      </p:sp>
      <p:sp>
        <p:nvSpPr>
          <p:cNvPr id="3" name="Content Placeholder 2"/>
          <p:cNvSpPr>
            <a:spLocks noGrp="1"/>
          </p:cNvSpPr>
          <p:nvPr>
            <p:ph idx="1"/>
          </p:nvPr>
        </p:nvSpPr>
        <p:spPr/>
        <p:txBody>
          <a:bodyPr>
            <a:normAutofit/>
          </a:bodyPr>
          <a:lstStyle/>
          <a:p>
            <a:pPr marL="0" indent="0" algn="r">
              <a:lnSpc>
                <a:spcPct val="150000"/>
              </a:lnSpc>
              <a:buNone/>
            </a:pPr>
            <a:endParaRPr lang="ar-SA" sz="2800" dirty="0" smtClean="0"/>
          </a:p>
          <a:p>
            <a:pPr marL="0" indent="0" algn="r">
              <a:lnSpc>
                <a:spcPct val="150000"/>
              </a:lnSpc>
              <a:buNone/>
            </a:pPr>
            <a:r>
              <a:rPr lang="ar-SA" sz="2800" dirty="0"/>
              <a:t>إن وجود أشخاص ليس لديهم معرفة كاملة بالجهات التي تقصد للسياحة وما يوجد فيها من إشباع حاجة قاصديها للاستمتاع والترويح من المعوقات التي تؤدي بكثير منهم إلى الإحجام عن السفر.</a:t>
            </a:r>
            <a:endParaRPr lang="en-US" sz="2800" dirty="0"/>
          </a:p>
          <a:p>
            <a:pPr marL="0" indent="0" algn="r">
              <a:lnSpc>
                <a:spcPct val="150000"/>
              </a:lnSpc>
              <a:buNone/>
            </a:pPr>
            <a:endParaRPr lang="en-US" sz="2800" dirty="0"/>
          </a:p>
        </p:txBody>
      </p:sp>
    </p:spTree>
    <p:extLst>
      <p:ext uri="{BB962C8B-B14F-4D97-AF65-F5344CB8AC3E}">
        <p14:creationId xmlns:p14="http://schemas.microsoft.com/office/powerpoint/2010/main" val="131363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سادسا: وجود نوع من عدم الأمان</a:t>
            </a:r>
            <a:endParaRPr lang="en-US" dirty="0"/>
          </a:p>
        </p:txBody>
      </p:sp>
      <p:sp>
        <p:nvSpPr>
          <p:cNvPr id="3" name="Content Placeholder 2"/>
          <p:cNvSpPr>
            <a:spLocks noGrp="1"/>
          </p:cNvSpPr>
          <p:nvPr>
            <p:ph idx="1"/>
          </p:nvPr>
        </p:nvSpPr>
        <p:spPr/>
        <p:txBody>
          <a:bodyPr>
            <a:normAutofit/>
          </a:bodyPr>
          <a:lstStyle/>
          <a:p>
            <a:pPr marL="0" indent="0" algn="r">
              <a:lnSpc>
                <a:spcPct val="200000"/>
              </a:lnSpc>
              <a:buNone/>
            </a:pPr>
            <a:r>
              <a:rPr lang="ar-SA" sz="2800" dirty="0"/>
              <a:t>وهي ما يثار حول مناطق العالم وخاصة ما يوجد فيها انتشار أوبئة أو حروب أو ما يقع من حوادث الطيران أو غير ذلك، وفي الحقبة الأخيرة أقام الإرهاب شبحه أما الناس مما يشكل مانعاً من السفر.</a:t>
            </a:r>
            <a:endParaRPr lang="en-US" sz="2800" dirty="0"/>
          </a:p>
          <a:p>
            <a:pPr marL="0" indent="0" algn="r">
              <a:lnSpc>
                <a:spcPct val="200000"/>
              </a:lnSpc>
              <a:buNone/>
            </a:pPr>
            <a:endParaRPr lang="en-US" sz="2800" dirty="0"/>
          </a:p>
        </p:txBody>
      </p:sp>
    </p:spTree>
    <p:extLst>
      <p:ext uri="{BB962C8B-B14F-4D97-AF65-F5344CB8AC3E}">
        <p14:creationId xmlns:p14="http://schemas.microsoft.com/office/powerpoint/2010/main" val="3367639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معوقات السياحة</a:t>
            </a:r>
            <a:endParaRPr lang="en-US" dirty="0"/>
          </a:p>
        </p:txBody>
      </p:sp>
      <p:sp>
        <p:nvSpPr>
          <p:cNvPr id="3" name="Content Placeholder 2"/>
          <p:cNvSpPr>
            <a:spLocks noGrp="1"/>
          </p:cNvSpPr>
          <p:nvPr>
            <p:ph idx="1"/>
          </p:nvPr>
        </p:nvSpPr>
        <p:spPr/>
        <p:txBody>
          <a:bodyPr/>
          <a:lstStyle/>
          <a:p>
            <a:pPr marL="0" indent="0" algn="ctr">
              <a:lnSpc>
                <a:spcPct val="200000"/>
              </a:lnSpc>
              <a:buNone/>
            </a:pPr>
            <a:r>
              <a:rPr lang="ar-SA" sz="2800" u="sng" dirty="0" smtClean="0">
                <a:solidFill>
                  <a:srgbClr val="FF0000"/>
                </a:solidFill>
              </a:rPr>
              <a:t>ربما </a:t>
            </a:r>
            <a:r>
              <a:rPr lang="ar-SA" sz="2800" u="sng" dirty="0">
                <a:solidFill>
                  <a:srgbClr val="FF0000"/>
                </a:solidFill>
              </a:rPr>
              <a:t>تجتمع تلك المعوقات وقد تزيد أو وجود بعضها لدى أشخاص، وعندما يكون الدافع للسياحة قوياً فإن هذه المعوقات يمكن اجتيازها، ولكن قد يكون لها تأثيرها على اختيار الوسائط التي يتم السفر على متنها والجهات التي يتم التوجه إليها.</a:t>
            </a:r>
            <a:endParaRPr lang="en-US" sz="2800" u="sng" dirty="0">
              <a:solidFill>
                <a:srgbClr val="FF0000"/>
              </a:solidFill>
            </a:endParaRPr>
          </a:p>
          <a:p>
            <a:pPr marL="0" indent="0" algn="ctr">
              <a:lnSpc>
                <a:spcPct val="200000"/>
              </a:lnSpc>
              <a:buNone/>
            </a:pPr>
            <a:endParaRPr lang="en-US" dirty="0"/>
          </a:p>
        </p:txBody>
      </p:sp>
    </p:spTree>
    <p:extLst>
      <p:ext uri="{BB962C8B-B14F-4D97-AF65-F5344CB8AC3E}">
        <p14:creationId xmlns:p14="http://schemas.microsoft.com/office/powerpoint/2010/main" val="3385673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3134124"/>
            <a:ext cx="8770571" cy="1560716"/>
          </a:xfrm>
        </p:spPr>
        <p:txBody>
          <a:bodyPr>
            <a:normAutofit fontScale="90000"/>
          </a:bodyPr>
          <a:lstStyle/>
          <a:p>
            <a:pPr lvl="0" algn="ctr"/>
            <a:r>
              <a:rPr lang="ar-SA" sz="7200" dirty="0"/>
              <a:t>التغيير في الأنماط السياحية</a:t>
            </a:r>
            <a:r>
              <a:rPr lang="en-US" dirty="0"/>
              <a:t/>
            </a:r>
            <a:br>
              <a:rPr lang="en-US" dirty="0"/>
            </a:br>
            <a:endParaRPr lang="en-US" dirty="0"/>
          </a:p>
        </p:txBody>
      </p:sp>
    </p:spTree>
    <p:extLst>
      <p:ext uri="{BB962C8B-B14F-4D97-AF65-F5344CB8AC3E}">
        <p14:creationId xmlns:p14="http://schemas.microsoft.com/office/powerpoint/2010/main" val="3828684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التغيير في الأنماط السياحية</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lnSpc>
                <a:spcPct val="150000"/>
              </a:lnSpc>
              <a:buNone/>
            </a:pPr>
            <a:r>
              <a:rPr lang="ar-SA" sz="2800" dirty="0" smtClean="0"/>
              <a:t>التغيرفي </a:t>
            </a:r>
            <a:r>
              <a:rPr lang="ar-SA" sz="2800" dirty="0"/>
              <a:t>النمط السياحي يرجع لعدة أسباب يمكن ان تحدد من خلال دراسة سلوك السائح وطبيعته وبيئته في تركيب حاجاته ورغباته المتولدة وأهمية النشاط السياحي في إشباع الحاجات والرغبات لدى السائح والإيفاء بمتطلباته في العرض السياحي وتعدد الأنماط السياحية وإمكانيتها في اشباع الشرائح الاجتماعية.</a:t>
            </a:r>
            <a:endParaRPr lang="en-US" sz="2800" dirty="0"/>
          </a:p>
          <a:p>
            <a:pPr marL="0" indent="0" algn="r">
              <a:buNone/>
            </a:pPr>
            <a:endParaRPr lang="en-US" dirty="0"/>
          </a:p>
        </p:txBody>
      </p:sp>
    </p:spTree>
    <p:extLst>
      <p:ext uri="{BB962C8B-B14F-4D97-AF65-F5344CB8AC3E}">
        <p14:creationId xmlns:p14="http://schemas.microsoft.com/office/powerpoint/2010/main" val="2200886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سلوك السائح</a:t>
            </a:r>
            <a:endParaRPr lang="en-US" dirty="0"/>
          </a:p>
        </p:txBody>
      </p:sp>
      <p:sp>
        <p:nvSpPr>
          <p:cNvPr id="3" name="Content Placeholder 2"/>
          <p:cNvSpPr>
            <a:spLocks noGrp="1"/>
          </p:cNvSpPr>
          <p:nvPr>
            <p:ph idx="1"/>
          </p:nvPr>
        </p:nvSpPr>
        <p:spPr/>
        <p:txBody>
          <a:bodyPr/>
          <a:lstStyle/>
          <a:p>
            <a:pPr marL="0" indent="0" algn="r">
              <a:lnSpc>
                <a:spcPct val="150000"/>
              </a:lnSpc>
              <a:buNone/>
            </a:pPr>
            <a:r>
              <a:rPr lang="ar-SA" dirty="0"/>
              <a:t>هو التصرف الذي يقوم به السائح نتيجة لتعرضه الى منبه خارجي أو داخلي أو كليهما باتجاه عرض أو خدمة معينة لغرض اشباع حاجاته ورغباته أو أذواقه</a:t>
            </a:r>
            <a:r>
              <a:rPr lang="ar-SA" dirty="0" smtClean="0"/>
              <a:t>.</a:t>
            </a:r>
          </a:p>
          <a:p>
            <a:pPr marL="0" indent="0" algn="r" rtl="1">
              <a:buNone/>
            </a:pPr>
            <a:r>
              <a:rPr lang="ar-SA" b="1" dirty="0" smtClean="0"/>
              <a:t>لمعرفة </a:t>
            </a:r>
            <a:r>
              <a:rPr lang="ar-SA" b="1" dirty="0"/>
              <a:t>التغير في النمط يجب معرفة المؤثرات النفسية في سلوك السائح</a:t>
            </a:r>
            <a:r>
              <a:rPr lang="ar-SA" b="1" dirty="0" smtClean="0"/>
              <a:t>:-</a:t>
            </a:r>
            <a:endParaRPr lang="en-US" dirty="0"/>
          </a:p>
          <a:p>
            <a:pPr marL="0" indent="0" algn="r" rtl="1">
              <a:buNone/>
            </a:pPr>
            <a:r>
              <a:rPr lang="ar-SA" dirty="0"/>
              <a:t>يسعى مدراء التسويق في المنظمات السياحية الى فهم سيكولوجية سلوك السائح بشكل واضح من خلال الدراسات وبحوث السوق بهدف التعرف على طبيعة المنتج السياحي والأنماط السياحية التي يرغب السائح التمتع بها وإشباع حاجاته ورغباته منها واعتمادا على ذلك أصبح لدى مدراء التسويق السياحي تصورات واسعة تتبلور في برامج وخطط تسويقية ذا خصوصية للوصول إلى السوق المستهدف.</a:t>
            </a:r>
            <a:endParaRPr lang="en-US" dirty="0"/>
          </a:p>
          <a:p>
            <a:pPr marL="0" indent="0" algn="r">
              <a:buNone/>
            </a:pPr>
            <a:endParaRPr lang="en-US" dirty="0"/>
          </a:p>
        </p:txBody>
      </p:sp>
    </p:spTree>
    <p:extLst>
      <p:ext uri="{BB962C8B-B14F-4D97-AF65-F5344CB8AC3E}">
        <p14:creationId xmlns:p14="http://schemas.microsoft.com/office/powerpoint/2010/main" val="3938019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سلوك السائح</a:t>
            </a:r>
            <a:endParaRPr lang="en-US" dirty="0"/>
          </a:p>
        </p:txBody>
      </p:sp>
      <p:sp>
        <p:nvSpPr>
          <p:cNvPr id="3" name="Content Placeholder 2"/>
          <p:cNvSpPr>
            <a:spLocks noGrp="1"/>
          </p:cNvSpPr>
          <p:nvPr>
            <p:ph idx="1"/>
          </p:nvPr>
        </p:nvSpPr>
        <p:spPr/>
        <p:txBody>
          <a:bodyPr/>
          <a:lstStyle/>
          <a:p>
            <a:pPr marL="0" indent="0" algn="r">
              <a:buNone/>
            </a:pPr>
            <a:r>
              <a:rPr lang="ar-SA" b="1" dirty="0"/>
              <a:t>المؤثرات النفسية في سلوكية السائح </a:t>
            </a:r>
            <a:r>
              <a:rPr lang="ar-SA" b="1" dirty="0" smtClean="0"/>
              <a:t>:-</a:t>
            </a:r>
          </a:p>
          <a:p>
            <a:pPr algn="r" rtl="1">
              <a:buFont typeface="Arial" panose="020B0604020202020204" pitchFamily="34" charset="0"/>
              <a:buChar char="•"/>
            </a:pPr>
            <a:r>
              <a:rPr lang="ar-SA" b="1" dirty="0"/>
              <a:t>الدوافع</a:t>
            </a:r>
            <a:endParaRPr lang="en-US" dirty="0"/>
          </a:p>
          <a:p>
            <a:pPr algn="r" rtl="1">
              <a:buFont typeface="Arial" panose="020B0604020202020204" pitchFamily="34" charset="0"/>
              <a:buChar char="•"/>
            </a:pPr>
            <a:r>
              <a:rPr lang="ar-SA" b="1" dirty="0"/>
              <a:t>الإدراك</a:t>
            </a:r>
            <a:endParaRPr lang="en-US" dirty="0"/>
          </a:p>
          <a:p>
            <a:pPr algn="r" rtl="1">
              <a:buFont typeface="Arial" panose="020B0604020202020204" pitchFamily="34" charset="0"/>
              <a:buChar char="•"/>
            </a:pPr>
            <a:r>
              <a:rPr lang="ar-SA" b="1" dirty="0"/>
              <a:t>التعلم</a:t>
            </a:r>
            <a:endParaRPr lang="en-US" dirty="0"/>
          </a:p>
          <a:p>
            <a:pPr algn="r" rtl="1">
              <a:buFont typeface="Arial" panose="020B0604020202020204" pitchFamily="34" charset="0"/>
              <a:buChar char="•"/>
            </a:pPr>
            <a:r>
              <a:rPr lang="ar-SA" b="1" dirty="0"/>
              <a:t>التعرف</a:t>
            </a:r>
            <a:endParaRPr lang="en-US" dirty="0"/>
          </a:p>
          <a:p>
            <a:pPr algn="r" rtl="1">
              <a:buFont typeface="Arial" panose="020B0604020202020204" pitchFamily="34" charset="0"/>
              <a:buChar char="•"/>
            </a:pPr>
            <a:r>
              <a:rPr lang="ar-SA" b="1" dirty="0"/>
              <a:t>الشخصية</a:t>
            </a:r>
            <a:endParaRPr lang="en-US" dirty="0"/>
          </a:p>
          <a:p>
            <a:pPr marL="0" indent="0" algn="r">
              <a:buNone/>
            </a:pPr>
            <a:endParaRPr lang="en-US" dirty="0"/>
          </a:p>
        </p:txBody>
      </p:sp>
    </p:spTree>
    <p:extLst>
      <p:ext uri="{BB962C8B-B14F-4D97-AF65-F5344CB8AC3E}">
        <p14:creationId xmlns:p14="http://schemas.microsoft.com/office/powerpoint/2010/main" val="267001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أولا: الدوافع</a:t>
            </a:r>
            <a:r>
              <a:rPr lang="en-US" dirty="0"/>
              <a:t/>
            </a:r>
            <a:br>
              <a:rPr lang="en-US" dirty="0"/>
            </a:br>
            <a:endParaRPr lang="en-US" dirty="0"/>
          </a:p>
        </p:txBody>
      </p:sp>
      <p:sp>
        <p:nvSpPr>
          <p:cNvPr id="3" name="Content Placeholder 2"/>
          <p:cNvSpPr>
            <a:spLocks noGrp="1"/>
          </p:cNvSpPr>
          <p:nvPr>
            <p:ph idx="1"/>
          </p:nvPr>
        </p:nvSpPr>
        <p:spPr>
          <a:xfrm>
            <a:off x="436728" y="2438399"/>
            <a:ext cx="11267543" cy="4235355"/>
          </a:xfrm>
        </p:spPr>
        <p:txBody>
          <a:bodyPr>
            <a:noAutofit/>
          </a:bodyPr>
          <a:lstStyle/>
          <a:p>
            <a:pPr marL="0" lvl="0" indent="0" algn="r" rtl="1">
              <a:lnSpc>
                <a:spcPct val="150000"/>
              </a:lnSpc>
              <a:buNone/>
            </a:pPr>
            <a:r>
              <a:rPr lang="ar-SA" sz="2400" dirty="0"/>
              <a:t>تمثل الدوافع نقطة البداية للتحرك باتجاه سلوكي بصورة عملية بأشباع الحاجات واستجابة لمجموعة بواعث دافعة للتعرف، وقد تتحول حاجاته ورغباته الى مستوى أعلى عندما يشبع الحاجات الأساسية، الحاجات الثانوية، أو كمالية أو ترويحية، ويعتمد ذلك على طبيعة الحاجات ومكانتها في المجتمع المحيط به والظروف السائدة وعلى سبيل المثال عندما تتوفر ثلاث برامج سياحية في بلد واحد يختلف كل برنامج عن الآخر بمزايا تنافسية لتستقطب السائح إلى كل نوع يجد في نفسه دوافع متعددة لاختيار أحدى البرامج الذي يمكن يتبع حاجاته ورغباته وإمكانيته المادية والدوافع المخصصة للبرنامج السياحي.</a:t>
            </a:r>
            <a:endParaRPr lang="en-US" sz="2400" dirty="0"/>
          </a:p>
          <a:p>
            <a:pPr marL="0" indent="0" algn="r" rtl="1">
              <a:lnSpc>
                <a:spcPct val="150000"/>
              </a:lnSpc>
              <a:buNone/>
            </a:pPr>
            <a:r>
              <a:rPr lang="ar-SA" sz="2400" dirty="0"/>
              <a:t>وعلى أساس ذلك تكون الدوافع سواء كانت أساسية أو مكتسبة مهمة بالنسبة لتسويق الخدمة السياحية.</a:t>
            </a:r>
            <a:endParaRPr lang="en-US" sz="2400" dirty="0"/>
          </a:p>
          <a:p>
            <a:pPr marL="0" indent="0" algn="r">
              <a:lnSpc>
                <a:spcPct val="150000"/>
              </a:lnSpc>
              <a:buNone/>
            </a:pPr>
            <a:endParaRPr lang="en-US" sz="2400" dirty="0"/>
          </a:p>
        </p:txBody>
      </p:sp>
    </p:spTree>
    <p:extLst>
      <p:ext uri="{BB962C8B-B14F-4D97-AF65-F5344CB8AC3E}">
        <p14:creationId xmlns:p14="http://schemas.microsoft.com/office/powerpoint/2010/main" val="4209292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ثانيا: الإدراك</a:t>
            </a:r>
            <a:endParaRPr lang="en-US" dirty="0"/>
          </a:p>
        </p:txBody>
      </p:sp>
      <p:sp>
        <p:nvSpPr>
          <p:cNvPr id="3" name="Content Placeholder 2"/>
          <p:cNvSpPr>
            <a:spLocks noGrp="1"/>
          </p:cNvSpPr>
          <p:nvPr>
            <p:ph idx="1"/>
          </p:nvPr>
        </p:nvSpPr>
        <p:spPr>
          <a:xfrm>
            <a:off x="559558" y="2438400"/>
            <a:ext cx="11144713" cy="3651504"/>
          </a:xfrm>
        </p:spPr>
        <p:txBody>
          <a:bodyPr>
            <a:normAutofit/>
          </a:bodyPr>
          <a:lstStyle/>
          <a:p>
            <a:pPr marL="0" lvl="0" indent="0" algn="r" rtl="1">
              <a:lnSpc>
                <a:spcPct val="150000"/>
              </a:lnSpc>
              <a:buNone/>
            </a:pPr>
            <a:r>
              <a:rPr lang="ar-SA" sz="2800" dirty="0"/>
              <a:t>العملية التي تشكل انطباعات ذهنية لمؤشر معين داخل حدود معرفة السائح ويدرك السائح خدمة سياحية عندما يتعرف على خصائصها وتقع تحت تجربته، وقد تختلف أدراكات الناس لنفس الحالة أو الخدمة من خلال حواس (البصر، السمع، الذوق، الشم، اللمس</a:t>
            </a:r>
            <a:r>
              <a:rPr lang="ar-SA" sz="2800" dirty="0" smtClean="0"/>
              <a:t>).</a:t>
            </a:r>
            <a:endParaRPr lang="en-US" sz="2800" dirty="0"/>
          </a:p>
          <a:p>
            <a:pPr marL="0" indent="0" algn="r" rtl="1">
              <a:lnSpc>
                <a:spcPct val="150000"/>
              </a:lnSpc>
              <a:buNone/>
            </a:pPr>
            <a:r>
              <a:rPr lang="ar-SA" sz="2800" dirty="0"/>
              <a:t>وقد يصبح مدركا للخدمة السياحية عندما تتولد لديه القناعة التامة بإن الخدمة التي حصل عليها كانت ضمن توقعاته.</a:t>
            </a:r>
            <a:endParaRPr lang="en-US" sz="2800" dirty="0"/>
          </a:p>
          <a:p>
            <a:pPr marL="0" indent="0" algn="r">
              <a:lnSpc>
                <a:spcPct val="150000"/>
              </a:lnSpc>
              <a:buNone/>
            </a:pPr>
            <a:endParaRPr lang="en-US" sz="2800" dirty="0"/>
          </a:p>
        </p:txBody>
      </p:sp>
    </p:spTree>
    <p:extLst>
      <p:ext uri="{BB962C8B-B14F-4D97-AF65-F5344CB8AC3E}">
        <p14:creationId xmlns:p14="http://schemas.microsoft.com/office/powerpoint/2010/main" val="3469895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ثانيا: الإدراك</a:t>
            </a:r>
            <a:endParaRPr lang="en-US" dirty="0"/>
          </a:p>
        </p:txBody>
      </p:sp>
      <p:sp>
        <p:nvSpPr>
          <p:cNvPr id="3" name="Content Placeholder 2"/>
          <p:cNvSpPr>
            <a:spLocks noGrp="1"/>
          </p:cNvSpPr>
          <p:nvPr>
            <p:ph idx="1"/>
          </p:nvPr>
        </p:nvSpPr>
        <p:spPr>
          <a:xfrm>
            <a:off x="518616" y="2438400"/>
            <a:ext cx="11185656" cy="3651504"/>
          </a:xfrm>
        </p:spPr>
        <p:txBody>
          <a:bodyPr/>
          <a:lstStyle/>
          <a:p>
            <a:pPr algn="r" rtl="1">
              <a:lnSpc>
                <a:spcPct val="200000"/>
              </a:lnSpc>
              <a:buFont typeface="Wingdings" panose="05000000000000000000" pitchFamily="2" charset="2"/>
              <a:buChar char="v"/>
            </a:pPr>
            <a:r>
              <a:rPr lang="ar-SA" dirty="0"/>
              <a:t>كما أن الإدراك حسب ما يؤكده هارود شميدت من ثلاثة جوانب </a:t>
            </a:r>
            <a:r>
              <a:rPr lang="ar-SA" dirty="0" smtClean="0"/>
              <a:t>هامة :-</a:t>
            </a:r>
          </a:p>
          <a:p>
            <a:pPr marL="457200" indent="-457200" algn="r" rtl="1">
              <a:lnSpc>
                <a:spcPct val="200000"/>
              </a:lnSpc>
              <a:buFont typeface="+mj-lt"/>
              <a:buAutoNum type="arabicPeriod"/>
            </a:pPr>
            <a:r>
              <a:rPr lang="ar-SA" dirty="0" smtClean="0"/>
              <a:t>البحث </a:t>
            </a:r>
            <a:r>
              <a:rPr lang="ar-SA" dirty="0"/>
              <a:t>عن معلومات لتشكيل انطباعات ذهنية لمؤثر معين داخل حدود معرفة السائح.</a:t>
            </a:r>
            <a:endParaRPr lang="en-US" dirty="0"/>
          </a:p>
          <a:p>
            <a:pPr marL="457200" lvl="0" indent="-457200" algn="r" rtl="1">
              <a:lnSpc>
                <a:spcPct val="200000"/>
              </a:lnSpc>
              <a:buFont typeface="+mj-lt"/>
              <a:buAutoNum type="arabicPeriod"/>
            </a:pPr>
            <a:r>
              <a:rPr lang="ar-SA" dirty="0"/>
              <a:t>الحساسية للمعلومات من خلال ادراكه لخصائص السلع والخدمات السياحية.</a:t>
            </a:r>
            <a:endParaRPr lang="en-US" dirty="0"/>
          </a:p>
          <a:p>
            <a:pPr marL="457200" lvl="0" indent="-457200" algn="r" rtl="1">
              <a:lnSpc>
                <a:spcPct val="200000"/>
              </a:lnSpc>
              <a:buFont typeface="+mj-lt"/>
              <a:buAutoNum type="arabicPeriod"/>
            </a:pPr>
            <a:r>
              <a:rPr lang="ar-SA" dirty="0"/>
              <a:t>القاعدة الادراكية لمجموعة متغيرات البرنامج السياحي وبالتالي تدعم سلوك الشراء السياحي باتجاه الشراء نحو نوعية الخدمة التي تلبي طموحاته في النمط السياحي.</a:t>
            </a:r>
            <a:endParaRPr lang="en-US" dirty="0"/>
          </a:p>
          <a:p>
            <a:pPr marL="0" indent="0" algn="r">
              <a:buNone/>
            </a:pPr>
            <a:endParaRPr lang="en-US" dirty="0"/>
          </a:p>
        </p:txBody>
      </p:sp>
    </p:spTree>
    <p:extLst>
      <p:ext uri="{BB962C8B-B14F-4D97-AF65-F5344CB8AC3E}">
        <p14:creationId xmlns:p14="http://schemas.microsoft.com/office/powerpoint/2010/main" val="116891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dirty="0" smtClean="0"/>
              <a:t>ثانيا: </a:t>
            </a:r>
            <a:r>
              <a:rPr lang="ar-SA" dirty="0"/>
              <a:t>العمل. </a:t>
            </a:r>
            <a:r>
              <a:rPr lang="en-US" dirty="0"/>
              <a:t/>
            </a:r>
            <a:br>
              <a:rPr lang="en-US" dirty="0"/>
            </a:br>
            <a:endParaRPr lang="en-US" dirty="0"/>
          </a:p>
        </p:txBody>
      </p:sp>
      <p:sp>
        <p:nvSpPr>
          <p:cNvPr id="3" name="Content Placeholder 2"/>
          <p:cNvSpPr>
            <a:spLocks noGrp="1"/>
          </p:cNvSpPr>
          <p:nvPr>
            <p:ph idx="1"/>
          </p:nvPr>
        </p:nvSpPr>
        <p:spPr>
          <a:xfrm>
            <a:off x="2933700" y="2438399"/>
            <a:ext cx="8770571" cy="4003344"/>
          </a:xfrm>
        </p:spPr>
        <p:txBody>
          <a:bodyPr>
            <a:normAutofit fontScale="92500"/>
          </a:bodyPr>
          <a:lstStyle/>
          <a:p>
            <a:pPr marL="0" lvl="0" indent="0" algn="ctr" rtl="1">
              <a:lnSpc>
                <a:spcPct val="150000"/>
              </a:lnSpc>
              <a:buNone/>
            </a:pPr>
            <a:r>
              <a:rPr lang="ar-SA" sz="2600" dirty="0" smtClean="0"/>
              <a:t>يمثل </a:t>
            </a:r>
            <a:r>
              <a:rPr lang="ar-SA" sz="2600" dirty="0"/>
              <a:t>عنصراً أساسياً في حياة المجتمع الإنساني كله ولو لا العمل لما تطورت الحياة على كوكب الأرض، فالعمل عنصر هام من عناصر إنتاج المنتج السياحي، وقد عبرت عنه وجسدته تلك الإنجازات الإنسانية العظيمة على مر التاريخ والعصور البشرية المتلاحقة التي تمثلها المقومات السياحية الصناعية (كالآثار التاريخية والمعالم الحضارية الحديثة المنتشرة في كثير من دول العالم السياحية</a:t>
            </a:r>
            <a:r>
              <a:rPr lang="ar-SA" sz="2600" dirty="0" smtClean="0"/>
              <a:t>).</a:t>
            </a:r>
            <a:r>
              <a:rPr lang="ar-SA" sz="2600" dirty="0"/>
              <a:t> </a:t>
            </a:r>
            <a:r>
              <a:rPr lang="ar-SA" sz="2600" dirty="0" smtClean="0"/>
              <a:t> يمثل </a:t>
            </a:r>
            <a:r>
              <a:rPr lang="ar-SA" sz="2600" dirty="0"/>
              <a:t>من زاوية أخرى تلك الجهود البشرية التي يبذلها العاملون في مختلف الأنشطة السياحية المعروفة: الحكومية والعامة والخاصة، فالعمل هو المتحرك الرئيسي لأي نشاط إنتاجي وخصوصاً النشاط السياحي.</a:t>
            </a:r>
            <a:endParaRPr lang="en-US" sz="2600" dirty="0"/>
          </a:p>
          <a:p>
            <a:pPr algn="ctr">
              <a:lnSpc>
                <a:spcPct val="150000"/>
              </a:lnSpc>
            </a:pPr>
            <a:endParaRPr lang="en-US" dirty="0"/>
          </a:p>
        </p:txBody>
      </p:sp>
    </p:spTree>
    <p:extLst>
      <p:ext uri="{BB962C8B-B14F-4D97-AF65-F5344CB8AC3E}">
        <p14:creationId xmlns:p14="http://schemas.microsoft.com/office/powerpoint/2010/main" val="596098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ثالثا: التعلم</a:t>
            </a:r>
            <a:endParaRPr lang="en-US" dirty="0"/>
          </a:p>
        </p:txBody>
      </p:sp>
      <p:sp>
        <p:nvSpPr>
          <p:cNvPr id="3" name="Content Placeholder 2"/>
          <p:cNvSpPr>
            <a:spLocks noGrp="1"/>
          </p:cNvSpPr>
          <p:nvPr>
            <p:ph idx="1"/>
          </p:nvPr>
        </p:nvSpPr>
        <p:spPr>
          <a:xfrm>
            <a:off x="2524836" y="2438399"/>
            <a:ext cx="9179435" cy="3921457"/>
          </a:xfrm>
        </p:spPr>
        <p:txBody>
          <a:bodyPr>
            <a:noAutofit/>
          </a:bodyPr>
          <a:lstStyle/>
          <a:p>
            <a:pPr marL="0" indent="0" algn="r">
              <a:lnSpc>
                <a:spcPct val="150000"/>
              </a:lnSpc>
              <a:buNone/>
            </a:pPr>
            <a:r>
              <a:rPr lang="ar-SA" sz="2800" dirty="0" smtClean="0"/>
              <a:t>يظهر </a:t>
            </a:r>
            <a:r>
              <a:rPr lang="ar-SA" sz="2800" dirty="0"/>
              <a:t>لتعلم أثره من خلال حصول السائح على معرفة أو معلومات معينة تسهم في دفع بواعث السفر نحو مناطق المقصد السياحي ولها علاقة مباشرة في تحديد النمط السياحي الذي تتجلى صورته في مخيلة السائح مما يدفعه لاختيار منطقة الجذب السياحي والنمط السياحي السائد منها أو مجموعة الخدمات المتوفرة لديه وقد يحصل السائح على معلومات من مصادر متنوعة ومتعددة.</a:t>
            </a:r>
            <a:endParaRPr lang="en-US" sz="2800" dirty="0"/>
          </a:p>
        </p:txBody>
      </p:sp>
    </p:spTree>
    <p:extLst>
      <p:ext uri="{BB962C8B-B14F-4D97-AF65-F5344CB8AC3E}">
        <p14:creationId xmlns:p14="http://schemas.microsoft.com/office/powerpoint/2010/main" val="3456833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رابعا: التعرف</a:t>
            </a:r>
            <a:endParaRPr lang="en-US" dirty="0"/>
          </a:p>
        </p:txBody>
      </p:sp>
      <p:sp>
        <p:nvSpPr>
          <p:cNvPr id="3" name="Content Placeholder 2"/>
          <p:cNvSpPr>
            <a:spLocks noGrp="1"/>
          </p:cNvSpPr>
          <p:nvPr>
            <p:ph idx="1"/>
          </p:nvPr>
        </p:nvSpPr>
        <p:spPr/>
        <p:txBody>
          <a:bodyPr>
            <a:normAutofit/>
          </a:bodyPr>
          <a:lstStyle/>
          <a:p>
            <a:pPr marL="0" lvl="0" indent="0" algn="r">
              <a:lnSpc>
                <a:spcPct val="150000"/>
              </a:lnSpc>
              <a:buNone/>
            </a:pPr>
            <a:r>
              <a:rPr lang="ar-SA" sz="2800" dirty="0" smtClean="0"/>
              <a:t>التعرف يكون  </a:t>
            </a:r>
            <a:r>
              <a:rPr lang="ar-SA" sz="2800" dirty="0"/>
              <a:t>في طريقة الاستجابة لمؤثر معين بما يؤدي الى إتباع سلوك معين وفعل قائم، وينعكس ذلك أيضا في تصرفات وسلوكيات السائح مما يجعله نمطً من السلوك الفردي أو الجماعي، ويؤكد رجال التسويق على صعوبة تحويل معتادين على علامات معينة أو خدمات سياحية محددة.</a:t>
            </a:r>
            <a:endParaRPr lang="en-US" sz="2800" dirty="0"/>
          </a:p>
          <a:p>
            <a:pPr marL="0" indent="0" algn="r">
              <a:lnSpc>
                <a:spcPct val="150000"/>
              </a:lnSpc>
              <a:buNone/>
            </a:pPr>
            <a:endParaRPr lang="en-US" sz="2800" dirty="0"/>
          </a:p>
        </p:txBody>
      </p:sp>
    </p:spTree>
    <p:extLst>
      <p:ext uri="{BB962C8B-B14F-4D97-AF65-F5344CB8AC3E}">
        <p14:creationId xmlns:p14="http://schemas.microsoft.com/office/powerpoint/2010/main" val="2949854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خامسا: الشخصية</a:t>
            </a:r>
            <a:endParaRPr lang="en-US" dirty="0"/>
          </a:p>
        </p:txBody>
      </p:sp>
      <p:sp>
        <p:nvSpPr>
          <p:cNvPr id="3" name="Content Placeholder 2"/>
          <p:cNvSpPr>
            <a:spLocks noGrp="1"/>
          </p:cNvSpPr>
          <p:nvPr>
            <p:ph idx="1"/>
          </p:nvPr>
        </p:nvSpPr>
        <p:spPr>
          <a:xfrm>
            <a:off x="450376" y="2438399"/>
            <a:ext cx="11253895" cy="4044287"/>
          </a:xfrm>
        </p:spPr>
        <p:txBody>
          <a:bodyPr/>
          <a:lstStyle/>
          <a:p>
            <a:pPr marL="0" lvl="0" indent="0" algn="r" rtl="1">
              <a:lnSpc>
                <a:spcPct val="100000"/>
              </a:lnSpc>
              <a:buNone/>
            </a:pPr>
            <a:r>
              <a:rPr lang="ar-SA" sz="2400" dirty="0" smtClean="0"/>
              <a:t>تشكل </a:t>
            </a:r>
            <a:r>
              <a:rPr lang="ar-SA" sz="2400" dirty="0"/>
              <a:t>الشخصية تنظيما ديناميكيا لعدد من العناصر المتفاعلة مع بعضها في حالة متغيرة باستمرار وهي عناصر غير ملموسة بل هي مظاهر وتفسيرات تلحق بالسلوك </a:t>
            </a:r>
            <a:r>
              <a:rPr lang="ar-SA" sz="2400" dirty="0" smtClean="0"/>
              <a:t>الإنساني</a:t>
            </a:r>
          </a:p>
          <a:p>
            <a:pPr marL="0" lvl="0" indent="0" algn="r" rtl="1">
              <a:lnSpc>
                <a:spcPct val="100000"/>
              </a:lnSpc>
              <a:buNone/>
            </a:pPr>
            <a:r>
              <a:rPr lang="ar-SA" sz="2400" dirty="0" smtClean="0"/>
              <a:t>ينظر </a:t>
            </a:r>
            <a:r>
              <a:rPr lang="ar-SA" sz="2400" dirty="0"/>
              <a:t>رجال الاجتماع الى النشاط التسويقي السياحي على أنه مجموعة من الأفراد متأثرين بضغوطات الجماعات ورغبات الأفراد.</a:t>
            </a:r>
            <a:endParaRPr lang="en-US" sz="2400" dirty="0"/>
          </a:p>
          <a:p>
            <a:pPr marL="0" indent="0" algn="r" rtl="1">
              <a:lnSpc>
                <a:spcPct val="100000"/>
              </a:lnSpc>
              <a:buNone/>
            </a:pPr>
            <a:r>
              <a:rPr lang="ar-SA" sz="2400" dirty="0"/>
              <a:t>وقد تنطوي على شخصية الفرد عدم الشعور بالفردية ويجب ان يقلم نفسه مع المجموعة ويحاول ان يشكل عاداته وحاجاته وفقا لظروف الجماعة، وقد تتباين شخصيات السياح داخل المجموعة من حيث الديانة والمعتقد والاحترام والأخلاق والتصرفات تنعكس في شخصية السائح ويركز المهتمين بالتسويق لإيجاد تفسيرات لسلوك السياح وتصرفاتهم ودوافعهم التي يمكن ان تبرز من خلال شخصيتهم.</a:t>
            </a:r>
            <a:endParaRPr lang="en-US" sz="2400" dirty="0"/>
          </a:p>
          <a:p>
            <a:pPr marL="0" indent="0" algn="r">
              <a:buNone/>
            </a:pPr>
            <a:endParaRPr lang="en-US" dirty="0"/>
          </a:p>
        </p:txBody>
      </p:sp>
    </p:spTree>
    <p:extLst>
      <p:ext uri="{BB962C8B-B14F-4D97-AF65-F5344CB8AC3E}">
        <p14:creationId xmlns:p14="http://schemas.microsoft.com/office/powerpoint/2010/main" val="1203023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494" y="3188715"/>
            <a:ext cx="8770571" cy="1560716"/>
          </a:xfrm>
        </p:spPr>
        <p:txBody>
          <a:bodyPr/>
          <a:lstStyle/>
          <a:p>
            <a:pPr algn="ctr"/>
            <a:r>
              <a:rPr lang="ar-SA" b="1" dirty="0"/>
              <a:t>حتمية بحوث الأسواق السياحية</a:t>
            </a:r>
            <a:endParaRPr lang="en-US" dirty="0"/>
          </a:p>
        </p:txBody>
      </p:sp>
    </p:spTree>
    <p:extLst>
      <p:ext uri="{BB962C8B-B14F-4D97-AF65-F5344CB8AC3E}">
        <p14:creationId xmlns:p14="http://schemas.microsoft.com/office/powerpoint/2010/main" val="3164435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مفهوم السوق السياحي </a:t>
            </a:r>
            <a:endParaRPr lang="en-US" dirty="0"/>
          </a:p>
        </p:txBody>
      </p:sp>
      <p:sp>
        <p:nvSpPr>
          <p:cNvPr id="3" name="Content Placeholder 2"/>
          <p:cNvSpPr>
            <a:spLocks noGrp="1"/>
          </p:cNvSpPr>
          <p:nvPr>
            <p:ph idx="1"/>
          </p:nvPr>
        </p:nvSpPr>
        <p:spPr>
          <a:xfrm>
            <a:off x="436728" y="2438400"/>
            <a:ext cx="11267543" cy="3651504"/>
          </a:xfrm>
        </p:spPr>
        <p:txBody>
          <a:bodyPr/>
          <a:lstStyle/>
          <a:p>
            <a:pPr marL="0" indent="0" algn="r">
              <a:lnSpc>
                <a:spcPct val="300000"/>
              </a:lnSpc>
              <a:buNone/>
            </a:pPr>
            <a:r>
              <a:rPr lang="ar-IQ" sz="2400" dirty="0"/>
              <a:t>هو ما تمر به المؤسسات الرسمية وغير الرسمية والمشروعات السياحية من تطويع منظم ومنسق للسياسات على الصعيد المحلي والاقليمي والقومي والدولي لتحقيق اقصى درجة من اشباع رغبات مجموعات معينة من المستهلكين السياح مع ربح </a:t>
            </a:r>
            <a:r>
              <a:rPr lang="ar-IQ" sz="2400" dirty="0" smtClean="0"/>
              <a:t>مناسب</a:t>
            </a:r>
            <a:r>
              <a:rPr lang="ar-SA" sz="2400" dirty="0"/>
              <a:t>.</a:t>
            </a:r>
            <a:r>
              <a:rPr lang="ar-IQ" sz="2400" dirty="0"/>
              <a:t> </a:t>
            </a:r>
            <a:endParaRPr lang="en-US" sz="2400" dirty="0" smtClean="0"/>
          </a:p>
          <a:p>
            <a:pPr marL="0" indent="0" algn="r">
              <a:buNone/>
            </a:pPr>
            <a:endParaRPr lang="en-US" dirty="0"/>
          </a:p>
        </p:txBody>
      </p:sp>
    </p:spTree>
    <p:extLst>
      <p:ext uri="{BB962C8B-B14F-4D97-AF65-F5344CB8AC3E}">
        <p14:creationId xmlns:p14="http://schemas.microsoft.com/office/powerpoint/2010/main" val="53224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السياسات التسويقية </a:t>
            </a:r>
            <a:endParaRPr lang="en-US" dirty="0"/>
          </a:p>
        </p:txBody>
      </p:sp>
      <p:sp>
        <p:nvSpPr>
          <p:cNvPr id="3" name="Content Placeholder 2"/>
          <p:cNvSpPr>
            <a:spLocks noGrp="1"/>
          </p:cNvSpPr>
          <p:nvPr>
            <p:ph idx="1"/>
          </p:nvPr>
        </p:nvSpPr>
        <p:spPr>
          <a:xfrm>
            <a:off x="436728" y="2438400"/>
            <a:ext cx="11267543" cy="3651504"/>
          </a:xfrm>
        </p:spPr>
        <p:txBody>
          <a:bodyPr/>
          <a:lstStyle/>
          <a:p>
            <a:pPr marL="0" indent="0" algn="r" rtl="1">
              <a:lnSpc>
                <a:spcPct val="250000"/>
              </a:lnSpc>
              <a:buNone/>
            </a:pPr>
            <a:r>
              <a:rPr lang="ar-IQ" dirty="0"/>
              <a:t>  </a:t>
            </a:r>
            <a:r>
              <a:rPr lang="ar-IQ" sz="2400" dirty="0"/>
              <a:t>تعمد الكثير من الشركات السياحية والسفر الى تخفيض الكفاءة التسويقية عن طريق الاستفادة من إمكاناتها في التوفيق بين جميع المجهودات التسويقية، بحيث تصل الى اداء الخدمات السياحية بأقل تكلفة ممكنة، وللحصول على اكبر عائد ممكن يتحقق ذلك على أساس سياسات مرسومة ترتكز على البحوث </a:t>
            </a:r>
            <a:r>
              <a:rPr lang="ar-IQ" sz="2400" dirty="0" smtClean="0"/>
              <a:t>العلمية</a:t>
            </a:r>
            <a:r>
              <a:rPr lang="ar-SA" sz="2400" dirty="0" smtClean="0"/>
              <a:t>.</a:t>
            </a:r>
            <a:endParaRPr lang="en-US" sz="2400" dirty="0"/>
          </a:p>
        </p:txBody>
      </p:sp>
    </p:spTree>
    <p:extLst>
      <p:ext uri="{BB962C8B-B14F-4D97-AF65-F5344CB8AC3E}">
        <p14:creationId xmlns:p14="http://schemas.microsoft.com/office/powerpoint/2010/main" val="292391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العوامل المؤثرة في سياسات التسويق </a:t>
            </a:r>
            <a:endParaRPr lang="en-US" dirty="0"/>
          </a:p>
        </p:txBody>
      </p:sp>
      <p:sp>
        <p:nvSpPr>
          <p:cNvPr id="3" name="Content Placeholder 2"/>
          <p:cNvSpPr>
            <a:spLocks noGrp="1"/>
          </p:cNvSpPr>
          <p:nvPr>
            <p:ph idx="1"/>
          </p:nvPr>
        </p:nvSpPr>
        <p:spPr>
          <a:xfrm>
            <a:off x="423082" y="2438400"/>
            <a:ext cx="11281190" cy="3651504"/>
          </a:xfrm>
        </p:spPr>
        <p:txBody>
          <a:bodyPr/>
          <a:lstStyle/>
          <a:p>
            <a:pPr marL="514350" indent="-514350" algn="r" rtl="1">
              <a:lnSpc>
                <a:spcPct val="200000"/>
              </a:lnSpc>
              <a:buFont typeface="+mj-lt"/>
              <a:buAutoNum type="arabicPeriod"/>
            </a:pPr>
            <a:r>
              <a:rPr lang="ar-IQ" sz="3200" dirty="0"/>
              <a:t>مكونات وعوامل تتعلق بالمنتج السياحي </a:t>
            </a:r>
            <a:r>
              <a:rPr lang="ar-SA" sz="3200" dirty="0" smtClean="0"/>
              <a:t>.</a:t>
            </a:r>
          </a:p>
          <a:p>
            <a:pPr marL="514350" indent="-514350" algn="r" rtl="1">
              <a:lnSpc>
                <a:spcPct val="200000"/>
              </a:lnSpc>
              <a:buFont typeface="+mj-lt"/>
              <a:buAutoNum type="arabicPeriod"/>
            </a:pPr>
            <a:r>
              <a:rPr lang="ar-IQ" sz="3200" dirty="0"/>
              <a:t>عوامل مرتبطة بمنشآت التسويق السياحي </a:t>
            </a:r>
            <a:r>
              <a:rPr lang="ar-SA" sz="3200" dirty="0" smtClean="0"/>
              <a:t>.</a:t>
            </a:r>
          </a:p>
          <a:p>
            <a:pPr marL="514350" indent="-514350" algn="r" rtl="1">
              <a:lnSpc>
                <a:spcPct val="200000"/>
              </a:lnSpc>
              <a:buFont typeface="+mj-lt"/>
              <a:buAutoNum type="arabicPeriod"/>
            </a:pPr>
            <a:r>
              <a:rPr lang="ar-IQ" sz="3200" dirty="0"/>
              <a:t>عوامل مرتبطة </a:t>
            </a:r>
            <a:r>
              <a:rPr lang="ar-IQ" sz="3200" dirty="0" smtClean="0"/>
              <a:t>بالأسواق</a:t>
            </a:r>
            <a:r>
              <a:rPr lang="ar-SA" sz="3200" dirty="0" smtClean="0"/>
              <a:t>.</a:t>
            </a:r>
          </a:p>
          <a:p>
            <a:pPr marL="0" indent="0" algn="r">
              <a:buNone/>
            </a:pPr>
            <a:endParaRPr lang="en-US" dirty="0"/>
          </a:p>
        </p:txBody>
      </p:sp>
    </p:spTree>
    <p:extLst>
      <p:ext uri="{BB962C8B-B14F-4D97-AF65-F5344CB8AC3E}">
        <p14:creationId xmlns:p14="http://schemas.microsoft.com/office/powerpoint/2010/main" val="2334780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أولا:</a:t>
            </a:r>
            <a:r>
              <a:rPr lang="ar-IQ" dirty="0" smtClean="0"/>
              <a:t>مكونات </a:t>
            </a:r>
            <a:r>
              <a:rPr lang="ar-IQ" dirty="0"/>
              <a:t>وعوامل تتعلق بالمنتج السياحي </a:t>
            </a:r>
            <a:r>
              <a:rPr lang="ar-SA" dirty="0"/>
              <a:t>.</a:t>
            </a:r>
            <a:br>
              <a:rPr lang="ar-SA" dirty="0"/>
            </a:br>
            <a:endParaRPr lang="en-US" dirty="0"/>
          </a:p>
        </p:txBody>
      </p:sp>
      <p:sp>
        <p:nvSpPr>
          <p:cNvPr id="3" name="Content Placeholder 2"/>
          <p:cNvSpPr>
            <a:spLocks noGrp="1"/>
          </p:cNvSpPr>
          <p:nvPr>
            <p:ph idx="1"/>
          </p:nvPr>
        </p:nvSpPr>
        <p:spPr>
          <a:xfrm>
            <a:off x="341194" y="2438399"/>
            <a:ext cx="11363077" cy="4139821"/>
          </a:xfrm>
        </p:spPr>
        <p:txBody>
          <a:bodyPr>
            <a:normAutofit lnSpcReduction="10000"/>
          </a:bodyPr>
          <a:lstStyle/>
          <a:p>
            <a:pPr marL="0" indent="0" algn="r">
              <a:lnSpc>
                <a:spcPct val="150000"/>
              </a:lnSpc>
              <a:buNone/>
            </a:pPr>
            <a:r>
              <a:rPr lang="ar-IQ" dirty="0"/>
              <a:t>تعد الخدمة السياحية بطبيعتها مركبا معقداً يتكون من عدة عناصر غير ملموسة تقدم للسائح، وتكون هذه الخدمة من مكونات اساسية على شكل عناصر الجذب والترويج ووسائل الاقامة والنقل والزيارات، ومن هذه المكونات هي</a:t>
            </a:r>
            <a:r>
              <a:rPr lang="ar-IQ" dirty="0" smtClean="0"/>
              <a:t>:</a:t>
            </a:r>
            <a:endParaRPr lang="ar-SA" dirty="0" smtClean="0"/>
          </a:p>
          <a:p>
            <a:pPr marL="0" indent="0" algn="r" rtl="1">
              <a:lnSpc>
                <a:spcPct val="250000"/>
              </a:lnSpc>
              <a:buNone/>
            </a:pPr>
            <a:r>
              <a:rPr lang="ar-IQ" dirty="0"/>
              <a:t>(أولاً) الامكانات الطبيعية والجغرافية مثل المناخ والبحار والانهار، او تاريخية كالمعالم الاثرية او قد تكون منافع الأنسان كالمراكز التعليمية والعلاجية والصناعية والتجارية والهندسية وكذلك المناسبات مثل المهرجانات والمؤتمرات</a:t>
            </a:r>
            <a:r>
              <a:rPr lang="ar-IQ" dirty="0" smtClean="0"/>
              <a:t>.</a:t>
            </a:r>
            <a:endParaRPr lang="ar-SA" dirty="0"/>
          </a:p>
          <a:p>
            <a:pPr marL="0" indent="0" algn="r" rtl="1">
              <a:lnSpc>
                <a:spcPct val="250000"/>
              </a:lnSpc>
              <a:buNone/>
            </a:pPr>
            <a:r>
              <a:rPr lang="ar-IQ" dirty="0" smtClean="0"/>
              <a:t>(</a:t>
            </a:r>
            <a:r>
              <a:rPr lang="ar-IQ" dirty="0"/>
              <a:t>ثانياً) الظروف الديموغرافية التي تحكم تصرفات السكان وتتمثل في اللغة والعوامل الاجتماعية واهمها الدين والقيم الاخلاقية والحضارية التي تتعلق بالثقافة والعادات والتقاليد ووعي الناس بالسياحة.</a:t>
            </a:r>
            <a:endParaRPr lang="en-US" dirty="0"/>
          </a:p>
          <a:p>
            <a:pPr marL="0" indent="0" algn="r">
              <a:buNone/>
            </a:pPr>
            <a:endParaRPr lang="en-US" dirty="0"/>
          </a:p>
        </p:txBody>
      </p:sp>
    </p:spTree>
    <p:extLst>
      <p:ext uri="{BB962C8B-B14F-4D97-AF65-F5344CB8AC3E}">
        <p14:creationId xmlns:p14="http://schemas.microsoft.com/office/powerpoint/2010/main" val="2298725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مكونات وعوامل تتعلق بالمنتج السياحي </a:t>
            </a:r>
            <a:r>
              <a:rPr lang="ar-SA" dirty="0"/>
              <a:t>.</a:t>
            </a:r>
            <a:endParaRPr lang="en-US" dirty="0"/>
          </a:p>
        </p:txBody>
      </p:sp>
      <p:sp>
        <p:nvSpPr>
          <p:cNvPr id="3" name="Content Placeholder 2"/>
          <p:cNvSpPr>
            <a:spLocks noGrp="1"/>
          </p:cNvSpPr>
          <p:nvPr>
            <p:ph idx="1"/>
          </p:nvPr>
        </p:nvSpPr>
        <p:spPr>
          <a:xfrm>
            <a:off x="436728" y="2438399"/>
            <a:ext cx="11267543" cy="4016991"/>
          </a:xfrm>
        </p:spPr>
        <p:txBody>
          <a:bodyPr/>
          <a:lstStyle/>
          <a:p>
            <a:pPr marL="0" indent="0" algn="r" rtl="1">
              <a:lnSpc>
                <a:spcPct val="200000"/>
              </a:lnSpc>
              <a:buNone/>
            </a:pPr>
            <a:r>
              <a:rPr lang="ar-IQ" dirty="0"/>
              <a:t>(ثالثاً) البنية التحتية والمرافق العامة للدولة مثل (الطرق والمطارات والموانئ وشبكات المياه والكهرباء والصرف الصحي والاتصالات) والتي تعد بمثابة السنة الاساسية.</a:t>
            </a:r>
            <a:endParaRPr lang="en-US" dirty="0"/>
          </a:p>
          <a:p>
            <a:pPr marL="0" indent="0" algn="r" rtl="1">
              <a:lnSpc>
                <a:spcPct val="200000"/>
              </a:lnSpc>
              <a:buNone/>
            </a:pPr>
            <a:r>
              <a:rPr lang="ar-IQ" dirty="0"/>
              <a:t>(رابعاً) البنية الفوقية التي يتعامل معها الزائرون والمرتبطة بوسائل الاقامة والاعاشة السياحية وتشمل الفنادق بأنواعها والمطاعم والمحلات والمنشآت الترفيهية والتسلية والمراكز التجارية وايضاً خدمات البنوك والتأمين .</a:t>
            </a:r>
            <a:endParaRPr lang="en-US" dirty="0"/>
          </a:p>
          <a:p>
            <a:pPr algn="r">
              <a:lnSpc>
                <a:spcPct val="200000"/>
              </a:lnSpc>
            </a:pPr>
            <a:r>
              <a:rPr lang="ar-IQ" dirty="0"/>
              <a:t>(خامساً) وسائل النقل والمواصلات البحرية والبرية والنهرية والجوية التي تنقل السائحين من مكان الى اخر، سواء داخل البلد او داخل المنطقة السياحية، ويتبع ذلك خدمات الاتصال كالبريد والبرق والهاتف والفاكس</a:t>
            </a:r>
            <a:endParaRPr lang="en-US" dirty="0"/>
          </a:p>
        </p:txBody>
      </p:sp>
    </p:spTree>
    <p:extLst>
      <p:ext uri="{BB962C8B-B14F-4D97-AF65-F5344CB8AC3E}">
        <p14:creationId xmlns:p14="http://schemas.microsoft.com/office/powerpoint/2010/main" val="463754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ثانيا:</a:t>
            </a:r>
            <a:r>
              <a:rPr lang="ar-IQ" b="1" dirty="0"/>
              <a:t> عوامل مرتبطة بمنشآت التسويق السياحي </a:t>
            </a:r>
            <a:endParaRPr lang="en-US" dirty="0"/>
          </a:p>
        </p:txBody>
      </p:sp>
      <p:sp>
        <p:nvSpPr>
          <p:cNvPr id="3" name="Content Placeholder 2"/>
          <p:cNvSpPr>
            <a:spLocks noGrp="1"/>
          </p:cNvSpPr>
          <p:nvPr>
            <p:ph idx="1"/>
          </p:nvPr>
        </p:nvSpPr>
        <p:spPr>
          <a:xfrm>
            <a:off x="395786" y="2438400"/>
            <a:ext cx="11308486" cy="3948752"/>
          </a:xfrm>
        </p:spPr>
        <p:txBody>
          <a:bodyPr/>
          <a:lstStyle/>
          <a:p>
            <a:pPr marL="0" indent="0" algn="r" rtl="1">
              <a:lnSpc>
                <a:spcPct val="150000"/>
              </a:lnSpc>
              <a:buNone/>
            </a:pPr>
            <a:r>
              <a:rPr lang="ar-IQ" dirty="0"/>
              <a:t>(أولاً) القوانين المنظمة لتكوين وانشاء ممارسة العمل السياحي التي تقوم به وكالات السياحة والسفر والمنشآت السياحية .</a:t>
            </a:r>
            <a:endParaRPr lang="en-US" dirty="0"/>
          </a:p>
          <a:p>
            <a:pPr marL="0" indent="0" algn="r" rtl="1">
              <a:lnSpc>
                <a:spcPct val="150000"/>
              </a:lnSpc>
              <a:buNone/>
            </a:pPr>
            <a:r>
              <a:rPr lang="ar-IQ" dirty="0"/>
              <a:t>( شروط تكوين وانشاء وكالة السفر ، النظم الادارية والمحاسبة ، شروط اختيار العاملين ، الاعمال السياحية المتنوعة وطرق مزاولتها ، شؤون الرقابة والتفتيش)</a:t>
            </a:r>
            <a:endParaRPr lang="en-US" dirty="0"/>
          </a:p>
          <a:p>
            <a:pPr marL="0" indent="0" algn="r" rtl="1">
              <a:lnSpc>
                <a:spcPct val="150000"/>
              </a:lnSpc>
              <a:buNone/>
            </a:pPr>
            <a:r>
              <a:rPr lang="ar-IQ" dirty="0"/>
              <a:t>(ثانياً) حاجة النشاط التسويقي في شركات السياحة والسفر الى المتخصصين في اعمال الادارة والتسويق من ذوي المؤهلات المحددة فضلاً من ضرورة توفر شروط ومكونات تتعلق بالافراد العاملين وخبراتهم.</a:t>
            </a:r>
            <a:endParaRPr lang="en-US" dirty="0"/>
          </a:p>
          <a:p>
            <a:pPr marL="0" indent="0" algn="r" rtl="1">
              <a:lnSpc>
                <a:spcPct val="150000"/>
              </a:lnSpc>
              <a:buNone/>
            </a:pPr>
            <a:r>
              <a:rPr lang="ar-IQ" dirty="0" smtClean="0"/>
              <a:t>(</a:t>
            </a:r>
            <a:r>
              <a:rPr lang="ar-SA" dirty="0" smtClean="0"/>
              <a:t>ثالثا</a:t>
            </a:r>
            <a:r>
              <a:rPr lang="ar-IQ" dirty="0" smtClean="0"/>
              <a:t>) </a:t>
            </a:r>
            <a:r>
              <a:rPr lang="ar-IQ" dirty="0"/>
              <a:t>اهمية الاعتماد على البحوث والدراسات للتعرف على طبيعة الاسواق المختلفة والتغيرات التي تطرأ عليها والتطورات التكنولوجية التي تحدث بصفة مستمرة.</a:t>
            </a:r>
            <a:endParaRPr lang="en-US" dirty="0"/>
          </a:p>
          <a:p>
            <a:pPr marL="0" indent="0" algn="r">
              <a:buNone/>
            </a:pPr>
            <a:endParaRPr lang="en-US" dirty="0"/>
          </a:p>
        </p:txBody>
      </p:sp>
    </p:spTree>
    <p:extLst>
      <p:ext uri="{BB962C8B-B14F-4D97-AF65-F5344CB8AC3E}">
        <p14:creationId xmlns:p14="http://schemas.microsoft.com/office/powerpoint/2010/main" val="1712926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dirty="0" smtClean="0"/>
              <a:t>ثالثا: </a:t>
            </a:r>
            <a:r>
              <a:rPr lang="ar-SA" dirty="0"/>
              <a:t>رأس المال.</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lgn="ctr">
              <a:lnSpc>
                <a:spcPct val="200000"/>
              </a:lnSpc>
              <a:buNone/>
            </a:pPr>
            <a:r>
              <a:rPr lang="ar-SA" sz="2400" dirty="0"/>
              <a:t>يمثل عنصراَ ضرورياً من عناصر الإنتاج التي تساهم مساهمة فعالة في تطوير المنتج السياحي بمكوناته الثلاثة (المقومات الطبيعية والمقومات الصناعية والخدمات والتسهيلات السياحية ورأس المال في السياحة تمثله تلك الأموال المستثمرة في مختلف المشروعات السياحية (العامة والخاصة) بالإضافة إلى المنشآت السياحية المختلفة من مبان ومعدات وأجهزة كالفنادق والشركات السياحية.</a:t>
            </a:r>
            <a:endParaRPr lang="en-US" sz="2400" dirty="0"/>
          </a:p>
        </p:txBody>
      </p:sp>
    </p:spTree>
    <p:extLst>
      <p:ext uri="{BB962C8B-B14F-4D97-AF65-F5344CB8AC3E}">
        <p14:creationId xmlns:p14="http://schemas.microsoft.com/office/powerpoint/2010/main" val="794791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عوامل </a:t>
            </a:r>
            <a:r>
              <a:rPr lang="ar-IQ" b="1" dirty="0"/>
              <a:t>مرتبطة بمنشآت التسويق السياحي </a:t>
            </a:r>
            <a:endParaRPr lang="en-US" dirty="0"/>
          </a:p>
        </p:txBody>
      </p:sp>
      <p:sp>
        <p:nvSpPr>
          <p:cNvPr id="3" name="Content Placeholder 2"/>
          <p:cNvSpPr>
            <a:spLocks noGrp="1"/>
          </p:cNvSpPr>
          <p:nvPr>
            <p:ph idx="1"/>
          </p:nvPr>
        </p:nvSpPr>
        <p:spPr>
          <a:xfrm>
            <a:off x="395786" y="2438400"/>
            <a:ext cx="11308486" cy="3651504"/>
          </a:xfrm>
        </p:spPr>
        <p:txBody>
          <a:bodyPr/>
          <a:lstStyle/>
          <a:p>
            <a:pPr marL="0" indent="0" algn="r">
              <a:buNone/>
            </a:pPr>
            <a:r>
              <a:rPr lang="ar-IQ" dirty="0" smtClean="0"/>
              <a:t>(</a:t>
            </a:r>
            <a:r>
              <a:rPr lang="ar-SA" dirty="0" smtClean="0"/>
              <a:t>رابعا</a:t>
            </a:r>
            <a:r>
              <a:rPr lang="ar-IQ" dirty="0" smtClean="0"/>
              <a:t>) </a:t>
            </a:r>
            <a:r>
              <a:rPr lang="ar-IQ" dirty="0"/>
              <a:t>الاختيار المناسب لقنوات التوزيع وكذلك قنوات الاتصال التي تقوم على استخدامها المنشأة السياحية، وتحديد سياسات البيع والتسعير والتعامل مع الموردين ومواجهة المنافسة المحلية او الدولية </a:t>
            </a:r>
            <a:r>
              <a:rPr lang="ar-IQ" dirty="0" smtClean="0"/>
              <a:t>.</a:t>
            </a:r>
            <a:endParaRPr lang="ar-SA" dirty="0"/>
          </a:p>
          <a:p>
            <a:pPr marL="0" indent="0" algn="r">
              <a:buNone/>
            </a:pPr>
            <a:r>
              <a:rPr lang="ar-IQ" dirty="0" smtClean="0"/>
              <a:t>(</a:t>
            </a:r>
            <a:r>
              <a:rPr lang="ar-SA" dirty="0" smtClean="0"/>
              <a:t>خامسا</a:t>
            </a:r>
            <a:r>
              <a:rPr lang="ar-IQ" dirty="0" smtClean="0"/>
              <a:t>) </a:t>
            </a:r>
            <a:r>
              <a:rPr lang="ar-IQ" dirty="0"/>
              <a:t>ظهور الحاجة الى التخصص في مجال الخدمة السياحية التي تقدمها الشركات والمؤسسات تماشياً مع توجهات وتطور حركة السفر، وهذا التخصص قد ينصرف الى المجالات الاتية:</a:t>
            </a:r>
            <a:endParaRPr lang="en-US" dirty="0"/>
          </a:p>
          <a:p>
            <a:pPr marL="0" indent="0" algn="r" rtl="1">
              <a:buNone/>
            </a:pPr>
            <a:r>
              <a:rPr lang="ar-SA" dirty="0"/>
              <a:t>(1) </a:t>
            </a:r>
            <a:r>
              <a:rPr lang="ar-IQ" dirty="0"/>
              <a:t>الاهتمام باسواق معينة دون غيرها.</a:t>
            </a:r>
            <a:endParaRPr lang="en-US" dirty="0"/>
          </a:p>
          <a:p>
            <a:pPr marL="0" indent="0" algn="r" rtl="1">
              <a:buNone/>
            </a:pPr>
            <a:r>
              <a:rPr lang="ar-SA" dirty="0"/>
              <a:t>(2)</a:t>
            </a:r>
            <a:r>
              <a:rPr lang="ar-IQ" dirty="0"/>
              <a:t> التركيز على نوع الخدمات المتقدمة.</a:t>
            </a:r>
            <a:endParaRPr lang="en-US" dirty="0"/>
          </a:p>
          <a:p>
            <a:pPr marL="0" indent="0" algn="r" rtl="1">
              <a:buNone/>
            </a:pPr>
            <a:r>
              <a:rPr lang="ar-SA" dirty="0"/>
              <a:t>(3)</a:t>
            </a:r>
            <a:r>
              <a:rPr lang="ar-IQ" dirty="0"/>
              <a:t> التخصص في تقديم رحلات محددة الى رحلات الحوافز او رحلات رجال الاعمال</a:t>
            </a:r>
            <a:endParaRPr lang="en-US" dirty="0"/>
          </a:p>
          <a:p>
            <a:pPr marL="0" indent="0" algn="r">
              <a:buNone/>
            </a:pPr>
            <a:endParaRPr lang="en-US" dirty="0"/>
          </a:p>
        </p:txBody>
      </p:sp>
    </p:spTree>
    <p:extLst>
      <p:ext uri="{BB962C8B-B14F-4D97-AF65-F5344CB8AC3E}">
        <p14:creationId xmlns:p14="http://schemas.microsoft.com/office/powerpoint/2010/main" val="36764655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ثالثا: </a:t>
            </a:r>
            <a:r>
              <a:rPr lang="ar-IQ" b="1" dirty="0"/>
              <a:t>عوامل مرتبطة بالأسواق</a:t>
            </a:r>
            <a:endParaRPr lang="en-US" dirty="0"/>
          </a:p>
        </p:txBody>
      </p:sp>
      <p:sp>
        <p:nvSpPr>
          <p:cNvPr id="3" name="Content Placeholder 2"/>
          <p:cNvSpPr>
            <a:spLocks noGrp="1"/>
          </p:cNvSpPr>
          <p:nvPr>
            <p:ph idx="1"/>
          </p:nvPr>
        </p:nvSpPr>
        <p:spPr>
          <a:xfrm>
            <a:off x="409434" y="2438400"/>
            <a:ext cx="11294838" cy="3651504"/>
          </a:xfrm>
        </p:spPr>
        <p:txBody>
          <a:bodyPr>
            <a:normAutofit/>
          </a:bodyPr>
          <a:lstStyle/>
          <a:p>
            <a:pPr marL="0" indent="0" algn="r">
              <a:lnSpc>
                <a:spcPct val="250000"/>
              </a:lnSpc>
              <a:buNone/>
            </a:pPr>
            <a:r>
              <a:rPr lang="ar-IQ" sz="4000" dirty="0"/>
              <a:t>ان حركة سفر الانسان حاليا يمكن توزيعها بين ثلاثة دوائر تتبع حسب ظروف كل دولة او اقليم </a:t>
            </a:r>
            <a:r>
              <a:rPr lang="ar-IQ" sz="4000" dirty="0" smtClean="0"/>
              <a:t>سياحي</a:t>
            </a:r>
            <a:r>
              <a:rPr lang="ar-SA" sz="4000" dirty="0"/>
              <a:t>.</a:t>
            </a:r>
            <a:endParaRPr lang="en-US" sz="4000" dirty="0"/>
          </a:p>
        </p:txBody>
      </p:sp>
    </p:spTree>
    <p:extLst>
      <p:ext uri="{BB962C8B-B14F-4D97-AF65-F5344CB8AC3E}">
        <p14:creationId xmlns:p14="http://schemas.microsoft.com/office/powerpoint/2010/main" val="29808850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الدائرة الأولى</a:t>
            </a:r>
            <a:endParaRPr lang="en-US" dirty="0"/>
          </a:p>
        </p:txBody>
      </p:sp>
      <p:sp>
        <p:nvSpPr>
          <p:cNvPr id="3" name="Content Placeholder 2"/>
          <p:cNvSpPr>
            <a:spLocks noGrp="1"/>
          </p:cNvSpPr>
          <p:nvPr>
            <p:ph idx="1"/>
          </p:nvPr>
        </p:nvSpPr>
        <p:spPr>
          <a:xfrm>
            <a:off x="436728" y="2438400"/>
            <a:ext cx="11267543" cy="3651504"/>
          </a:xfrm>
        </p:spPr>
        <p:txBody>
          <a:bodyPr/>
          <a:lstStyle/>
          <a:p>
            <a:pPr marL="0" indent="0" algn="r">
              <a:lnSpc>
                <a:spcPct val="200000"/>
              </a:lnSpc>
              <a:buNone/>
            </a:pPr>
            <a:r>
              <a:rPr lang="ar-IQ" dirty="0" smtClean="0"/>
              <a:t>حركة </a:t>
            </a:r>
            <a:r>
              <a:rPr lang="ar-IQ" dirty="0"/>
              <a:t>السياحة المحلية او الداخلية التي يقوم بها المواطنون أولا المقيمين بين المناطق السياحية والمواقع المهمة داخل البلاد، والسياحة الداخلية لا تحكمها القيود العديدة التي تحكم حركة السفر الخارجي ، إذ ان السفر المحلي او الداخلي لا يحتاج الى جوازات سفر واستبدال عملة او الالمام بلغة اجنبية، ولا يواجههُ تغيرات في العادات والتقاليد، لذلك فان نمو حركة السفر الداخلية تخضع الى حد كبير للتطورات الاقتصادية والاجتماعية والثقافية والمحلية .</a:t>
            </a:r>
            <a:endParaRPr lang="en-US" dirty="0"/>
          </a:p>
          <a:p>
            <a:pPr marL="0" indent="0" algn="r">
              <a:lnSpc>
                <a:spcPct val="200000"/>
              </a:lnSpc>
              <a:buNone/>
            </a:pPr>
            <a:endParaRPr lang="en-US" dirty="0"/>
          </a:p>
        </p:txBody>
      </p:sp>
    </p:spTree>
    <p:extLst>
      <p:ext uri="{BB962C8B-B14F-4D97-AF65-F5344CB8AC3E}">
        <p14:creationId xmlns:p14="http://schemas.microsoft.com/office/powerpoint/2010/main" val="42040962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الدائرة الثانية</a:t>
            </a:r>
            <a:endParaRPr lang="en-US" dirty="0"/>
          </a:p>
        </p:txBody>
      </p:sp>
      <p:sp>
        <p:nvSpPr>
          <p:cNvPr id="3" name="Content Placeholder 2"/>
          <p:cNvSpPr>
            <a:spLocks noGrp="1"/>
          </p:cNvSpPr>
          <p:nvPr>
            <p:ph idx="1"/>
          </p:nvPr>
        </p:nvSpPr>
        <p:spPr>
          <a:xfrm>
            <a:off x="504968" y="2438400"/>
            <a:ext cx="11199304" cy="3651504"/>
          </a:xfrm>
        </p:spPr>
        <p:txBody>
          <a:bodyPr>
            <a:normAutofit lnSpcReduction="10000"/>
          </a:bodyPr>
          <a:lstStyle/>
          <a:p>
            <a:pPr marL="0" indent="0" algn="r">
              <a:lnSpc>
                <a:spcPct val="250000"/>
              </a:lnSpc>
              <a:buNone/>
            </a:pPr>
            <a:r>
              <a:rPr lang="ar-IQ" sz="3200" dirty="0"/>
              <a:t> حركة السفر الاقليمي اي انتقال السائحين من دولة الى اخرى داخل اقليم او قارة معينة، مثل سفر المواطنين ضمن الاقليم الواحد ودول متقاربة دون اختيار الدول البعيدة .</a:t>
            </a:r>
            <a:endParaRPr lang="en-US" sz="3200" dirty="0"/>
          </a:p>
        </p:txBody>
      </p:sp>
    </p:spTree>
    <p:extLst>
      <p:ext uri="{BB962C8B-B14F-4D97-AF65-F5344CB8AC3E}">
        <p14:creationId xmlns:p14="http://schemas.microsoft.com/office/powerpoint/2010/main" val="16480300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الدائرة الثالثة</a:t>
            </a:r>
            <a:endParaRPr lang="en-US" dirty="0"/>
          </a:p>
        </p:txBody>
      </p:sp>
      <p:sp>
        <p:nvSpPr>
          <p:cNvPr id="3" name="Content Placeholder 2"/>
          <p:cNvSpPr>
            <a:spLocks noGrp="1"/>
          </p:cNvSpPr>
          <p:nvPr>
            <p:ph idx="1"/>
          </p:nvPr>
        </p:nvSpPr>
        <p:spPr>
          <a:xfrm>
            <a:off x="395786" y="2438400"/>
            <a:ext cx="11308486" cy="3651504"/>
          </a:xfrm>
        </p:spPr>
        <p:txBody>
          <a:bodyPr>
            <a:normAutofit/>
          </a:bodyPr>
          <a:lstStyle/>
          <a:p>
            <a:pPr marL="0" indent="0" algn="r">
              <a:lnSpc>
                <a:spcPct val="200000"/>
              </a:lnSpc>
              <a:buNone/>
            </a:pPr>
            <a:r>
              <a:rPr lang="ar-IQ" sz="2400" dirty="0"/>
              <a:t>هو البعد الذي يمكن ان نطلق عليه بحركة السياحة العالمية اي التي بين اقاليم العالم او بين القارات مثل انتقال مواطني الدول العربية الى اوربا او بانتقال الامريكيين الى منطقة الشرق الاوسط وهكذا وان معدلات النمو بالنسبة لهذا النوع من السياحة تناقص باستمرار وذلك لعدة اسباب ، منها التكاليف، ونقص الوقت، واوقات الفراغ، وكذلك العوامل الصحية والعائلية، وقلة الاهتمام والوعي السياحي، وعامل الخوف والامن </a:t>
            </a:r>
            <a:endParaRPr lang="en-US" sz="2400" dirty="0"/>
          </a:p>
        </p:txBody>
      </p:sp>
    </p:spTree>
    <p:extLst>
      <p:ext uri="{BB962C8B-B14F-4D97-AF65-F5344CB8AC3E}">
        <p14:creationId xmlns:p14="http://schemas.microsoft.com/office/powerpoint/2010/main" val="13481968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48" y="3024942"/>
            <a:ext cx="9875471" cy="1560716"/>
          </a:xfrm>
        </p:spPr>
        <p:txBody>
          <a:bodyPr/>
          <a:lstStyle/>
          <a:p>
            <a:r>
              <a:rPr lang="ar-SA" dirty="0" smtClean="0"/>
              <a:t>مقومات صناعة السياحة في المملكة العربية السعودية</a:t>
            </a:r>
            <a:endParaRPr lang="en-US" dirty="0"/>
          </a:p>
        </p:txBody>
      </p:sp>
    </p:spTree>
    <p:extLst>
      <p:ext uri="{BB962C8B-B14F-4D97-AF65-F5344CB8AC3E}">
        <p14:creationId xmlns:p14="http://schemas.microsoft.com/office/powerpoint/2010/main" val="4616940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902" y="568345"/>
            <a:ext cx="10189370" cy="1560716"/>
          </a:xfrm>
        </p:spPr>
        <p:txBody>
          <a:bodyPr/>
          <a:lstStyle/>
          <a:p>
            <a:r>
              <a:rPr lang="ar-SA" dirty="0"/>
              <a:t>مقومات صناعة السياحة في المملكة العربية السعودية</a:t>
            </a:r>
            <a:endParaRPr lang="en-US" dirty="0"/>
          </a:p>
        </p:txBody>
      </p:sp>
      <p:sp>
        <p:nvSpPr>
          <p:cNvPr id="3" name="Content Placeholder 2"/>
          <p:cNvSpPr>
            <a:spLocks noGrp="1"/>
          </p:cNvSpPr>
          <p:nvPr>
            <p:ph idx="1"/>
          </p:nvPr>
        </p:nvSpPr>
        <p:spPr/>
        <p:txBody>
          <a:bodyPr/>
          <a:lstStyle/>
          <a:p>
            <a:pPr marL="457200" indent="-457200" algn="r" rtl="1">
              <a:buFont typeface="+mj-lt"/>
              <a:buAutoNum type="arabicPeriod"/>
            </a:pPr>
            <a:r>
              <a:rPr lang="ar-SA" dirty="0" smtClean="0"/>
              <a:t>المقومات الطبيعية.</a:t>
            </a:r>
            <a:endParaRPr lang="ar-SA" dirty="0"/>
          </a:p>
          <a:p>
            <a:pPr marL="457200" indent="-457200" algn="r" rtl="1">
              <a:buFont typeface="+mj-lt"/>
              <a:buAutoNum type="arabicPeriod"/>
            </a:pPr>
            <a:r>
              <a:rPr lang="ar-SA" dirty="0"/>
              <a:t>المقومات </a:t>
            </a:r>
            <a:r>
              <a:rPr lang="ar-SA" dirty="0" smtClean="0"/>
              <a:t>الاقتصادية.</a:t>
            </a:r>
            <a:endParaRPr lang="ar-SA" dirty="0"/>
          </a:p>
          <a:p>
            <a:pPr marL="457200" indent="-457200" algn="r" rtl="1">
              <a:buFont typeface="+mj-lt"/>
              <a:buAutoNum type="arabicPeriod"/>
            </a:pPr>
            <a:r>
              <a:rPr lang="ar-SA" dirty="0"/>
              <a:t>المقومات التاريخية </a:t>
            </a:r>
            <a:r>
              <a:rPr lang="ar-SA" dirty="0" smtClean="0"/>
              <a:t>والأثرية.</a:t>
            </a:r>
            <a:endParaRPr lang="ar-SA" dirty="0"/>
          </a:p>
          <a:p>
            <a:pPr marL="457200" indent="-457200" algn="r" rtl="1">
              <a:buFont typeface="+mj-lt"/>
              <a:buAutoNum type="arabicPeriod"/>
            </a:pPr>
            <a:r>
              <a:rPr lang="ar-SA" dirty="0"/>
              <a:t>المقومات </a:t>
            </a:r>
            <a:r>
              <a:rPr lang="ar-SA" dirty="0" smtClean="0"/>
              <a:t>الاجتماعية.</a:t>
            </a:r>
            <a:endParaRPr lang="ar-SA" dirty="0"/>
          </a:p>
          <a:p>
            <a:pPr marL="457200" indent="-457200" algn="r" rtl="1">
              <a:buFont typeface="+mj-lt"/>
              <a:buAutoNum type="arabicPeriod"/>
            </a:pPr>
            <a:r>
              <a:rPr lang="ar-SA" dirty="0" smtClean="0"/>
              <a:t>المقومات المساندة.</a:t>
            </a:r>
            <a:endParaRPr lang="ar-SA" dirty="0"/>
          </a:p>
          <a:p>
            <a:pPr marL="457200" indent="-457200" algn="r" rtl="1">
              <a:buFont typeface="+mj-lt"/>
              <a:buAutoNum type="arabicPeriod"/>
            </a:pPr>
            <a:endParaRPr lang="en-US" dirty="0"/>
          </a:p>
        </p:txBody>
      </p:sp>
    </p:spTree>
    <p:extLst>
      <p:ext uri="{BB962C8B-B14F-4D97-AF65-F5344CB8AC3E}">
        <p14:creationId xmlns:p14="http://schemas.microsoft.com/office/powerpoint/2010/main" val="17027636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أولا: </a:t>
            </a:r>
            <a:r>
              <a:rPr lang="ar-SA" dirty="0"/>
              <a:t>المقومات </a:t>
            </a:r>
            <a:r>
              <a:rPr lang="ar-SA" dirty="0" smtClean="0"/>
              <a:t>الطبيعية</a:t>
            </a:r>
            <a:endParaRPr lang="en-US" dirty="0"/>
          </a:p>
        </p:txBody>
      </p:sp>
      <p:sp>
        <p:nvSpPr>
          <p:cNvPr id="3" name="Content Placeholder 2"/>
          <p:cNvSpPr>
            <a:spLocks noGrp="1"/>
          </p:cNvSpPr>
          <p:nvPr>
            <p:ph idx="1"/>
          </p:nvPr>
        </p:nvSpPr>
        <p:spPr>
          <a:xfrm>
            <a:off x="423082" y="2438400"/>
            <a:ext cx="11281190" cy="3651504"/>
          </a:xfrm>
        </p:spPr>
        <p:txBody>
          <a:bodyPr/>
          <a:lstStyle/>
          <a:p>
            <a:pPr marL="0" indent="0" algn="r">
              <a:lnSpc>
                <a:spcPct val="250000"/>
              </a:lnSpc>
              <a:buNone/>
            </a:pPr>
            <a:r>
              <a:rPr lang="ar-SA" dirty="0" smtClean="0"/>
              <a:t>تحتوي </a:t>
            </a:r>
            <a:r>
              <a:rPr lang="ar-SA" dirty="0"/>
              <a:t>المملكة العربية السعودية على عدد من المزايا الخاصة بالموقع والتاريخ، حيث تقع في آسيا، وهي عبارة عن شبه جزيرة والتي تتميز بشواطئها الساحلية الممتدة بطول (٢,٣٢٠) كلم على البحر غربا وشرقا، ومساحتها تقدر بحوالي ٣,١٥ مليون كلم مربع، وتعد هذه المقومات جامعه السهول والبحار والصحاري، وكذلك تيز المملكة بعدد متباين في الفصول المناخية المتعاقبة مما يساعد على نجاح النشاط السياحي، وجمال الشواطئ خاصة، وكذلك وجود أفضل المواقع للشعب المرجانية في البحر الأحمر وغير ذلك من المزايا الطبيعية للمملكة.</a:t>
            </a:r>
          </a:p>
          <a:p>
            <a:pPr marL="0" indent="0" algn="r">
              <a:lnSpc>
                <a:spcPct val="250000"/>
              </a:lnSpc>
              <a:buNone/>
            </a:pPr>
            <a:endParaRPr lang="en-US" dirty="0"/>
          </a:p>
        </p:txBody>
      </p:sp>
    </p:spTree>
    <p:extLst>
      <p:ext uri="{BB962C8B-B14F-4D97-AF65-F5344CB8AC3E}">
        <p14:creationId xmlns:p14="http://schemas.microsoft.com/office/powerpoint/2010/main" val="2178591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ثانيا:المقومات </a:t>
            </a:r>
            <a:r>
              <a:rPr lang="ar-SA" dirty="0"/>
              <a:t>الاقتصادية.</a:t>
            </a:r>
            <a:br>
              <a:rPr lang="ar-SA" dirty="0"/>
            </a:br>
            <a:endParaRPr lang="en-US" dirty="0"/>
          </a:p>
        </p:txBody>
      </p:sp>
      <p:sp>
        <p:nvSpPr>
          <p:cNvPr id="3" name="Content Placeholder 2"/>
          <p:cNvSpPr>
            <a:spLocks noGrp="1"/>
          </p:cNvSpPr>
          <p:nvPr>
            <p:ph idx="1"/>
          </p:nvPr>
        </p:nvSpPr>
        <p:spPr>
          <a:xfrm>
            <a:off x="436728" y="2438400"/>
            <a:ext cx="11267543" cy="3651504"/>
          </a:xfrm>
        </p:spPr>
        <p:txBody>
          <a:bodyPr/>
          <a:lstStyle/>
          <a:p>
            <a:pPr marL="0" indent="0" algn="r">
              <a:lnSpc>
                <a:spcPct val="300000"/>
              </a:lnSpc>
              <a:buNone/>
            </a:pPr>
            <a:r>
              <a:rPr lang="ar-SA" dirty="0"/>
              <a:t>وجود الطاقة البترولية أحدث لدى المملكة نوعاً من التقدم في إيجاد بيئة أساسية متطورة، بالإضافة إلى إيجاد دور مهم في تنشيط قطاع الصناعة وتطويرها من أعمال حرفية وصناعات مهمة في حياة الإنسان مثل صناعة المشروبات والمواد الغذائية والورق والطباعة، كما أحدثت حركة الاقتصاد إلى إيجاد شبكة من الطرق والطيران الجوي داخل الدولة، وأوجد نوعاً من السياحة العائلية داخل الدولة. </a:t>
            </a:r>
            <a:endParaRPr lang="en-US" dirty="0"/>
          </a:p>
          <a:p>
            <a:pPr marL="0" indent="0" algn="r">
              <a:lnSpc>
                <a:spcPct val="300000"/>
              </a:lnSpc>
              <a:buNone/>
            </a:pPr>
            <a:endParaRPr lang="en-US" dirty="0"/>
          </a:p>
        </p:txBody>
      </p:sp>
    </p:spTree>
    <p:extLst>
      <p:ext uri="{BB962C8B-B14F-4D97-AF65-F5344CB8AC3E}">
        <p14:creationId xmlns:p14="http://schemas.microsoft.com/office/powerpoint/2010/main" val="23134103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ثالثا:المقومات </a:t>
            </a:r>
            <a:r>
              <a:rPr lang="ar-SA" b="1" dirty="0"/>
              <a:t>التاريخية والأثرية</a:t>
            </a:r>
            <a:endParaRPr lang="en-US" dirty="0"/>
          </a:p>
        </p:txBody>
      </p:sp>
      <p:sp>
        <p:nvSpPr>
          <p:cNvPr id="3" name="Content Placeholder 2"/>
          <p:cNvSpPr>
            <a:spLocks noGrp="1"/>
          </p:cNvSpPr>
          <p:nvPr>
            <p:ph idx="1"/>
          </p:nvPr>
        </p:nvSpPr>
        <p:spPr>
          <a:xfrm>
            <a:off x="368490" y="2438400"/>
            <a:ext cx="11335781" cy="3651504"/>
          </a:xfrm>
        </p:spPr>
        <p:txBody>
          <a:bodyPr>
            <a:normAutofit/>
          </a:bodyPr>
          <a:lstStyle/>
          <a:p>
            <a:pPr marL="0" lvl="0" indent="0" algn="r" rtl="1">
              <a:lnSpc>
                <a:spcPct val="200000"/>
              </a:lnSpc>
              <a:buNone/>
            </a:pPr>
            <a:r>
              <a:rPr lang="ar-SA" dirty="0" smtClean="0"/>
              <a:t>هناك </a:t>
            </a:r>
            <a:r>
              <a:rPr lang="ar-SA" dirty="0"/>
              <a:t>العديد من الحضارات والتاريخ الإنساني من خلال المعالم الأثرية التي تعطي معرفة على حياة المجتمعات السابقة، والمناطق الأثرية في المملكة الغنية بقيمها الإسلامية والتاريخية حيث الآثار في المدينتين المقدستين مكة المكرمة والمدينة المنورة، وهناك آثار قوم ثمود في مدائن صالح وآثار اللحيانية في منطقة العلا وسوق عكاظ والسدود الأثرية بمنطقة الطائف، بالإضافة إلى القصور الأثرية والمناطق المنتشرة في أغلب مناطق المملكة، وخط سكة حديد الحجاز والأخدود في نجران وقرية الفاو وغيرها من المناطق الأثرية، التي تعتبر مقوماً مهماً للتعرف على آثار المجتمعات القديمة.</a:t>
            </a:r>
            <a:endParaRPr lang="en-US" dirty="0"/>
          </a:p>
          <a:p>
            <a:pPr marL="0" indent="0" algn="r">
              <a:lnSpc>
                <a:spcPct val="200000"/>
              </a:lnSpc>
              <a:buNone/>
            </a:pPr>
            <a:endParaRPr lang="en-US" dirty="0"/>
          </a:p>
        </p:txBody>
      </p:sp>
    </p:spTree>
    <p:extLst>
      <p:ext uri="{BB962C8B-B14F-4D97-AF65-F5344CB8AC3E}">
        <p14:creationId xmlns:p14="http://schemas.microsoft.com/office/powerpoint/2010/main" val="309198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ar-SA" sz="4000" dirty="0" smtClean="0">
              <a:solidFill>
                <a:srgbClr val="FF0000"/>
              </a:solidFill>
            </a:endParaRPr>
          </a:p>
          <a:p>
            <a:pPr marL="0" indent="0" algn="ctr">
              <a:buNone/>
            </a:pPr>
            <a:r>
              <a:rPr lang="ar-SA" sz="4000" dirty="0" smtClean="0">
                <a:solidFill>
                  <a:srgbClr val="FF0000"/>
                </a:solidFill>
              </a:rPr>
              <a:t>وبذلك </a:t>
            </a:r>
            <a:r>
              <a:rPr lang="ar-SA" sz="4000" dirty="0">
                <a:solidFill>
                  <a:srgbClr val="FF0000"/>
                </a:solidFill>
              </a:rPr>
              <a:t>تكتمل جميع مقومات الصناعة السياحية كصناعة حديثة ظهرت في العالم اليوم وهي المولد لنمط السياحي.</a:t>
            </a:r>
            <a:endParaRPr lang="en-US" sz="4000" dirty="0">
              <a:solidFill>
                <a:srgbClr val="FF0000"/>
              </a:solidFill>
            </a:endParaRPr>
          </a:p>
          <a:p>
            <a:pPr marL="0" indent="0" algn="ctr">
              <a:buNone/>
            </a:pPr>
            <a:endParaRPr lang="en-US" dirty="0"/>
          </a:p>
        </p:txBody>
      </p:sp>
      <p:sp>
        <p:nvSpPr>
          <p:cNvPr id="5" name="Title 1"/>
          <p:cNvSpPr>
            <a:spLocks noGrp="1"/>
          </p:cNvSpPr>
          <p:nvPr>
            <p:ph type="title"/>
          </p:nvPr>
        </p:nvSpPr>
        <p:spPr>
          <a:xfrm>
            <a:off x="2933700" y="568345"/>
            <a:ext cx="8770571" cy="1560716"/>
          </a:xfrm>
        </p:spPr>
        <p:txBody>
          <a:bodyPr/>
          <a:lstStyle/>
          <a:p>
            <a:pPr lvl="0" algn="ctr"/>
            <a:r>
              <a:rPr lang="ar-SA" dirty="0" smtClean="0"/>
              <a:t>مقومات السياحة</a:t>
            </a:r>
            <a:endParaRPr lang="en-US" dirty="0"/>
          </a:p>
        </p:txBody>
      </p:sp>
    </p:spTree>
    <p:extLst>
      <p:ext uri="{BB962C8B-B14F-4D97-AF65-F5344CB8AC3E}">
        <p14:creationId xmlns:p14="http://schemas.microsoft.com/office/powerpoint/2010/main" val="27417434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رابعا:المقومات الاجتماعية</a:t>
            </a:r>
            <a:endParaRPr lang="en-US" dirty="0"/>
          </a:p>
        </p:txBody>
      </p:sp>
      <p:sp>
        <p:nvSpPr>
          <p:cNvPr id="3" name="Content Placeholder 2"/>
          <p:cNvSpPr>
            <a:spLocks noGrp="1"/>
          </p:cNvSpPr>
          <p:nvPr>
            <p:ph idx="1"/>
          </p:nvPr>
        </p:nvSpPr>
        <p:spPr>
          <a:xfrm>
            <a:off x="409434" y="2438400"/>
            <a:ext cx="11294838" cy="3651504"/>
          </a:xfrm>
        </p:spPr>
        <p:txBody>
          <a:bodyPr/>
          <a:lstStyle/>
          <a:p>
            <a:pPr marL="0" indent="0" algn="r">
              <a:lnSpc>
                <a:spcPct val="250000"/>
              </a:lnSpc>
              <a:buNone/>
            </a:pPr>
            <a:r>
              <a:rPr lang="ar-SA" dirty="0"/>
              <a:t>	</a:t>
            </a:r>
          </a:p>
          <a:p>
            <a:pPr marL="0" indent="0" algn="r">
              <a:lnSpc>
                <a:spcPct val="250000"/>
              </a:lnSpc>
              <a:buNone/>
            </a:pPr>
            <a:r>
              <a:rPr lang="ar-SA" dirty="0"/>
              <a:t>اتسمت الحياة في المملكة بمواصفات مميزة تنبع من الالتزام بتطبيق حياة التكافل والتواصل التابعة من الدين الإسلامي، والضيافة العربية الأصلية، وتميزت العلاقات المتبادلة بين مجتمعات الرعي والزراعة والصيد البحري والتجارة بالانسجام والتعاون لاعتماد كل منهم على الآخر في تأمين الاحتياجات الضرورية.</a:t>
            </a:r>
          </a:p>
          <a:p>
            <a:pPr marL="0" indent="0" algn="r">
              <a:lnSpc>
                <a:spcPct val="250000"/>
              </a:lnSpc>
              <a:buNone/>
            </a:pPr>
            <a:endParaRPr lang="en-US" dirty="0"/>
          </a:p>
        </p:txBody>
      </p:sp>
    </p:spTree>
    <p:extLst>
      <p:ext uri="{BB962C8B-B14F-4D97-AF65-F5344CB8AC3E}">
        <p14:creationId xmlns:p14="http://schemas.microsoft.com/office/powerpoint/2010/main" val="4129949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خامسا:المقومات </a:t>
            </a:r>
            <a:r>
              <a:rPr lang="ar-SA" b="1" dirty="0"/>
              <a:t>المساندة</a:t>
            </a:r>
            <a:endParaRPr lang="en-US" dirty="0"/>
          </a:p>
        </p:txBody>
      </p:sp>
      <p:sp>
        <p:nvSpPr>
          <p:cNvPr id="3" name="Content Placeholder 2"/>
          <p:cNvSpPr>
            <a:spLocks noGrp="1"/>
          </p:cNvSpPr>
          <p:nvPr>
            <p:ph idx="1"/>
          </p:nvPr>
        </p:nvSpPr>
        <p:spPr>
          <a:xfrm>
            <a:off x="368490" y="2438400"/>
            <a:ext cx="11335781" cy="3651504"/>
          </a:xfrm>
        </p:spPr>
        <p:txBody>
          <a:bodyPr/>
          <a:lstStyle/>
          <a:p>
            <a:pPr marL="457200" lvl="0" indent="-457200" algn="r" rtl="1">
              <a:lnSpc>
                <a:spcPct val="100000"/>
              </a:lnSpc>
              <a:buFont typeface="+mj-lt"/>
              <a:buAutoNum type="arabicPeriod"/>
            </a:pPr>
            <a:r>
              <a:rPr lang="ar-SA" b="1" dirty="0"/>
              <a:t>خدمات </a:t>
            </a:r>
            <a:r>
              <a:rPr lang="ar-SA" b="1" dirty="0" smtClean="0"/>
              <a:t>السكن</a:t>
            </a:r>
            <a:r>
              <a:rPr lang="ar-SA" b="1" dirty="0"/>
              <a:t>.</a:t>
            </a:r>
            <a:endParaRPr lang="en-US" dirty="0"/>
          </a:p>
          <a:p>
            <a:pPr marL="457200" indent="-457200" algn="r" rtl="1">
              <a:lnSpc>
                <a:spcPct val="100000"/>
              </a:lnSpc>
              <a:buFont typeface="+mj-lt"/>
              <a:buAutoNum type="arabicPeriod"/>
            </a:pPr>
            <a:r>
              <a:rPr lang="ar-SA" b="1" dirty="0"/>
              <a:t>خدمات </a:t>
            </a:r>
            <a:r>
              <a:rPr lang="ar-SA" b="1" dirty="0" smtClean="0"/>
              <a:t>النقل.</a:t>
            </a:r>
            <a:endParaRPr lang="en-US" dirty="0"/>
          </a:p>
          <a:p>
            <a:pPr marL="457200" indent="-457200" algn="r" rtl="1">
              <a:lnSpc>
                <a:spcPct val="100000"/>
              </a:lnSpc>
              <a:buFont typeface="+mj-lt"/>
              <a:buAutoNum type="arabicPeriod"/>
            </a:pPr>
            <a:r>
              <a:rPr lang="ar-SA" b="1" dirty="0"/>
              <a:t>الخدمات </a:t>
            </a:r>
            <a:r>
              <a:rPr lang="ar-SA" b="1" dirty="0" smtClean="0"/>
              <a:t>الصحية.</a:t>
            </a:r>
            <a:endParaRPr lang="en-US" dirty="0"/>
          </a:p>
          <a:p>
            <a:pPr marL="457200" indent="-457200" algn="r" rtl="1">
              <a:lnSpc>
                <a:spcPct val="100000"/>
              </a:lnSpc>
              <a:buFont typeface="+mj-lt"/>
              <a:buAutoNum type="arabicPeriod"/>
            </a:pPr>
            <a:r>
              <a:rPr lang="ar-SA" b="1" dirty="0"/>
              <a:t>خدمات </a:t>
            </a:r>
            <a:r>
              <a:rPr lang="ar-SA" b="1" dirty="0" smtClean="0"/>
              <a:t>التغذية.</a:t>
            </a:r>
            <a:endParaRPr lang="en-US" dirty="0"/>
          </a:p>
          <a:p>
            <a:pPr marL="457200" indent="-457200" algn="r" rtl="1">
              <a:lnSpc>
                <a:spcPct val="100000"/>
              </a:lnSpc>
              <a:buFont typeface="+mj-lt"/>
              <a:buAutoNum type="arabicPeriod"/>
            </a:pPr>
            <a:r>
              <a:rPr lang="ar-SA" b="1" dirty="0"/>
              <a:t>خدمة </a:t>
            </a:r>
            <a:r>
              <a:rPr lang="ar-SA" b="1" dirty="0" smtClean="0"/>
              <a:t>الاتصالات.</a:t>
            </a:r>
            <a:endParaRPr lang="en-US" dirty="0"/>
          </a:p>
          <a:p>
            <a:pPr marL="457200" indent="-457200" algn="r" rtl="1">
              <a:lnSpc>
                <a:spcPct val="100000"/>
              </a:lnSpc>
              <a:buFont typeface="+mj-lt"/>
              <a:buAutoNum type="arabicPeriod"/>
            </a:pPr>
            <a:r>
              <a:rPr lang="ar-SA" b="1" dirty="0"/>
              <a:t>مراكز </a:t>
            </a:r>
            <a:r>
              <a:rPr lang="ar-SA" b="1" dirty="0" smtClean="0"/>
              <a:t>الترفيه.</a:t>
            </a:r>
            <a:endParaRPr lang="en-US" dirty="0"/>
          </a:p>
          <a:p>
            <a:pPr marL="457200" indent="-457200" algn="r" rtl="1">
              <a:lnSpc>
                <a:spcPct val="100000"/>
              </a:lnSpc>
              <a:buFont typeface="+mj-lt"/>
              <a:buAutoNum type="arabicPeriod"/>
            </a:pPr>
            <a:r>
              <a:rPr lang="ar-SA" b="1" dirty="0"/>
              <a:t>مراكز </a:t>
            </a:r>
            <a:r>
              <a:rPr lang="ar-SA" b="1" dirty="0" smtClean="0"/>
              <a:t>التسويق. </a:t>
            </a:r>
            <a:r>
              <a:rPr lang="en-US" b="1" dirty="0" smtClean="0"/>
              <a:t>   </a:t>
            </a:r>
            <a:endParaRPr lang="en-US" dirty="0"/>
          </a:p>
          <a:p>
            <a:pPr marL="457200" indent="-457200" algn="r" rtl="1">
              <a:lnSpc>
                <a:spcPct val="100000"/>
              </a:lnSpc>
              <a:buFont typeface="+mj-lt"/>
              <a:buAutoNum type="arabicPeriod"/>
            </a:pPr>
            <a:endParaRPr lang="en-US" dirty="0"/>
          </a:p>
        </p:txBody>
      </p:sp>
    </p:spTree>
    <p:extLst>
      <p:ext uri="{BB962C8B-B14F-4D97-AF65-F5344CB8AC3E}">
        <p14:creationId xmlns:p14="http://schemas.microsoft.com/office/powerpoint/2010/main" val="2094932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381" y="3311545"/>
            <a:ext cx="8770571" cy="1560716"/>
          </a:xfrm>
        </p:spPr>
        <p:txBody>
          <a:bodyPr/>
          <a:lstStyle/>
          <a:p>
            <a:pPr algn="ctr"/>
            <a:r>
              <a:rPr lang="ar-SA" b="1" dirty="0">
                <a:ea typeface="Arial" panose="020B0604020202020204" pitchFamily="34" charset="0"/>
              </a:rPr>
              <a:t>مفاهيم سياحية</a:t>
            </a:r>
            <a:endParaRPr lang="en-US" dirty="0"/>
          </a:p>
        </p:txBody>
      </p:sp>
    </p:spTree>
    <p:extLst>
      <p:ext uri="{BB962C8B-B14F-4D97-AF65-F5344CB8AC3E}">
        <p14:creationId xmlns:p14="http://schemas.microsoft.com/office/powerpoint/2010/main" val="223743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b="1" dirty="0" smtClean="0"/>
              <a:t> </a:t>
            </a:r>
            <a:r>
              <a:rPr lang="en-US" b="1" dirty="0" smtClean="0"/>
              <a:t>(</a:t>
            </a:r>
            <a:r>
              <a:rPr lang="en-US" b="1" dirty="0" smtClean="0">
                <a:solidFill>
                  <a:srgbClr val="121316">
                    <a:lumMod val="75000"/>
                    <a:lumOff val="25000"/>
                  </a:srgbClr>
                </a:solidFill>
              </a:rPr>
              <a:t>Tourism)</a:t>
            </a:r>
            <a:r>
              <a:rPr lang="ar-SA" b="1" dirty="0"/>
              <a:t> السياحة</a:t>
            </a:r>
            <a:r>
              <a:rPr lang="en-US" dirty="0"/>
              <a:t/>
            </a:r>
            <a:br>
              <a:rPr lang="en-US" dirty="0"/>
            </a:br>
            <a:endParaRPr lang="en-US" dirty="0"/>
          </a:p>
        </p:txBody>
      </p:sp>
      <p:sp>
        <p:nvSpPr>
          <p:cNvPr id="3" name="Content Placeholder 2"/>
          <p:cNvSpPr>
            <a:spLocks noGrp="1"/>
          </p:cNvSpPr>
          <p:nvPr>
            <p:ph idx="1"/>
          </p:nvPr>
        </p:nvSpPr>
        <p:spPr/>
        <p:txBody>
          <a:bodyPr/>
          <a:lstStyle/>
          <a:p>
            <a:pPr lvl="0" algn="ctr" rtl="1">
              <a:buFont typeface="Arial" panose="020B0604020202020204" pitchFamily="34" charset="0"/>
              <a:buChar char="•"/>
            </a:pPr>
            <a:r>
              <a:rPr lang="ar-SA" sz="2800" dirty="0"/>
              <a:t>هي الحركة الاجتماعية التي تتم اختيارياً.. والتي تهدف إلى الترفيه والاستمتاع الذهني والعقلي والبدني.</a:t>
            </a:r>
            <a:endParaRPr lang="en-US" sz="2800" dirty="0"/>
          </a:p>
          <a:p>
            <a:pPr lvl="0" algn="ctr" rtl="1">
              <a:buFont typeface="Arial" panose="020B0604020202020204" pitchFamily="34" charset="0"/>
              <a:buChar char="•"/>
            </a:pPr>
            <a:r>
              <a:rPr lang="ar-SA" sz="2800" dirty="0"/>
              <a:t>هي المحور الرأسمالي الاجتماعي.. وفيها تتسع آفاق الأفراد والجماعات وتتنوع أنشطتهم وتتجدد طاقتهم.</a:t>
            </a:r>
            <a:endParaRPr lang="en-US" sz="2800" dirty="0"/>
          </a:p>
          <a:p>
            <a:pPr lvl="0" algn="ctr" rtl="1">
              <a:buFont typeface="Arial" panose="020B0604020202020204" pitchFamily="34" charset="0"/>
              <a:buChar char="•"/>
            </a:pPr>
            <a:r>
              <a:rPr lang="ar-SA" sz="2800" dirty="0"/>
              <a:t>هي ((مجموعة العلاقات والخدمات المرتبطة بعملية تغيير للمكان تغييراً وقتياً وتلقائياً وليس لأسباب تجارية أو حرفية)).</a:t>
            </a:r>
            <a:endParaRPr lang="en-US" sz="2800" dirty="0"/>
          </a:p>
          <a:p>
            <a:pPr marL="0" indent="0" algn="r">
              <a:buNone/>
            </a:pPr>
            <a:endParaRPr lang="en-US" dirty="0"/>
          </a:p>
        </p:txBody>
      </p:sp>
    </p:spTree>
    <p:extLst>
      <p:ext uri="{BB962C8B-B14F-4D97-AF65-F5344CB8AC3E}">
        <p14:creationId xmlns:p14="http://schemas.microsoft.com/office/powerpoint/2010/main" val="14802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 </a:t>
            </a:r>
            <a:r>
              <a:rPr lang="en-US" b="1" dirty="0"/>
              <a:t>(</a:t>
            </a:r>
            <a:r>
              <a:rPr lang="en-US" b="1" dirty="0">
                <a:solidFill>
                  <a:srgbClr val="121316">
                    <a:lumMod val="75000"/>
                    <a:lumOff val="25000"/>
                  </a:srgbClr>
                </a:solidFill>
              </a:rPr>
              <a:t>Tourism)</a:t>
            </a:r>
            <a:r>
              <a:rPr lang="ar-SA" b="1" dirty="0"/>
              <a:t> السياحة</a:t>
            </a:r>
            <a:r>
              <a:rPr lang="en-US" dirty="0"/>
              <a:t/>
            </a:r>
            <a:br>
              <a:rPr lang="en-US" dirty="0"/>
            </a:br>
            <a:endParaRPr lang="en-US" dirty="0"/>
          </a:p>
        </p:txBody>
      </p:sp>
      <p:sp>
        <p:nvSpPr>
          <p:cNvPr id="3" name="Content Placeholder 2"/>
          <p:cNvSpPr>
            <a:spLocks noGrp="1"/>
          </p:cNvSpPr>
          <p:nvPr>
            <p:ph idx="1"/>
          </p:nvPr>
        </p:nvSpPr>
        <p:spPr/>
        <p:txBody>
          <a:bodyPr/>
          <a:lstStyle/>
          <a:p>
            <a:pPr lvl="0" algn="ctr" rtl="1">
              <a:buFont typeface="Arial" panose="020B0604020202020204" pitchFamily="34" charset="0"/>
              <a:buChar char="•"/>
            </a:pPr>
            <a:r>
              <a:rPr lang="ar-SA" sz="2800" dirty="0"/>
              <a:t>السياحة تعني الحركة والتنقل الذي يضم مجموعة من الأفراد بغرض الانتقال من مكان إلى آخر وليس بغرض الإقامة</a:t>
            </a:r>
            <a:r>
              <a:rPr lang="ar-SA" sz="2800" dirty="0" smtClean="0"/>
              <a:t>.</a:t>
            </a:r>
            <a:endParaRPr lang="en-US" sz="2800" dirty="0" smtClean="0"/>
          </a:p>
          <a:p>
            <a:pPr lvl="0" algn="ctr" rtl="1">
              <a:buFont typeface="Arial" panose="020B0604020202020204" pitchFamily="34" charset="0"/>
              <a:buChar char="•"/>
            </a:pPr>
            <a:endParaRPr lang="en-US" sz="2800" dirty="0"/>
          </a:p>
          <a:p>
            <a:pPr lvl="0" algn="ctr" rtl="1">
              <a:buFont typeface="Arial" panose="020B0604020202020204" pitchFamily="34" charset="0"/>
              <a:buChar char="•"/>
            </a:pPr>
            <a:r>
              <a:rPr lang="ar-SA" sz="2800" dirty="0"/>
              <a:t>السياحة غريزة (نفسية واجتماعية).. فأحد الطبائع البشرية الانتقال من المكان الأصلي، والسفر والتجوال والعودة إلى المكان الأصلي.</a:t>
            </a:r>
            <a:endParaRPr lang="en-US" sz="2800" dirty="0"/>
          </a:p>
          <a:p>
            <a:pPr marL="0" indent="0" algn="ctr">
              <a:buNone/>
            </a:pPr>
            <a:endParaRPr lang="en-US" dirty="0"/>
          </a:p>
        </p:txBody>
      </p:sp>
    </p:spTree>
    <p:extLst>
      <p:ext uri="{BB962C8B-B14F-4D97-AF65-F5344CB8AC3E}">
        <p14:creationId xmlns:p14="http://schemas.microsoft.com/office/powerpoint/2010/main" val="287318190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765</TotalTime>
  <Words>2984</Words>
  <Application>Microsoft Office PowerPoint</Application>
  <PresentationFormat>Widescreen</PresentationFormat>
  <Paragraphs>193</Paragraphs>
  <Slides>61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Century Schoolbook</vt:lpstr>
      <vt:lpstr>Corbel</vt:lpstr>
      <vt:lpstr>Times New Roman</vt:lpstr>
      <vt:lpstr>Wingdings</vt:lpstr>
      <vt:lpstr>Feathered</vt:lpstr>
      <vt:lpstr> الأنماط السياحية 205 سيح </vt:lpstr>
      <vt:lpstr>صناعة السياحة</vt:lpstr>
      <vt:lpstr>أولا:الموارد الطبيعة. </vt:lpstr>
      <vt:lpstr>ثانيا: العمل.  </vt:lpstr>
      <vt:lpstr>ثالثا: رأس المال. </vt:lpstr>
      <vt:lpstr>مقومات السياحة</vt:lpstr>
      <vt:lpstr>مفاهيم سياحية</vt:lpstr>
      <vt:lpstr> (Tourism) السياحة </vt:lpstr>
      <vt:lpstr> (Tourism) السياحة </vt:lpstr>
      <vt:lpstr> (Tourism) السياحة </vt:lpstr>
      <vt:lpstr>(Tourist) السائح  </vt:lpstr>
      <vt:lpstr>(Tourist) السائح  </vt:lpstr>
      <vt:lpstr>) Type Tourismالنمط السياحي ( </vt:lpstr>
      <vt:lpstr>دوافع السياحة</vt:lpstr>
      <vt:lpstr>دوافع السياحة</vt:lpstr>
      <vt:lpstr>دوافع طبيعية (الدوافع الجسمانية). </vt:lpstr>
      <vt:lpstr>دوافع ثقافية. </vt:lpstr>
      <vt:lpstr>دوافع اجتماعية (دوافع الاتصال بالآخرين). </vt:lpstr>
      <vt:lpstr>دوافع صحية. </vt:lpstr>
      <vt:lpstr>دوافع اقتصادية. </vt:lpstr>
      <vt:lpstr>الدوافع الاعتبارية. </vt:lpstr>
      <vt:lpstr>دوافع السياحة</vt:lpstr>
      <vt:lpstr>دوافع السياحة</vt:lpstr>
      <vt:lpstr>المعوقات السياحة</vt:lpstr>
      <vt:lpstr>معوقات السياحة</vt:lpstr>
      <vt:lpstr>أولا:التكلفة (النفقات).  </vt:lpstr>
      <vt:lpstr>ثانيا: عدم وجود الوقت</vt:lpstr>
      <vt:lpstr>ثالثا:القيود الصحية</vt:lpstr>
      <vt:lpstr>رابعا:الأوضاع الأسرية</vt:lpstr>
      <vt:lpstr>خامسا: عدم الاهتمام</vt:lpstr>
      <vt:lpstr>سادسا: وجود نوع من عدم الأمان</vt:lpstr>
      <vt:lpstr>معوقات السياحة</vt:lpstr>
      <vt:lpstr>التغيير في الأنماط السياحية </vt:lpstr>
      <vt:lpstr>التغيير في الأنماط السياحية </vt:lpstr>
      <vt:lpstr>سلوك السائح</vt:lpstr>
      <vt:lpstr>سلوك السائح</vt:lpstr>
      <vt:lpstr>أولا: الدوافع </vt:lpstr>
      <vt:lpstr>ثانيا: الإدراك</vt:lpstr>
      <vt:lpstr>ثانيا: الإدراك</vt:lpstr>
      <vt:lpstr>ثالثا: التعلم</vt:lpstr>
      <vt:lpstr>رابعا: التعرف</vt:lpstr>
      <vt:lpstr>خامسا: الشخصية</vt:lpstr>
      <vt:lpstr>حتمية بحوث الأسواق السياحية</vt:lpstr>
      <vt:lpstr>مفهوم السوق السياحي </vt:lpstr>
      <vt:lpstr>السياسات التسويقية </vt:lpstr>
      <vt:lpstr>العوامل المؤثرة في سياسات التسويق </vt:lpstr>
      <vt:lpstr>أولا:مكونات وعوامل تتعلق بالمنتج السياحي . </vt:lpstr>
      <vt:lpstr>مكونات وعوامل تتعلق بالمنتج السياحي .</vt:lpstr>
      <vt:lpstr>ثانيا: عوامل مرتبطة بمنشآت التسويق السياحي </vt:lpstr>
      <vt:lpstr>عوامل مرتبطة بمنشآت التسويق السياحي </vt:lpstr>
      <vt:lpstr>ثالثا: عوامل مرتبطة بالأسواق</vt:lpstr>
      <vt:lpstr>الدائرة الأولى</vt:lpstr>
      <vt:lpstr>الدائرة الثانية</vt:lpstr>
      <vt:lpstr>الدائرة الثالثة</vt:lpstr>
      <vt:lpstr>مقومات صناعة السياحة في المملكة العربية السعودية</vt:lpstr>
      <vt:lpstr>مقومات صناعة السياحة في المملكة العربية السعودية</vt:lpstr>
      <vt:lpstr>أولا: المقومات الطبيعية</vt:lpstr>
      <vt:lpstr>ثانيا:المقومات الاقتصادية. </vt:lpstr>
      <vt:lpstr>ثالثا:المقومات التاريخية والأثرية</vt:lpstr>
      <vt:lpstr>رابعا:المقومات الاجتماعية</vt:lpstr>
      <vt:lpstr>خامسا:المقومات المساندة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saif alswied</dc:creator>
  <cp:lastModifiedBy>Gehad Shabbar</cp:lastModifiedBy>
  <cp:revision>30</cp:revision>
  <dcterms:created xsi:type="dcterms:W3CDTF">2020-01-27T17:57:47Z</dcterms:created>
  <dcterms:modified xsi:type="dcterms:W3CDTF">2020-02-11T15:12:35Z</dcterms:modified>
</cp:coreProperties>
</file>