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44"/>
  </p:notesMasterIdLst>
  <p:sldIdLst>
    <p:sldId id="315" r:id="rId2"/>
    <p:sldId id="256" r:id="rId3"/>
    <p:sldId id="257" r:id="rId4"/>
    <p:sldId id="258" r:id="rId5"/>
    <p:sldId id="259" r:id="rId6"/>
    <p:sldId id="261" r:id="rId7"/>
    <p:sldId id="262" r:id="rId8"/>
    <p:sldId id="303" r:id="rId9"/>
    <p:sldId id="263" r:id="rId10"/>
    <p:sldId id="264" r:id="rId11"/>
    <p:sldId id="265" r:id="rId12"/>
    <p:sldId id="267" r:id="rId13"/>
    <p:sldId id="304" r:id="rId14"/>
    <p:sldId id="269" r:id="rId15"/>
    <p:sldId id="270" r:id="rId16"/>
    <p:sldId id="271" r:id="rId17"/>
    <p:sldId id="281" r:id="rId18"/>
    <p:sldId id="272" r:id="rId19"/>
    <p:sldId id="282" r:id="rId20"/>
    <p:sldId id="273" r:id="rId21"/>
    <p:sldId id="274" r:id="rId22"/>
    <p:sldId id="288" r:id="rId23"/>
    <p:sldId id="275" r:id="rId24"/>
    <p:sldId id="286" r:id="rId25"/>
    <p:sldId id="276" r:id="rId26"/>
    <p:sldId id="287" r:id="rId27"/>
    <p:sldId id="305" r:id="rId28"/>
    <p:sldId id="277" r:id="rId29"/>
    <p:sldId id="278" r:id="rId30"/>
    <p:sldId id="296" r:id="rId31"/>
    <p:sldId id="297" r:id="rId32"/>
    <p:sldId id="298" r:id="rId33"/>
    <p:sldId id="299" r:id="rId34"/>
    <p:sldId id="300" r:id="rId35"/>
    <p:sldId id="301" r:id="rId36"/>
    <p:sldId id="302" r:id="rId37"/>
    <p:sldId id="289" r:id="rId38"/>
    <p:sldId id="279" r:id="rId39"/>
    <p:sldId id="283" r:id="rId40"/>
    <p:sldId id="280" r:id="rId41"/>
    <p:sldId id="284" r:id="rId42"/>
    <p:sldId id="285"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1486" autoAdjust="0"/>
  </p:normalViewPr>
  <p:slideViewPr>
    <p:cSldViewPr>
      <p:cViewPr varScale="1">
        <p:scale>
          <a:sx n="62" d="100"/>
          <a:sy n="62" d="100"/>
        </p:scale>
        <p:origin x="-14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6AD23F7-FE07-44EF-9E1F-2B288F1C9FC8}" type="datetimeFigureOut">
              <a:rPr lang="ar-SA" smtClean="0"/>
              <a:pPr/>
              <a:t>17/12/35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9DD2308-41D8-4C87-B265-EF2A04169A49}"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9DD2308-41D8-4C87-B265-EF2A04169A49}" type="slidenum">
              <a:rPr lang="ar-SA" smtClean="0"/>
              <a:pPr/>
              <a:t>11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9DD2308-41D8-4C87-B265-EF2A04169A49}" type="slidenum">
              <a:rPr lang="ar-SA" smtClean="0"/>
              <a:pPr/>
              <a:t>15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62E44222-A2B4-499E-AB05-B87D48442934}" type="datetimeFigureOut">
              <a:rPr lang="ar-SA" smtClean="0"/>
              <a:pPr/>
              <a:t>17/12/35</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9762B298-0FFF-4498-9205-841858C7389F}"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E44222-A2B4-499E-AB05-B87D48442934}" type="datetimeFigureOut">
              <a:rPr lang="ar-SA" smtClean="0"/>
              <a:pPr/>
              <a:t>17/12/35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762B298-0FFF-4498-9205-841858C7389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E44222-A2B4-499E-AB05-B87D48442934}" type="datetimeFigureOut">
              <a:rPr lang="ar-SA" smtClean="0"/>
              <a:pPr/>
              <a:t>17/12/35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762B298-0FFF-4498-9205-841858C7389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62E44222-A2B4-499E-AB05-B87D48442934}" type="datetimeFigureOut">
              <a:rPr lang="ar-SA" smtClean="0"/>
              <a:pPr/>
              <a:t>17/12/35</a:t>
            </a:fld>
            <a:endParaRPr lang="ar-SA"/>
          </a:p>
        </p:txBody>
      </p:sp>
      <p:sp>
        <p:nvSpPr>
          <p:cNvPr id="9" name="عنصر نائب لرقم الشريحة 8"/>
          <p:cNvSpPr>
            <a:spLocks noGrp="1"/>
          </p:cNvSpPr>
          <p:nvPr>
            <p:ph type="sldNum" sz="quarter" idx="15"/>
          </p:nvPr>
        </p:nvSpPr>
        <p:spPr/>
        <p:txBody>
          <a:bodyPr rtlCol="0"/>
          <a:lstStyle/>
          <a:p>
            <a:fld id="{9762B298-0FFF-4498-9205-841858C7389F}"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62E44222-A2B4-499E-AB05-B87D48442934}" type="datetimeFigureOut">
              <a:rPr lang="ar-SA" smtClean="0"/>
              <a:pPr/>
              <a:t>17/12/35</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9762B298-0FFF-4498-9205-841858C7389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2E44222-A2B4-499E-AB05-B87D48442934}" type="datetimeFigureOut">
              <a:rPr lang="ar-SA" smtClean="0"/>
              <a:pPr/>
              <a:t>17/12/35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762B298-0FFF-4498-9205-841858C7389F}"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62E44222-A2B4-499E-AB05-B87D48442934}" type="datetimeFigureOut">
              <a:rPr lang="ar-SA" smtClean="0"/>
              <a:pPr/>
              <a:t>17/12/35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762B298-0FFF-4498-9205-841858C7389F}"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62E44222-A2B4-499E-AB05-B87D48442934}" type="datetimeFigureOut">
              <a:rPr lang="ar-SA" smtClean="0"/>
              <a:pPr/>
              <a:t>17/12/35</a:t>
            </a:fld>
            <a:endParaRPr lang="ar-SA"/>
          </a:p>
        </p:txBody>
      </p:sp>
      <p:sp>
        <p:nvSpPr>
          <p:cNvPr id="7" name="عنصر نائب لرقم الشريحة 6"/>
          <p:cNvSpPr>
            <a:spLocks noGrp="1"/>
          </p:cNvSpPr>
          <p:nvPr>
            <p:ph type="sldNum" sz="quarter" idx="11"/>
          </p:nvPr>
        </p:nvSpPr>
        <p:spPr/>
        <p:txBody>
          <a:bodyPr rtlCol="0"/>
          <a:lstStyle/>
          <a:p>
            <a:fld id="{9762B298-0FFF-4498-9205-841858C7389F}"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2E44222-A2B4-499E-AB05-B87D48442934}" type="datetimeFigureOut">
              <a:rPr lang="ar-SA" smtClean="0"/>
              <a:pPr/>
              <a:t>17/12/35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762B298-0FFF-4498-9205-841858C7389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62E44222-A2B4-499E-AB05-B87D48442934}" type="datetimeFigureOut">
              <a:rPr lang="ar-SA" smtClean="0"/>
              <a:pPr/>
              <a:t>17/12/35</a:t>
            </a:fld>
            <a:endParaRPr lang="ar-SA"/>
          </a:p>
        </p:txBody>
      </p:sp>
      <p:sp>
        <p:nvSpPr>
          <p:cNvPr id="22" name="عنصر نائب لرقم الشريحة 21"/>
          <p:cNvSpPr>
            <a:spLocks noGrp="1"/>
          </p:cNvSpPr>
          <p:nvPr>
            <p:ph type="sldNum" sz="quarter" idx="15"/>
          </p:nvPr>
        </p:nvSpPr>
        <p:spPr/>
        <p:txBody>
          <a:bodyPr rtlCol="0"/>
          <a:lstStyle/>
          <a:p>
            <a:fld id="{9762B298-0FFF-4498-9205-841858C7389F}"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62E44222-A2B4-499E-AB05-B87D48442934}" type="datetimeFigureOut">
              <a:rPr lang="ar-SA" smtClean="0"/>
              <a:pPr/>
              <a:t>17/12/35</a:t>
            </a:fld>
            <a:endParaRPr lang="ar-SA"/>
          </a:p>
        </p:txBody>
      </p:sp>
      <p:sp>
        <p:nvSpPr>
          <p:cNvPr id="18" name="عنصر نائب لرقم الشريحة 17"/>
          <p:cNvSpPr>
            <a:spLocks noGrp="1"/>
          </p:cNvSpPr>
          <p:nvPr>
            <p:ph type="sldNum" sz="quarter" idx="11"/>
          </p:nvPr>
        </p:nvSpPr>
        <p:spPr/>
        <p:txBody>
          <a:bodyPr rtlCol="0"/>
          <a:lstStyle/>
          <a:p>
            <a:fld id="{9762B298-0FFF-4498-9205-841858C7389F}"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2E44222-A2B4-499E-AB05-B87D48442934}" type="datetimeFigureOut">
              <a:rPr lang="ar-SA" smtClean="0"/>
              <a:pPr/>
              <a:t>17/12/35</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762B298-0FFF-4498-9205-841858C7389F}"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up.alhilalclub.com/uploads/public/2010/05/141027_p39.jpg"/>
          <p:cNvPicPr>
            <a:picLocks noChangeAspect="1" noChangeArrowheads="1"/>
          </p:cNvPicPr>
          <p:nvPr/>
        </p:nvPicPr>
        <p:blipFill>
          <a:blip r:embed="rId2" cstate="print"/>
          <a:srcRect/>
          <a:stretch>
            <a:fillRect/>
          </a:stretch>
        </p:blipFill>
        <p:spPr bwMode="auto">
          <a:xfrm>
            <a:off x="179512" y="8064"/>
            <a:ext cx="8496944" cy="68712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rot="21413302">
            <a:off x="245596" y="2280332"/>
            <a:ext cx="8365313" cy="2793609"/>
          </a:xfrm>
          <a:solidFill>
            <a:schemeClr val="accent3">
              <a:lumMod val="20000"/>
              <a:lumOff val="80000"/>
            </a:schemeClr>
          </a:solidFill>
        </p:spPr>
        <p:txBody>
          <a:bodyPr>
            <a:normAutofit lnSpcReduction="10000"/>
          </a:bodyPr>
          <a:lstStyle/>
          <a:p>
            <a:endParaRPr lang="ar-SA"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يقول </a:t>
            </a:r>
            <a:r>
              <a:rPr lang="ar-SA" dirty="0" smtClean="0">
                <a:solidFill>
                  <a:schemeClr val="accent1">
                    <a:lumMod val="50000"/>
                  </a:schemeClr>
                </a:solidFill>
                <a:latin typeface="Arial Unicode MS" pitchFamily="34" charset="-128"/>
                <a:ea typeface="Arial Unicode MS" pitchFamily="34" charset="-128"/>
                <a:cs typeface="Arial Unicode MS" pitchFamily="34" charset="-128"/>
              </a:rPr>
              <a:t>المستشرق</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محمد أحمد خلف الله:( أن القصة القرآنية هي من باب التمثيل، وهو ضرب من فنون البيان العربي).</a:t>
            </a: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a:t>
            </a: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ويقول </a:t>
            </a:r>
            <a:r>
              <a:rPr lang="ar-SA" dirty="0" smtClean="0">
                <a:solidFill>
                  <a:schemeClr val="accent1">
                    <a:lumMod val="50000"/>
                  </a:schemeClr>
                </a:solidFill>
                <a:latin typeface="Arial Unicode MS" pitchFamily="34" charset="-128"/>
                <a:ea typeface="Arial Unicode MS" pitchFamily="34" charset="-128"/>
                <a:cs typeface="Arial Unicode MS" pitchFamily="34" charset="-128"/>
              </a:rPr>
              <a:t>المستشرق</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جيب:( أن القرآن عمل إنسان معين هو محمد، عاش في حياة خاصة هي حياة المكيين).</a:t>
            </a: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a:t>
            </a:r>
          </a:p>
          <a:p>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p:txBody>
      </p:sp>
      <p:sp>
        <p:nvSpPr>
          <p:cNvPr id="4" name="عنوان 3"/>
          <p:cNvSpPr>
            <a:spLocks noGrp="1"/>
          </p:cNvSpPr>
          <p:nvPr>
            <p:ph type="title"/>
          </p:nvPr>
        </p:nvSpPr>
        <p:spPr>
          <a:xfrm rot="21434756">
            <a:off x="225912" y="567884"/>
            <a:ext cx="8440542" cy="1145119"/>
          </a:xfrm>
          <a:solidFill>
            <a:schemeClr val="accent3">
              <a:lumMod val="20000"/>
              <a:lumOff val="80000"/>
            </a:schemeClr>
          </a:solidFill>
        </p:spPr>
        <p:txBody>
          <a:bodyPr>
            <a:normAutofit/>
          </a:bodyPr>
          <a:lstStyle/>
          <a:p>
            <a:pPr algn="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3_ تشكيك المسلمين في القرآن والسنة ..</a:t>
            </a:r>
            <a:br>
              <a:rPr lang="ar-SA" b="1" dirty="0" smtClean="0">
                <a:solidFill>
                  <a:schemeClr val="accent1">
                    <a:lumMod val="50000"/>
                  </a:schemeClr>
                </a:solidFill>
                <a:latin typeface="Arial Unicode MS" pitchFamily="34" charset="-128"/>
                <a:ea typeface="Arial Unicode MS" pitchFamily="34" charset="-128"/>
                <a:cs typeface="Arial Unicode MS" pitchFamily="34" charset="-128"/>
              </a:rPr>
            </a:br>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8572560" cy="1285860"/>
          </a:xfrm>
          <a:solidFill>
            <a:schemeClr val="accent3">
              <a:lumMod val="20000"/>
              <a:lumOff val="80000"/>
            </a:schemeClr>
          </a:solidFill>
        </p:spPr>
        <p:txBody>
          <a:bodyPr>
            <a:normAutofit/>
          </a:bodyPr>
          <a:lstStyle/>
          <a:p>
            <a:pPr algn="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أما الدكتور طه حسين:</a:t>
            </a:r>
            <a:br>
              <a:rPr lang="ar-SA" b="1" dirty="0" smtClean="0">
                <a:solidFill>
                  <a:schemeClr val="accent1">
                    <a:lumMod val="50000"/>
                  </a:schemeClr>
                </a:solidFill>
                <a:latin typeface="Arial Unicode MS" pitchFamily="34" charset="-128"/>
                <a:ea typeface="Arial Unicode MS" pitchFamily="34" charset="-128"/>
                <a:cs typeface="Arial Unicode MS" pitchFamily="34" charset="-128"/>
              </a:rPr>
            </a:br>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a:off x="142844" y="1000108"/>
            <a:ext cx="8572560" cy="5857892"/>
          </a:xfrm>
          <a:solidFill>
            <a:schemeClr val="accent3">
              <a:lumMod val="20000"/>
              <a:lumOff val="80000"/>
            </a:schemeClr>
          </a:solidFill>
        </p:spPr>
        <p:txBody>
          <a:bodyPr>
            <a:normAutofit/>
          </a:bodyPr>
          <a:lstStyle/>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فقد كان له قصب السبق في هذه الردة..قال وهو يملي على طلابه في كلية الآداب:(إن في القرآن أسلوبين مختلفين كل الاختلاف، أحدهما جاف مستمد من البيئة المكية، ففيه تهديد ووعيد وزجر وعنف، وغضب وسباب، فلما هاجر النبي إلى مكة، تغير الأسلوب بحكم البيئة أيضاً، فقد كان هنالك اليهود، وبينهم التوراة، فأصبح الأسلوب ليناً وديعاً، مسالماً تلوح عليه أمارات الثقافة).</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t>,,,</a:t>
            </a:r>
          </a:p>
          <a:p>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وطعنوا في رواة الحديث من أصحاب رسول الله صلى الله عليه وسلم:</a:t>
            </a: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فقد شككوا في الصحابي الجليل </a:t>
            </a:r>
            <a:r>
              <a:rPr lang="ar-SA" b="1" dirty="0" smtClean="0">
                <a:solidFill>
                  <a:schemeClr val="accent1">
                    <a:lumMod val="75000"/>
                  </a:schemeClr>
                </a:solidFill>
                <a:latin typeface="Arial Unicode MS" pitchFamily="34" charset="-128"/>
                <a:ea typeface="Arial Unicode MS" pitchFamily="34" charset="-128"/>
                <a:cs typeface="Arial Unicode MS" pitchFamily="34" charset="-128"/>
              </a:rPr>
              <a:t>أبي هريرة رضي الله،</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لكثرة روايته عن رسول الله، واتهموا كذلك حفظه رضي الله عنه، قال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جولدزيهر</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وقد شجعه ملازمته للنبي صلى الله عليه وسلم أن يروي بعد وفاته من الأحاديث أكثر مما رواه غيره من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الصحابه</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وتقدر الأحاديث التي تضاف إليه بخمسمائة وثلاثة آلاف حديث..)</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21403677">
            <a:off x="236859" y="575572"/>
            <a:ext cx="8270035" cy="1002579"/>
          </a:xfrm>
          <a:solidFill>
            <a:schemeClr val="accent3">
              <a:lumMod val="20000"/>
              <a:lumOff val="80000"/>
            </a:schemeClr>
          </a:solidFill>
        </p:spPr>
        <p:txBody>
          <a:bodyPr>
            <a:normAutofit fontScale="90000"/>
          </a:bodyPr>
          <a:lstStyle/>
          <a:p>
            <a:pPr algn="ct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هذا ما قاله </a:t>
            </a:r>
            <a:r>
              <a:rPr lang="ar-SA" b="1" dirty="0" err="1" smtClean="0">
                <a:solidFill>
                  <a:schemeClr val="accent1">
                    <a:lumMod val="50000"/>
                  </a:schemeClr>
                </a:solidFill>
                <a:latin typeface="Arial Unicode MS" pitchFamily="34" charset="-128"/>
                <a:ea typeface="Arial Unicode MS" pitchFamily="34" charset="-128"/>
                <a:cs typeface="Arial Unicode MS" pitchFamily="34" charset="-128"/>
              </a:rPr>
              <a:t>جولدزيهر</a:t>
            </a: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 فماذا قال أعلام السنة:</a:t>
            </a:r>
            <a:r>
              <a:rPr lang="en-US" dirty="0" smtClean="0">
                <a:solidFill>
                  <a:schemeClr val="accent1">
                    <a:lumMod val="50000"/>
                  </a:schemeClr>
                </a:solidFill>
                <a:latin typeface="Arial Unicode MS" pitchFamily="34" charset="-128"/>
                <a:ea typeface="Arial Unicode MS" pitchFamily="34" charset="-128"/>
                <a:cs typeface="Arial Unicode MS" pitchFamily="34" charset="-128"/>
              </a:rPr>
              <a:t/>
            </a:r>
            <a:br>
              <a:rPr lang="en-US" dirty="0" smtClean="0">
                <a:solidFill>
                  <a:schemeClr val="accent1">
                    <a:lumMod val="50000"/>
                  </a:schemeClr>
                </a:solidFill>
                <a:latin typeface="Arial Unicode MS" pitchFamily="34" charset="-128"/>
                <a:ea typeface="Arial Unicode MS" pitchFamily="34" charset="-128"/>
                <a:cs typeface="Arial Unicode MS" pitchFamily="34" charset="-128"/>
              </a:rPr>
            </a:br>
            <a:endParaRPr lang="ar-SA" dirty="0"/>
          </a:p>
        </p:txBody>
      </p:sp>
      <p:sp>
        <p:nvSpPr>
          <p:cNvPr id="3" name="عنصر نائب للمحتوى 2"/>
          <p:cNvSpPr>
            <a:spLocks noGrp="1"/>
          </p:cNvSpPr>
          <p:nvPr>
            <p:ph sz="quarter" idx="1"/>
          </p:nvPr>
        </p:nvSpPr>
        <p:spPr>
          <a:xfrm>
            <a:off x="428700" y="2214554"/>
            <a:ext cx="3657600" cy="1714512"/>
          </a:xfrm>
          <a:solidFill>
            <a:schemeClr val="accent3">
              <a:lumMod val="20000"/>
              <a:lumOff val="80000"/>
            </a:schemeClr>
          </a:solidFill>
        </p:spPr>
        <p:txBody>
          <a:bodyPr>
            <a:normAutofit lnSpcReduction="10000"/>
          </a:bodyPr>
          <a:lstStyle/>
          <a:p>
            <a:r>
              <a:rPr lang="ar-SA" dirty="0" smtClean="0">
                <a:solidFill>
                  <a:schemeClr val="accent1">
                    <a:lumMod val="50000"/>
                  </a:schemeClr>
                </a:solidFill>
                <a:latin typeface="Arial Unicode MS" pitchFamily="34" charset="-128"/>
                <a:ea typeface="Arial Unicode MS" pitchFamily="34" charset="-128"/>
                <a:cs typeface="Arial Unicode MS" pitchFamily="34" charset="-128"/>
              </a:rPr>
              <a:t>وقال الشافعي:”</a:t>
            </a:r>
          </a:p>
          <a:p>
            <a:r>
              <a:rPr lang="ar-SA" dirty="0" smtClean="0">
                <a:solidFill>
                  <a:schemeClr val="accent1">
                    <a:lumMod val="50000"/>
                  </a:schemeClr>
                </a:solidFill>
                <a:latin typeface="Arial Unicode MS" pitchFamily="34" charset="-128"/>
                <a:ea typeface="Arial Unicode MS" pitchFamily="34" charset="-128"/>
                <a:cs typeface="Arial Unicode MS" pitchFamily="34" charset="-128"/>
              </a:rPr>
              <a:t> </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أبو هريرة أحفظ من روى الحديث في دهره".</a:t>
            </a:r>
            <a:endParaRPr lang="ar-SA" dirty="0">
              <a:solidFill>
                <a:schemeClr val="accent1">
                  <a:lumMod val="75000"/>
                </a:schemeClr>
              </a:solidFill>
              <a:latin typeface="Arial Unicode MS" pitchFamily="34" charset="-128"/>
              <a:ea typeface="Arial Unicode MS" pitchFamily="34" charset="-128"/>
              <a:cs typeface="Arial Unicode MS" pitchFamily="34" charset="-128"/>
            </a:endParaRPr>
          </a:p>
        </p:txBody>
      </p:sp>
      <p:sp>
        <p:nvSpPr>
          <p:cNvPr id="4" name="عنصر نائب للمحتوى 3"/>
          <p:cNvSpPr>
            <a:spLocks noGrp="1"/>
          </p:cNvSpPr>
          <p:nvPr>
            <p:ph sz="quarter" idx="2"/>
          </p:nvPr>
        </p:nvSpPr>
        <p:spPr>
          <a:xfrm>
            <a:off x="4429124" y="2071678"/>
            <a:ext cx="3770822" cy="2357454"/>
          </a:xfrm>
          <a:solidFill>
            <a:schemeClr val="accent3">
              <a:lumMod val="20000"/>
              <a:lumOff val="80000"/>
            </a:schemeClr>
          </a:solidFill>
        </p:spPr>
        <p:txBody>
          <a:bodyPr>
            <a:normAutofit lnSpcReduction="10000"/>
          </a:bodyPr>
          <a:lstStyle/>
          <a:p>
            <a:r>
              <a:rPr lang="ar-SA" dirty="0" smtClean="0">
                <a:solidFill>
                  <a:schemeClr val="accent1">
                    <a:lumMod val="50000"/>
                  </a:schemeClr>
                </a:solidFill>
                <a:latin typeface="Arial Unicode MS" pitchFamily="34" charset="-128"/>
                <a:ea typeface="Arial Unicode MS" pitchFamily="34" charset="-128"/>
                <a:cs typeface="Arial Unicode MS" pitchFamily="34" charset="-128"/>
              </a:rPr>
              <a:t>قال الذهبي:" </a:t>
            </a: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الإمام الفقيه المجتهد الحافظ، صاحب رسول الله صلى الله عليه وسلم، أبو هريرة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الدوسي</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اليماني، سيد الحفاظ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الأثبات</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a:t>
            </a:r>
            <a:endParaRPr lang="en-US" dirty="0">
              <a:solidFill>
                <a:schemeClr val="accent1">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endParaRPr lang="ar-SA"/>
          </a:p>
        </p:txBody>
      </p:sp>
      <p:sp>
        <p:nvSpPr>
          <p:cNvPr id="6" name="عنصر نائب للمحتوى 5"/>
          <p:cNvSpPr>
            <a:spLocks noGrp="1"/>
          </p:cNvSpPr>
          <p:nvPr>
            <p:ph sz="quarter" idx="1"/>
          </p:nvPr>
        </p:nvSpPr>
        <p:spPr/>
        <p:txBody>
          <a:bodyPr>
            <a:normAutofit/>
          </a:bodyPr>
          <a:lstStyle/>
          <a:p>
            <a:endParaRPr lang="ar-SA" sz="4400" b="1" dirty="0" smtClean="0">
              <a:solidFill>
                <a:schemeClr val="accent1">
                  <a:lumMod val="50000"/>
                </a:schemeClr>
              </a:solidFill>
              <a:latin typeface="Arial Unicode MS" pitchFamily="34" charset="-128"/>
              <a:ea typeface="Arial Unicode MS" pitchFamily="34" charset="-128"/>
              <a:cs typeface="Arial Unicode MS" pitchFamily="34" charset="-128"/>
            </a:endParaRPr>
          </a:p>
          <a:p>
            <a:r>
              <a:rPr lang="ar-SA" sz="4400" b="1" dirty="0" smtClean="0">
                <a:solidFill>
                  <a:srgbClr val="C00000"/>
                </a:solidFill>
                <a:latin typeface="Arial Unicode MS" pitchFamily="34" charset="-128"/>
                <a:ea typeface="Arial Unicode MS" pitchFamily="34" charset="-128"/>
                <a:cs typeface="Arial Unicode MS" pitchFamily="34" charset="-128"/>
              </a:rPr>
              <a:t>ما هي الأساليب التي يتبعها الغرب في غزو الشعوب</a:t>
            </a:r>
            <a:r>
              <a:rPr lang="en-US" sz="4400" b="1" dirty="0" smtClean="0">
                <a:solidFill>
                  <a:srgbClr val="C00000"/>
                </a:solidFill>
                <a:latin typeface="Arial Unicode MS" pitchFamily="34" charset="-128"/>
                <a:ea typeface="Arial Unicode MS" pitchFamily="34" charset="-128"/>
                <a:cs typeface="Arial Unicode MS" pitchFamily="34" charset="-128"/>
              </a:rPr>
              <a:t>…</a:t>
            </a:r>
            <a:r>
              <a:rPr lang="en-US" sz="4400" dirty="0" smtClean="0">
                <a:solidFill>
                  <a:srgbClr val="C00000"/>
                </a:solidFill>
                <a:latin typeface="Arial Unicode MS" pitchFamily="34" charset="-128"/>
                <a:ea typeface="Arial Unicode MS" pitchFamily="34" charset="-128"/>
                <a:cs typeface="Arial Unicode MS" pitchFamily="34" charset="-128"/>
              </a:rPr>
              <a:t/>
            </a:r>
            <a:br>
              <a:rPr lang="en-US" sz="4400" dirty="0" smtClean="0">
                <a:solidFill>
                  <a:srgbClr val="C00000"/>
                </a:solidFill>
                <a:latin typeface="Arial Unicode MS" pitchFamily="34" charset="-128"/>
                <a:ea typeface="Arial Unicode MS" pitchFamily="34" charset="-128"/>
                <a:cs typeface="Arial Unicode MS" pitchFamily="34" charset="-128"/>
              </a:rPr>
            </a:br>
            <a:endParaRPr lang="ar-SA" sz="4400"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296974"/>
          </a:xfrm>
          <a:solidFill>
            <a:schemeClr val="accent3">
              <a:lumMod val="20000"/>
              <a:lumOff val="80000"/>
            </a:schemeClr>
          </a:solidFill>
        </p:spPr>
        <p:txBody>
          <a:bodyPr>
            <a:normAutofit/>
          </a:bodyPr>
          <a:lstStyle/>
          <a:p>
            <a:pPr algn="ct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أهم الأساليب التي يتبعها الغرب في غزو الشعوب:</a:t>
            </a:r>
            <a:r>
              <a:rPr lang="en-US" dirty="0" smtClean="0">
                <a:solidFill>
                  <a:schemeClr val="accent1">
                    <a:lumMod val="50000"/>
                  </a:schemeClr>
                </a:solidFill>
                <a:latin typeface="Arial Unicode MS" pitchFamily="34" charset="-128"/>
                <a:ea typeface="Arial Unicode MS" pitchFamily="34" charset="-128"/>
                <a:cs typeface="Arial Unicode MS" pitchFamily="34" charset="-128"/>
              </a:rPr>
              <a:t/>
            </a:r>
            <a:br>
              <a:rPr lang="en-US" dirty="0" smtClean="0">
                <a:solidFill>
                  <a:schemeClr val="accent1">
                    <a:lumMod val="50000"/>
                  </a:schemeClr>
                </a:solidFill>
                <a:latin typeface="Arial Unicode MS" pitchFamily="34" charset="-128"/>
                <a:ea typeface="Arial Unicode MS" pitchFamily="34" charset="-128"/>
                <a:cs typeface="Arial Unicode MS" pitchFamily="34" charset="-128"/>
              </a:rPr>
            </a:br>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a:off x="457200" y="2000240"/>
            <a:ext cx="3657600" cy="2928958"/>
          </a:xfrm>
          <a:solidFill>
            <a:schemeClr val="accent3">
              <a:lumMod val="20000"/>
              <a:lumOff val="80000"/>
            </a:schemeClr>
          </a:solidFill>
        </p:spPr>
        <p:txBody>
          <a:bodyPr>
            <a:normAutofit fontScale="85000" lnSpcReduction="10000"/>
          </a:bodyPr>
          <a:lstStyle/>
          <a:p>
            <a:endParaRPr lang="ar-SA" sz="3300" b="1" dirty="0" smtClean="0">
              <a:solidFill>
                <a:schemeClr val="accent1">
                  <a:lumMod val="50000"/>
                </a:schemeClr>
              </a:solidFill>
              <a:latin typeface="Arial Unicode MS" pitchFamily="34" charset="-128"/>
              <a:ea typeface="Arial Unicode MS" pitchFamily="34" charset="-128"/>
              <a:cs typeface="Arial Unicode MS" pitchFamily="34" charset="-128"/>
            </a:endParaRPr>
          </a:p>
          <a:p>
            <a:r>
              <a:rPr lang="ar-SA" sz="3300" b="1" dirty="0" smtClean="0">
                <a:solidFill>
                  <a:schemeClr val="accent1">
                    <a:lumMod val="50000"/>
                  </a:schemeClr>
                </a:solidFill>
                <a:latin typeface="Arial Unicode MS" pitchFamily="34" charset="-128"/>
                <a:ea typeface="Arial Unicode MS" pitchFamily="34" charset="-128"/>
                <a:cs typeface="Arial Unicode MS" pitchFamily="34" charset="-128"/>
              </a:rPr>
              <a:t>_ والاستشراق ..</a:t>
            </a:r>
          </a:p>
          <a:p>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دراسة الغربيين للشرق وعلومه وأديانه، وخاصة الإسلام لأهداف مختلفة، ومن أهمها تشويه الإسلام وإضعاف المسلمين.</a:t>
            </a:r>
            <a:endParaRPr lang="en-US" sz="2800" dirty="0" smtClean="0">
              <a:solidFill>
                <a:schemeClr val="accent1">
                  <a:lumMod val="75000"/>
                </a:schemeClr>
              </a:solidFill>
              <a:latin typeface="Arial Unicode MS" pitchFamily="34" charset="-128"/>
              <a:ea typeface="Arial Unicode MS" pitchFamily="34" charset="-128"/>
              <a:cs typeface="Arial Unicode MS" pitchFamily="34" charset="-128"/>
            </a:endParaRPr>
          </a:p>
          <a:p>
            <a:endParaRPr lang="ar-SA" dirty="0"/>
          </a:p>
        </p:txBody>
      </p:sp>
      <p:sp>
        <p:nvSpPr>
          <p:cNvPr id="4" name="عنصر نائب للمحتوى 3"/>
          <p:cNvSpPr>
            <a:spLocks noGrp="1"/>
          </p:cNvSpPr>
          <p:nvPr>
            <p:ph sz="quarter" idx="2"/>
          </p:nvPr>
        </p:nvSpPr>
        <p:spPr>
          <a:xfrm>
            <a:off x="4643438" y="2000240"/>
            <a:ext cx="3714776" cy="3000396"/>
          </a:xfrm>
          <a:solidFill>
            <a:schemeClr val="accent3">
              <a:lumMod val="20000"/>
              <a:lumOff val="80000"/>
            </a:schemeClr>
          </a:solidFill>
        </p:spPr>
        <p:txBody>
          <a:bodyPr>
            <a:normAutofit fontScale="85000" lnSpcReduction="10000"/>
          </a:bodyPr>
          <a:lstStyle/>
          <a:p>
            <a:endParaRPr lang="ar-SA" b="1" dirty="0" smtClean="0">
              <a:solidFill>
                <a:schemeClr val="accent1">
                  <a:lumMod val="50000"/>
                </a:schemeClr>
              </a:solidFill>
              <a:latin typeface="Arial Unicode MS" pitchFamily="34" charset="-128"/>
              <a:ea typeface="Arial Unicode MS" pitchFamily="34" charset="-128"/>
              <a:cs typeface="Arial Unicode MS" pitchFamily="34" charset="-128"/>
            </a:endParaRPr>
          </a:p>
          <a:p>
            <a:r>
              <a:rPr lang="ar-SA" sz="2800" b="1" dirty="0" smtClean="0">
                <a:solidFill>
                  <a:schemeClr val="accent1">
                    <a:lumMod val="50000"/>
                  </a:schemeClr>
                </a:solidFill>
                <a:latin typeface="Arial Unicode MS" pitchFamily="34" charset="-128"/>
                <a:ea typeface="Arial Unicode MS" pitchFamily="34" charset="-128"/>
                <a:cs typeface="Arial Unicode MS" pitchFamily="34" charset="-128"/>
              </a:rPr>
              <a:t>1_التنصير ..</a:t>
            </a:r>
          </a:p>
          <a:p>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الدعوة إلى اعتناق النصرانية، وهي حركة دينية سياسية نصرانية بدأت في الظهور إثر فشل الحروب الصليبية، بغية نشر النصرانية بين الأمم المختلفة.</a:t>
            </a:r>
          </a:p>
          <a:p>
            <a:endParaRPr lang="ar-SA" dirty="0" smtClean="0">
              <a:solidFill>
                <a:schemeClr val="accent1">
                  <a:lumMod val="75000"/>
                </a:schemeClr>
              </a:solidFill>
              <a:latin typeface="Arial Unicode MS" pitchFamily="34" charset="-128"/>
              <a:ea typeface="Arial Unicode MS" pitchFamily="34" charset="-128"/>
              <a:cs typeface="Arial Unicode MS" pitchFamily="34" charset="-128"/>
            </a:endParaRPr>
          </a:p>
          <a:p>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endParaRPr lang="ar-SA" dirty="0"/>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8715404" cy="6858000"/>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سلك التنصير والاستشراق في عدائهم ومخططهم الأساليب نفسها:</a:t>
            </a:r>
            <a:endParaRPr kumimoji="0" lang="en-US"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sng"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 إلا أن التنصير</a:t>
            </a:r>
            <a:r>
              <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 </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قد سلك طرق التعليم المدرسي في: دور </a:t>
            </a:r>
            <a:r>
              <a:rPr kumimoji="0" lang="ar-SA" sz="2400" b="0" i="0" u="none" strike="noStrike" cap="none" normalizeH="0" baseline="0" dirty="0" err="1"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الحضانه</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 والمراحل الابتدائية، والثانوية، كما سلك سبيل العمل الخيري الظاهري في المستشفيات والملاجئ ودور الأيتام.</a:t>
            </a:r>
            <a:endParaRPr kumimoji="0" lang="en-US"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sng"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أما </a:t>
            </a:r>
            <a:r>
              <a:rPr kumimoji="0" lang="ar-SA" sz="2400" b="0" i="0" u="sng" strike="noStrike" cap="none" normalizeH="0" baseline="0" dirty="0" err="1"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الاستشراق</a:t>
            </a:r>
            <a:r>
              <a:rPr kumimoji="0" lang="ar-SA" sz="2400" b="0" i="0" u="sng"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 فقد أخذ صورة  (البحث) وادعى لبحثه ( الطابع العلمي).</a:t>
            </a:r>
            <a:endParaRPr kumimoji="0" lang="en-US"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فكانت مؤسسة </a:t>
            </a:r>
            <a:r>
              <a:rPr kumimoji="0" lang="ar-SA" sz="2400" b="0" i="0" u="none" strike="noStrike" cap="none" normalizeH="0" baseline="0" dirty="0" err="1"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الاستشراق</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 هي المصنع الذي يضع الشبهات والأكاذيب، وكانت مؤسسة التبشير هي التي تحمل ذلك إلى عقل الشباب وقلبه عن طريق المناهج الدراسية.</a:t>
            </a:r>
            <a:endParaRPr kumimoji="0" lang="en-US"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وأهم نتاج المستشرقين في القرن العشرين: </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((دائرة المعارف الإسلامية)):</a:t>
            </a:r>
            <a:endParaRPr kumimoji="0" lang="en-US"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_صدرت بثلاث لغات </a:t>
            </a:r>
            <a:r>
              <a:rPr kumimoji="0" lang="en-US"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انجليزي، وفرنسي، وألماني</a:t>
            </a:r>
            <a:r>
              <a:rPr kumimoji="0" lang="en-US"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a:t>
            </a:r>
            <a:endParaRPr kumimoji="0" lang="en-US"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_صدرت في عدة طبعات، وأشترك في تأليفها أكثر من (400) مستشرق، وبلغت أكثر من (3000) مادة، في أكثر من (10,000) صفحة. </a:t>
            </a:r>
          </a:p>
          <a:p>
            <a:pPr marL="0" marR="0" lvl="0" indent="0" algn="r" defTabSz="914400" rtl="1" eaLnBrk="0" fontAlgn="base" latinLnBrk="0" hangingPunct="0">
              <a:lnSpc>
                <a:spcPct val="100000"/>
              </a:lnSpc>
              <a:spcBef>
                <a:spcPct val="0"/>
              </a:spcBef>
              <a:spcAft>
                <a:spcPct val="0"/>
              </a:spcAft>
              <a:buClrTx/>
              <a:buSzTx/>
              <a:buFontTx/>
              <a:buNone/>
              <a:tabLst/>
            </a:pPr>
            <a:endParaRPr lang="ar-SA" sz="2400" dirty="0">
              <a:solidFill>
                <a:schemeClr val="accent1">
                  <a:lumMod val="75000"/>
                </a:schemeClr>
              </a:solidFill>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lang="ar-SA" sz="2400" dirty="0">
              <a:solidFill>
                <a:schemeClr val="accent1">
                  <a:lumMod val="75000"/>
                </a:schemeClr>
              </a:solidFill>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p:txBody>
      </p:sp>
    </p:spTree>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21359605">
            <a:off x="1500166" y="1500174"/>
            <a:ext cx="6143668" cy="3046988"/>
          </a:xfrm>
          <a:prstGeom prst="rect">
            <a:avLst/>
          </a:prstGeom>
          <a:solidFill>
            <a:schemeClr val="accent3">
              <a:lumMod val="20000"/>
              <a:lumOff val="80000"/>
            </a:schemeClr>
          </a:solidFill>
          <a:ln>
            <a:noFill/>
          </a:ln>
        </p:spPr>
        <p:txBody>
          <a:bodyPr wrap="square">
            <a:spAutoFit/>
          </a:bodyPr>
          <a:lstStyle/>
          <a:p>
            <a:pPr algn="ctr"/>
            <a:r>
              <a:rPr lang="ar-SA" sz="3200" dirty="0">
                <a:solidFill>
                  <a:schemeClr val="accent1">
                    <a:lumMod val="50000"/>
                  </a:schemeClr>
                </a:solidFill>
                <a:latin typeface="Arial Unicode MS" pitchFamily="34" charset="-128"/>
                <a:ea typeface="Arial Unicode MS" pitchFamily="34" charset="-128"/>
                <a:cs typeface="Arial Unicode MS" pitchFamily="34" charset="-128"/>
              </a:rPr>
              <a:t>احتوت على:معلومات مهمة عن الشرق والإسلام بالذات، كما أنها اشتملت على شبه ومطاعن متفرقة حول القرآن والعقيدة والشريعة الإسلامية وأعلام المسلمين، بلغت أكثر من (300) وطعن وانتقاص للعقيدة الإسلامية</a:t>
            </a:r>
          </a:p>
        </p:txBody>
      </p:sp>
    </p:spTree>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2976" y="1142984"/>
            <a:ext cx="6215106" cy="369332"/>
          </a:xfrm>
          <a:prstGeom prst="rect">
            <a:avLst/>
          </a:prstGeom>
        </p:spPr>
        <p:txBody>
          <a:bodyPr wrap="square">
            <a:spAutoFit/>
          </a:bodyPr>
          <a:lstStyle/>
          <a:p>
            <a:r>
              <a:rPr lang="en-US" dirty="0" smtClean="0"/>
              <a:t> </a:t>
            </a:r>
            <a:endParaRPr lang="ar-SA" dirty="0"/>
          </a:p>
        </p:txBody>
      </p:sp>
      <p:sp>
        <p:nvSpPr>
          <p:cNvPr id="3" name="عنوان 2"/>
          <p:cNvSpPr>
            <a:spLocks noGrp="1"/>
          </p:cNvSpPr>
          <p:nvPr>
            <p:ph type="ctrTitle"/>
          </p:nvPr>
        </p:nvSpPr>
        <p:spPr>
          <a:xfrm>
            <a:off x="2286000" y="1500174"/>
            <a:ext cx="6172200" cy="3518388"/>
          </a:xfrm>
        </p:spPr>
        <p:txBody>
          <a:bodyPr>
            <a:normAutofit/>
          </a:bodyPr>
          <a:lstStyle/>
          <a:p>
            <a:r>
              <a:rPr lang="ar-SA" dirty="0" smtClean="0">
                <a:solidFill>
                  <a:schemeClr val="accent1">
                    <a:lumMod val="50000"/>
                  </a:schemeClr>
                </a:solidFill>
              </a:rPr>
              <a:t>عرض مقطع: قسيس يحاول تنصير طفلين..</a:t>
            </a:r>
            <a:br>
              <a:rPr lang="ar-SA" dirty="0" smtClean="0">
                <a:solidFill>
                  <a:schemeClr val="accent1">
                    <a:lumMod val="50000"/>
                  </a:schemeClr>
                </a:solidFill>
              </a:rPr>
            </a:br>
            <a:r>
              <a:rPr lang="ar-SA" dirty="0" smtClean="0">
                <a:solidFill>
                  <a:schemeClr val="accent1">
                    <a:lumMod val="50000"/>
                  </a:schemeClr>
                </a:solidFill>
              </a:rPr>
              <a:t/>
            </a:r>
            <a:br>
              <a:rPr lang="ar-SA" dirty="0" smtClean="0">
                <a:solidFill>
                  <a:schemeClr val="accent1">
                    <a:lumMod val="50000"/>
                  </a:schemeClr>
                </a:solidFill>
              </a:rPr>
            </a:br>
            <a:r>
              <a:rPr lang="ar-SA" dirty="0" smtClean="0">
                <a:solidFill>
                  <a:schemeClr val="accent1">
                    <a:lumMod val="50000"/>
                  </a:schemeClr>
                </a:solidFill>
              </a:rPr>
              <a:t/>
            </a:r>
            <a:br>
              <a:rPr lang="ar-SA" dirty="0" smtClean="0">
                <a:solidFill>
                  <a:schemeClr val="accent1">
                    <a:lumMod val="50000"/>
                  </a:schemeClr>
                </a:solidFill>
              </a:rPr>
            </a:br>
            <a:r>
              <a:rPr lang="ar-SA" dirty="0" smtClean="0">
                <a:solidFill>
                  <a:schemeClr val="accent1">
                    <a:lumMod val="50000"/>
                  </a:schemeClr>
                </a:solidFill>
              </a:rPr>
              <a:t/>
            </a:r>
            <a:br>
              <a:rPr lang="ar-SA" dirty="0" smtClean="0">
                <a:solidFill>
                  <a:schemeClr val="accent1">
                    <a:lumMod val="50000"/>
                  </a:schemeClr>
                </a:solidFill>
              </a:rPr>
            </a:br>
            <a:endParaRPr lang="ar-SA" dirty="0">
              <a:solidFill>
                <a:schemeClr val="accent1">
                  <a:lumMod val="50000"/>
                </a:schemeClr>
              </a:solidFill>
            </a:endParaRPr>
          </a:p>
        </p:txBody>
      </p:sp>
      <p:sp>
        <p:nvSpPr>
          <p:cNvPr id="4" name="عنوان فرعي 3"/>
          <p:cNvSpPr>
            <a:spLocks noGrp="1"/>
          </p:cNvSpPr>
          <p:nvPr>
            <p:ph type="subTitle" idx="1"/>
          </p:nvPr>
        </p:nvSpPr>
        <p:spPr>
          <a:xfrm flipV="1">
            <a:off x="2286000" y="6374922"/>
            <a:ext cx="6172200" cy="483078"/>
          </a:xfrm>
        </p:spPr>
        <p:txBody>
          <a:bodyPr/>
          <a:lstStyle/>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715404" cy="6858000"/>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ar-SA" sz="36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marL="0" marR="0" lvl="0" indent="0"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ثانياً: الإعلام:</a:t>
            </a:r>
            <a:endParaRPr kumimoji="0" lang="ar-SA" sz="36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استغل الغربيون وسائل الإعلام المختلفة لحرب الإسلام، ونظرة سريعة إلى بعض وسائل الإعلام ترينا مدى البلاء الذي تصبه ليل نهار، لتشويه صورة الإسلام والمسلمين، والإساءة إلى معتقداتنا وشعائرنا وسلفنا وعلمائنا، سيل من الشبهات التي تشكك في الدين وأحكامه، وسيل آخر من الأفلام والتمثيليات والمسرحيات التي تتهكم بالإسلام،  تقوم بعرض نماذج من ألأنماط الحياة تضاد الإسلام في كل شيء، تمجد الجريمة وتدعوا إلى </a:t>
            </a:r>
            <a:endParaRPr kumimoji="0" lang="en-US" sz="36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والفجور.</a:t>
            </a:r>
            <a:r>
              <a:rPr kumimoji="0" lang="en-US" sz="36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 </a:t>
            </a:r>
          </a:p>
        </p:txBody>
      </p:sp>
    </p:spTree>
  </p:cSld>
  <p:clrMapOvr>
    <a:masterClrMapping/>
  </p:clrMapOvr>
  <p:transition>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accent1">
                    <a:lumMod val="50000"/>
                  </a:schemeClr>
                </a:solidFill>
              </a:rPr>
              <a:t> </a:t>
            </a:r>
            <a:endParaRPr lang="ar-SA" b="1" dirty="0">
              <a:solidFill>
                <a:schemeClr val="accent1">
                  <a:lumMod val="50000"/>
                </a:schemeClr>
              </a:solidFill>
            </a:endParaRPr>
          </a:p>
        </p:txBody>
      </p:sp>
      <p:sp>
        <p:nvSpPr>
          <p:cNvPr id="3" name="مستطيل 2"/>
          <p:cNvSpPr/>
          <p:nvPr/>
        </p:nvSpPr>
        <p:spPr>
          <a:xfrm>
            <a:off x="2286000" y="2690336"/>
            <a:ext cx="4572000" cy="3046988"/>
          </a:xfrm>
          <a:prstGeom prst="rect">
            <a:avLst/>
          </a:prstGeom>
        </p:spPr>
        <p:txBody>
          <a:bodyPr>
            <a:spAutoFit/>
          </a:bodyPr>
          <a:lstStyle/>
          <a:p>
            <a:r>
              <a:rPr lang="ar-SA" sz="3200" dirty="0" smtClean="0">
                <a:solidFill>
                  <a:schemeClr val="accent1">
                    <a:lumMod val="50000"/>
                  </a:schemeClr>
                </a:solidFill>
              </a:rPr>
              <a:t>عرض مقطع: الفضائيات العربية </a:t>
            </a:r>
            <a:r>
              <a:rPr lang="ar-SA" sz="3200" dirty="0" err="1" smtClean="0">
                <a:solidFill>
                  <a:schemeClr val="accent1">
                    <a:lumMod val="50000"/>
                  </a:schemeClr>
                </a:solidFill>
              </a:rPr>
              <a:t>التنصيرية</a:t>
            </a:r>
            <a:r>
              <a:rPr lang="ar-SA" sz="3200" dirty="0" smtClean="0">
                <a:solidFill>
                  <a:schemeClr val="accent1">
                    <a:lumMod val="50000"/>
                  </a:schemeClr>
                </a:solidFill>
              </a:rPr>
              <a:t/>
            </a:r>
            <a:br>
              <a:rPr lang="ar-SA" sz="3200" dirty="0" smtClean="0">
                <a:solidFill>
                  <a:schemeClr val="accent1">
                    <a:lumMod val="50000"/>
                  </a:schemeClr>
                </a:solidFill>
              </a:rPr>
            </a:br>
            <a:r>
              <a:rPr lang="ar-SA" sz="3200" dirty="0" smtClean="0">
                <a:solidFill>
                  <a:schemeClr val="accent1">
                    <a:lumMod val="50000"/>
                  </a:schemeClr>
                </a:solidFill>
              </a:rPr>
              <a:t/>
            </a:r>
            <a:br>
              <a:rPr lang="ar-SA" sz="3200" dirty="0" smtClean="0">
                <a:solidFill>
                  <a:schemeClr val="accent1">
                    <a:lumMod val="50000"/>
                  </a:schemeClr>
                </a:solidFill>
              </a:rPr>
            </a:br>
            <a:r>
              <a:rPr lang="ar-SA" sz="3200" dirty="0" smtClean="0">
                <a:solidFill>
                  <a:schemeClr val="accent1">
                    <a:lumMod val="50000"/>
                  </a:schemeClr>
                </a:solidFill>
              </a:rPr>
              <a:t/>
            </a:r>
            <a:br>
              <a:rPr lang="ar-SA" sz="3200" dirty="0" smtClean="0">
                <a:solidFill>
                  <a:schemeClr val="accent1">
                    <a:lumMod val="50000"/>
                  </a:schemeClr>
                </a:solidFill>
              </a:rPr>
            </a:br>
            <a:r>
              <a:rPr lang="ar-SA" sz="3200" dirty="0" smtClean="0">
                <a:solidFill>
                  <a:schemeClr val="accent1">
                    <a:lumMod val="50000"/>
                  </a:schemeClr>
                </a:solidFill>
              </a:rPr>
              <a:t/>
            </a:r>
            <a:br>
              <a:rPr lang="ar-SA" sz="3200" dirty="0" smtClean="0">
                <a:solidFill>
                  <a:schemeClr val="accent1">
                    <a:lumMod val="50000"/>
                  </a:schemeClr>
                </a:solidFill>
              </a:rPr>
            </a:br>
            <a:endParaRPr lang="ar-SA"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85918" y="0"/>
            <a:ext cx="7358082" cy="1142984"/>
          </a:xfrm>
          <a:solidFill>
            <a:schemeClr val="bg1"/>
          </a:solidFill>
          <a:ln>
            <a:noFill/>
          </a:ln>
        </p:spPr>
        <p:txBody>
          <a:bodyPr>
            <a:normAutofit/>
          </a:bodyPr>
          <a:lstStyle/>
          <a:p>
            <a:pPr algn="r"/>
            <a:r>
              <a:rPr lang="ar-SA" dirty="0" smtClean="0">
                <a:solidFill>
                  <a:schemeClr val="accent3">
                    <a:lumMod val="40000"/>
                    <a:lumOff val="60000"/>
                  </a:schemeClr>
                </a:solidFill>
                <a:latin typeface="Arial Unicode MS" pitchFamily="34" charset="-128"/>
                <a:ea typeface="Arial Unicode MS" pitchFamily="34" charset="-128"/>
                <a:cs typeface="Arial Unicode MS" pitchFamily="34" charset="-128"/>
              </a:rPr>
              <a:t>الغزو الفكري:</a:t>
            </a:r>
            <a:r>
              <a:rPr lang="en-US" dirty="0" smtClean="0">
                <a:solidFill>
                  <a:schemeClr val="accent3">
                    <a:lumMod val="40000"/>
                    <a:lumOff val="60000"/>
                  </a:schemeClr>
                </a:solidFill>
              </a:rPr>
              <a:t/>
            </a:r>
            <a:br>
              <a:rPr lang="en-US" dirty="0" smtClean="0">
                <a:solidFill>
                  <a:schemeClr val="accent3">
                    <a:lumMod val="40000"/>
                    <a:lumOff val="60000"/>
                  </a:schemeClr>
                </a:solidFill>
              </a:rPr>
            </a:br>
            <a:endParaRPr lang="ar-SA" dirty="0">
              <a:solidFill>
                <a:schemeClr val="accent3">
                  <a:lumMod val="40000"/>
                  <a:lumOff val="60000"/>
                </a:schemeClr>
              </a:solidFill>
            </a:endParaRPr>
          </a:p>
        </p:txBody>
      </p:sp>
      <p:sp>
        <p:nvSpPr>
          <p:cNvPr id="3" name="عنوان فرعي 2"/>
          <p:cNvSpPr>
            <a:spLocks noGrp="1"/>
          </p:cNvSpPr>
          <p:nvPr>
            <p:ph type="subTitle" idx="1"/>
          </p:nvPr>
        </p:nvSpPr>
        <p:spPr>
          <a:xfrm>
            <a:off x="1785918" y="785794"/>
            <a:ext cx="7358082" cy="6072206"/>
          </a:xfrm>
          <a:solidFill>
            <a:schemeClr val="bg1"/>
          </a:solidFill>
        </p:spPr>
        <p:txBody>
          <a:bodyPr>
            <a:normAutofit/>
          </a:bodyPr>
          <a:lstStyle/>
          <a:p>
            <a:pPr algn="r"/>
            <a:r>
              <a:rPr lang="ar-SA" sz="3400" dirty="0" smtClean="0">
                <a:solidFill>
                  <a:schemeClr val="accent1">
                    <a:lumMod val="75000"/>
                  </a:schemeClr>
                </a:solidFill>
                <a:latin typeface="Arial Unicode MS" pitchFamily="34" charset="-128"/>
                <a:ea typeface="Arial Unicode MS" pitchFamily="34" charset="-128"/>
                <a:cs typeface="Arial Unicode MS" pitchFamily="34" charset="-128"/>
              </a:rPr>
              <a:t>تعريفه: إغارة الأعداء على أمة من الأمم بأسلحة معينة، وأساليب مخـتلفة، لتدمير قواها الداخلية، وعزائمها ومقوماتها وانتهاب كل ما تملك.</a:t>
            </a:r>
            <a:endParaRPr lang="en-US" sz="34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r"/>
            <a:r>
              <a:rPr lang="ar-SA" sz="3400" dirty="0" smtClean="0">
                <a:solidFill>
                  <a:schemeClr val="accent3">
                    <a:lumMod val="40000"/>
                    <a:lumOff val="60000"/>
                  </a:schemeClr>
                </a:solidFill>
                <a:latin typeface="Arial Unicode MS" pitchFamily="34" charset="-128"/>
                <a:ea typeface="Arial Unicode MS" pitchFamily="34" charset="-128"/>
                <a:cs typeface="Arial Unicode MS" pitchFamily="34" charset="-128"/>
              </a:rPr>
              <a:t>الفرق بينه وبين الغزو العسكري</a:t>
            </a:r>
            <a:r>
              <a:rPr lang="ar-SA" sz="3400" dirty="0" smtClean="0">
                <a:solidFill>
                  <a:schemeClr val="bg1"/>
                </a:solidFill>
                <a:latin typeface="Arial Unicode MS" pitchFamily="34" charset="-128"/>
                <a:ea typeface="Arial Unicode MS" pitchFamily="34" charset="-128"/>
                <a:cs typeface="Arial Unicode MS" pitchFamily="34" charset="-128"/>
              </a:rPr>
              <a:t>:</a:t>
            </a:r>
            <a:endParaRPr lang="en-US" sz="3400" dirty="0" smtClean="0">
              <a:solidFill>
                <a:schemeClr val="bg1"/>
              </a:solidFill>
              <a:latin typeface="Arial Unicode MS" pitchFamily="34" charset="-128"/>
              <a:ea typeface="Arial Unicode MS" pitchFamily="34" charset="-128"/>
              <a:cs typeface="Arial Unicode MS" pitchFamily="34" charset="-128"/>
            </a:endParaRPr>
          </a:p>
          <a:p>
            <a:pPr algn="r"/>
            <a:r>
              <a:rPr lang="ar-SA" sz="3400" dirty="0" smtClean="0">
                <a:solidFill>
                  <a:schemeClr val="accent1">
                    <a:lumMod val="75000"/>
                  </a:schemeClr>
                </a:solidFill>
                <a:latin typeface="Arial Unicode MS" pitchFamily="34" charset="-128"/>
                <a:ea typeface="Arial Unicode MS" pitchFamily="34" charset="-128"/>
                <a:cs typeface="Arial Unicode MS" pitchFamily="34" charset="-128"/>
              </a:rPr>
              <a:t>_ الغزو </a:t>
            </a:r>
            <a:r>
              <a:rPr lang="ar-SA" sz="3400" dirty="0" smtClean="0">
                <a:solidFill>
                  <a:schemeClr val="accent3">
                    <a:lumMod val="40000"/>
                    <a:lumOff val="60000"/>
                  </a:schemeClr>
                </a:solidFill>
                <a:latin typeface="Arial Unicode MS" pitchFamily="34" charset="-128"/>
                <a:ea typeface="Arial Unicode MS" pitchFamily="34" charset="-128"/>
                <a:cs typeface="Arial Unicode MS" pitchFamily="34" charset="-128"/>
              </a:rPr>
              <a:t>العسكري</a:t>
            </a:r>
            <a:r>
              <a:rPr lang="ar-SA" sz="3400" dirty="0" smtClean="0">
                <a:solidFill>
                  <a:schemeClr val="accent3">
                    <a:lumMod val="60000"/>
                    <a:lumOff val="40000"/>
                  </a:schemeClr>
                </a:solidFill>
                <a:latin typeface="Arial Unicode MS" pitchFamily="34" charset="-128"/>
                <a:ea typeface="Arial Unicode MS" pitchFamily="34" charset="-128"/>
                <a:cs typeface="Arial Unicode MS" pitchFamily="34" charset="-128"/>
              </a:rPr>
              <a:t> </a:t>
            </a:r>
            <a:r>
              <a:rPr lang="ar-SA" sz="3400" dirty="0" smtClean="0">
                <a:solidFill>
                  <a:schemeClr val="accent1">
                    <a:lumMod val="75000"/>
                  </a:schemeClr>
                </a:solidFill>
                <a:latin typeface="Arial Unicode MS" pitchFamily="34" charset="-128"/>
                <a:ea typeface="Arial Unicode MS" pitchFamily="34" charset="-128"/>
                <a:cs typeface="Arial Unicode MS" pitchFamily="34" charset="-128"/>
              </a:rPr>
              <a:t>يأتي للقهر وتحقيق أهداف استعماريه دون رغبة الشعوب </a:t>
            </a:r>
            <a:r>
              <a:rPr lang="ar-SA" sz="3400" dirty="0" err="1" smtClean="0">
                <a:solidFill>
                  <a:schemeClr val="accent1">
                    <a:lumMod val="75000"/>
                  </a:schemeClr>
                </a:solidFill>
                <a:latin typeface="Arial Unicode MS" pitchFamily="34" charset="-128"/>
                <a:ea typeface="Arial Unicode MS" pitchFamily="34" charset="-128"/>
                <a:cs typeface="Arial Unicode MS" pitchFamily="34" charset="-128"/>
              </a:rPr>
              <a:t>المستعمره</a:t>
            </a:r>
            <a:r>
              <a:rPr lang="ar-SA" sz="3400" dirty="0" smtClean="0">
                <a:solidFill>
                  <a:schemeClr val="accent1">
                    <a:lumMod val="75000"/>
                  </a:schemeClr>
                </a:solidFill>
                <a:latin typeface="Arial Unicode MS" pitchFamily="34" charset="-128"/>
                <a:ea typeface="Arial Unicode MS" pitchFamily="34" charset="-128"/>
                <a:cs typeface="Arial Unicode MS" pitchFamily="34" charset="-128"/>
              </a:rPr>
              <a:t>.</a:t>
            </a:r>
            <a:endParaRPr lang="en-US" sz="34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r"/>
            <a:r>
              <a:rPr lang="ar-SA" sz="3400" dirty="0" smtClean="0">
                <a:solidFill>
                  <a:schemeClr val="accent1">
                    <a:lumMod val="50000"/>
                  </a:schemeClr>
                </a:solidFill>
                <a:latin typeface="Arial Unicode MS" pitchFamily="34" charset="-128"/>
                <a:ea typeface="Arial Unicode MS" pitchFamily="34" charset="-128"/>
                <a:cs typeface="Arial Unicode MS" pitchFamily="34" charset="-128"/>
              </a:rPr>
              <a:t>_ أما الغزو </a:t>
            </a:r>
            <a:r>
              <a:rPr lang="ar-SA" sz="3400" dirty="0" smtClean="0">
                <a:solidFill>
                  <a:schemeClr val="accent3">
                    <a:lumMod val="40000"/>
                    <a:lumOff val="60000"/>
                  </a:schemeClr>
                </a:solidFill>
                <a:latin typeface="Arial Unicode MS" pitchFamily="34" charset="-128"/>
                <a:ea typeface="Arial Unicode MS" pitchFamily="34" charset="-128"/>
                <a:cs typeface="Arial Unicode MS" pitchFamily="34" charset="-128"/>
              </a:rPr>
              <a:t>الفكري</a:t>
            </a:r>
            <a:r>
              <a:rPr lang="ar-SA" sz="3400" dirty="0" smtClean="0">
                <a:solidFill>
                  <a:schemeClr val="accent3">
                    <a:lumMod val="60000"/>
                    <a:lumOff val="40000"/>
                  </a:schemeClr>
                </a:solidFill>
                <a:latin typeface="Arial Unicode MS" pitchFamily="34" charset="-128"/>
                <a:ea typeface="Arial Unicode MS" pitchFamily="34" charset="-128"/>
                <a:cs typeface="Arial Unicode MS" pitchFamily="34" charset="-128"/>
              </a:rPr>
              <a:t> </a:t>
            </a:r>
            <a:r>
              <a:rPr lang="ar-SA" sz="3400" dirty="0" smtClean="0">
                <a:solidFill>
                  <a:schemeClr val="accent1">
                    <a:lumMod val="50000"/>
                  </a:schemeClr>
                </a:solidFill>
                <a:latin typeface="Arial Unicode MS" pitchFamily="34" charset="-128"/>
                <a:ea typeface="Arial Unicode MS" pitchFamily="34" charset="-128"/>
                <a:cs typeface="Arial Unicode MS" pitchFamily="34" charset="-128"/>
              </a:rPr>
              <a:t>فهو لتصفية العقول </a:t>
            </a:r>
            <a:r>
              <a:rPr lang="ar-SA" sz="3400" dirty="0" err="1" smtClean="0">
                <a:solidFill>
                  <a:schemeClr val="accent1">
                    <a:lumMod val="50000"/>
                  </a:schemeClr>
                </a:solidFill>
                <a:latin typeface="Arial Unicode MS" pitchFamily="34" charset="-128"/>
                <a:ea typeface="Arial Unicode MS" pitchFamily="34" charset="-128"/>
                <a:cs typeface="Arial Unicode MS" pitchFamily="34" charset="-128"/>
              </a:rPr>
              <a:t>والأفهام</a:t>
            </a:r>
            <a:r>
              <a:rPr lang="ar-SA" sz="3400" dirty="0" smtClean="0">
                <a:solidFill>
                  <a:schemeClr val="accent1">
                    <a:lumMod val="50000"/>
                  </a:schemeClr>
                </a:solidFill>
                <a:latin typeface="Arial Unicode MS" pitchFamily="34" charset="-128"/>
                <a:ea typeface="Arial Unicode MS" pitchFamily="34" charset="-128"/>
                <a:cs typeface="Arial Unicode MS" pitchFamily="34" charset="-128"/>
              </a:rPr>
              <a:t> لتكون تابعه للغازي</a:t>
            </a:r>
            <a:r>
              <a:rPr lang="ar-SA" sz="2900" dirty="0" smtClean="0">
                <a:solidFill>
                  <a:schemeClr val="accent1">
                    <a:lumMod val="50000"/>
                  </a:schemeClr>
                </a:solidFill>
                <a:latin typeface="Arial Unicode MS" pitchFamily="34" charset="-128"/>
                <a:ea typeface="Arial Unicode MS" pitchFamily="34" charset="-128"/>
                <a:cs typeface="Arial Unicode MS" pitchFamily="34" charset="-128"/>
              </a:rPr>
              <a:t>.</a:t>
            </a:r>
            <a:endParaRPr lang="en-US" sz="2900" dirty="0" smtClean="0">
              <a:solidFill>
                <a:schemeClr val="accent1">
                  <a:lumMod val="50000"/>
                </a:schemeClr>
              </a:solidFill>
              <a:latin typeface="Arial Unicode MS" pitchFamily="34" charset="-128"/>
              <a:ea typeface="Arial Unicode MS" pitchFamily="34" charset="-128"/>
              <a:cs typeface="Arial Unicode MS" pitchFamily="34" charset="-128"/>
            </a:endParaRPr>
          </a:p>
          <a:p>
            <a:r>
              <a:rPr lang="ar-SA" dirty="0" smtClean="0">
                <a:solidFill>
                  <a:schemeClr val="accent3">
                    <a:lumMod val="60000"/>
                    <a:lumOff val="40000"/>
                  </a:schemeClr>
                </a:solidFill>
              </a:rPr>
              <a:t> </a:t>
            </a:r>
            <a:endParaRPr lang="en-US" dirty="0" smtClean="0">
              <a:solidFill>
                <a:schemeClr val="accent3">
                  <a:lumMod val="60000"/>
                  <a:lumOff val="40000"/>
                </a:schemeClr>
              </a:solidFill>
            </a:endParaRPr>
          </a:p>
          <a:p>
            <a:endParaRPr lang="ar-SA" dirty="0"/>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42844" y="214291"/>
            <a:ext cx="8572560" cy="6555641"/>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ثالثاً: التغريب والعولمة:</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فرض الثقافة الغربية عن طريق </a:t>
            </a:r>
            <a:r>
              <a:rPr kumimoji="0" lang="ar-SA" sz="2800" b="0" i="0" u="none" strike="noStrike" cap="none" normalizeH="0" baseline="0" dirty="0" err="1"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النظمات</a:t>
            </a:r>
            <a:r>
              <a:rPr kumimoji="0" lang="ar-SA"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 والمؤتمرات الدولية ووسائل الإعلام المختلفة.</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_ مرحلة إقامة المؤتمرات:</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في منتصف القرن العشرين تم العمل على إقامة المؤتمرات وتوقيع الاتفاقيات.</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_أهم تلك المؤتمرات:</a:t>
            </a:r>
            <a:endParaRPr kumimoji="0" lang="en-US" sz="28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lvl="0" eaLnBrk="0" fontAlgn="base" hangingPunct="0">
              <a:spcBef>
                <a:spcPct val="0"/>
              </a:spcBef>
              <a:spcAft>
                <a:spcPct val="0"/>
              </a:spcAft>
            </a:pPr>
            <a:r>
              <a:rPr kumimoji="0" lang="ar-SA"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 في عام (1946م): أنشئت لجنة مركزية للمرأة تهدف إلى عمل مسودات وتقارير خاصة بالمرأة في كل بقاع الأرض.</a:t>
            </a:r>
            <a:r>
              <a:rPr lang="ar-SA" sz="2800" dirty="0" smtClean="0"/>
              <a:t> </a:t>
            </a:r>
          </a:p>
          <a:p>
            <a:pPr lvl="0" eaLnBrk="0" fontAlgn="base" hangingPunct="0">
              <a:spcBef>
                <a:spcPct val="0"/>
              </a:spcBef>
              <a:spcAft>
                <a:spcPct val="0"/>
              </a:spcAft>
            </a:pP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وفي عام (1948م): </a:t>
            </a:r>
            <a:r>
              <a:rPr lang="ar-SA" sz="2800" dirty="0" err="1" smtClean="0">
                <a:solidFill>
                  <a:schemeClr val="accent1">
                    <a:lumMod val="75000"/>
                  </a:schemeClr>
                </a:solidFill>
                <a:latin typeface="Arial Unicode MS" pitchFamily="34" charset="-128"/>
                <a:ea typeface="Arial Unicode MS" pitchFamily="34" charset="-128"/>
                <a:cs typeface="Arial Unicode MS" pitchFamily="34" charset="-128"/>
              </a:rPr>
              <a:t>ينص</a:t>
            </a: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 على أن لكل إنسان حق التمتع بجميع الحقوق والحريات</a:t>
            </a:r>
            <a:endParaRPr kumimoji="0" lang="ar-SA"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21441104">
            <a:off x="2428860" y="428604"/>
            <a:ext cx="5643602" cy="571504"/>
          </a:xfrm>
          <a:solidFill>
            <a:schemeClr val="accent3">
              <a:lumMod val="20000"/>
              <a:lumOff val="80000"/>
            </a:schemeClr>
          </a:solidFill>
        </p:spPr>
        <p:txBody>
          <a:bodyPr/>
          <a:lstStyle/>
          <a:p>
            <a:pPr algn="ctr"/>
            <a:r>
              <a:rPr lang="ar-SA" dirty="0" smtClean="0">
                <a:solidFill>
                  <a:schemeClr val="accent1">
                    <a:lumMod val="50000"/>
                  </a:schemeClr>
                </a:solidFill>
                <a:latin typeface="Arial Unicode MS" pitchFamily="34" charset="-128"/>
                <a:ea typeface="Arial Unicode MS" pitchFamily="34" charset="-128"/>
                <a:cs typeface="Arial Unicode MS" pitchFamily="34" charset="-128"/>
              </a:rPr>
              <a:t>وفي عـام 2000</a:t>
            </a:r>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
        <p:nvSpPr>
          <p:cNvPr id="3" name="عنوان فرعي 2"/>
          <p:cNvSpPr>
            <a:spLocks noGrp="1"/>
          </p:cNvSpPr>
          <p:nvPr>
            <p:ph type="subTitle" idx="1"/>
          </p:nvPr>
        </p:nvSpPr>
        <p:spPr>
          <a:xfrm rot="21428555">
            <a:off x="2285984" y="1428736"/>
            <a:ext cx="6357982" cy="5000660"/>
          </a:xfrm>
          <a:solidFill>
            <a:schemeClr val="accent3">
              <a:lumMod val="20000"/>
              <a:lumOff val="80000"/>
            </a:schemeClr>
          </a:solidFill>
        </p:spPr>
        <p:txBody>
          <a:bodyPr>
            <a:noAutofit/>
          </a:bodyPr>
          <a:lstStyle/>
          <a:p>
            <a:pPr algn="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عقد مؤتمر في نيويورك تحت (</a:t>
            </a:r>
            <a:r>
              <a:rPr lang="ar-SA" sz="2400" dirty="0" err="1" smtClean="0">
                <a:solidFill>
                  <a:schemeClr val="accent1">
                    <a:lumMod val="75000"/>
                  </a:schemeClr>
                </a:solidFill>
                <a:latin typeface="Arial Unicode MS" pitchFamily="34" charset="-128"/>
                <a:ea typeface="Arial Unicode MS" pitchFamily="34" charset="-128"/>
                <a:cs typeface="Arial Unicode MS" pitchFamily="34" charset="-128"/>
              </a:rPr>
              <a:t>المساوة</a:t>
            </a: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 والتنمية والسلم للقرن الواحد والعشرين).</a:t>
            </a:r>
            <a:endParaRPr lang="en-US" sz="24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ومن ضمن المواد:</a:t>
            </a:r>
            <a:endParaRPr lang="en-US" sz="24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 _ الدعوة إلى الحرية الجنسية والإباحية للمراهقين والمراهقات، والتبكير </a:t>
            </a:r>
            <a:r>
              <a:rPr lang="ar-SA" sz="2400" dirty="0" err="1" smtClean="0">
                <a:solidFill>
                  <a:schemeClr val="accent1">
                    <a:lumMod val="75000"/>
                  </a:schemeClr>
                </a:solidFill>
                <a:latin typeface="Arial Unicode MS" pitchFamily="34" charset="-128"/>
                <a:ea typeface="Arial Unicode MS" pitchFamily="34" charset="-128"/>
                <a:cs typeface="Arial Unicode MS" pitchFamily="34" charset="-128"/>
              </a:rPr>
              <a:t>بها</a:t>
            </a: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 مع تأخر سن الزواج.</a:t>
            </a:r>
            <a:endParaRPr lang="en-US" sz="24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 _ إباحية الإجهاض.</a:t>
            </a:r>
            <a:endParaRPr lang="en-US" sz="24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 _تكريس المفهوم الغربي للأسرة، وأنها تتكون من شخصين، يمكن أن يكون من أي نوع</a:t>
            </a:r>
            <a:endParaRPr lang="en-US" sz="24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 ( رجل+</a:t>
            </a:r>
            <a:r>
              <a:rPr lang="ar-SA" sz="2400" dirty="0" err="1" smtClean="0">
                <a:solidFill>
                  <a:schemeClr val="accent1">
                    <a:lumMod val="75000"/>
                  </a:schemeClr>
                </a:solidFill>
                <a:latin typeface="Arial Unicode MS" pitchFamily="34" charset="-128"/>
                <a:ea typeface="Arial Unicode MS" pitchFamily="34" charset="-128"/>
                <a:cs typeface="Arial Unicode MS" pitchFamily="34" charset="-128"/>
              </a:rPr>
              <a:t>رجل</a:t>
            </a: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 أو (امرأة+ امرأة).</a:t>
            </a:r>
            <a:endParaRPr lang="en-US" sz="24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 _تشجيع المرأة على رفض الأعمال المنزلية، بحجة أنها أعمال ليست ذات أجر.</a:t>
            </a:r>
            <a:endParaRPr lang="en-US" sz="2400" dirty="0">
              <a:solidFill>
                <a:schemeClr val="accent1">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smtClean="0">
                <a:solidFill>
                  <a:schemeClr val="accent1">
                    <a:lumMod val="75000"/>
                  </a:schemeClr>
                </a:solidFill>
              </a:rPr>
              <a:t>ورقة عمل...(1)</a:t>
            </a:r>
            <a:endParaRPr lang="ar-SA" sz="3200" b="1" dirty="0">
              <a:solidFill>
                <a:schemeClr val="accent1">
                  <a:lumMod val="75000"/>
                </a:schemeClr>
              </a:solidFill>
            </a:endParaRPr>
          </a:p>
        </p:txBody>
      </p:sp>
      <p:sp>
        <p:nvSpPr>
          <p:cNvPr id="3" name="عنصر نائب للمحتوى 2"/>
          <p:cNvSpPr>
            <a:spLocks noGrp="1"/>
          </p:cNvSpPr>
          <p:nvPr>
            <p:ph sz="quarter" idx="1"/>
          </p:nvPr>
        </p:nvSpPr>
        <p:spPr/>
        <p:txBody>
          <a:bodyPr/>
          <a:lstStyle/>
          <a:p>
            <a:r>
              <a:rPr lang="ar-SA" sz="3200" b="1" dirty="0" smtClean="0">
                <a:solidFill>
                  <a:schemeClr val="accent1">
                    <a:lumMod val="50000"/>
                  </a:schemeClr>
                </a:solidFill>
              </a:rPr>
              <a:t>ونحن نعيش في متغيرات العصر...نلمس أساليب </a:t>
            </a:r>
            <a:r>
              <a:rPr lang="ar-SA" sz="3200" b="1" dirty="0" err="1" smtClean="0">
                <a:solidFill>
                  <a:schemeClr val="accent1">
                    <a:lumMod val="50000"/>
                  </a:schemeClr>
                </a:solidFill>
              </a:rPr>
              <a:t>ماكره</a:t>
            </a:r>
            <a:r>
              <a:rPr lang="ar-SA" sz="3200" b="1" dirty="0" smtClean="0">
                <a:solidFill>
                  <a:schemeClr val="accent1">
                    <a:lumMod val="50000"/>
                  </a:schemeClr>
                </a:solidFill>
              </a:rPr>
              <a:t> من عدو حاقد على دين الإسلام....</a:t>
            </a:r>
          </a:p>
          <a:p>
            <a:pPr>
              <a:buNone/>
            </a:pPr>
            <a:endParaRPr lang="ar-SA" dirty="0" smtClean="0"/>
          </a:p>
          <a:p>
            <a:pPr>
              <a:buNone/>
            </a:pPr>
            <a:r>
              <a:rPr lang="ar-SA" sz="3200" dirty="0" smtClean="0">
                <a:solidFill>
                  <a:schemeClr val="accent1">
                    <a:lumMod val="75000"/>
                  </a:schemeClr>
                </a:solidFill>
              </a:rPr>
              <a:t>سطري ما ترينه  أسلوب من أساليب الغزو الفكري على الإسلام والمسلمين...</a:t>
            </a:r>
            <a:endParaRPr lang="ar-SA" sz="3200" dirty="0">
              <a:solidFill>
                <a:schemeClr val="accent1">
                  <a:lumMod val="75000"/>
                </a:schemeClr>
              </a:solidFill>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21438882">
            <a:off x="1643042" y="357166"/>
            <a:ext cx="5643602" cy="1000132"/>
          </a:xfrm>
          <a:solidFill>
            <a:schemeClr val="accent3">
              <a:lumMod val="20000"/>
              <a:lumOff val="80000"/>
            </a:schemeClr>
          </a:solidFill>
        </p:spPr>
        <p:txBody>
          <a:bodyPr>
            <a:normAutofit fontScale="90000"/>
          </a:bodyPr>
          <a:lstStyle/>
          <a:p>
            <a:pPr algn="ct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ومن أساليب الغزو الأخرى:</a:t>
            </a:r>
            <a:r>
              <a:rPr lang="en-US" dirty="0" smtClean="0">
                <a:solidFill>
                  <a:schemeClr val="accent1">
                    <a:lumMod val="50000"/>
                  </a:schemeClr>
                </a:solidFill>
                <a:latin typeface="Arial Unicode MS" pitchFamily="34" charset="-128"/>
                <a:ea typeface="Arial Unicode MS" pitchFamily="34" charset="-128"/>
                <a:cs typeface="Arial Unicode MS" pitchFamily="34" charset="-128"/>
              </a:rPr>
              <a:t/>
            </a:r>
            <a:br>
              <a:rPr lang="en-US" dirty="0" smtClean="0">
                <a:solidFill>
                  <a:schemeClr val="accent1">
                    <a:lumMod val="50000"/>
                  </a:schemeClr>
                </a:solidFill>
                <a:latin typeface="Arial Unicode MS" pitchFamily="34" charset="-128"/>
                <a:ea typeface="Arial Unicode MS" pitchFamily="34" charset="-128"/>
                <a:cs typeface="Arial Unicode MS" pitchFamily="34" charset="-128"/>
              </a:rPr>
            </a:br>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rot="21440650">
            <a:off x="500034" y="1714488"/>
            <a:ext cx="7572428" cy="4759464"/>
          </a:xfrm>
          <a:solidFill>
            <a:schemeClr val="accent3">
              <a:lumMod val="20000"/>
              <a:lumOff val="80000"/>
            </a:schemeClr>
          </a:solidFill>
        </p:spPr>
        <p:txBody>
          <a:bodyPr>
            <a:normAutofit/>
          </a:bodyPr>
          <a:lstStyle/>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a:t>
            </a: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1_بث الشبهات حول مصادر الإسلام من القرآن والسنة .والإجماع ، والقياس ، والاجتهاد ، والاستحسان ، والمصالح المرسلة</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p>
          <a:p>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r>
            <a:br>
              <a:rPr lang="en-US"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2 - إيجاد روح التخاذل والذل النفسي كنتيجة لتلك الشبهات بين المسلمين ، وإيحائهم أن تراث الإسلام غير قادر على مسايرة الحضارة والتثقيف الحديث ، وأن تخلف المسلمين لم يأت إلا كنتيجة لتمسكهم بمبادئ لا تنسجم مع متطلبات العصر</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br>
              <a:rPr lang="en-US"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a:t>
            </a:r>
            <a:endParaRPr lang="ar-SA" dirty="0">
              <a:solidFill>
                <a:schemeClr val="accent1">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comb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4" name="عنصر نائب للمحتوى 2"/>
          <p:cNvSpPr>
            <a:spLocks noGrp="1"/>
          </p:cNvSpPr>
          <p:nvPr>
            <p:ph sz="quarter" idx="1"/>
          </p:nvPr>
        </p:nvSpPr>
        <p:spPr>
          <a:xfrm rot="21383610">
            <a:off x="457200" y="1600200"/>
            <a:ext cx="7467600" cy="4873752"/>
          </a:xfrm>
          <a:solidFill>
            <a:schemeClr val="accent3">
              <a:lumMod val="20000"/>
              <a:lumOff val="80000"/>
            </a:schemeClr>
          </a:solidFill>
        </p:spPr>
        <p:txBody>
          <a:bodyPr>
            <a:normAutofit/>
          </a:bodyPr>
          <a:lstStyle/>
          <a:p>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br>
              <a:rPr lang="en-US"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3 - تقديم دراسات مشوهة عن الحياة الإسلامية العملية , تُنَفر النفس البشرية من الإسلام ، مع تقديم البديل الغربي في أبهى حُلَّة وأجمل صورة ، وقادة هذا الميدان هم المستشرقون ودراساتهم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الإستشراقية</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p>
          <a:p>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r>
            <a:br>
              <a:rPr lang="en-US"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4- ترجمة الدراسات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الإستشراقية</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إلى أغلب اللغات التي تتكلم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بها</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الشعوب المسلمة، وتوظيف الكثير من الكتّاب والمؤلفين ليكتبوا ما يشوه صورة الإسلام، بأسلوب خبيث وذكي، وليتسرب بذلك السم إلى عقول المسلمين.</a:t>
            </a:r>
            <a:endParaRPr lang="ar-SA" dirty="0">
              <a:solidFill>
                <a:schemeClr val="accent1">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85918" y="274638"/>
            <a:ext cx="5214974" cy="511156"/>
          </a:xfrm>
          <a:solidFill>
            <a:schemeClr val="accent3">
              <a:lumMod val="20000"/>
              <a:lumOff val="80000"/>
            </a:schemeClr>
          </a:solidFill>
        </p:spPr>
        <p:txBody>
          <a:bodyPr>
            <a:normAutofit fontScale="90000"/>
          </a:bodyPr>
          <a:lstStyle/>
          <a:p>
            <a:pPr algn="ctr"/>
            <a:r>
              <a:rPr lang="ar-SA" dirty="0" smtClean="0">
                <a:solidFill>
                  <a:schemeClr val="accent1">
                    <a:lumMod val="50000"/>
                  </a:schemeClr>
                </a:solidFill>
                <a:latin typeface="Arial Unicode MS" pitchFamily="34" charset="-128"/>
                <a:ea typeface="Arial Unicode MS" pitchFamily="34" charset="-128"/>
                <a:cs typeface="Arial Unicode MS" pitchFamily="34" charset="-128"/>
              </a:rPr>
              <a:t>وبما أن العالم الإسلامي ..</a:t>
            </a:r>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a:off x="457200" y="928670"/>
            <a:ext cx="7467600" cy="5545282"/>
          </a:xfrm>
          <a:solidFill>
            <a:schemeClr val="accent3">
              <a:lumMod val="20000"/>
              <a:lumOff val="80000"/>
            </a:schemeClr>
          </a:solidFill>
        </p:spPr>
        <p:txBody>
          <a:bodyPr>
            <a:normAutofit/>
          </a:bodyPr>
          <a:lstStyle/>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5 – بما أن العالم الإسلامي مغلوب في ميادين المعرفة والاختراع الماديين ، </a:t>
            </a:r>
            <a:r>
              <a:rPr lang="ar-SA" dirty="0" smtClean="0">
                <a:latin typeface="Arial Unicode MS" pitchFamily="34" charset="-128"/>
                <a:ea typeface="Arial Unicode MS" pitchFamily="34" charset="-128"/>
                <a:cs typeface="Arial Unicode MS" pitchFamily="34" charset="-128"/>
              </a:rPr>
              <a:t>يرسل أفضل أدمغته إلى الغرب لاكتساب التقنية ، فيقوم الغرب بغسيل أدمغة هؤلاء من الإسلام في الأعم الأغلب ،</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b="1" dirty="0" smtClean="0">
                <a:solidFill>
                  <a:schemeClr val="tx2"/>
                </a:solidFill>
                <a:latin typeface="Arial Unicode MS" pitchFamily="34" charset="-128"/>
                <a:ea typeface="Arial Unicode MS" pitchFamily="34" charset="-128"/>
                <a:cs typeface="Arial Unicode MS" pitchFamily="34" charset="-128"/>
              </a:rPr>
              <a:t>ورفاعة الطهطاوي </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إمام البعثة المصرية إلى فرنسا خير مثال لهذا الألم</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br>
              <a:rPr lang="en-US"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فلا يعودون إلى بلدانهم إلا متشبعين بالثقافة الغربية تمجيداً واستحساناً ، ينظرون إلى حضارة الإسلام ومبادئها بمنظار النقد والهدم ، ويزداد الأمر سوءاً حين تُوكَلُ إلي هؤلاء المناصب القيادية من التخطيط ووضع الأسس للرقي والتقدم</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br>
              <a:rPr lang="en-US"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ومدرسة الإمام محمد عبده في مصر ومدرسة سر سيد أحمد خان في شبه القارة الهندية خير تمثيل لهذا الواقع المؤلم</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br>
              <a:rPr lang="en-US"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endParaRPr lang="ar-SA" dirty="0"/>
          </a:p>
        </p:txBody>
      </p:sp>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4" name="عنصر نائب للمحتوى 2"/>
          <p:cNvSpPr>
            <a:spLocks noGrp="1"/>
          </p:cNvSpPr>
          <p:nvPr>
            <p:ph sz="quarter" idx="1"/>
          </p:nvPr>
        </p:nvSpPr>
        <p:spPr>
          <a:solidFill>
            <a:schemeClr val="accent3">
              <a:lumMod val="20000"/>
              <a:lumOff val="80000"/>
            </a:schemeClr>
          </a:solidFill>
        </p:spPr>
        <p:txBody>
          <a:bodyPr>
            <a:normAutofit lnSpcReduction="10000"/>
          </a:bodyPr>
          <a:lstStyle/>
          <a:p>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br>
              <a:rPr lang="en-US"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6 - استعمار العالم الإسلامي بقوة السلاح ، وفرض عقيدة التنصير على الشعوب المسلمة ، تحت وطأة الحاجة ولقمة العيش</a:t>
            </a:r>
            <a:r>
              <a:rPr lang="en-US" b="1" dirty="0" smtClean="0">
                <a:solidFill>
                  <a:schemeClr val="accent1">
                    <a:lumMod val="75000"/>
                  </a:schemeClr>
                </a:solidFill>
                <a:latin typeface="Arial Unicode MS" pitchFamily="34" charset="-128"/>
                <a:ea typeface="Arial Unicode MS" pitchFamily="34" charset="-128"/>
                <a:cs typeface="Arial Unicode MS" pitchFamily="34" charset="-128"/>
              </a:rPr>
              <a:t> .</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7_ توظيف السينما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والتلفزة</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فثمة مئات من الأفلام الغربية التي تحاول تشويه صورة الإسلام والمسلمين، وتبث الخلل في عقائد المسلمين.</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8_ محاربة الدعوة الإسلامية: </a:t>
            </a:r>
            <a:r>
              <a:rPr lang="ar-SA" b="1" dirty="0" smtClean="0">
                <a:latin typeface="Arial Unicode MS" pitchFamily="34" charset="-128"/>
                <a:ea typeface="Arial Unicode MS" pitchFamily="34" charset="-128"/>
                <a:cs typeface="Arial Unicode MS" pitchFamily="34" charset="-128"/>
              </a:rPr>
              <a:t>حيث استغل الأعداء أحداث الاعتداء على نيويورك</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لمحاربة الدعوة الإسلامية لاسيّما الجمعيات الخيرية، وتضييق الخناق على نشر الكتاب الإسلامي، مع إفساح المجال للكتب الضالة التي تشكك في العقيدة والشريعة.</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endParaRPr lang="ar-SA" dirty="0"/>
          </a:p>
        </p:txBody>
      </p:sp>
    </p:spTree>
  </p:cSld>
  <p:clrMapOvr>
    <a:masterClrMapping/>
  </p:clrMapOvr>
  <p:transition>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endParaRPr lang="ar-SA" sz="4000" b="1" dirty="0" smtClean="0">
              <a:solidFill>
                <a:schemeClr val="accent1">
                  <a:lumMod val="50000"/>
                </a:schemeClr>
              </a:solidFill>
              <a:latin typeface="Arial Unicode MS" pitchFamily="34" charset="-128"/>
              <a:ea typeface="Arial Unicode MS" pitchFamily="34" charset="-128"/>
              <a:cs typeface="Arial Unicode MS" pitchFamily="34" charset="-128"/>
            </a:endParaRPr>
          </a:p>
          <a:p>
            <a:endParaRPr lang="ar-SA" sz="4000" b="1" dirty="0" smtClean="0">
              <a:solidFill>
                <a:schemeClr val="accent1">
                  <a:lumMod val="50000"/>
                </a:schemeClr>
              </a:solidFill>
              <a:latin typeface="Arial Unicode MS" pitchFamily="34" charset="-128"/>
              <a:ea typeface="Arial Unicode MS" pitchFamily="34" charset="-128"/>
              <a:cs typeface="Arial Unicode MS" pitchFamily="34" charset="-128"/>
            </a:endParaRPr>
          </a:p>
          <a:p>
            <a:r>
              <a:rPr lang="ar-SA" sz="4000" b="1" dirty="0" smtClean="0">
                <a:solidFill>
                  <a:schemeClr val="accent1">
                    <a:lumMod val="50000"/>
                  </a:schemeClr>
                </a:solidFill>
                <a:latin typeface="Arial Unicode MS" pitchFamily="34" charset="-128"/>
                <a:ea typeface="Arial Unicode MS" pitchFamily="34" charset="-128"/>
                <a:cs typeface="Arial Unicode MS" pitchFamily="34" charset="-128"/>
              </a:rPr>
              <a:t>أذكري مظهر من مظاهر الغزو الثقافي:</a:t>
            </a:r>
            <a:r>
              <a:rPr lang="en-US" sz="4000" dirty="0" smtClean="0">
                <a:solidFill>
                  <a:schemeClr val="accent1">
                    <a:lumMod val="50000"/>
                  </a:schemeClr>
                </a:solidFill>
                <a:latin typeface="Arial Unicode MS" pitchFamily="34" charset="-128"/>
                <a:ea typeface="Arial Unicode MS" pitchFamily="34" charset="-128"/>
                <a:cs typeface="Arial Unicode MS" pitchFamily="34" charset="-128"/>
              </a:rPr>
              <a:t/>
            </a:r>
            <a:br>
              <a:rPr lang="en-US" sz="4000" dirty="0" smtClean="0">
                <a:solidFill>
                  <a:schemeClr val="accent1">
                    <a:lumMod val="50000"/>
                  </a:schemeClr>
                </a:solidFill>
                <a:latin typeface="Arial Unicode MS" pitchFamily="34" charset="-128"/>
                <a:ea typeface="Arial Unicode MS" pitchFamily="34" charset="-128"/>
                <a:cs typeface="Arial Unicode MS" pitchFamily="34" charset="-128"/>
              </a:rPr>
            </a:br>
            <a:endParaRPr lang="ar-SA"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4414" y="285728"/>
            <a:ext cx="6143668" cy="928694"/>
          </a:xfrm>
          <a:solidFill>
            <a:schemeClr val="accent3">
              <a:lumMod val="20000"/>
              <a:lumOff val="80000"/>
            </a:schemeClr>
          </a:solidFill>
        </p:spPr>
        <p:txBody>
          <a:bodyPr>
            <a:normAutofit fontScale="90000"/>
          </a:bodyPr>
          <a:lstStyle/>
          <a:p>
            <a:pPr algn="ct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من مظاهر الغزو الثقافي:</a:t>
            </a:r>
            <a:r>
              <a:rPr lang="en-US" dirty="0" smtClean="0">
                <a:solidFill>
                  <a:schemeClr val="accent1">
                    <a:lumMod val="50000"/>
                  </a:schemeClr>
                </a:solidFill>
                <a:latin typeface="Arial Unicode MS" pitchFamily="34" charset="-128"/>
                <a:ea typeface="Arial Unicode MS" pitchFamily="34" charset="-128"/>
                <a:cs typeface="Arial Unicode MS" pitchFamily="34" charset="-128"/>
              </a:rPr>
              <a:t/>
            </a:r>
            <a:br>
              <a:rPr lang="en-US" dirty="0" smtClean="0">
                <a:solidFill>
                  <a:schemeClr val="accent1">
                    <a:lumMod val="50000"/>
                  </a:schemeClr>
                </a:solidFill>
                <a:latin typeface="Arial Unicode MS" pitchFamily="34" charset="-128"/>
                <a:ea typeface="Arial Unicode MS" pitchFamily="34" charset="-128"/>
                <a:cs typeface="Arial Unicode MS" pitchFamily="34" charset="-128"/>
              </a:rPr>
            </a:br>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a:off x="457200" y="1500174"/>
            <a:ext cx="7467600" cy="4071966"/>
          </a:xfrm>
          <a:solidFill>
            <a:schemeClr val="accent3">
              <a:lumMod val="20000"/>
              <a:lumOff val="80000"/>
            </a:schemeClr>
          </a:solidFill>
        </p:spPr>
        <p:txBody>
          <a:bodyPr/>
          <a:lstStyle/>
          <a:p>
            <a:r>
              <a:rPr lang="ar-SA" b="1" dirty="0" smtClean="0">
                <a:solidFill>
                  <a:schemeClr val="accent1">
                    <a:lumMod val="75000"/>
                  </a:schemeClr>
                </a:solidFill>
                <a:latin typeface="Arial Unicode MS" pitchFamily="34" charset="-128"/>
                <a:ea typeface="Arial Unicode MS" pitchFamily="34" charset="-128"/>
                <a:cs typeface="Arial Unicode MS" pitchFamily="34" charset="-128"/>
              </a:rPr>
              <a:t>أولاً: الجانب العقدي:</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_انتشرت في العالم الإسلامي الطرق الصوفية، وابتعد المسلمون عن التمسك بالعقيدة الإسلامية.</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وصف أحد العرب الذين كانوا في الجيش الروماني في أثناء فتوح الشام حيث قال:" جئت من عند قوم رهبان بالليل فرسان بالنهار"، وهذا مصداق قوله صلى الله عليه وسلم:( توشك أن تداعى عليكم الأمم كتداعي الأكلة إلى قصعتها).</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_ جعل العلاقة بين المسلمين وغيرهم مسألة مصالح وصراع اقتصادي، وليست مسألة إيمان وكفر.</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endParaRPr lang="ar-SA" dirty="0"/>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57290" y="285728"/>
            <a:ext cx="6072230" cy="1000132"/>
          </a:xfrm>
          <a:solidFill>
            <a:schemeClr val="accent3">
              <a:lumMod val="20000"/>
              <a:lumOff val="80000"/>
            </a:schemeClr>
          </a:solidFill>
        </p:spPr>
        <p:txBody>
          <a:bodyPr>
            <a:normAutofit fontScale="90000"/>
          </a:bodyPr>
          <a:lstStyle/>
          <a:p>
            <a:pPr algn="ct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ثانياً: الجانب اللغوي:</a:t>
            </a:r>
            <a:r>
              <a:rPr lang="en-US" dirty="0" smtClean="0">
                <a:solidFill>
                  <a:schemeClr val="accent1">
                    <a:lumMod val="50000"/>
                  </a:schemeClr>
                </a:solidFill>
                <a:latin typeface="Arial Unicode MS" pitchFamily="34" charset="-128"/>
                <a:ea typeface="Arial Unicode MS" pitchFamily="34" charset="-128"/>
                <a:cs typeface="Arial Unicode MS" pitchFamily="34" charset="-128"/>
              </a:rPr>
              <a:t/>
            </a:r>
            <a:br>
              <a:rPr lang="en-US" dirty="0" smtClean="0">
                <a:solidFill>
                  <a:schemeClr val="accent1">
                    <a:lumMod val="50000"/>
                  </a:schemeClr>
                </a:solidFill>
                <a:latin typeface="Arial Unicode MS" pitchFamily="34" charset="-128"/>
                <a:ea typeface="Arial Unicode MS" pitchFamily="34" charset="-128"/>
                <a:cs typeface="Arial Unicode MS" pitchFamily="34" charset="-128"/>
              </a:rPr>
            </a:br>
            <a:endParaRPr lang="ar-SA" dirty="0">
              <a:solidFill>
                <a:schemeClr val="accent1">
                  <a:lumMod val="50000"/>
                </a:schemeClr>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a:off x="457200" y="1714488"/>
            <a:ext cx="7467600" cy="3286148"/>
          </a:xfrm>
          <a:solidFill>
            <a:schemeClr val="accent3">
              <a:lumMod val="20000"/>
              <a:lumOff val="80000"/>
            </a:schemeClr>
          </a:solidFill>
        </p:spPr>
        <p:txBody>
          <a:bodyPr/>
          <a:lstStyle/>
          <a:p>
            <a:pPr algn="ct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_ ظهور دعوات في العالم الإسلامي تنادي بتبني المذاهب الأدبية الغربية في الكتابة وفي النقد.</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ct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حتى غفلنا أن لنا تاريخاً عظيماً ولغة من أعظم اللغات في العالم.</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pPr algn="ct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_ معظم جامعاتنا العربية والإسلامية مازالت تدرس العلوم والطب باللغات الأوربية..فهل عجزنا أو عجزت اللغة العربية أن تكتب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بها</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بهذه العلوم.</a:t>
            </a:r>
            <a:endParaRPr lang="en-US" dirty="0" smtClean="0">
              <a:solidFill>
                <a:schemeClr val="accent1">
                  <a:lumMod val="75000"/>
                </a:schemeClr>
              </a:solidFill>
              <a:latin typeface="Arial Unicode MS" pitchFamily="34" charset="-128"/>
              <a:ea typeface="Arial Unicode MS" pitchFamily="34" charset="-128"/>
              <a:cs typeface="Arial Unicode MS" pitchFamily="34" charset="-128"/>
            </a:endParaRPr>
          </a:p>
          <a:p>
            <a:endParaRPr lang="ar-SA" dirty="0"/>
          </a:p>
        </p:txBody>
      </p:sp>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8572560" cy="1417638"/>
          </a:xfrm>
          <a:solidFill>
            <a:schemeClr val="accent3">
              <a:lumMod val="20000"/>
              <a:lumOff val="80000"/>
            </a:schemeClr>
          </a:solidFill>
        </p:spPr>
        <p:txBody>
          <a:bodyPr>
            <a:normAutofit/>
          </a:bodyPr>
          <a:lstStyle/>
          <a:p>
            <a:pPr algn="r"/>
            <a:r>
              <a:rPr lang="ar-SA" sz="3200" b="1" dirty="0" smtClean="0">
                <a:solidFill>
                  <a:schemeClr val="bg1"/>
                </a:solidFill>
                <a:latin typeface="Arial Unicode MS" pitchFamily="34" charset="-128"/>
                <a:ea typeface="Arial Unicode MS" pitchFamily="34" charset="-128"/>
                <a:cs typeface="Arial Unicode MS" pitchFamily="34" charset="-128"/>
              </a:rPr>
              <a:t>نبذه عن بداية الغزو الفكري:</a:t>
            </a:r>
            <a:r>
              <a:rPr lang="en-US" sz="3200" dirty="0" smtClean="0">
                <a:solidFill>
                  <a:schemeClr val="accent3">
                    <a:lumMod val="40000"/>
                    <a:lumOff val="60000"/>
                  </a:schemeClr>
                </a:solidFill>
                <a:latin typeface="Arial Unicode MS" pitchFamily="34" charset="-128"/>
                <a:ea typeface="Arial Unicode MS" pitchFamily="34" charset="-128"/>
                <a:cs typeface="Arial Unicode MS" pitchFamily="34" charset="-128"/>
              </a:rPr>
              <a:t/>
            </a:r>
            <a:br>
              <a:rPr lang="en-US" sz="3200" dirty="0" smtClean="0">
                <a:solidFill>
                  <a:schemeClr val="accent3">
                    <a:lumMod val="40000"/>
                    <a:lumOff val="60000"/>
                  </a:schemeClr>
                </a:solidFill>
                <a:latin typeface="Arial Unicode MS" pitchFamily="34" charset="-128"/>
                <a:ea typeface="Arial Unicode MS" pitchFamily="34" charset="-128"/>
                <a:cs typeface="Arial Unicode MS" pitchFamily="34" charset="-128"/>
              </a:rPr>
            </a:br>
            <a:endParaRPr lang="ar-SA" sz="3200" dirty="0"/>
          </a:p>
        </p:txBody>
      </p:sp>
      <p:sp>
        <p:nvSpPr>
          <p:cNvPr id="3" name="عنصر نائب للمحتوى 2"/>
          <p:cNvSpPr>
            <a:spLocks noGrp="1"/>
          </p:cNvSpPr>
          <p:nvPr>
            <p:ph sz="quarter" idx="1"/>
          </p:nvPr>
        </p:nvSpPr>
        <p:spPr>
          <a:xfrm>
            <a:off x="142844" y="1142984"/>
            <a:ext cx="8572560" cy="5715016"/>
          </a:xfrm>
          <a:solidFill>
            <a:schemeClr val="accent3">
              <a:lumMod val="20000"/>
              <a:lumOff val="80000"/>
            </a:schemeClr>
          </a:solidFill>
        </p:spPr>
        <p:txBody>
          <a:bodyPr>
            <a:noAutofit/>
          </a:bodyPr>
          <a:lstStyle/>
          <a:p>
            <a:r>
              <a:rPr lang="ar-SA" sz="2800" dirty="0" smtClean="0">
                <a:solidFill>
                  <a:schemeClr val="accent1">
                    <a:lumMod val="50000"/>
                  </a:schemeClr>
                </a:solidFill>
                <a:latin typeface="Arial Unicode MS" pitchFamily="34" charset="-128"/>
                <a:ea typeface="Arial Unicode MS" pitchFamily="34" charset="-128"/>
                <a:cs typeface="Arial Unicode MS" pitchFamily="34" charset="-128"/>
              </a:rPr>
              <a:t>شنت</a:t>
            </a:r>
            <a:r>
              <a:rPr lang="ar-SA" sz="2800" dirty="0" smtClean="0">
                <a:solidFill>
                  <a:schemeClr val="accent3">
                    <a:lumMod val="60000"/>
                    <a:lumOff val="40000"/>
                  </a:schemeClr>
                </a:solidFill>
                <a:latin typeface="Arial Unicode MS" pitchFamily="34" charset="-128"/>
                <a:ea typeface="Arial Unicode MS" pitchFamily="34" charset="-128"/>
                <a:cs typeface="Arial Unicode MS" pitchFamily="34" charset="-128"/>
              </a:rPr>
              <a:t> </a:t>
            </a: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أوربا النصرانية الحروب ضد شمال أوروبا (الهمج </a:t>
            </a:r>
            <a:r>
              <a:rPr lang="ar-SA" sz="2800" dirty="0" err="1" smtClean="0">
                <a:solidFill>
                  <a:schemeClr val="accent1">
                    <a:lumMod val="75000"/>
                  </a:schemeClr>
                </a:solidFill>
                <a:latin typeface="Arial Unicode MS" pitchFamily="34" charset="-128"/>
                <a:ea typeface="Arial Unicode MS" pitchFamily="34" charset="-128"/>
                <a:cs typeface="Arial Unicode MS" pitchFamily="34" charset="-128"/>
              </a:rPr>
              <a:t>البربرة</a:t>
            </a: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 في نظرهم) لإدخالهم في النصرانية.. وكان من نتيجة هذه الحروب الدينية أن انقسمت أوربا إلى (كاثوليك_ </a:t>
            </a:r>
            <a:r>
              <a:rPr lang="ar-SA" sz="2800" dirty="0" err="1" smtClean="0">
                <a:solidFill>
                  <a:schemeClr val="accent1">
                    <a:lumMod val="75000"/>
                  </a:schemeClr>
                </a:solidFill>
                <a:latin typeface="Arial Unicode MS" pitchFamily="34" charset="-128"/>
                <a:ea typeface="Arial Unicode MS" pitchFamily="34" charset="-128"/>
                <a:cs typeface="Arial Unicode MS" pitchFamily="34" charset="-128"/>
              </a:rPr>
              <a:t>وبروستانت</a:t>
            </a: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 هذا فيما بين الأوربيين أنفسهم.</a:t>
            </a:r>
          </a:p>
          <a:p>
            <a:endParaRPr lang="en-US" sz="2800"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ثم بدأت هجمة ( الرجل الأبيض) على الشعوب، </a:t>
            </a:r>
            <a:r>
              <a:rPr lang="ar-SA" sz="2800" dirty="0" smtClean="0">
                <a:solidFill>
                  <a:schemeClr val="accent1">
                    <a:lumMod val="50000"/>
                  </a:schemeClr>
                </a:solidFill>
                <a:latin typeface="Arial Unicode MS" pitchFamily="34" charset="-128"/>
                <a:ea typeface="Arial Unicode MS" pitchFamily="34" charset="-128"/>
                <a:cs typeface="Arial Unicode MS" pitchFamily="34" charset="-128"/>
              </a:rPr>
              <a:t>وكانت العملية مدروسة دراسة دقيقة</a:t>
            </a:r>
            <a:r>
              <a:rPr lang="ar-SA" sz="2800" dirty="0" smtClean="0">
                <a:solidFill>
                  <a:schemeClr val="accent3">
                    <a:lumMod val="60000"/>
                    <a:lumOff val="40000"/>
                  </a:schemeClr>
                </a:solidFill>
                <a:latin typeface="Arial Unicode MS" pitchFamily="34" charset="-128"/>
                <a:ea typeface="Arial Unicode MS" pitchFamily="34" charset="-128"/>
                <a:cs typeface="Arial Unicode MS" pitchFamily="34" charset="-128"/>
              </a:rPr>
              <a:t>،</a:t>
            </a: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 بحيث لم تترك مجالاً للصدف أن يكون لها دور..فالغرب يعرف ما يريده من الشعوب الأخرى..ويعرف الشعوب الأخرى معرفة دقيقة..ولو جئنا نحصي ما أخرجته المطابع الأوربية من دراسات، وما تخرجه الآن، لكان ذلك يفوق حتى الدراسات التي تنتجها الشعوب عن نفسها.</a:t>
            </a:r>
            <a:endParaRPr lang="ar-SA" sz="2800" dirty="0">
              <a:solidFill>
                <a:schemeClr val="accent1">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push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7498080" cy="1143000"/>
          </a:xfrm>
        </p:spPr>
        <p:txBody>
          <a:bodyPr anchor="ctr">
            <a:normAutofit/>
          </a:bodyPr>
          <a:lstStyle/>
          <a:p>
            <a:pPr>
              <a:defRPr/>
            </a:pPr>
            <a:r>
              <a:rPr lang="ar-SA" sz="4800" b="1" dirty="0" smtClean="0">
                <a:solidFill>
                  <a:srgbClr val="FF0000"/>
                </a:solidFill>
                <a:cs typeface="DecoType Naskh" pitchFamily="2" charset="-78"/>
              </a:rPr>
              <a:t>تأثر الشباب الإسلامي بالتقاليد الغربية</a:t>
            </a:r>
            <a:endParaRPr lang="en-US" sz="4800" b="1" dirty="0" smtClean="0">
              <a:solidFill>
                <a:srgbClr val="FF0000"/>
              </a:solidFill>
              <a:cs typeface="DecoType Naskh" pitchFamily="2" charset="-78"/>
            </a:endParaRPr>
          </a:p>
        </p:txBody>
      </p:sp>
      <p:sp>
        <p:nvSpPr>
          <p:cNvPr id="4" name="Content Placeholder 3"/>
          <p:cNvSpPr>
            <a:spLocks noGrp="1"/>
          </p:cNvSpPr>
          <p:nvPr>
            <p:ph idx="1"/>
          </p:nvPr>
        </p:nvSpPr>
        <p:spPr>
          <a:xfrm>
            <a:off x="1259632" y="2348880"/>
            <a:ext cx="7371750" cy="1776264"/>
          </a:xfrm>
        </p:spPr>
        <p:txBody>
          <a:bodyPr>
            <a:noAutofit/>
          </a:bodyPr>
          <a:lstStyle/>
          <a:p>
            <a:pPr>
              <a:buNone/>
            </a:pPr>
            <a:r>
              <a:rPr lang="ar-SA" sz="3200" dirty="0" smtClean="0">
                <a:cs typeface="DecoType Naskh" pitchFamily="2" charset="-78"/>
              </a:rPr>
              <a:t>عن أبي سعيد </a:t>
            </a:r>
            <a:r>
              <a:rPr lang="ar-SA" sz="3200" dirty="0" err="1" smtClean="0">
                <a:cs typeface="DecoType Naskh" pitchFamily="2" charset="-78"/>
              </a:rPr>
              <a:t>الخدري</a:t>
            </a:r>
            <a:r>
              <a:rPr lang="ar-SA" sz="3200" dirty="0" smtClean="0">
                <a:cs typeface="DecoType Naskh" pitchFamily="2" charset="-78"/>
              </a:rPr>
              <a:t>، رضي الله عنه، أن النبي – صلى الله عليه وسلم – قال</a:t>
            </a:r>
            <a:r>
              <a:rPr lang="ar-SA" sz="3200" u="sng" dirty="0" smtClean="0">
                <a:cs typeface="DecoType Naskh" pitchFamily="2" charset="-78"/>
              </a:rPr>
              <a:t>: لتتبعن سنن من كان قبلكم، شبرا بشبر وذراعا بذراع، حتى لو سلكوا جحر ضب لسلكتموه. قلنا: يا رسول الله! اليهود والنصارى؟ قال: فمن؟!! </a:t>
            </a:r>
            <a:r>
              <a:rPr lang="ar-SA" sz="3200" dirty="0" smtClean="0">
                <a:cs typeface="DecoType Naskh" pitchFamily="2" charset="-78"/>
              </a:rPr>
              <a:t> </a:t>
            </a:r>
            <a:endParaRPr lang="en-US" sz="3200" dirty="0" smtClean="0">
              <a:cs typeface="DecoType Naskh" pitchFamily="2" charset="-78"/>
            </a:endParaRPr>
          </a:p>
          <a:p>
            <a:endParaRPr lang="en-US" sz="3200" dirty="0">
              <a:cs typeface="DecoType Naskh"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332656"/>
            <a:ext cx="7390576" cy="3888432"/>
          </a:xfrm>
        </p:spPr>
        <p:txBody>
          <a:bodyPr>
            <a:noAutofit/>
          </a:bodyPr>
          <a:lstStyle/>
          <a:p>
            <a:pPr algn="r"/>
            <a:r>
              <a:rPr lang="ar-SA" sz="2800" dirty="0" smtClean="0">
                <a:solidFill>
                  <a:schemeClr val="tx2"/>
                </a:solidFill>
                <a:cs typeface="DecoType Naskh" pitchFamily="2" charset="-78"/>
              </a:rPr>
              <a:t>إعطاء أسماء أجنبية للمحالات التجارية: </a:t>
            </a:r>
            <a:endParaRPr lang="en-US" sz="2800" dirty="0" smtClean="0">
              <a:solidFill>
                <a:schemeClr val="tx2"/>
              </a:solidFill>
              <a:cs typeface="DecoType Naskh" pitchFamily="2" charset="-78"/>
            </a:endParaRPr>
          </a:p>
          <a:p>
            <a:pPr algn="r">
              <a:buNone/>
            </a:pPr>
            <a:r>
              <a:rPr lang="ar-SA" sz="2800" b="0" dirty="0" smtClean="0">
                <a:cs typeface="DecoType Naskh" pitchFamily="2" charset="-78"/>
              </a:rPr>
              <a:t>تصدم المتجول بالشارع، وتجعله يشعر بأنه في بيئة غربية غير البيئة العربية التي يحيا فيها</a:t>
            </a:r>
            <a:r>
              <a:rPr lang="en-US" sz="2800" b="0" dirty="0" smtClean="0">
                <a:cs typeface="DecoType Naskh" pitchFamily="2" charset="-78"/>
              </a:rPr>
              <a:t>!!!</a:t>
            </a:r>
          </a:p>
          <a:p>
            <a:pPr algn="r"/>
            <a:r>
              <a:rPr lang="ar-SA" sz="2800" dirty="0" smtClean="0">
                <a:solidFill>
                  <a:schemeClr val="tx2"/>
                </a:solidFill>
                <a:cs typeface="DecoType Naskh" pitchFamily="2" charset="-78"/>
              </a:rPr>
              <a:t>لباس المرأة العربية المحاكي للغرب:</a:t>
            </a:r>
          </a:p>
          <a:p>
            <a:pPr algn="r"/>
            <a:r>
              <a:rPr lang="ar-SA" sz="2800" dirty="0" smtClean="0">
                <a:solidFill>
                  <a:schemeClr val="tx2"/>
                </a:solidFill>
                <a:cs typeface="DecoType Naskh" pitchFamily="2" charset="-78"/>
              </a:rPr>
              <a:t>أثناء الحوار:</a:t>
            </a:r>
          </a:p>
          <a:p>
            <a:pPr algn="r">
              <a:buNone/>
            </a:pPr>
            <a:r>
              <a:rPr lang="ar-SA" sz="2800" b="0" dirty="0" smtClean="0">
                <a:cs typeface="DecoType Naskh" pitchFamily="2" charset="-78"/>
              </a:rPr>
              <a:t>يحاولون إقحام كلمة باللغة الإنجليزية أثناء الحديث </a:t>
            </a:r>
          </a:p>
          <a:p>
            <a:pPr algn="r"/>
            <a:r>
              <a:rPr lang="ar-SA" sz="2800" dirty="0" smtClean="0">
                <a:solidFill>
                  <a:schemeClr val="tx2"/>
                </a:solidFill>
                <a:cs typeface="DecoType Naskh" pitchFamily="2" charset="-78"/>
              </a:rPr>
              <a:t>وفي التفكير والسلوك:</a:t>
            </a:r>
            <a:endParaRPr lang="en-US" sz="2800" dirty="0" smtClean="0">
              <a:solidFill>
                <a:schemeClr val="tx2"/>
              </a:solidFill>
              <a:cs typeface="DecoType Naskh" pitchFamily="2" charset="-78"/>
            </a:endParaRPr>
          </a:p>
          <a:p>
            <a:pPr algn="r">
              <a:buNone/>
            </a:pPr>
            <a:r>
              <a:rPr lang="ar-SA" sz="2800" b="0" dirty="0" smtClean="0">
                <a:cs typeface="DecoType Naskh" pitchFamily="2" charset="-78"/>
              </a:rPr>
              <a:t>   عدم  الاهتمام بالمعاملات لارتباطها بالربا أم لا</a:t>
            </a:r>
          </a:p>
          <a:p>
            <a:pPr algn="r">
              <a:buFont typeface="Arial" pitchFamily="34" charset="0"/>
              <a:buChar char="•"/>
            </a:pPr>
            <a:r>
              <a:rPr lang="ar-SA" sz="2800" dirty="0" smtClean="0">
                <a:solidFill>
                  <a:schemeClr val="tx2"/>
                </a:solidFill>
                <a:cs typeface="DecoType Naskh" pitchFamily="2" charset="-78"/>
              </a:rPr>
              <a:t>في المأكل والمشرب:</a:t>
            </a:r>
            <a:endParaRPr lang="en-US" sz="2800" dirty="0" smtClean="0">
              <a:solidFill>
                <a:schemeClr val="tx2"/>
              </a:solidFill>
              <a:cs typeface="DecoType Naskh" pitchFamily="2" charset="-78"/>
            </a:endParaRPr>
          </a:p>
          <a:p>
            <a:pPr algn="r">
              <a:buNone/>
            </a:pPr>
            <a:r>
              <a:rPr lang="ar-SA" sz="2800" b="0" dirty="0" smtClean="0">
                <a:cs typeface="DecoType Naskh" pitchFamily="2" charset="-78"/>
              </a:rPr>
              <a:t>    انتشرت في شوارعنا ثقافة محلات تقديم الوجبات السريعة والسندوتشات والتي يمشي الناس يأكلونها في الشارع. أو يجلسون في تلك المحال فيأكلون على أنغام الموسيقى الصاخبة والأغاني الهابطة</a:t>
            </a:r>
            <a:r>
              <a:rPr lang="en-US" sz="2800" b="0" dirty="0" smtClean="0">
                <a:cs typeface="DecoType Naskh" pitchFamily="2" charset="-78"/>
              </a:rPr>
              <a:t>. </a:t>
            </a:r>
            <a:br>
              <a:rPr lang="en-US" sz="2800" b="0" dirty="0" smtClean="0">
                <a:cs typeface="DecoType Naskh" pitchFamily="2" charset="-78"/>
              </a:rPr>
            </a:br>
            <a:endParaRPr lang="en-US" sz="2800" b="0" dirty="0">
              <a:cs typeface="DecoType Naskh" pitchFamily="2" charset="-78"/>
            </a:endParaRPr>
          </a:p>
        </p:txBody>
      </p:sp>
      <p:pic>
        <p:nvPicPr>
          <p:cNvPr id="4" name="صورة 3" descr="mylanguage.jpg"/>
          <p:cNvPicPr>
            <a:picLocks noChangeAspect="1"/>
          </p:cNvPicPr>
          <p:nvPr/>
        </p:nvPicPr>
        <p:blipFill>
          <a:blip r:embed="rId2" cstate="print"/>
          <a:stretch>
            <a:fillRect/>
          </a:stretch>
        </p:blipFill>
        <p:spPr>
          <a:xfrm rot="20229557">
            <a:off x="457755" y="1725301"/>
            <a:ext cx="2240937" cy="17071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332656"/>
            <a:ext cx="7390576" cy="3888432"/>
          </a:xfrm>
        </p:spPr>
        <p:txBody>
          <a:bodyPr>
            <a:noAutofit/>
          </a:bodyPr>
          <a:lstStyle/>
          <a:p>
            <a:pPr algn="r"/>
            <a:r>
              <a:rPr lang="ar-SA" sz="2800" dirty="0" smtClean="0">
                <a:solidFill>
                  <a:schemeClr val="tx2"/>
                </a:solidFill>
                <a:cs typeface="DecoType Naskh" pitchFamily="2" charset="-78"/>
              </a:rPr>
              <a:t>تقليد الشباب الغربي المنحرف في لباسهم المتفسخ والرضا بشذوذ المظهر ومن صور ذلك</a:t>
            </a:r>
            <a:r>
              <a:rPr lang="en-US" sz="2800" dirty="0" smtClean="0">
                <a:solidFill>
                  <a:schemeClr val="tx2"/>
                </a:solidFill>
                <a:cs typeface="DecoType Naskh" pitchFamily="2" charset="-78"/>
              </a:rPr>
              <a:t>:-</a:t>
            </a:r>
            <a:endParaRPr lang="ar-SA" sz="2800" b="0" dirty="0" smtClean="0">
              <a:cs typeface="DecoType Naskh" pitchFamily="2" charset="-78"/>
            </a:endParaRPr>
          </a:p>
          <a:p>
            <a:pPr algn="r">
              <a:buFontTx/>
              <a:buChar char="-"/>
            </a:pPr>
            <a:r>
              <a:rPr lang="ar-SA" sz="2800" b="0" dirty="0" err="1" smtClean="0">
                <a:cs typeface="DecoType Naskh" pitchFamily="2" charset="-78"/>
              </a:rPr>
              <a:t>قصات</a:t>
            </a:r>
            <a:r>
              <a:rPr lang="ar-SA" sz="2800" b="0" dirty="0" smtClean="0">
                <a:cs typeface="DecoType Naskh" pitchFamily="2" charset="-78"/>
              </a:rPr>
              <a:t> الشعر الغربية</a:t>
            </a:r>
            <a:r>
              <a:rPr lang="en-US" sz="2800" b="0" dirty="0" smtClean="0">
                <a:cs typeface="DecoType Naskh" pitchFamily="2" charset="-78"/>
              </a:rPr>
              <a:t>.</a:t>
            </a:r>
            <a:endParaRPr lang="ar-SA" sz="2800" b="0" dirty="0" smtClean="0">
              <a:cs typeface="DecoType Naskh" pitchFamily="2" charset="-78"/>
            </a:endParaRPr>
          </a:p>
          <a:p>
            <a:pPr algn="r">
              <a:buFontTx/>
              <a:buChar char="-"/>
            </a:pPr>
            <a:r>
              <a:rPr lang="ar-SA" sz="2800" b="0" dirty="0" smtClean="0">
                <a:cs typeface="DecoType Naskh" pitchFamily="2" charset="-78"/>
              </a:rPr>
              <a:t> القمصان الواسعة والسراويل القصيرة</a:t>
            </a:r>
            <a:r>
              <a:rPr lang="en-US" sz="2800" b="0" dirty="0" smtClean="0">
                <a:cs typeface="DecoType Naskh" pitchFamily="2" charset="-78"/>
              </a:rPr>
              <a:t>.</a:t>
            </a:r>
            <a:endParaRPr lang="ar-SA" sz="2800" b="0" dirty="0" smtClean="0">
              <a:cs typeface="DecoType Naskh" pitchFamily="2" charset="-78"/>
            </a:endParaRPr>
          </a:p>
          <a:p>
            <a:pPr algn="r">
              <a:buFontTx/>
              <a:buChar char="-"/>
            </a:pPr>
            <a:r>
              <a:rPr lang="ar-SA" sz="2800" b="0" dirty="0" smtClean="0">
                <a:cs typeface="DecoType Naskh" pitchFamily="2" charset="-78"/>
              </a:rPr>
              <a:t> كتابة الكلمات الأجنبية</a:t>
            </a:r>
            <a:r>
              <a:rPr lang="en-US" sz="2800" b="0" dirty="0" smtClean="0">
                <a:cs typeface="DecoType Naskh" pitchFamily="2" charset="-78"/>
              </a:rPr>
              <a:t>.</a:t>
            </a:r>
            <a:endParaRPr lang="ar-SA" sz="2800" b="0" dirty="0" smtClean="0">
              <a:cs typeface="DecoType Naskh" pitchFamily="2" charset="-78"/>
            </a:endParaRPr>
          </a:p>
          <a:p>
            <a:pPr algn="r">
              <a:buFontTx/>
              <a:buChar char="-"/>
            </a:pPr>
            <a:r>
              <a:rPr lang="ar-SA" sz="2800" b="0" dirty="0" smtClean="0">
                <a:cs typeface="DecoType Naskh" pitchFamily="2" charset="-78"/>
              </a:rPr>
              <a:t> لبس السلاسل الذهبية</a:t>
            </a:r>
            <a:r>
              <a:rPr lang="en-US" sz="2800" b="0" dirty="0" smtClean="0">
                <a:cs typeface="DecoType Naskh" pitchFamily="2" charset="-78"/>
              </a:rPr>
              <a:t>.</a:t>
            </a:r>
            <a:endParaRPr lang="ar-SA" sz="2800" b="0" dirty="0" smtClean="0">
              <a:cs typeface="DecoType Naskh" pitchFamily="2" charset="-78"/>
            </a:endParaRPr>
          </a:p>
          <a:p>
            <a:pPr algn="r">
              <a:buFontTx/>
              <a:buChar char="-"/>
            </a:pPr>
            <a:r>
              <a:rPr lang="ar-SA" sz="2800" b="0" dirty="0" smtClean="0">
                <a:cs typeface="DecoType Naskh" pitchFamily="2" charset="-78"/>
              </a:rPr>
              <a:t> تقليد أبطال الأفلام</a:t>
            </a:r>
            <a:r>
              <a:rPr lang="en-US" sz="2800" b="0" dirty="0" smtClean="0">
                <a:cs typeface="DecoType Naskh" pitchFamily="2" charset="-78"/>
              </a:rPr>
              <a:t>.</a:t>
            </a:r>
            <a:endParaRPr lang="ar-SA" sz="2800" b="0" dirty="0" smtClean="0">
              <a:cs typeface="DecoType Naskh" pitchFamily="2" charset="-78"/>
            </a:endParaRPr>
          </a:p>
          <a:p>
            <a:pPr algn="r">
              <a:buFontTx/>
              <a:buChar char="-"/>
            </a:pPr>
            <a:r>
              <a:rPr lang="ar-SA" sz="2800" b="0" dirty="0" smtClean="0">
                <a:cs typeface="DecoType Naskh" pitchFamily="2" charset="-78"/>
              </a:rPr>
              <a:t> تقليد حركات اللاعبين.</a:t>
            </a:r>
          </a:p>
          <a:p>
            <a:pPr algn="r">
              <a:buFontTx/>
              <a:buChar char="-"/>
            </a:pPr>
            <a:r>
              <a:rPr lang="ar-SA" sz="2800" b="0" dirty="0" smtClean="0">
                <a:cs typeface="DecoType Naskh" pitchFamily="2" charset="-78"/>
              </a:rPr>
              <a:t>تقليد الشباب الغربي في أعيادهم</a:t>
            </a:r>
          </a:p>
          <a:p>
            <a:pPr algn="r">
              <a:buFontTx/>
              <a:buChar char="-"/>
            </a:pPr>
            <a:r>
              <a:rPr lang="ar-SA" sz="2800" b="0" dirty="0" smtClean="0">
                <a:cs typeface="DecoType Naskh" pitchFamily="2" charset="-78"/>
              </a:rPr>
              <a:t>السرعة </a:t>
            </a:r>
            <a:r>
              <a:rPr lang="ar-SA" sz="2800" b="0" dirty="0" err="1" smtClean="0">
                <a:cs typeface="DecoType Naskh" pitchFamily="2" charset="-78"/>
              </a:rPr>
              <a:t>الجنونية</a:t>
            </a:r>
            <a:r>
              <a:rPr lang="ar-SA" sz="2800" b="0" dirty="0" smtClean="0">
                <a:cs typeface="DecoType Naskh" pitchFamily="2" charset="-78"/>
              </a:rPr>
              <a:t> بالسيارات</a:t>
            </a:r>
            <a:r>
              <a:rPr lang="en-US" sz="2800" b="0" dirty="0" smtClean="0">
                <a:cs typeface="DecoType Naskh" pitchFamily="2" charset="-78"/>
              </a:rPr>
              <a:t>.</a:t>
            </a:r>
            <a:endParaRPr lang="ar-SA" sz="2800" b="0" dirty="0" smtClean="0">
              <a:cs typeface="DecoType Naskh" pitchFamily="2" charset="-78"/>
            </a:endParaRPr>
          </a:p>
          <a:p>
            <a:pPr algn="r">
              <a:buFontTx/>
              <a:buChar char="-"/>
            </a:pPr>
            <a:r>
              <a:rPr lang="ar-SA" sz="2800" b="0" dirty="0" smtClean="0">
                <a:cs typeface="DecoType Naskh" pitchFamily="2" charset="-78"/>
              </a:rPr>
              <a:t>تربية الكلاب</a:t>
            </a:r>
            <a:r>
              <a:rPr lang="en-US" sz="2800" b="0" dirty="0" smtClean="0">
                <a:cs typeface="DecoType Naskh" pitchFamily="2" charset="-78"/>
              </a:rPr>
              <a:t>.</a:t>
            </a:r>
          </a:p>
        </p:txBody>
      </p:sp>
      <p:pic>
        <p:nvPicPr>
          <p:cNvPr id="4" name="صورة 3" descr="10042810-4bd7fa08be27d.jpg"/>
          <p:cNvPicPr>
            <a:picLocks noChangeAspect="1"/>
          </p:cNvPicPr>
          <p:nvPr/>
        </p:nvPicPr>
        <p:blipFill>
          <a:blip r:embed="rId2" cstate="print"/>
          <a:stretch>
            <a:fillRect/>
          </a:stretch>
        </p:blipFill>
        <p:spPr>
          <a:xfrm rot="20066654">
            <a:off x="1853746" y="2306485"/>
            <a:ext cx="2317055" cy="249594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7498080" cy="1143000"/>
          </a:xfrm>
        </p:spPr>
        <p:txBody>
          <a:bodyPr anchor="ctr">
            <a:normAutofit/>
          </a:bodyPr>
          <a:lstStyle/>
          <a:p>
            <a:pPr>
              <a:defRPr/>
            </a:pPr>
            <a:r>
              <a:rPr lang="ar-SA" sz="4800" b="1" dirty="0" smtClean="0">
                <a:solidFill>
                  <a:srgbClr val="FF0000"/>
                </a:solidFill>
                <a:cs typeface="DecoType Naskh" pitchFamily="2" charset="-78"/>
              </a:rPr>
              <a:t>المرأة والغرب</a:t>
            </a:r>
            <a:endParaRPr lang="en-US" sz="4800" b="1" dirty="0" smtClean="0">
              <a:solidFill>
                <a:srgbClr val="FF0000"/>
              </a:solidFill>
              <a:cs typeface="DecoType Naskh" pitchFamily="2" charset="-78"/>
            </a:endParaRPr>
          </a:p>
        </p:txBody>
      </p:sp>
      <p:sp>
        <p:nvSpPr>
          <p:cNvPr id="4" name="Content Placeholder 3"/>
          <p:cNvSpPr>
            <a:spLocks noGrp="1"/>
          </p:cNvSpPr>
          <p:nvPr>
            <p:ph idx="1"/>
          </p:nvPr>
        </p:nvSpPr>
        <p:spPr>
          <a:xfrm>
            <a:off x="1259632" y="1700808"/>
            <a:ext cx="7371750" cy="1776264"/>
          </a:xfrm>
        </p:spPr>
        <p:txBody>
          <a:bodyPr>
            <a:noAutofit/>
          </a:bodyPr>
          <a:lstStyle/>
          <a:p>
            <a:pPr algn="r"/>
            <a:r>
              <a:rPr lang="ar-SA" sz="3200" dirty="0" smtClean="0">
                <a:cs typeface="DecoType Naskh" pitchFamily="2" charset="-78"/>
              </a:rPr>
              <a:t>قضية تحرير المرأة المسلمة.</a:t>
            </a:r>
          </a:p>
          <a:p>
            <a:pPr algn="r"/>
            <a:r>
              <a:rPr lang="ar-SA" sz="3200" dirty="0" smtClean="0">
                <a:cs typeface="DecoType Naskh" pitchFamily="2" charset="-78"/>
              </a:rPr>
              <a:t>المطالبة بالمساواة بين الرجل والمرأة.</a:t>
            </a:r>
          </a:p>
          <a:p>
            <a:pPr algn="r"/>
            <a:r>
              <a:rPr lang="ar-SA" sz="3200" dirty="0" smtClean="0">
                <a:cs typeface="DecoType Naskh" pitchFamily="2" charset="-78"/>
              </a:rPr>
              <a:t> ومن المطالبة بحريتها في الدخول والخروج والتنزه إلى المطالبة بحريتها في السفر وقضاء السنوات الطوال منفردة ، وافق زوجها أو لم يوافق</a:t>
            </a:r>
            <a:r>
              <a:rPr lang="ar-SA" sz="3200" dirty="0" smtClean="0"/>
              <a:t>.</a:t>
            </a:r>
          </a:p>
          <a:p>
            <a:pPr algn="r"/>
            <a:r>
              <a:rPr lang="ar-SA" sz="3200" dirty="0" smtClean="0">
                <a:cs typeface="DecoType Naskh" pitchFamily="2" charset="-78"/>
              </a:rPr>
              <a:t>الاختلاط.</a:t>
            </a:r>
            <a:endParaRPr lang="en-US" sz="3200" dirty="0" smtClean="0">
              <a:cs typeface="DecoType Naskh" pitchFamily="2" charset="-78"/>
            </a:endParaRPr>
          </a:p>
          <a:p>
            <a:pPr algn="r"/>
            <a:endParaRPr lang="en-US" sz="3200" dirty="0" smtClean="0">
              <a:cs typeface="DecoType Naskh" pitchFamily="2" charset="-78"/>
            </a:endParaRPr>
          </a:p>
          <a:p>
            <a:pPr algn="r"/>
            <a:endParaRPr lang="en-US" sz="3200" dirty="0">
              <a:cs typeface="DecoType Naskh"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7498080" cy="1143000"/>
          </a:xfrm>
        </p:spPr>
        <p:txBody>
          <a:bodyPr anchor="ctr">
            <a:normAutofit/>
          </a:bodyPr>
          <a:lstStyle/>
          <a:p>
            <a:pPr>
              <a:defRPr/>
            </a:pPr>
            <a:r>
              <a:rPr lang="ar-SA" sz="4800" b="1" dirty="0" smtClean="0">
                <a:solidFill>
                  <a:srgbClr val="FF0000"/>
                </a:solidFill>
                <a:cs typeface="DecoType Naskh" pitchFamily="2" charset="-78"/>
              </a:rPr>
              <a:t>استبدال تحية الإسلام بألفاظ غريبة</a:t>
            </a:r>
            <a:endParaRPr lang="en-US" sz="4800" b="1" dirty="0" smtClean="0">
              <a:solidFill>
                <a:srgbClr val="FF0000"/>
              </a:solidFill>
              <a:cs typeface="DecoType Naskh" pitchFamily="2" charset="-78"/>
            </a:endParaRPr>
          </a:p>
        </p:txBody>
      </p:sp>
      <p:sp>
        <p:nvSpPr>
          <p:cNvPr id="4" name="Content Placeholder 3"/>
          <p:cNvSpPr>
            <a:spLocks noGrp="1"/>
          </p:cNvSpPr>
          <p:nvPr>
            <p:ph idx="1"/>
          </p:nvPr>
        </p:nvSpPr>
        <p:spPr>
          <a:xfrm>
            <a:off x="1331640" y="1412776"/>
            <a:ext cx="7371750" cy="1776264"/>
          </a:xfrm>
        </p:spPr>
        <p:txBody>
          <a:bodyPr>
            <a:noAutofit/>
          </a:bodyPr>
          <a:lstStyle/>
          <a:p>
            <a:pPr algn="r">
              <a:buNone/>
            </a:pPr>
            <a:r>
              <a:rPr lang="ar-SA" dirty="0" smtClean="0">
                <a:cs typeface="DecoType Naskh" pitchFamily="2" charset="-78"/>
              </a:rPr>
              <a:t>قال رسول الله صلى الله عليه </a:t>
            </a:r>
            <a:r>
              <a:rPr lang="ar-SA" dirty="0" err="1" smtClean="0">
                <a:cs typeface="DecoType Naskh" pitchFamily="2" charset="-78"/>
              </a:rPr>
              <a:t>و</a:t>
            </a:r>
            <a:r>
              <a:rPr lang="ar-SA" dirty="0" smtClean="0">
                <a:cs typeface="DecoType Naskh" pitchFamily="2" charset="-78"/>
              </a:rPr>
              <a:t> سلم عن تحية الإسلام:</a:t>
            </a:r>
            <a:br>
              <a:rPr lang="ar-SA" dirty="0" smtClean="0">
                <a:cs typeface="DecoType Naskh" pitchFamily="2" charset="-78"/>
              </a:rPr>
            </a:br>
            <a:r>
              <a:rPr lang="ar-SA" b="0" dirty="0" smtClean="0">
                <a:cs typeface="DecoType Naskh" pitchFamily="2" charset="-78"/>
              </a:rPr>
              <a:t>(( افشوا السلام و اطعموا الطعام و صلوا الارحام و صلوا بالليل و الناس نيام تدخلوا الجنة بسلام ))</a:t>
            </a:r>
            <a:r>
              <a:rPr lang="ar-SA" dirty="0" smtClean="0">
                <a:cs typeface="DecoType Naskh" pitchFamily="2" charset="-78"/>
              </a:rPr>
              <a:t/>
            </a:r>
            <a:br>
              <a:rPr lang="ar-SA" dirty="0" smtClean="0">
                <a:cs typeface="DecoType Naskh" pitchFamily="2" charset="-78"/>
              </a:rPr>
            </a:br>
            <a:r>
              <a:rPr lang="ar-SA" dirty="0" smtClean="0">
                <a:cs typeface="DecoType Naskh" pitchFamily="2" charset="-78"/>
              </a:rPr>
              <a:t>و قال رضي الله عنه : </a:t>
            </a:r>
            <a:r>
              <a:rPr lang="ar-SA" b="0" dirty="0" smtClean="0">
                <a:cs typeface="DecoType Naskh" pitchFamily="2" charset="-78"/>
              </a:rPr>
              <a:t>بأن من يقول السلام عليكم فله 10 حسنات و من رد علية بأفضل كان له 30 حسنة و من قال السلام عليكم و رحمه الله و بركاته له 30 حسنة </a:t>
            </a:r>
          </a:p>
          <a:p>
            <a:pPr algn="r">
              <a:buNone/>
            </a:pPr>
            <a:r>
              <a:rPr lang="ar-SA" dirty="0" smtClean="0">
                <a:cs typeface="DecoType Naskh" pitchFamily="2" charset="-78"/>
              </a:rPr>
              <a:t>   و قال الله تعالى </a:t>
            </a:r>
            <a:r>
              <a:rPr lang="ar-SA" dirty="0" err="1" smtClean="0">
                <a:cs typeface="DecoType Naskh" pitchFamily="2" charset="-78"/>
              </a:rPr>
              <a:t>فى</a:t>
            </a:r>
            <a:r>
              <a:rPr lang="ar-SA" dirty="0" smtClean="0">
                <a:cs typeface="DecoType Naskh" pitchFamily="2" charset="-78"/>
              </a:rPr>
              <a:t> القرآن  </a:t>
            </a:r>
            <a:r>
              <a:rPr lang="ar-SA" b="0" dirty="0" smtClean="0">
                <a:cs typeface="DecoType Naskh" pitchFamily="2" charset="-78"/>
              </a:rPr>
              <a:t>{وَإِذَا حُيِّيْتُم بِتَحِيَّةٍ فَحَيُّواْ بِأَحْسَنَ مِنْهَا أَوْ رُدُّوهَا إِنَّ اللّهَ كَانَ عَلَى كُلِّ شَيْءٍ حَسِيبًا} (86) سورة النساء</a:t>
            </a:r>
          </a:p>
          <a:p>
            <a:pPr algn="r">
              <a:buNone/>
            </a:pPr>
            <a:endParaRPr lang="ar-SA" dirty="0" smtClean="0">
              <a:cs typeface="DecoType Naskh" pitchFamily="2" charset="-78"/>
            </a:endParaRPr>
          </a:p>
          <a:p>
            <a:pPr algn="r">
              <a:buNone/>
            </a:pPr>
            <a:r>
              <a:rPr lang="ar-SA" dirty="0" smtClean="0">
                <a:cs typeface="DecoType Naskh" pitchFamily="2" charset="-78"/>
              </a:rPr>
              <a:t> ومن مظاهر استبدالها:</a:t>
            </a:r>
          </a:p>
          <a:p>
            <a:pPr algn="r"/>
            <a:r>
              <a:rPr lang="ar-SA" b="0" dirty="0" smtClean="0">
                <a:cs typeface="DecoType Naskh" pitchFamily="2" charset="-78"/>
              </a:rPr>
              <a:t>كلمة (( ألو )) و هى تقال فى بداية التحدث فى التليفون .</a:t>
            </a:r>
          </a:p>
          <a:p>
            <a:pPr algn="r"/>
            <a:r>
              <a:rPr lang="ar-SA" b="0" dirty="0" smtClean="0">
                <a:cs typeface="DecoType Naskh" pitchFamily="2" charset="-78"/>
              </a:rPr>
              <a:t>استبدلها بالألفاظ الأجنبية.</a:t>
            </a:r>
          </a:p>
          <a:p>
            <a:pPr algn="r"/>
            <a:endParaRPr lang="en-US" dirty="0" smtClean="0">
              <a:cs typeface="DecoType Naskh" pitchFamily="2" charset="-78"/>
            </a:endParaRPr>
          </a:p>
          <a:p>
            <a:pPr algn="r"/>
            <a:endParaRPr lang="en-US" dirty="0">
              <a:cs typeface="DecoType Naskh"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7498080" cy="1143000"/>
          </a:xfrm>
        </p:spPr>
        <p:txBody>
          <a:bodyPr anchor="ctr">
            <a:normAutofit/>
          </a:bodyPr>
          <a:lstStyle/>
          <a:p>
            <a:pPr>
              <a:defRPr/>
            </a:pPr>
            <a:r>
              <a:rPr lang="ar-SA" sz="4800" b="1" dirty="0" smtClean="0">
                <a:solidFill>
                  <a:srgbClr val="FF0000"/>
                </a:solidFill>
                <a:cs typeface="DecoType Naskh" pitchFamily="2" charset="-78"/>
              </a:rPr>
              <a:t>الانتحار</a:t>
            </a:r>
            <a:endParaRPr lang="en-US" sz="4800" b="1" dirty="0" smtClean="0">
              <a:solidFill>
                <a:srgbClr val="FF0000"/>
              </a:solidFill>
              <a:cs typeface="DecoType Naskh" pitchFamily="2" charset="-78"/>
            </a:endParaRPr>
          </a:p>
        </p:txBody>
      </p:sp>
      <p:sp>
        <p:nvSpPr>
          <p:cNvPr id="4" name="Content Placeholder 3"/>
          <p:cNvSpPr>
            <a:spLocks noGrp="1"/>
          </p:cNvSpPr>
          <p:nvPr>
            <p:ph idx="1"/>
          </p:nvPr>
        </p:nvSpPr>
        <p:spPr>
          <a:xfrm>
            <a:off x="1331640" y="1412776"/>
            <a:ext cx="7371750" cy="1776264"/>
          </a:xfrm>
        </p:spPr>
        <p:txBody>
          <a:bodyPr>
            <a:noAutofit/>
          </a:bodyPr>
          <a:lstStyle/>
          <a:p>
            <a:pPr algn="r">
              <a:buNone/>
            </a:pPr>
            <a:r>
              <a:rPr lang="ar-SA" sz="2800" dirty="0" smtClean="0">
                <a:cs typeface="DecoType Naskh" pitchFamily="2" charset="-78"/>
              </a:rPr>
              <a:t>قال رسول الله صلى الله عليه </a:t>
            </a:r>
            <a:r>
              <a:rPr lang="ar-SA" sz="2800" dirty="0" err="1" smtClean="0">
                <a:cs typeface="DecoType Naskh" pitchFamily="2" charset="-78"/>
              </a:rPr>
              <a:t>و</a:t>
            </a:r>
            <a:r>
              <a:rPr lang="ar-SA" sz="2800" dirty="0" smtClean="0">
                <a:cs typeface="DecoType Naskh" pitchFamily="2" charset="-78"/>
              </a:rPr>
              <a:t> سلم عن تحية الإسلام:</a:t>
            </a:r>
            <a:br>
              <a:rPr lang="ar-SA" sz="2800" dirty="0" smtClean="0">
                <a:cs typeface="DecoType Naskh" pitchFamily="2" charset="-78"/>
              </a:rPr>
            </a:br>
            <a:r>
              <a:rPr lang="ar-SA" sz="2800" dirty="0" smtClean="0"/>
              <a:t> </a:t>
            </a:r>
            <a:r>
              <a:rPr lang="ar-SA" sz="2800" b="0" dirty="0" smtClean="0">
                <a:cs typeface="DecoType Naskh" pitchFamily="2" charset="-78"/>
              </a:rPr>
              <a:t>من تردى من جبل فقتل نفسه فهو في نار جهنم يتردى فيها خالداً مخلداً فيها أبداً، ومن </a:t>
            </a:r>
            <a:r>
              <a:rPr lang="ar-SA" sz="2800" b="0" dirty="0" err="1" smtClean="0">
                <a:cs typeface="DecoType Naskh" pitchFamily="2" charset="-78"/>
              </a:rPr>
              <a:t>تحسى</a:t>
            </a:r>
            <a:r>
              <a:rPr lang="ar-SA" sz="2800" b="0" dirty="0" smtClean="0">
                <a:cs typeface="DecoType Naskh" pitchFamily="2" charset="-78"/>
              </a:rPr>
              <a:t> سماً فقتل نفسه فسمه في يده </a:t>
            </a:r>
            <a:r>
              <a:rPr lang="ar-SA" sz="2800" b="0" dirty="0" err="1" smtClean="0">
                <a:cs typeface="DecoType Naskh" pitchFamily="2" charset="-78"/>
              </a:rPr>
              <a:t>يتحساه</a:t>
            </a:r>
            <a:r>
              <a:rPr lang="ar-SA" sz="2800" b="0" dirty="0" smtClean="0">
                <a:cs typeface="DecoType Naskh" pitchFamily="2" charset="-78"/>
              </a:rPr>
              <a:t> في نار جهنم خالداً مخلداً فيها أبداً, ومن قتل نفسه </a:t>
            </a:r>
            <a:r>
              <a:rPr lang="ar-SA" sz="2800" b="0" dirty="0" err="1" smtClean="0">
                <a:cs typeface="DecoType Naskh" pitchFamily="2" charset="-78"/>
              </a:rPr>
              <a:t>بحديدة</a:t>
            </a:r>
            <a:r>
              <a:rPr lang="ar-SA" sz="2800" b="0" dirty="0" smtClean="0">
                <a:cs typeface="DecoType Naskh" pitchFamily="2" charset="-78"/>
              </a:rPr>
              <a:t> </a:t>
            </a:r>
            <a:r>
              <a:rPr lang="ar-SA" sz="2800" b="0" dirty="0" err="1" smtClean="0">
                <a:cs typeface="DecoType Naskh" pitchFamily="2" charset="-78"/>
              </a:rPr>
              <a:t>فحديدته</a:t>
            </a:r>
            <a:r>
              <a:rPr lang="ar-SA" sz="2800" b="0" dirty="0" smtClean="0">
                <a:cs typeface="DecoType Naskh" pitchFamily="2" charset="-78"/>
              </a:rPr>
              <a:t> في يده </a:t>
            </a:r>
            <a:r>
              <a:rPr lang="ar-SA" sz="2800" b="0" dirty="0" err="1" smtClean="0">
                <a:cs typeface="DecoType Naskh" pitchFamily="2" charset="-78"/>
              </a:rPr>
              <a:t>يتوجاء</a:t>
            </a:r>
            <a:r>
              <a:rPr lang="ar-SA" sz="2800" b="0" dirty="0" smtClean="0">
                <a:cs typeface="DecoType Naskh" pitchFamily="2" charset="-78"/>
              </a:rPr>
              <a:t> </a:t>
            </a:r>
            <a:r>
              <a:rPr lang="ar-SA" sz="2800" b="0" dirty="0" err="1" smtClean="0">
                <a:cs typeface="DecoType Naskh" pitchFamily="2" charset="-78"/>
              </a:rPr>
              <a:t>بها</a:t>
            </a:r>
            <a:r>
              <a:rPr lang="ar-SA" sz="2800" b="0" dirty="0" smtClean="0">
                <a:cs typeface="DecoType Naskh" pitchFamily="2" charset="-78"/>
              </a:rPr>
              <a:t> في نار جهنم خالداً مخلداً فيها أبداً. </a:t>
            </a:r>
            <a:r>
              <a:rPr lang="ar-SA" sz="2800" dirty="0" smtClean="0"/>
              <a:t/>
            </a:r>
            <a:br>
              <a:rPr lang="ar-SA" sz="2800" dirty="0" smtClean="0"/>
            </a:br>
            <a:r>
              <a:rPr lang="ar-SA" sz="2800" dirty="0" smtClean="0"/>
              <a:t/>
            </a:r>
            <a:br>
              <a:rPr lang="ar-SA" sz="2800" dirty="0" smtClean="0"/>
            </a:br>
            <a:r>
              <a:rPr lang="ar-SA" sz="2800" dirty="0" smtClean="0"/>
              <a:t>                                                         </a:t>
            </a:r>
            <a:r>
              <a:rPr lang="ar-SA" sz="2800" dirty="0" smtClean="0">
                <a:cs typeface="DecoType Naskh" pitchFamily="2" charset="-78"/>
              </a:rPr>
              <a:t>متفق عليه </a:t>
            </a:r>
          </a:p>
          <a:p>
            <a:pPr algn="r">
              <a:buNone/>
            </a:pPr>
            <a:r>
              <a:rPr lang="ar-SA" sz="2800" dirty="0" smtClean="0">
                <a:cs typeface="DecoType Naskh" pitchFamily="2" charset="-78"/>
              </a:rPr>
              <a:t> </a:t>
            </a:r>
            <a:endParaRPr lang="en-US" sz="2800" dirty="0" smtClean="0">
              <a:cs typeface="DecoType Naskh" pitchFamily="2" charset="-78"/>
            </a:endParaRPr>
          </a:p>
          <a:p>
            <a:pPr algn="r"/>
            <a:endParaRPr lang="en-US" sz="2800" dirty="0">
              <a:cs typeface="DecoType Naskh"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7498080" cy="1143000"/>
          </a:xfrm>
        </p:spPr>
        <p:txBody>
          <a:bodyPr anchor="ctr">
            <a:normAutofit/>
          </a:bodyPr>
          <a:lstStyle/>
          <a:p>
            <a:pPr>
              <a:defRPr/>
            </a:pPr>
            <a:r>
              <a:rPr lang="ar-SA" sz="4800" b="1" dirty="0" smtClean="0">
                <a:solidFill>
                  <a:srgbClr val="FF0000"/>
                </a:solidFill>
                <a:cs typeface="DecoType Naskh" pitchFamily="2" charset="-78"/>
              </a:rPr>
              <a:t>الاحتفال بأعيادهم</a:t>
            </a:r>
            <a:endParaRPr lang="en-US" sz="4800" b="1" dirty="0" smtClean="0">
              <a:solidFill>
                <a:srgbClr val="FF0000"/>
              </a:solidFill>
              <a:cs typeface="DecoType Naskh" pitchFamily="2" charset="-78"/>
            </a:endParaRPr>
          </a:p>
        </p:txBody>
      </p:sp>
      <p:sp>
        <p:nvSpPr>
          <p:cNvPr id="4" name="Content Placeholder 3"/>
          <p:cNvSpPr>
            <a:spLocks noGrp="1"/>
          </p:cNvSpPr>
          <p:nvPr>
            <p:ph idx="1"/>
          </p:nvPr>
        </p:nvSpPr>
        <p:spPr>
          <a:xfrm>
            <a:off x="1331640" y="1412776"/>
            <a:ext cx="7371750" cy="1776264"/>
          </a:xfrm>
        </p:spPr>
        <p:txBody>
          <a:bodyPr>
            <a:noAutofit/>
          </a:bodyPr>
          <a:lstStyle/>
          <a:p>
            <a:pPr algn="r"/>
            <a:r>
              <a:rPr lang="ar-SA" sz="2800" dirty="0" smtClean="0">
                <a:solidFill>
                  <a:schemeClr val="tx2"/>
                </a:solidFill>
                <a:cs typeface="DecoType Naskh" pitchFamily="2" charset="-78"/>
              </a:rPr>
              <a:t>عيد رأس السنة:</a:t>
            </a:r>
          </a:p>
          <a:p>
            <a:pPr algn="r">
              <a:buNone/>
            </a:pPr>
            <a:r>
              <a:rPr lang="ar-SA" sz="2800" dirty="0" smtClean="0">
                <a:cs typeface="DecoType Naskh" pitchFamily="2" charset="-78"/>
              </a:rPr>
              <a:t> ومن مظاهر مشاركتهم فيه:</a:t>
            </a:r>
          </a:p>
          <a:p>
            <a:pPr algn="r">
              <a:buFontTx/>
              <a:buChar char="-"/>
            </a:pPr>
            <a:r>
              <a:rPr lang="ar-SA" sz="2800" b="0" dirty="0" smtClean="0">
                <a:cs typeface="DecoType Naskh" pitchFamily="2" charset="-78"/>
              </a:rPr>
              <a:t>الذهاب إلى أماكن الاحتفال..</a:t>
            </a:r>
          </a:p>
          <a:p>
            <a:pPr algn="r">
              <a:buFontTx/>
              <a:buChar char="-"/>
            </a:pPr>
            <a:r>
              <a:rPr lang="ar-SA" sz="2800" b="0" dirty="0" smtClean="0">
                <a:cs typeface="DecoType Naskh" pitchFamily="2" charset="-78"/>
              </a:rPr>
              <a:t>التهنئة وتبادل الهدايا .. </a:t>
            </a:r>
          </a:p>
          <a:p>
            <a:pPr algn="r">
              <a:buFontTx/>
              <a:buChar char="-"/>
            </a:pPr>
            <a:r>
              <a:rPr lang="en-US" sz="2800" b="0" dirty="0" smtClean="0">
                <a:cs typeface="DecoType Naskh" pitchFamily="2" charset="-78"/>
              </a:rPr>
              <a:t> </a:t>
            </a:r>
            <a:r>
              <a:rPr lang="ar-SA" sz="2800" b="0" dirty="0" smtClean="0">
                <a:cs typeface="DecoType Naskh" pitchFamily="2" charset="-78"/>
              </a:rPr>
              <a:t>شراء الألبسة الجديدة للأطفال</a:t>
            </a:r>
          </a:p>
          <a:p>
            <a:pPr algn="r">
              <a:buFontTx/>
              <a:buChar char="-"/>
            </a:pPr>
            <a:r>
              <a:rPr lang="ar-SA" sz="2800" b="0" dirty="0" smtClean="0">
                <a:cs typeface="DecoType Naskh" pitchFamily="2" charset="-78"/>
              </a:rPr>
              <a:t>صنع الحلويات وبيعها.</a:t>
            </a:r>
          </a:p>
          <a:p>
            <a:pPr algn="r">
              <a:buFontTx/>
              <a:buChar char="-"/>
            </a:pPr>
            <a:r>
              <a:rPr lang="en-US" sz="2800" b="0" dirty="0" smtClean="0">
                <a:cs typeface="DecoType Naskh" pitchFamily="2" charset="-78"/>
              </a:rPr>
              <a:t> </a:t>
            </a:r>
            <a:r>
              <a:rPr lang="ar-SA" sz="2800" b="0" dirty="0" smtClean="0">
                <a:cs typeface="DecoType Naskh" pitchFamily="2" charset="-78"/>
              </a:rPr>
              <a:t>التشبه </a:t>
            </a:r>
            <a:r>
              <a:rPr lang="ar-SA" sz="2800" b="0" dirty="0" err="1" smtClean="0">
                <a:cs typeface="DecoType Naskh" pitchFamily="2" charset="-78"/>
              </a:rPr>
              <a:t>بـ</a:t>
            </a:r>
            <a:r>
              <a:rPr lang="ar-SA" sz="2800" b="0" dirty="0" smtClean="0">
                <a:cs typeface="DecoType Naskh" pitchFamily="2" charset="-78"/>
              </a:rPr>
              <a:t> "البابا </a:t>
            </a:r>
            <a:r>
              <a:rPr lang="ar-SA" sz="2800" b="0" dirty="0" err="1" smtClean="0">
                <a:cs typeface="DecoType Naskh" pitchFamily="2" charset="-78"/>
              </a:rPr>
              <a:t>نويل</a:t>
            </a:r>
            <a:r>
              <a:rPr lang="ar-SA" sz="2800" b="0" dirty="0" smtClean="0">
                <a:cs typeface="DecoType Naskh" pitchFamily="2" charset="-78"/>
              </a:rPr>
              <a:t>“</a:t>
            </a:r>
            <a:r>
              <a:rPr lang="en-US" sz="2800" dirty="0" smtClean="0">
                <a:cs typeface="DecoType Naskh" pitchFamily="2" charset="-78"/>
              </a:rPr>
              <a:t/>
            </a:r>
            <a:br>
              <a:rPr lang="en-US" sz="2800" dirty="0" smtClean="0">
                <a:cs typeface="DecoType Naskh" pitchFamily="2" charset="-78"/>
              </a:rPr>
            </a:br>
            <a:r>
              <a:rPr lang="ar-SA" sz="2800" dirty="0" smtClean="0">
                <a:cs typeface="DecoType Naskh" pitchFamily="2" charset="-78"/>
              </a:rPr>
              <a:t/>
            </a:r>
            <a:br>
              <a:rPr lang="ar-SA" sz="2800" dirty="0" smtClean="0">
                <a:cs typeface="DecoType Naskh" pitchFamily="2" charset="-78"/>
              </a:rPr>
            </a:br>
            <a:r>
              <a:rPr lang="ar-SA" sz="2800" dirty="0" smtClean="0">
                <a:cs typeface="DecoType Naskh" pitchFamily="2" charset="-78"/>
              </a:rPr>
              <a:t/>
            </a:r>
            <a:br>
              <a:rPr lang="ar-SA" sz="2800" dirty="0" smtClean="0">
                <a:cs typeface="DecoType Naskh" pitchFamily="2" charset="-78"/>
              </a:rPr>
            </a:br>
            <a:endParaRPr lang="ar-SA" sz="2800" dirty="0" smtClean="0">
              <a:cs typeface="DecoType Naskh" pitchFamily="2" charset="-78"/>
            </a:endParaRPr>
          </a:p>
          <a:p>
            <a:pPr algn="r">
              <a:buNone/>
            </a:pPr>
            <a:r>
              <a:rPr lang="ar-SA" sz="2800" dirty="0" smtClean="0">
                <a:cs typeface="DecoType Naskh" pitchFamily="2" charset="-78"/>
              </a:rPr>
              <a:t> </a:t>
            </a:r>
            <a:endParaRPr lang="en-US" sz="2800" dirty="0" smtClean="0">
              <a:cs typeface="DecoType Naskh" pitchFamily="2" charset="-78"/>
            </a:endParaRPr>
          </a:p>
          <a:p>
            <a:pPr algn="r"/>
            <a:endParaRPr lang="en-US" sz="2800" dirty="0">
              <a:cs typeface="DecoType Naskh" pitchFamily="2" charset="-78"/>
            </a:endParaRPr>
          </a:p>
        </p:txBody>
      </p:sp>
      <p:pic>
        <p:nvPicPr>
          <p:cNvPr id="5122" name="Picture 2" descr="http://www.arrifinu.net/wp-content/uploads/2010/12/36273_1587992975720_1112683636_31420128_599041_n.jpg"/>
          <p:cNvPicPr>
            <a:picLocks noChangeAspect="1" noChangeArrowheads="1"/>
          </p:cNvPicPr>
          <p:nvPr/>
        </p:nvPicPr>
        <p:blipFill>
          <a:blip r:embed="rId2" cstate="print"/>
          <a:srcRect/>
          <a:stretch>
            <a:fillRect/>
          </a:stretch>
        </p:blipFill>
        <p:spPr bwMode="auto">
          <a:xfrm>
            <a:off x="1643042" y="1571612"/>
            <a:ext cx="2809895" cy="42148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animEffect transition="in" filter="blinds(horizontal)">
                                      <p:cBhvr>
                                        <p:cTn id="15"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chemeClr val="accent1">
                    <a:lumMod val="75000"/>
                  </a:schemeClr>
                </a:solidFill>
              </a:rPr>
              <a:t>ورقة عمل..(2)</a:t>
            </a:r>
            <a:endParaRPr lang="ar-SA" b="1" dirty="0">
              <a:solidFill>
                <a:schemeClr val="accent1">
                  <a:lumMod val="75000"/>
                </a:schemeClr>
              </a:solidFill>
            </a:endParaRPr>
          </a:p>
        </p:txBody>
      </p:sp>
      <p:sp>
        <p:nvSpPr>
          <p:cNvPr id="3" name="عنصر نائب للمحتوى 2"/>
          <p:cNvSpPr>
            <a:spLocks noGrp="1"/>
          </p:cNvSpPr>
          <p:nvPr>
            <p:ph sz="quarter" idx="1"/>
          </p:nvPr>
        </p:nvSpPr>
        <p:spPr/>
        <p:txBody>
          <a:bodyPr/>
          <a:lstStyle/>
          <a:p>
            <a:endParaRPr lang="ar-SA" dirty="0" smtClean="0"/>
          </a:p>
          <a:p>
            <a:r>
              <a:rPr lang="ar-SA" sz="3200" dirty="0" smtClean="0">
                <a:solidFill>
                  <a:schemeClr val="accent1">
                    <a:lumMod val="50000"/>
                  </a:schemeClr>
                </a:solidFill>
              </a:rPr>
              <a:t>بعد أن رأينا أعداءنا </a:t>
            </a:r>
            <a:r>
              <a:rPr lang="ar-SA" sz="3200" dirty="0" err="1" smtClean="0">
                <a:solidFill>
                  <a:schemeClr val="accent1">
                    <a:lumMod val="50000"/>
                  </a:schemeClr>
                </a:solidFill>
              </a:rPr>
              <a:t>لايهنأ</a:t>
            </a:r>
            <a:r>
              <a:rPr lang="ar-SA" sz="3200" dirty="0" smtClean="0">
                <a:solidFill>
                  <a:schemeClr val="accent1">
                    <a:lumMod val="50000"/>
                  </a:schemeClr>
                </a:solidFill>
              </a:rPr>
              <a:t> لهم بال...إلا للمساس بالإسلام والمسلمين..وإخراجهم من دينهم وهم فرحين... فكري بأساليب لمواجهة هذا الغزو الماكر..</a:t>
            </a:r>
            <a:endParaRPr lang="ar-SA" sz="3200" dirty="0">
              <a:solidFill>
                <a:schemeClr val="accent1">
                  <a:lumMod val="50000"/>
                </a:schemeClr>
              </a:solidFill>
            </a:endParaRPr>
          </a:p>
        </p:txBody>
      </p:sp>
    </p:spTree>
  </p:cSld>
  <p:clrMapOvr>
    <a:masterClrMapping/>
  </p:clrMapOvr>
  <p:transition>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42844" y="214290"/>
            <a:ext cx="8572560" cy="5878532"/>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سبل مواجهة الغزو الثقافي:</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1</a:t>
            </a:r>
            <a:r>
              <a:rPr kumimoji="0" lang="ar-SA" sz="2400" b="1"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_ </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القناعة الكاملة بأن الإنسان المسلم عقيدته وأخلاقه أغلى ما تملكه الأمة، وهذا يتطلب بالضرورة رعايته وتربيته تربية إسلامية.</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2_الوعي بحجم وخطر الثقافة الوافدة عبر وسائل الإعلام المختلفة، ولا </a:t>
            </a:r>
            <a:r>
              <a:rPr kumimoji="0" lang="ar-SA" sz="2400" b="0" i="0" u="none" strike="noStrike" cap="none" normalizeH="0" baseline="0" dirty="0" err="1"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سيّما</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 المرئية منها، مقابل ضالة  ثقافة الكتاب ولا </a:t>
            </a:r>
            <a:r>
              <a:rPr kumimoji="0" lang="ar-SA" sz="2400" b="0" i="0" u="none" strike="noStrike" cap="none" normalizeH="0" baseline="0" dirty="0" err="1"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سيّما</a:t>
            </a: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 الكتاب الإسلامي.</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3_ إبراز خصائص الإسلام وعالميته وعدالته وحضارته وثقافته وتاريخه للمسلمين قبل غيرهم، ليستلهموا أمجادهم ويعتزوا بهويتهم.</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rPr>
              <a:t>4_تعزيز الهوية الإسلامية بأقوى سلاح، وهو العودة إلى الإسلام وتربية الأمة عليه، وتقوية الصلة بالله، واليقين بنصره، وتمكينه للمؤمنين إذا استجابوا لربهم، وقاموا بأسباب النصر.</a:t>
            </a:r>
            <a:endParaRPr kumimoji="0" lang="en-US" sz="24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SA" sz="2000" dirty="0" smtClean="0">
              <a:solidFill>
                <a:schemeClr val="accent1">
                  <a:lumMod val="75000"/>
                </a:schemeClr>
              </a:solidFill>
              <a:latin typeface="Arial Unicode MS" pitchFamily="34" charset="-128"/>
              <a:ea typeface="Arial Unicode MS" pitchFamily="34" charset="-128"/>
              <a:cs typeface="Arial Unicode MS" pitchFamily="34" charset="-12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2000" b="0" i="0" u="none" strike="noStrike" cap="none" normalizeH="0" baseline="0" dirty="0" smtClean="0">
              <a:ln>
                <a:noFill/>
              </a:ln>
              <a:solidFill>
                <a:schemeClr val="accent1">
                  <a:lumMod val="75000"/>
                </a:schemeClr>
              </a:solidFill>
              <a:effectLst/>
              <a:latin typeface="Arial Unicode MS" pitchFamily="34" charset="-128"/>
              <a:ea typeface="Arial Unicode MS" pitchFamily="34" charset="-128"/>
              <a:cs typeface="Arial Unicode MS" pitchFamily="34" charset="-128"/>
            </a:endParaRPr>
          </a:p>
        </p:txBody>
      </p:sp>
    </p:spTree>
  </p:cSld>
  <p:clrMapOvr>
    <a:masterClrMapping/>
  </p:clrMapOvr>
  <p:transition>
    <p:plus/>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285728"/>
            <a:ext cx="8072494" cy="5262979"/>
          </a:xfrm>
          <a:prstGeom prst="rect">
            <a:avLst/>
          </a:prstGeom>
        </p:spPr>
        <p:txBody>
          <a:bodyPr wrap="square">
            <a:spAutoFit/>
          </a:bodyPr>
          <a:lstStyle/>
          <a:p>
            <a:pPr lvl="0" eaLnBrk="0" fontAlgn="base" hangingPunct="0">
              <a:spcBef>
                <a:spcPct val="0"/>
              </a:spcBef>
              <a:spcAft>
                <a:spcPct val="0"/>
              </a:spcAft>
            </a:pPr>
            <a:r>
              <a:rPr lang="ar-SA" sz="2400" b="1" dirty="0" smtClean="0">
                <a:solidFill>
                  <a:schemeClr val="accent1">
                    <a:lumMod val="75000"/>
                  </a:schemeClr>
                </a:solidFill>
                <a:latin typeface="Arial Unicode MS" pitchFamily="34" charset="-128"/>
                <a:ea typeface="Arial Unicode MS" pitchFamily="34" charset="-128"/>
                <a:cs typeface="Arial Unicode MS" pitchFamily="34" charset="-128"/>
              </a:rPr>
              <a:t>5_ العمل على نهوض الأمة في شتى الميادين، دينياً وثقافياً وسياسياً وعسكرياً واقتصادياً وتقنياً، بما يكفل للمسلمين امتلاك التقنية اللازمة وتطويرها </a:t>
            </a:r>
            <a:r>
              <a:rPr lang="ar-SA" sz="2400" b="1" dirty="0" err="1" smtClean="0">
                <a:solidFill>
                  <a:schemeClr val="accent1">
                    <a:lumMod val="75000"/>
                  </a:schemeClr>
                </a:solidFill>
                <a:latin typeface="Arial Unicode MS" pitchFamily="34" charset="-128"/>
                <a:ea typeface="Arial Unicode MS" pitchFamily="34" charset="-128"/>
                <a:cs typeface="Arial Unicode MS" pitchFamily="34" charset="-128"/>
              </a:rPr>
              <a:t>للأكتفاء</a:t>
            </a:r>
            <a:r>
              <a:rPr lang="ar-SA" sz="2400" b="1" dirty="0" smtClean="0">
                <a:solidFill>
                  <a:schemeClr val="accent1">
                    <a:lumMod val="75000"/>
                  </a:schemeClr>
                </a:solidFill>
                <a:latin typeface="Arial Unicode MS" pitchFamily="34" charset="-128"/>
                <a:ea typeface="Arial Unicode MS" pitchFamily="34" charset="-128"/>
                <a:cs typeface="Arial Unicode MS" pitchFamily="34" charset="-128"/>
              </a:rPr>
              <a:t> الذاتي دون الحاجة إلى الغير الذي لا يقدمها عادة إلا وهي </a:t>
            </a:r>
            <a:r>
              <a:rPr lang="ar-SA" sz="2400" b="1" dirty="0" err="1" smtClean="0">
                <a:solidFill>
                  <a:schemeClr val="accent1">
                    <a:lumMod val="75000"/>
                  </a:schemeClr>
                </a:solidFill>
                <a:latin typeface="Arial Unicode MS" pitchFamily="34" charset="-128"/>
                <a:ea typeface="Arial Unicode MS" pitchFamily="34" charset="-128"/>
                <a:cs typeface="Arial Unicode MS" pitchFamily="34" charset="-128"/>
              </a:rPr>
              <a:t>مشبوهه</a:t>
            </a:r>
            <a:r>
              <a:rPr lang="ar-SA" sz="2400" b="1" dirty="0" smtClean="0">
                <a:solidFill>
                  <a:schemeClr val="accent1">
                    <a:lumMod val="75000"/>
                  </a:schemeClr>
                </a:solidFill>
                <a:latin typeface="Arial Unicode MS" pitchFamily="34" charset="-128"/>
                <a:ea typeface="Arial Unicode MS" pitchFamily="34" charset="-128"/>
                <a:cs typeface="Arial Unicode MS" pitchFamily="34" charset="-128"/>
              </a:rPr>
              <a:t> بثقافته، مختلطة بمفاهيمه وتصوراته.</a:t>
            </a:r>
          </a:p>
          <a:p>
            <a:pPr lvl="0" eaLnBrk="0" fontAlgn="base" hangingPunct="0">
              <a:spcBef>
                <a:spcPct val="0"/>
              </a:spcBef>
              <a:spcAft>
                <a:spcPct val="0"/>
              </a:spcAft>
            </a:pPr>
            <a:endParaRPr lang="en-US" sz="2400" b="1" dirty="0" smtClean="0">
              <a:solidFill>
                <a:schemeClr val="accent1">
                  <a:lumMod val="75000"/>
                </a:schemeClr>
              </a:solidFill>
              <a:latin typeface="Arial" pitchFamily="34" charset="0"/>
              <a:cs typeface="Arial" pitchFamily="34" charset="0"/>
            </a:endParaRPr>
          </a:p>
          <a:p>
            <a:pPr lvl="0" eaLnBrk="0" fontAlgn="base" hangingPunct="0">
              <a:spcBef>
                <a:spcPct val="0"/>
              </a:spcBef>
              <a:spcAft>
                <a:spcPct val="0"/>
              </a:spcAft>
            </a:pPr>
            <a:r>
              <a:rPr lang="ar-SA" sz="2400" b="1" dirty="0" smtClean="0">
                <a:solidFill>
                  <a:schemeClr val="accent1">
                    <a:lumMod val="75000"/>
                  </a:schemeClr>
                </a:solidFill>
                <a:latin typeface="Arial Unicode MS" pitchFamily="34" charset="-128"/>
                <a:ea typeface="Arial Unicode MS" pitchFamily="34" charset="-128"/>
                <a:cs typeface="Arial Unicode MS" pitchFamily="34" charset="-128"/>
              </a:rPr>
              <a:t>وهذا يتطلب التوسع في تعليم العلوم الحديثة، وتشجيع البحث العلمي، وفتح مراكز للمعلومات، وتبادل الخبرات بين المراكز العلمية في البلاد الإسلامية. </a:t>
            </a:r>
          </a:p>
          <a:p>
            <a:pPr lvl="0" eaLnBrk="0" fontAlgn="base" hangingPunct="0">
              <a:spcBef>
                <a:spcPct val="0"/>
              </a:spcBef>
              <a:spcAft>
                <a:spcPct val="0"/>
              </a:spcAft>
            </a:pPr>
            <a:endParaRPr lang="en-US" sz="2400" b="1" dirty="0" smtClean="0">
              <a:solidFill>
                <a:schemeClr val="accent1">
                  <a:lumMod val="75000"/>
                </a:schemeClr>
              </a:solidFill>
              <a:latin typeface="Arial" pitchFamily="34" charset="0"/>
              <a:cs typeface="Arial" pitchFamily="34" charset="0"/>
            </a:endParaRPr>
          </a:p>
          <a:p>
            <a:pPr lvl="0" eaLnBrk="0" fontAlgn="base" hangingPunct="0">
              <a:spcBef>
                <a:spcPct val="0"/>
              </a:spcBef>
              <a:spcAft>
                <a:spcPct val="0"/>
              </a:spcAft>
            </a:pPr>
            <a:r>
              <a:rPr lang="ar-SA" sz="2400" b="1" dirty="0" smtClean="0">
                <a:solidFill>
                  <a:schemeClr val="accent1">
                    <a:lumMod val="75000"/>
                  </a:schemeClr>
                </a:solidFill>
                <a:latin typeface="Arial Unicode MS" pitchFamily="34" charset="-128"/>
                <a:ea typeface="Arial Unicode MS" pitchFamily="34" charset="-128"/>
                <a:cs typeface="Arial Unicode MS" pitchFamily="34" charset="-128"/>
              </a:rPr>
              <a:t>6_ رصد مجالات الغزو الثقافي الأجنبي للأمة الإسلامية بما يكشف الخطط الهدّامة التي يحملها </a:t>
            </a:r>
            <a:r>
              <a:rPr lang="ar-SA" sz="2400" b="1" dirty="0" err="1" smtClean="0">
                <a:solidFill>
                  <a:schemeClr val="accent1">
                    <a:lumMod val="75000"/>
                  </a:schemeClr>
                </a:solidFill>
                <a:latin typeface="Arial Unicode MS" pitchFamily="34" charset="-128"/>
                <a:ea typeface="Arial Unicode MS" pitchFamily="34" charset="-128"/>
                <a:cs typeface="Arial Unicode MS" pitchFamily="34" charset="-128"/>
              </a:rPr>
              <a:t>الاستشراق</a:t>
            </a:r>
            <a:r>
              <a:rPr lang="ar-SA" sz="2400" b="1" dirty="0" smtClean="0">
                <a:solidFill>
                  <a:schemeClr val="accent1">
                    <a:lumMod val="75000"/>
                  </a:schemeClr>
                </a:solidFill>
                <a:latin typeface="Arial Unicode MS" pitchFamily="34" charset="-128"/>
                <a:ea typeface="Arial Unicode MS" pitchFamily="34" charset="-128"/>
                <a:cs typeface="Arial Unicode MS" pitchFamily="34" charset="-128"/>
              </a:rPr>
              <a:t> والتنصير.</a:t>
            </a:r>
          </a:p>
          <a:p>
            <a:pPr lvl="0" eaLnBrk="0" fontAlgn="base" hangingPunct="0">
              <a:spcBef>
                <a:spcPct val="0"/>
              </a:spcBef>
              <a:spcAft>
                <a:spcPct val="0"/>
              </a:spcAft>
            </a:pPr>
            <a:endParaRPr lang="en-US" sz="2400" b="1" dirty="0" smtClean="0">
              <a:solidFill>
                <a:schemeClr val="accent1">
                  <a:lumMod val="75000"/>
                </a:schemeClr>
              </a:solidFill>
              <a:latin typeface="Arial" pitchFamily="34" charset="0"/>
              <a:cs typeface="Arial" pitchFamily="34" charset="0"/>
            </a:endParaRPr>
          </a:p>
          <a:p>
            <a:pPr lvl="0" eaLnBrk="0" fontAlgn="base" hangingPunct="0">
              <a:spcBef>
                <a:spcPct val="0"/>
              </a:spcBef>
              <a:spcAft>
                <a:spcPct val="0"/>
              </a:spcAft>
            </a:pPr>
            <a:r>
              <a:rPr lang="ar-SA" sz="2400" b="1" dirty="0" smtClean="0">
                <a:solidFill>
                  <a:schemeClr val="accent1">
                    <a:lumMod val="75000"/>
                  </a:schemeClr>
                </a:solidFill>
                <a:latin typeface="Arial Unicode MS" pitchFamily="34" charset="-128"/>
                <a:ea typeface="Arial Unicode MS" pitchFamily="34" charset="-128"/>
                <a:cs typeface="Arial Unicode MS" pitchFamily="34" charset="-128"/>
              </a:rPr>
              <a:t>7_ دراسة أساليب الغزو الحديث والتصدي له بما يكفيه أو يخفف من آثاره.</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8572560" cy="928670"/>
          </a:xfrm>
          <a:solidFill>
            <a:schemeClr val="accent3">
              <a:lumMod val="20000"/>
              <a:lumOff val="80000"/>
            </a:schemeClr>
          </a:solidFill>
        </p:spPr>
        <p:txBody>
          <a:bodyPr>
            <a:normAutofit/>
          </a:bodyPr>
          <a:lstStyle/>
          <a:p>
            <a:pPr algn="r"/>
            <a:r>
              <a:rPr lang="ar-SA" sz="3600" b="1" dirty="0" smtClean="0">
                <a:solidFill>
                  <a:schemeClr val="bg1"/>
                </a:solidFill>
                <a:latin typeface="Arial Unicode MS" pitchFamily="34" charset="-128"/>
                <a:ea typeface="Arial Unicode MS" pitchFamily="34" charset="-128"/>
                <a:cs typeface="Arial Unicode MS" pitchFamily="34" charset="-128"/>
              </a:rPr>
              <a:t>مثال ذلك:</a:t>
            </a:r>
            <a:endParaRPr lang="ar-SA" sz="3600" dirty="0">
              <a:solidFill>
                <a:schemeClr val="bg1"/>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a:off x="142844" y="928670"/>
            <a:ext cx="8572560" cy="5929330"/>
          </a:xfrm>
          <a:solidFill>
            <a:schemeClr val="accent3">
              <a:lumMod val="20000"/>
              <a:lumOff val="80000"/>
            </a:schemeClr>
          </a:solidFill>
        </p:spPr>
        <p:txBody>
          <a:bodyPr>
            <a:noAutofit/>
          </a:bodyPr>
          <a:lstStyle/>
          <a:p>
            <a:endParaRPr lang="ar-SA" sz="2000" b="1"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sz="2000" b="1" dirty="0" smtClean="0">
                <a:solidFill>
                  <a:schemeClr val="accent1">
                    <a:lumMod val="75000"/>
                  </a:schemeClr>
                </a:solidFill>
                <a:latin typeface="Arial Unicode MS" pitchFamily="34" charset="-128"/>
                <a:ea typeface="Arial Unicode MS" pitchFamily="34" charset="-128"/>
                <a:cs typeface="Arial Unicode MS" pitchFamily="34" charset="-128"/>
              </a:rPr>
              <a:t>_</a:t>
            </a:r>
            <a:r>
              <a:rPr lang="ar-SA" sz="2000"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sz="2000" dirty="0" smtClean="0">
                <a:solidFill>
                  <a:schemeClr val="accent1">
                    <a:lumMod val="50000"/>
                  </a:schemeClr>
                </a:solidFill>
                <a:latin typeface="Arial Unicode MS" pitchFamily="34" charset="-128"/>
                <a:ea typeface="Arial Unicode MS" pitchFamily="34" charset="-128"/>
                <a:cs typeface="Arial Unicode MS" pitchFamily="34" charset="-128"/>
              </a:rPr>
              <a:t>دليل </a:t>
            </a:r>
            <a:r>
              <a:rPr lang="ar-SA" sz="2000" dirty="0" err="1" smtClean="0">
                <a:solidFill>
                  <a:schemeClr val="accent1">
                    <a:lumMod val="50000"/>
                  </a:schemeClr>
                </a:solidFill>
                <a:latin typeface="Arial Unicode MS" pitchFamily="34" charset="-128"/>
                <a:ea typeface="Arial Unicode MS" pitchFamily="34" charset="-128"/>
                <a:cs typeface="Arial Unicode MS" pitchFamily="34" charset="-128"/>
              </a:rPr>
              <a:t>لويمر</a:t>
            </a:r>
            <a:r>
              <a:rPr lang="ar-SA" sz="2000" dirty="0" smtClean="0">
                <a:solidFill>
                  <a:schemeClr val="accent1">
                    <a:lumMod val="50000"/>
                  </a:schemeClr>
                </a:solidFill>
                <a:latin typeface="Arial Unicode MS" pitchFamily="34" charset="-128"/>
                <a:ea typeface="Arial Unicode MS" pitchFamily="34" charset="-128"/>
                <a:cs typeface="Arial Unicode MS" pitchFamily="34" charset="-128"/>
              </a:rPr>
              <a:t> المؤلف من 14 مجلداً</a:t>
            </a:r>
            <a:r>
              <a:rPr lang="ar-SA" sz="2000" dirty="0" smtClean="0">
                <a:solidFill>
                  <a:schemeClr val="accent1">
                    <a:lumMod val="75000"/>
                  </a:schemeClr>
                </a:solidFill>
                <a:latin typeface="Arial Unicode MS" pitchFamily="34" charset="-128"/>
                <a:ea typeface="Arial Unicode MS" pitchFamily="34" charset="-128"/>
                <a:cs typeface="Arial Unicode MS" pitchFamily="34" charset="-128"/>
              </a:rPr>
              <a:t>، مقسماً إلى قسمين: التاريخي، والجغرافي..ولا يكاد يترك صغيرة ولا كبيرة في منطقة الخليج إلا أشبعها بحثاً ودراسة.</a:t>
            </a:r>
          </a:p>
          <a:p>
            <a:endParaRPr lang="en-US" sz="2000"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sz="2000" b="1" dirty="0" smtClean="0">
                <a:solidFill>
                  <a:schemeClr val="accent1">
                    <a:lumMod val="75000"/>
                  </a:schemeClr>
                </a:solidFill>
                <a:latin typeface="Arial Unicode MS" pitchFamily="34" charset="-128"/>
                <a:ea typeface="Arial Unicode MS" pitchFamily="34" charset="-128"/>
                <a:cs typeface="Arial Unicode MS" pitchFamily="34" charset="-128"/>
              </a:rPr>
              <a:t>_</a:t>
            </a:r>
            <a:r>
              <a:rPr lang="ar-SA" sz="2000"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sz="2000" dirty="0" smtClean="0">
                <a:solidFill>
                  <a:schemeClr val="accent1">
                    <a:lumMod val="50000"/>
                  </a:schemeClr>
                </a:solidFill>
                <a:latin typeface="Arial Unicode MS" pitchFamily="34" charset="-128"/>
                <a:ea typeface="Arial Unicode MS" pitchFamily="34" charset="-128"/>
                <a:cs typeface="Arial Unicode MS" pitchFamily="34" charset="-128"/>
              </a:rPr>
              <a:t>عندما هجم نابليون </a:t>
            </a:r>
            <a:r>
              <a:rPr lang="ar-SA" sz="2000" dirty="0" smtClean="0">
                <a:solidFill>
                  <a:schemeClr val="accent1">
                    <a:lumMod val="75000"/>
                  </a:schemeClr>
                </a:solidFill>
                <a:latin typeface="Arial Unicode MS" pitchFamily="34" charset="-128"/>
                <a:ea typeface="Arial Unicode MS" pitchFamily="34" charset="-128"/>
                <a:cs typeface="Arial Unicode MS" pitchFamily="34" charset="-128"/>
              </a:rPr>
              <a:t>في حملته المشهورة وأحضر معه مئات من العلماء والباحثين والفنانين، كان يعرف أن العالم الإسلامي مقبل على نهضة مباركة.وعندما اضطر للمغادرة وترك نائباً، أرسل إلى هذا النائب يأمره أن يختار خمسمائة شخصية من شيوخ القبائل والأعيان، ويرسلهم إلى فرنسا، ليعيشوا فيها بعض الوقت، وعندما يعودون إلى بلادهم يكونوا أنصاراً لفرنسا.</a:t>
            </a:r>
          </a:p>
          <a:p>
            <a:endParaRPr lang="en-US" sz="2000"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sz="2000" dirty="0" smtClean="0">
                <a:solidFill>
                  <a:schemeClr val="accent1">
                    <a:lumMod val="75000"/>
                  </a:schemeClr>
                </a:solidFill>
                <a:latin typeface="Arial Unicode MS" pitchFamily="34" charset="-128"/>
                <a:ea typeface="Arial Unicode MS" pitchFamily="34" charset="-128"/>
                <a:cs typeface="Arial Unicode MS" pitchFamily="34" charset="-128"/>
              </a:rPr>
              <a:t>ولما لم يتحقق هذا لخليفة نابليون </a:t>
            </a:r>
            <a:r>
              <a:rPr lang="ar-SA" sz="2000" dirty="0" smtClean="0">
                <a:solidFill>
                  <a:schemeClr val="accent1">
                    <a:lumMod val="50000"/>
                  </a:schemeClr>
                </a:solidFill>
                <a:latin typeface="Arial Unicode MS" pitchFamily="34" charset="-128"/>
                <a:ea typeface="Arial Unicode MS" pitchFamily="34" charset="-128"/>
                <a:cs typeface="Arial Unicode MS" pitchFamily="34" charset="-128"/>
              </a:rPr>
              <a:t>جاء (محمد علي) إلى حكم مصر والقناصل الأوربيون</a:t>
            </a:r>
            <a:r>
              <a:rPr lang="ar-SA" sz="2000"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sz="2000" dirty="0" err="1" smtClean="0">
                <a:solidFill>
                  <a:schemeClr val="accent1">
                    <a:lumMod val="75000"/>
                  </a:schemeClr>
                </a:solidFill>
                <a:latin typeface="Arial Unicode MS" pitchFamily="34" charset="-128"/>
                <a:ea typeface="Arial Unicode MS" pitchFamily="34" charset="-128"/>
                <a:cs typeface="Arial Unicode MS" pitchFamily="34" charset="-128"/>
              </a:rPr>
              <a:t>لايتركونه</a:t>
            </a:r>
            <a:r>
              <a:rPr lang="ar-SA" sz="2000" dirty="0" smtClean="0">
                <a:solidFill>
                  <a:schemeClr val="accent1">
                    <a:lumMod val="75000"/>
                  </a:schemeClr>
                </a:solidFill>
                <a:latin typeface="Arial Unicode MS" pitchFamily="34" charset="-128"/>
                <a:ea typeface="Arial Unicode MS" pitchFamily="34" charset="-128"/>
                <a:cs typeface="Arial Unicode MS" pitchFamily="34" charset="-128"/>
              </a:rPr>
              <a:t> يتصرف دون أن يكون لهم كلمة، وبدلاً من خمسمائة من الشيوخ وكبار السن، حصلت فرنسا على مئات من أنبغ أبناء مصر وأذكاهم، ليعيشوا في فرنسا يعود منهم من يعود بغير الفكر والرأي الذي ذهب </a:t>
            </a:r>
            <a:r>
              <a:rPr lang="ar-SA" sz="2000" dirty="0" err="1" smtClean="0">
                <a:solidFill>
                  <a:schemeClr val="accent1">
                    <a:lumMod val="75000"/>
                  </a:schemeClr>
                </a:solidFill>
                <a:latin typeface="Arial Unicode MS" pitchFamily="34" charset="-128"/>
                <a:ea typeface="Arial Unicode MS" pitchFamily="34" charset="-128"/>
                <a:cs typeface="Arial Unicode MS" pitchFamily="34" charset="-128"/>
              </a:rPr>
              <a:t>به</a:t>
            </a:r>
            <a:r>
              <a:rPr lang="ar-SA" sz="2000" dirty="0" smtClean="0">
                <a:solidFill>
                  <a:schemeClr val="accent1">
                    <a:lumMod val="75000"/>
                  </a:schemeClr>
                </a:solidFill>
                <a:latin typeface="Arial Unicode MS" pitchFamily="34" charset="-128"/>
                <a:ea typeface="Arial Unicode MS" pitchFamily="34" charset="-128"/>
                <a:cs typeface="Arial Unicode MS" pitchFamily="34" charset="-128"/>
              </a:rPr>
              <a:t>، واستمرت البعثات حتى كان (</a:t>
            </a:r>
            <a:r>
              <a:rPr lang="ar-SA" sz="2000" b="1" dirty="0" smtClean="0">
                <a:latin typeface="Arial Unicode MS" pitchFamily="34" charset="-128"/>
                <a:ea typeface="Arial Unicode MS" pitchFamily="34" charset="-128"/>
                <a:cs typeface="Arial Unicode MS" pitchFamily="34" charset="-128"/>
              </a:rPr>
              <a:t>طه حسين) عميداً للأدب العربي.</a:t>
            </a:r>
            <a:endParaRPr lang="en-US" sz="2000" b="1" dirty="0" smtClean="0">
              <a:latin typeface="Arial Unicode MS" pitchFamily="34" charset="-128"/>
              <a:ea typeface="Arial Unicode MS" pitchFamily="34" charset="-128"/>
              <a:cs typeface="Arial Unicode MS" pitchFamily="34" charset="-128"/>
            </a:endParaRPr>
          </a:p>
          <a:p>
            <a:endParaRPr lang="ar-SA" sz="2000" dirty="0">
              <a:solidFill>
                <a:schemeClr val="accent1">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142844" y="142852"/>
            <a:ext cx="8286808" cy="5539978"/>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marL="0" marR="0" lvl="0" indent="0" defTabSz="914400" rtl="1" eaLnBrk="1" fontAlgn="base" latinLnBrk="0" hangingPunct="1">
              <a:lnSpc>
                <a:spcPct val="100000"/>
              </a:lnSpc>
              <a:spcBef>
                <a:spcPct val="0"/>
              </a:spcBef>
              <a:spcAft>
                <a:spcPct val="0"/>
              </a:spcAft>
              <a:buClrTx/>
              <a:buSzTx/>
              <a:buFontTx/>
              <a:buNone/>
              <a:tabLst/>
            </a:pPr>
            <a:endParaRPr lang="ar-SA"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marL="0" marR="0" lvl="0" indent="0"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8_ تسخير وسائل العولمة لخدمة البشرية عن نشر الحقائق الإسلامية عن طريق وسائل </a:t>
            </a:r>
            <a:r>
              <a:rPr kumimoji="0" lang="ar-SA" sz="2400" b="0" i="0" u="none" strike="noStrike" cap="none" normalizeH="0" baseline="0" dirty="0" err="1"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الإتصال</a:t>
            </a:r>
            <a:r>
              <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 من الانترنت والفضائيات، فإنتاج البرامج </a:t>
            </a:r>
            <a:r>
              <a:rPr kumimoji="0" lang="ar-SA" sz="2400" b="0" i="0" u="none" strike="noStrike" cap="none" normalizeH="0" baseline="0" dirty="0" err="1"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التلفزيونيه</a:t>
            </a:r>
            <a:r>
              <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 للتعريف بالإسلام، وكذلك المواقع في الانترنت، ونشر الحقائق الإسلامية، وبيان دين الإسلام، والرد على الشبهات المثارة، وكذلك الاستفادة من السياحة في منطقتنا الإسلامية لإطلاع القادمين على ديننا وثقافتنا وتاريخنا.</a:t>
            </a:r>
          </a:p>
          <a:p>
            <a:pPr marL="0" marR="0" lvl="0" indent="0" defTabSz="914400" rtl="1" eaLnBrk="1" fontAlgn="base" latinLnBrk="0" hangingPunct="1">
              <a:lnSpc>
                <a:spcPct val="100000"/>
              </a:lnSpc>
              <a:spcBef>
                <a:spcPct val="0"/>
              </a:spcBef>
              <a:spcAft>
                <a:spcPct val="0"/>
              </a:spcAft>
              <a:buClrTx/>
              <a:buSzTx/>
              <a:buFontTx/>
              <a:buNone/>
              <a:tabLst/>
            </a:pPr>
            <a:endParaRPr lang="ar-SA"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marL="0" marR="0" lvl="0" indent="0"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marL="0" marR="0" lvl="0" indent="0"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9_وضع الضوابط الشرعية والتربوية لإحكام خطط </a:t>
            </a:r>
            <a:r>
              <a:rPr kumimoji="0" lang="ar-SA" sz="2400" b="0" i="0" u="none" strike="noStrike" cap="none" normalizeH="0" baseline="0" dirty="0" err="1"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الإنفتاح</a:t>
            </a:r>
            <a:r>
              <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 على الثقافات الأخرى بما يحقق </a:t>
            </a:r>
            <a:r>
              <a:rPr kumimoji="0" lang="ar-SA" sz="2400" b="0" i="0" u="none" strike="noStrike" cap="none" normalizeH="0" baseline="0" dirty="0" err="1"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الإستفادة</a:t>
            </a:r>
            <a:r>
              <a:rPr kumimoji="0" lang="ar-SA"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rPr>
              <a:t> النافعة من غير انفلات أخلاقي أو ضلال عقدي.</a:t>
            </a:r>
            <a:endParaRPr kumimoji="0" lang="en-US" sz="2400" b="0" i="0" u="none" strike="noStrike" cap="none" normalizeH="0" baseline="0" dirty="0" smtClean="0">
              <a:ln>
                <a:noFill/>
              </a:ln>
              <a:solidFill>
                <a:schemeClr val="accent1">
                  <a:lumMod val="50000"/>
                </a:schemeClr>
              </a:solidFill>
              <a:effectLst/>
              <a:latin typeface="Arial Unicode MS" pitchFamily="34" charset="-128"/>
              <a:ea typeface="Arial Unicode MS" pitchFamily="34" charset="-128"/>
              <a:cs typeface="Arial Unicode MS" pitchFamily="34" charset="-128"/>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714356"/>
            <a:ext cx="8143932" cy="3416320"/>
          </a:xfrm>
          <a:prstGeom prst="rect">
            <a:avLst/>
          </a:prstGeom>
        </p:spPr>
        <p:txBody>
          <a:bodyPr wrap="square">
            <a:spAutoFit/>
          </a:bodyPr>
          <a:lstStyle/>
          <a:p>
            <a:pPr lvl="0" eaLnBrk="0" fontAlgn="base" hangingPunct="0">
              <a:spcBef>
                <a:spcPct val="0"/>
              </a:spcBef>
              <a:spcAft>
                <a:spcPct val="0"/>
              </a:spcAft>
            </a:pP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10_إحياء حاسة التفريق عند المسلمين بين مفهوم العلم </a:t>
            </a:r>
            <a:r>
              <a:rPr lang="ar-SA" sz="2400" dirty="0" err="1" smtClean="0">
                <a:solidFill>
                  <a:schemeClr val="accent1">
                    <a:lumMod val="50000"/>
                  </a:schemeClr>
                </a:solidFill>
                <a:latin typeface="Arial Unicode MS" pitchFamily="34" charset="-128"/>
                <a:ea typeface="Arial Unicode MS" pitchFamily="34" charset="-128"/>
                <a:cs typeface="Arial Unicode MS" pitchFamily="34" charset="-128"/>
              </a:rPr>
              <a:t>بإعتباره</a:t>
            </a: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 خاصية إنسانية لا وطن لها، وبين مفهوم الثقافة </a:t>
            </a:r>
            <a:r>
              <a:rPr lang="ar-SA" sz="2400" dirty="0" err="1" smtClean="0">
                <a:solidFill>
                  <a:schemeClr val="accent1">
                    <a:lumMod val="50000"/>
                  </a:schemeClr>
                </a:solidFill>
                <a:latin typeface="Arial Unicode MS" pitchFamily="34" charset="-128"/>
                <a:ea typeface="Arial Unicode MS" pitchFamily="34" charset="-128"/>
                <a:cs typeface="Arial Unicode MS" pitchFamily="34" charset="-128"/>
              </a:rPr>
              <a:t>بإعتبارها</a:t>
            </a: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 خاصية أممية، تنفرد كل أمة بخصوصياتها (العقائدية، والسلوكية، والاجتماعية).</a:t>
            </a:r>
          </a:p>
          <a:p>
            <a:pPr lvl="0" eaLnBrk="0" fontAlgn="base" hangingPunct="0">
              <a:spcBef>
                <a:spcPct val="0"/>
              </a:spcBef>
              <a:spcAft>
                <a:spcPct val="0"/>
              </a:spcAft>
            </a:pPr>
            <a:endParaRPr lang="ar-SA"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lvl="0" eaLnBrk="0" fontAlgn="base" hangingPunct="0">
              <a:spcBef>
                <a:spcPct val="0"/>
              </a:spcBef>
              <a:spcAft>
                <a:spcPct val="0"/>
              </a:spcAft>
            </a:pPr>
            <a:endParaRPr lang="ar-SA"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lvl="0" eaLnBrk="0" fontAlgn="base" hangingPunct="0">
              <a:spcBef>
                <a:spcPct val="0"/>
              </a:spcBef>
              <a:spcAft>
                <a:spcPct val="0"/>
              </a:spcAft>
            </a:pPr>
            <a:endParaRPr lang="en-US"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lvl="0" eaLnBrk="0" fontAlgn="base" hangingPunct="0">
              <a:spcBef>
                <a:spcPct val="0"/>
              </a:spcBef>
              <a:spcAft>
                <a:spcPct val="0"/>
              </a:spcAft>
            </a:pP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 11_ التسليم الكامل بأنه بقدر ما بين الرجل والمرأة من التشابه في الإنسانية والحاجات بقدر ما بينهما من الاختلاف في الوظائف والطبائع، فلكل جنس وظيفته ومهام تناسب طبيعته وفطرته.</a:t>
            </a:r>
            <a:endParaRPr lang="en-US" sz="2400" dirty="0" smtClean="0">
              <a:solidFill>
                <a:schemeClr val="accent1">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357166"/>
            <a:ext cx="8215370" cy="5632311"/>
          </a:xfrm>
          <a:prstGeom prst="rect">
            <a:avLst/>
          </a:prstGeom>
        </p:spPr>
        <p:txBody>
          <a:bodyPr wrap="square">
            <a:spAutoFit/>
          </a:bodyPr>
          <a:lstStyle/>
          <a:p>
            <a:pPr lvl="0" eaLnBrk="0" fontAlgn="base" hangingPunct="0">
              <a:spcBef>
                <a:spcPct val="0"/>
              </a:spcBef>
              <a:spcAft>
                <a:spcPct val="0"/>
              </a:spcAft>
            </a:pP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12_ إعادة الوعي الإيماني إلى أذهان المسلمين بحجم الحياة الآخرة ونعيمها في مقابل الحياة الدنيا وزينتها بما يكفل انضباط المسلم أمام مغريات الثقافات الوافدة وفتنتها.</a:t>
            </a:r>
          </a:p>
          <a:p>
            <a:pPr lvl="0" eaLnBrk="0" fontAlgn="base" hangingPunct="0">
              <a:spcBef>
                <a:spcPct val="0"/>
              </a:spcBef>
              <a:spcAft>
                <a:spcPct val="0"/>
              </a:spcAft>
            </a:pPr>
            <a:endParaRPr lang="ar-SA"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lvl="0" eaLnBrk="0" fontAlgn="base" hangingPunct="0">
              <a:spcBef>
                <a:spcPct val="0"/>
              </a:spcBef>
              <a:spcAft>
                <a:spcPct val="0"/>
              </a:spcAft>
            </a:pPr>
            <a:endParaRPr lang="en-US"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lvl="0" eaLnBrk="0" fontAlgn="base" hangingPunct="0">
              <a:spcBef>
                <a:spcPct val="0"/>
              </a:spcBef>
              <a:spcAft>
                <a:spcPct val="0"/>
              </a:spcAft>
            </a:pP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13_اعتماد اللغة العربية لغة </a:t>
            </a:r>
            <a:r>
              <a:rPr lang="ar-SA" sz="2400" dirty="0" err="1" smtClean="0">
                <a:solidFill>
                  <a:schemeClr val="accent1">
                    <a:lumMod val="50000"/>
                  </a:schemeClr>
                </a:solidFill>
                <a:latin typeface="Arial Unicode MS" pitchFamily="34" charset="-128"/>
                <a:ea typeface="Arial Unicode MS" pitchFamily="34" charset="-128"/>
                <a:cs typeface="Arial Unicode MS" pitchFamily="34" charset="-128"/>
              </a:rPr>
              <a:t>الإتصال</a:t>
            </a: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 والتخاطب والكتابة بين المسلمين بصورة عامة، والاقتصار في استخدام اللغات الأجنبية ضمن حد الضرورة التي لابد منها.</a:t>
            </a:r>
          </a:p>
          <a:p>
            <a:pPr lvl="0" eaLnBrk="0" fontAlgn="base" hangingPunct="0">
              <a:spcBef>
                <a:spcPct val="0"/>
              </a:spcBef>
              <a:spcAft>
                <a:spcPct val="0"/>
              </a:spcAft>
            </a:pPr>
            <a:endParaRPr lang="ar-SA"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lvl="0" eaLnBrk="0" fontAlgn="base" hangingPunct="0">
              <a:spcBef>
                <a:spcPct val="0"/>
              </a:spcBef>
              <a:spcAft>
                <a:spcPct val="0"/>
              </a:spcAft>
            </a:pPr>
            <a:endParaRPr lang="ar-SA" sz="24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lvl="0" rtl="0" eaLnBrk="0" fontAlgn="base" hangingPunct="0">
              <a:spcBef>
                <a:spcPct val="0"/>
              </a:spcBef>
              <a:spcAft>
                <a:spcPct val="0"/>
              </a:spcAft>
            </a:pP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14_ إعادة النظر في البعثات الخارجية للدول الأجنبية، ولا </a:t>
            </a:r>
            <a:r>
              <a:rPr lang="ar-SA" sz="2400" dirty="0" err="1" smtClean="0">
                <a:solidFill>
                  <a:schemeClr val="accent1">
                    <a:lumMod val="50000"/>
                  </a:schemeClr>
                </a:solidFill>
                <a:latin typeface="Arial Unicode MS" pitchFamily="34" charset="-128"/>
                <a:ea typeface="Arial Unicode MS" pitchFamily="34" charset="-128"/>
                <a:cs typeface="Arial Unicode MS" pitchFamily="34" charset="-128"/>
              </a:rPr>
              <a:t>سيما</a:t>
            </a: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 النساء في ضوء المفاهيم الإسلامية، مع ضرورة تقويم التجارب السابقة </a:t>
            </a:r>
            <a:r>
              <a:rPr lang="ar-SA" sz="2400" dirty="0" err="1" smtClean="0">
                <a:solidFill>
                  <a:schemeClr val="accent1">
                    <a:lumMod val="50000"/>
                  </a:schemeClr>
                </a:solidFill>
                <a:latin typeface="Arial Unicode MS" pitchFamily="34" charset="-128"/>
                <a:ea typeface="Arial Unicode MS" pitchFamily="34" charset="-128"/>
                <a:cs typeface="Arial Unicode MS" pitchFamily="34" charset="-128"/>
              </a:rPr>
              <a:t>للابتعاث</a:t>
            </a: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 الخارجي في ضوء الأهداف التي وضعت له، فإن  الواقع التطبيقي يشهد تجاوزات شرعية، إضافة إلى </a:t>
            </a:r>
            <a:r>
              <a:rPr lang="ar-SA" sz="2400" dirty="0" err="1" smtClean="0">
                <a:solidFill>
                  <a:schemeClr val="accent1">
                    <a:lumMod val="50000"/>
                  </a:schemeClr>
                </a:solidFill>
                <a:latin typeface="Arial Unicode MS" pitchFamily="34" charset="-128"/>
                <a:ea typeface="Arial Unicode MS" pitchFamily="34" charset="-128"/>
                <a:cs typeface="Arial Unicode MS" pitchFamily="34" charset="-128"/>
              </a:rPr>
              <a:t>إنخفاض</a:t>
            </a: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 مستوى مخرجاته في مقابل حجم </a:t>
            </a:r>
            <a:r>
              <a:rPr lang="ar-SA" sz="2400" dirty="0" err="1" smtClean="0">
                <a:solidFill>
                  <a:schemeClr val="accent1">
                    <a:lumMod val="50000"/>
                  </a:schemeClr>
                </a:solidFill>
                <a:latin typeface="Arial Unicode MS" pitchFamily="34" charset="-128"/>
                <a:ea typeface="Arial Unicode MS" pitchFamily="34" charset="-128"/>
                <a:cs typeface="Arial Unicode MS" pitchFamily="34" charset="-128"/>
              </a:rPr>
              <a:t>مدخلاته</a:t>
            </a: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 الهائلة</a:t>
            </a:r>
            <a:endParaRPr lang="ar-SA" sz="2400" dirty="0"/>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8572560" cy="1417638"/>
          </a:xfrm>
          <a:solidFill>
            <a:schemeClr val="accent3">
              <a:lumMod val="20000"/>
              <a:lumOff val="80000"/>
            </a:schemeClr>
          </a:solidFill>
        </p:spPr>
        <p:txBody>
          <a:bodyPr>
            <a:normAutofit/>
          </a:bodyPr>
          <a:lstStyle/>
          <a:p>
            <a:pPr algn="r"/>
            <a:r>
              <a:rPr lang="ar-SA" sz="3200" b="1" dirty="0" smtClean="0">
                <a:solidFill>
                  <a:schemeClr val="bg1"/>
                </a:solidFill>
                <a:latin typeface="Arial Unicode MS" pitchFamily="34" charset="-128"/>
                <a:ea typeface="Arial Unicode MS" pitchFamily="34" charset="-128"/>
                <a:cs typeface="Arial Unicode MS" pitchFamily="34" charset="-128"/>
              </a:rPr>
              <a:t>نماذج من أقوالهم:</a:t>
            </a:r>
            <a:r>
              <a:rPr lang="en-US" sz="3200" dirty="0" smtClean="0">
                <a:solidFill>
                  <a:schemeClr val="bg1"/>
                </a:solidFill>
                <a:latin typeface="Arial Unicode MS" pitchFamily="34" charset="-128"/>
                <a:ea typeface="Arial Unicode MS" pitchFamily="34" charset="-128"/>
                <a:cs typeface="Arial Unicode MS" pitchFamily="34" charset="-128"/>
              </a:rPr>
              <a:t/>
            </a:r>
            <a:br>
              <a:rPr lang="en-US" sz="3200" dirty="0" smtClean="0">
                <a:solidFill>
                  <a:schemeClr val="bg1"/>
                </a:solidFill>
                <a:latin typeface="Arial Unicode MS" pitchFamily="34" charset="-128"/>
                <a:ea typeface="Arial Unicode MS" pitchFamily="34" charset="-128"/>
                <a:cs typeface="Arial Unicode MS" pitchFamily="34" charset="-128"/>
              </a:rPr>
            </a:br>
            <a:endParaRPr lang="ar-SA" sz="3200" dirty="0">
              <a:solidFill>
                <a:schemeClr val="bg1"/>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a:off x="142844" y="1357298"/>
            <a:ext cx="8572560" cy="5500702"/>
          </a:xfrm>
          <a:solidFill>
            <a:schemeClr val="accent3">
              <a:lumMod val="20000"/>
              <a:lumOff val="80000"/>
            </a:schemeClr>
          </a:solidFill>
        </p:spPr>
        <p:txBody>
          <a:bodyPr>
            <a:noAutofit/>
          </a:bodyPr>
          <a:lstStyle/>
          <a:p>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((ولكن </a:t>
            </a:r>
            <a:r>
              <a:rPr lang="ar-SA" sz="2800" b="1" dirty="0" smtClean="0">
                <a:solidFill>
                  <a:schemeClr val="accent1">
                    <a:lumMod val="50000"/>
                  </a:schemeClr>
                </a:solidFill>
                <a:latin typeface="Arial Unicode MS" pitchFamily="34" charset="-128"/>
                <a:ea typeface="Arial Unicode MS" pitchFamily="34" charset="-128"/>
                <a:cs typeface="Arial Unicode MS" pitchFamily="34" charset="-128"/>
              </a:rPr>
              <a:t>مهمة التبشير </a:t>
            </a: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التي ندبتكم الدول المسيحية للقيام </a:t>
            </a:r>
            <a:r>
              <a:rPr lang="ar-SA" sz="2800" dirty="0" err="1" smtClean="0">
                <a:solidFill>
                  <a:schemeClr val="accent1">
                    <a:lumMod val="75000"/>
                  </a:schemeClr>
                </a:solidFill>
                <a:latin typeface="Arial Unicode MS" pitchFamily="34" charset="-128"/>
                <a:ea typeface="Arial Unicode MS" pitchFamily="34" charset="-128"/>
                <a:cs typeface="Arial Unicode MS" pitchFamily="34" charset="-128"/>
              </a:rPr>
              <a:t>بها</a:t>
            </a: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 في البلاد المحمدية، ليست في إدخال المسلمين في المسيحية فإن هذه هداية وتكريماً لهم، مهمتكم أن تخرجوا المسلم من الإسلام ليصبح مخلوقاً لا صلة له بالله</a:t>
            </a:r>
            <a:r>
              <a:rPr lang="ar-SA" sz="2800" b="1"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sz="2800" b="1" dirty="0" smtClean="0">
                <a:solidFill>
                  <a:schemeClr val="accent1">
                    <a:lumMod val="50000"/>
                  </a:schemeClr>
                </a:solidFill>
                <a:latin typeface="Arial Unicode MS" pitchFamily="34" charset="-128"/>
                <a:ea typeface="Arial Unicode MS" pitchFamily="34" charset="-128"/>
                <a:cs typeface="Arial Unicode MS" pitchFamily="34" charset="-128"/>
              </a:rPr>
              <a:t>إنكم أعددتم نشئاً في ديار المسلمين </a:t>
            </a:r>
            <a:r>
              <a:rPr lang="ar-SA" sz="2800" b="1" dirty="0" err="1" smtClean="0">
                <a:solidFill>
                  <a:schemeClr val="accent1">
                    <a:lumMod val="50000"/>
                  </a:schemeClr>
                </a:solidFill>
                <a:latin typeface="Arial Unicode MS" pitchFamily="34" charset="-128"/>
                <a:ea typeface="Arial Unicode MS" pitchFamily="34" charset="-128"/>
                <a:cs typeface="Arial Unicode MS" pitchFamily="34" charset="-128"/>
              </a:rPr>
              <a:t>لايعرف</a:t>
            </a:r>
            <a:r>
              <a:rPr lang="ar-SA" sz="2800" b="1" dirty="0" smtClean="0">
                <a:solidFill>
                  <a:schemeClr val="accent1">
                    <a:lumMod val="50000"/>
                  </a:schemeClr>
                </a:solidFill>
                <a:latin typeface="Arial Unicode MS" pitchFamily="34" charset="-128"/>
                <a:ea typeface="Arial Unicode MS" pitchFamily="34" charset="-128"/>
                <a:cs typeface="Arial Unicode MS" pitchFamily="34" charset="-128"/>
              </a:rPr>
              <a:t> الصلة بالله، ولا يريد أن يعرفها</a:t>
            </a:r>
            <a:r>
              <a:rPr lang="ar-SA" sz="2800" dirty="0" smtClean="0">
                <a:solidFill>
                  <a:schemeClr val="accent1">
                    <a:lumMod val="50000"/>
                  </a:schemeClr>
                </a:solidFill>
                <a:latin typeface="Arial Unicode MS" pitchFamily="34" charset="-128"/>
                <a:ea typeface="Arial Unicode MS" pitchFamily="34" charset="-128"/>
                <a:cs typeface="Arial Unicode MS" pitchFamily="34" charset="-128"/>
              </a:rPr>
              <a:t>، </a:t>
            </a:r>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وأخرجتم المسلم من الإسلام ولم تدخلوه في المسيحية وبالتالي جاء النشء الإسلامي طبقاً لما أراده الاستعمار المسيحي، لا يهتم بالعظام، ويحب الراحة والكسل، </a:t>
            </a:r>
            <a:r>
              <a:rPr lang="ar-SA" sz="2800" b="1" dirty="0" smtClean="0">
                <a:solidFill>
                  <a:schemeClr val="accent1">
                    <a:lumMod val="50000"/>
                  </a:schemeClr>
                </a:solidFill>
                <a:latin typeface="Arial Unicode MS" pitchFamily="34" charset="-128"/>
                <a:ea typeface="Arial Unicode MS" pitchFamily="34" charset="-128"/>
                <a:cs typeface="Arial Unicode MS" pitchFamily="34" charset="-128"/>
              </a:rPr>
              <a:t>همه في دنياه الشهوات فقط))</a:t>
            </a:r>
            <a:endParaRPr lang="ar-SA" sz="2800" b="1" dirty="0">
              <a:solidFill>
                <a:schemeClr val="accent1">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21406215">
            <a:off x="138093" y="353619"/>
            <a:ext cx="8455057" cy="1171967"/>
          </a:xfrm>
          <a:solidFill>
            <a:schemeClr val="accent3">
              <a:lumMod val="20000"/>
              <a:lumOff val="80000"/>
            </a:schemeClr>
          </a:solidFill>
        </p:spPr>
        <p:txBody>
          <a:bodyPr>
            <a:noAutofit/>
          </a:bodyPr>
          <a:lstStyle/>
          <a:p>
            <a:pPr algn="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2_((إن </a:t>
            </a:r>
            <a:r>
              <a:rPr lang="ar-SA" sz="2400" dirty="0" smtClean="0">
                <a:solidFill>
                  <a:schemeClr val="accent1">
                    <a:lumMod val="50000"/>
                  </a:schemeClr>
                </a:solidFill>
                <a:latin typeface="Arial Unicode MS" pitchFamily="34" charset="-128"/>
                <a:ea typeface="Arial Unicode MS" pitchFamily="34" charset="-128"/>
                <a:cs typeface="Arial Unicode MS" pitchFamily="34" charset="-128"/>
              </a:rPr>
              <a:t>أهدافنا الرئيسية </a:t>
            </a:r>
            <a:r>
              <a:rPr lang="ar-SA" sz="2400" dirty="0" smtClean="0">
                <a:solidFill>
                  <a:schemeClr val="accent1">
                    <a:lumMod val="75000"/>
                  </a:schemeClr>
                </a:solidFill>
                <a:latin typeface="Arial Unicode MS" pitchFamily="34" charset="-128"/>
                <a:ea typeface="Arial Unicode MS" pitchFamily="34" charset="-128"/>
                <a:cs typeface="Arial Unicode MS" pitchFamily="34" charset="-128"/>
              </a:rPr>
              <a:t>تفتيت الوحدة الإسلامية، ودحر الإمبراطورية العثمانية وتدميرها)).                                </a:t>
            </a:r>
            <a:r>
              <a:rPr lang="ar-SA" sz="2400" dirty="0" smtClean="0">
                <a:solidFill>
                  <a:schemeClr val="accent3">
                    <a:lumMod val="40000"/>
                    <a:lumOff val="60000"/>
                  </a:schemeClr>
                </a:solidFill>
                <a:latin typeface="Arial Unicode MS" pitchFamily="34" charset="-128"/>
                <a:ea typeface="Arial Unicode MS" pitchFamily="34" charset="-128"/>
                <a:cs typeface="Arial Unicode MS" pitchFamily="34" charset="-128"/>
              </a:rPr>
              <a:t>لورانس </a:t>
            </a:r>
            <a:r>
              <a:rPr lang="en-US" sz="2400" dirty="0" smtClean="0">
                <a:solidFill>
                  <a:schemeClr val="accent1">
                    <a:lumMod val="75000"/>
                  </a:schemeClr>
                </a:solidFill>
                <a:latin typeface="Arial Unicode MS" pitchFamily="34" charset="-128"/>
                <a:ea typeface="Arial Unicode MS" pitchFamily="34" charset="-128"/>
                <a:cs typeface="Arial Unicode MS" pitchFamily="34" charset="-128"/>
              </a:rPr>
              <a:t>  </a:t>
            </a:r>
            <a:br>
              <a:rPr lang="en-US" sz="2400" dirty="0" smtClean="0">
                <a:solidFill>
                  <a:schemeClr val="accent1">
                    <a:lumMod val="75000"/>
                  </a:schemeClr>
                </a:solidFill>
                <a:latin typeface="Arial Unicode MS" pitchFamily="34" charset="-128"/>
                <a:ea typeface="Arial Unicode MS" pitchFamily="34" charset="-128"/>
                <a:cs typeface="Arial Unicode MS" pitchFamily="34" charset="-128"/>
              </a:rPr>
            </a:br>
            <a:endParaRPr lang="ar-SA" sz="2400" dirty="0">
              <a:solidFill>
                <a:schemeClr val="accent1">
                  <a:lumMod val="75000"/>
                </a:schemeClr>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rot="21399392">
            <a:off x="220678" y="1914084"/>
            <a:ext cx="8528315" cy="4159667"/>
          </a:xfrm>
          <a:solidFill>
            <a:schemeClr val="accent3">
              <a:lumMod val="20000"/>
              <a:lumOff val="80000"/>
            </a:schemeClr>
          </a:solidFill>
        </p:spPr>
        <p:txBody>
          <a:bodyPr>
            <a:normAutofit/>
          </a:bodyPr>
          <a:lstStyle/>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_ (( إن على أوروبا أن تظل </a:t>
            </a: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خائفة من الإسلام</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ذلك الدين الذي ظهر في مكة، ولم يضعف من الناحية العددية، بل هو في ازدياد واتساع)).</a:t>
            </a: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dirty="0" smtClean="0">
                <a:solidFill>
                  <a:schemeClr val="accent3">
                    <a:lumMod val="40000"/>
                    <a:lumOff val="60000"/>
                  </a:schemeClr>
                </a:solidFill>
                <a:latin typeface="Arial Unicode MS" pitchFamily="34" charset="-128"/>
                <a:ea typeface="Arial Unicode MS" pitchFamily="34" charset="-128"/>
                <a:cs typeface="Arial Unicode MS" pitchFamily="34" charset="-128"/>
              </a:rPr>
              <a:t>شيعا </a:t>
            </a:r>
            <a:r>
              <a:rPr lang="ar-SA" dirty="0" err="1" smtClean="0">
                <a:solidFill>
                  <a:schemeClr val="accent3">
                    <a:lumMod val="40000"/>
                    <a:lumOff val="60000"/>
                  </a:schemeClr>
                </a:solidFill>
                <a:latin typeface="Arial Unicode MS" pitchFamily="34" charset="-128"/>
                <a:ea typeface="Arial Unicode MS" pitchFamily="34" charset="-128"/>
                <a:cs typeface="Arial Unicode MS" pitchFamily="34" charset="-128"/>
              </a:rPr>
              <a:t>بومان</a:t>
            </a:r>
            <a:endParaRPr lang="ar-SA" dirty="0" smtClean="0">
              <a:solidFill>
                <a:schemeClr val="accent3">
                  <a:lumMod val="40000"/>
                  <a:lumOff val="60000"/>
                </a:schemeClr>
              </a:solidFill>
              <a:latin typeface="Arial Unicode MS" pitchFamily="34" charset="-128"/>
              <a:ea typeface="Arial Unicode MS" pitchFamily="34" charset="-128"/>
              <a:cs typeface="Arial Unicode MS" pitchFamily="34" charset="-128"/>
            </a:endParaRPr>
          </a:p>
          <a:p>
            <a:endParaRPr lang="ar-SA" dirty="0" smtClean="0">
              <a:solidFill>
                <a:schemeClr val="accent1">
                  <a:lumMod val="50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_(( إن للتبشير بالنسبة للحضارة الغربية </a:t>
            </a:r>
            <a:r>
              <a:rPr lang="ar-SA" dirty="0" smtClean="0">
                <a:solidFill>
                  <a:schemeClr val="accent3">
                    <a:lumMod val="40000"/>
                    <a:lumOff val="60000"/>
                  </a:schemeClr>
                </a:solidFill>
                <a:latin typeface="Arial Unicode MS" pitchFamily="34" charset="-128"/>
                <a:ea typeface="Arial Unicode MS" pitchFamily="34" charset="-128"/>
                <a:cs typeface="Arial Unicode MS" pitchFamily="34" charset="-128"/>
              </a:rPr>
              <a:t>مزيتين: </a:t>
            </a:r>
            <a:r>
              <a:rPr lang="ar-SA" dirty="0" smtClean="0">
                <a:solidFill>
                  <a:schemeClr val="accent1">
                    <a:lumMod val="50000"/>
                  </a:schemeClr>
                </a:solidFill>
                <a:latin typeface="Arial Unicode MS" pitchFamily="34" charset="-128"/>
                <a:ea typeface="Arial Unicode MS" pitchFamily="34" charset="-128"/>
                <a:cs typeface="Arial Unicode MS" pitchFamily="34" charset="-128"/>
              </a:rPr>
              <a:t>مزية هدم</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dirty="0" smtClean="0">
                <a:solidFill>
                  <a:schemeClr val="accent1">
                    <a:lumMod val="50000"/>
                  </a:schemeClr>
                </a:solidFill>
                <a:latin typeface="Arial Unicode MS" pitchFamily="34" charset="-128"/>
                <a:ea typeface="Arial Unicode MS" pitchFamily="34" charset="-128"/>
                <a:cs typeface="Arial Unicode MS" pitchFamily="34" charset="-128"/>
              </a:rPr>
              <a:t>ومزية بناء</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أما الهدم فنعني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به</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انتزاع المسلم من دينه، ولو بدفعه إلى الإلحاد، وأما البناء فنعني </a:t>
            </a:r>
            <a:r>
              <a:rPr lang="ar-SA" dirty="0" err="1" smtClean="0">
                <a:solidFill>
                  <a:schemeClr val="accent1">
                    <a:lumMod val="75000"/>
                  </a:schemeClr>
                </a:solidFill>
                <a:latin typeface="Arial Unicode MS" pitchFamily="34" charset="-128"/>
                <a:ea typeface="Arial Unicode MS" pitchFamily="34" charset="-128"/>
                <a:cs typeface="Arial Unicode MS" pitchFamily="34" charset="-128"/>
              </a:rPr>
              <a:t>به</a:t>
            </a:r>
            <a:r>
              <a:rPr lang="ar-SA" dirty="0" smtClean="0">
                <a:solidFill>
                  <a:schemeClr val="accent1">
                    <a:lumMod val="75000"/>
                  </a:schemeClr>
                </a:solidFill>
                <a:latin typeface="Arial Unicode MS" pitchFamily="34" charset="-128"/>
                <a:ea typeface="Arial Unicode MS" pitchFamily="34" charset="-128"/>
                <a:cs typeface="Arial Unicode MS" pitchFamily="34" charset="-128"/>
              </a:rPr>
              <a:t> تنصير المسلم إن أمكن ليقف مع الحضارة الغربية ضد قومه)).                                                                      </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dirty="0" smtClean="0">
                <a:solidFill>
                  <a:schemeClr val="accent3">
                    <a:lumMod val="40000"/>
                    <a:lumOff val="60000"/>
                  </a:schemeClr>
                </a:solidFill>
                <a:latin typeface="Arial Unicode MS" pitchFamily="34" charset="-128"/>
                <a:ea typeface="Arial Unicode MS" pitchFamily="34" charset="-128"/>
                <a:cs typeface="Arial Unicode MS" pitchFamily="34" charset="-128"/>
              </a:rPr>
              <a:t>صوئيمل زويمر</a:t>
            </a:r>
            <a:endParaRPr lang="en-US" dirty="0" smtClean="0">
              <a:solidFill>
                <a:schemeClr val="accent3">
                  <a:lumMod val="40000"/>
                  <a:lumOff val="60000"/>
                </a:schemeClr>
              </a:solidFill>
              <a:latin typeface="Arial Unicode MS" pitchFamily="34" charset="-128"/>
              <a:ea typeface="Arial Unicode MS" pitchFamily="34" charset="-128"/>
              <a:cs typeface="Arial Unicode MS" pitchFamily="34" charset="-128"/>
            </a:endParaRPr>
          </a:p>
          <a:p>
            <a:r>
              <a:rPr lang="en-US" dirty="0" smtClean="0">
                <a:solidFill>
                  <a:schemeClr val="accent1">
                    <a:lumMod val="75000"/>
                  </a:schemeClr>
                </a:solidFill>
                <a:latin typeface="Arial Unicode MS" pitchFamily="34" charset="-128"/>
                <a:ea typeface="Arial Unicode MS" pitchFamily="34" charset="-128"/>
                <a:cs typeface="Arial Unicode MS" pitchFamily="34" charset="-128"/>
              </a:rPr>
              <a:t>                                 </a:t>
            </a:r>
            <a:endParaRPr lang="ar-SA" dirty="0">
              <a:solidFill>
                <a:schemeClr val="accent1">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21399573">
            <a:off x="166144" y="428522"/>
            <a:ext cx="8572560" cy="1501811"/>
          </a:xfrm>
          <a:solidFill>
            <a:schemeClr val="accent3">
              <a:lumMod val="20000"/>
              <a:lumOff val="80000"/>
            </a:schemeClr>
          </a:solidFill>
        </p:spPr>
        <p:txBody>
          <a:bodyPr>
            <a:normAutofit/>
          </a:bodyPr>
          <a:lstStyle/>
          <a:p>
            <a: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t>_(( يجب أن نؤكد الأهمية بالغة للعمل بين الصغار وللصغار قبل أن تتشكل عقليتهم وأخلاقهم تشكلاً إسلامياً)).</a:t>
            </a:r>
            <a:br>
              <a:rPr lang="ar-SA" sz="2800"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solidFill>
                  <a:schemeClr val="accent3">
                    <a:lumMod val="40000"/>
                    <a:lumOff val="60000"/>
                  </a:schemeClr>
                </a:solidFill>
                <a:latin typeface="Arial Unicode MS" pitchFamily="34" charset="-128"/>
                <a:ea typeface="Arial Unicode MS" pitchFamily="34" charset="-128"/>
                <a:cs typeface="Arial Unicode MS" pitchFamily="34" charset="-128"/>
              </a:rPr>
              <a:t>مدينة القدس </a:t>
            </a:r>
            <a:endParaRPr lang="ar-SA" dirty="0">
              <a:solidFill>
                <a:schemeClr val="accent3">
                  <a:lumMod val="40000"/>
                  <a:lumOff val="60000"/>
                </a:schemeClr>
              </a:solidFill>
              <a:latin typeface="Arial Unicode MS" pitchFamily="34" charset="-128"/>
              <a:ea typeface="Arial Unicode MS" pitchFamily="34" charset="-128"/>
              <a:cs typeface="Arial Unicode MS" pitchFamily="34" charset="-128"/>
            </a:endParaRPr>
          </a:p>
        </p:txBody>
      </p:sp>
      <p:sp>
        <p:nvSpPr>
          <p:cNvPr id="3" name="عنصر نائب للمحتوى 2"/>
          <p:cNvSpPr>
            <a:spLocks noGrp="1"/>
          </p:cNvSpPr>
          <p:nvPr>
            <p:ph sz="quarter" idx="1"/>
          </p:nvPr>
        </p:nvSpPr>
        <p:spPr>
          <a:xfrm rot="21412451">
            <a:off x="282561" y="3075576"/>
            <a:ext cx="8501122" cy="2207389"/>
          </a:xfrm>
          <a:solidFill>
            <a:schemeClr val="accent3">
              <a:lumMod val="20000"/>
              <a:lumOff val="80000"/>
            </a:schemeClr>
          </a:solidFill>
        </p:spPr>
        <p:txBody>
          <a:bodyPr>
            <a:normAutofit fontScale="25000" lnSpcReduction="20000"/>
          </a:bodyPr>
          <a:lstStyle/>
          <a:p>
            <a:endParaRPr lang="ar-SA" sz="8600"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sz="9600" dirty="0" smtClean="0">
                <a:solidFill>
                  <a:schemeClr val="accent1">
                    <a:lumMod val="75000"/>
                  </a:schemeClr>
                </a:solidFill>
                <a:latin typeface="Arial Unicode MS" pitchFamily="34" charset="-128"/>
                <a:ea typeface="Arial Unicode MS" pitchFamily="34" charset="-128"/>
                <a:cs typeface="Arial Unicode MS" pitchFamily="34" charset="-128"/>
              </a:rPr>
              <a:t>_((وبما أن الأثر الذي تحدثه الأم في أطفالها ذكوراً وإناثاً حتى سن العاشرة من عمرهم بالغ الأهمية، وبما أن النساء هن العنصر المحافظ في الدفاع عن العقيدة، فإننا نعتقد أن الهيئات التبشيرية يجب أن تؤكد جانب العمل الاجتماعي بين النساء المسلمات على أنه وسيلة مهمة في التعجيل بتنصير البلاد الإسلامية)).</a:t>
            </a:r>
          </a:p>
          <a:p>
            <a:r>
              <a:rPr lang="ar-SA" sz="9600"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sz="9600" dirty="0" smtClean="0">
                <a:latin typeface="Arial Unicode MS" pitchFamily="34" charset="-128"/>
                <a:ea typeface="Arial Unicode MS" pitchFamily="34" charset="-128"/>
                <a:cs typeface="Arial Unicode MS" pitchFamily="34" charset="-128"/>
              </a:rPr>
              <a:t> </a:t>
            </a:r>
          </a:p>
          <a:p>
            <a:r>
              <a:rPr lang="ar-SA" sz="5900" dirty="0" smtClean="0">
                <a:solidFill>
                  <a:schemeClr val="accent3">
                    <a:lumMod val="40000"/>
                    <a:lumOff val="60000"/>
                  </a:schemeClr>
                </a:solidFill>
                <a:latin typeface="Arial Unicode MS" pitchFamily="34" charset="-128"/>
                <a:ea typeface="Arial Unicode MS" pitchFamily="34" charset="-128"/>
                <a:cs typeface="Arial Unicode MS" pitchFamily="34" charset="-128"/>
              </a:rPr>
              <a:t>                            قرار مجموعة من المبشرين المهتمين بالمرأة</a:t>
            </a:r>
            <a:endParaRPr lang="en-US" sz="5900" dirty="0" smtClean="0">
              <a:solidFill>
                <a:schemeClr val="accent3">
                  <a:lumMod val="40000"/>
                  <a:lumOff val="60000"/>
                </a:schemeClr>
              </a:solidFill>
              <a:latin typeface="Arial Unicode MS" pitchFamily="34" charset="-128"/>
              <a:ea typeface="Arial Unicode MS" pitchFamily="34" charset="-128"/>
              <a:cs typeface="Arial Unicode MS" pitchFamily="34" charset="-128"/>
            </a:endParaRPr>
          </a:p>
          <a:p>
            <a:r>
              <a:rPr lang="ar-SA" dirty="0" smtClean="0"/>
              <a:t> </a:t>
            </a:r>
            <a:endParaRPr lang="ar-SA" dirty="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dirty="0" smtClean="0"/>
          </a:p>
          <a:p>
            <a:endParaRPr lang="ar-SA" dirty="0" smtClean="0"/>
          </a:p>
          <a:p>
            <a:endParaRPr lang="ar-SA" dirty="0" smtClean="0"/>
          </a:p>
          <a:p>
            <a:endParaRPr lang="ar-SA" dirty="0" smtClean="0"/>
          </a:p>
          <a:p>
            <a:pPr algn="ctr"/>
            <a:r>
              <a:rPr lang="ar-SA" sz="4000" b="1" dirty="0" smtClean="0">
                <a:solidFill>
                  <a:srgbClr val="C00000"/>
                </a:solidFill>
                <a:latin typeface="Arial Unicode MS" pitchFamily="34" charset="-128"/>
                <a:ea typeface="Arial Unicode MS" pitchFamily="34" charset="-128"/>
                <a:cs typeface="Arial Unicode MS" pitchFamily="34" charset="-128"/>
              </a:rPr>
              <a:t>أهداف الغزو الفكـــــري</a:t>
            </a:r>
            <a:endParaRPr lang="ar-SA" sz="4000" b="1" dirty="0">
              <a:solidFill>
                <a:srgbClr val="C00000"/>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8572560" cy="1417638"/>
          </a:xfrm>
          <a:solidFill>
            <a:schemeClr val="accent3">
              <a:lumMod val="20000"/>
              <a:lumOff val="80000"/>
            </a:schemeClr>
          </a:solidFill>
        </p:spPr>
        <p:txBody>
          <a:bodyPr/>
          <a:lstStyle/>
          <a:p>
            <a:pPr algn="r"/>
            <a:r>
              <a:rPr lang="ar-SA" b="1" dirty="0" smtClean="0">
                <a:solidFill>
                  <a:schemeClr val="bg1"/>
                </a:solidFill>
                <a:latin typeface="Arial Unicode MS" pitchFamily="34" charset="-128"/>
                <a:ea typeface="Arial Unicode MS" pitchFamily="34" charset="-128"/>
                <a:cs typeface="Arial Unicode MS" pitchFamily="34" charset="-128"/>
              </a:rPr>
              <a:t>أهداف الغزو الفكري:</a:t>
            </a:r>
            <a:r>
              <a:rPr lang="en-US" dirty="0" smtClean="0"/>
              <a:t/>
            </a:r>
            <a:br>
              <a:rPr lang="en-US" dirty="0" smtClean="0"/>
            </a:br>
            <a:endParaRPr lang="ar-SA" dirty="0"/>
          </a:p>
        </p:txBody>
      </p:sp>
      <p:sp>
        <p:nvSpPr>
          <p:cNvPr id="3" name="عنصر نائب للمحتوى 2"/>
          <p:cNvSpPr>
            <a:spLocks noGrp="1"/>
          </p:cNvSpPr>
          <p:nvPr>
            <p:ph sz="quarter" idx="1"/>
          </p:nvPr>
        </p:nvSpPr>
        <p:spPr>
          <a:xfrm>
            <a:off x="142844" y="1357298"/>
            <a:ext cx="8572560" cy="5500702"/>
          </a:xfrm>
          <a:solidFill>
            <a:schemeClr val="accent3">
              <a:lumMod val="20000"/>
              <a:lumOff val="80000"/>
            </a:schemeClr>
          </a:solidFill>
        </p:spPr>
        <p:txBody>
          <a:bodyPr/>
          <a:lstStyle/>
          <a:p>
            <a:pPr>
              <a:buNone/>
            </a:pPr>
            <a:r>
              <a:rPr lang="ar-SA" b="1" dirty="0" smtClean="0">
                <a:solidFill>
                  <a:schemeClr val="bg1"/>
                </a:solidFill>
                <a:latin typeface="Arial Unicode MS" pitchFamily="34" charset="-128"/>
                <a:ea typeface="Arial Unicode MS" pitchFamily="34" charset="-128"/>
                <a:cs typeface="Arial Unicode MS" pitchFamily="34" charset="-128"/>
              </a:rPr>
              <a:t>أهم أهدافهم:</a:t>
            </a:r>
            <a:endParaRPr lang="en-US" dirty="0" smtClean="0">
              <a:solidFill>
                <a:schemeClr val="bg1"/>
              </a:solidFill>
              <a:latin typeface="Arial Unicode MS" pitchFamily="34" charset="-128"/>
              <a:ea typeface="Arial Unicode MS" pitchFamily="34" charset="-128"/>
              <a:cs typeface="Arial Unicode MS" pitchFamily="34" charset="-128"/>
            </a:endParaRPr>
          </a:p>
          <a:p>
            <a:r>
              <a:rPr lang="ar-SA" b="1" dirty="0" smtClean="0">
                <a:solidFill>
                  <a:schemeClr val="bg1"/>
                </a:solidFill>
                <a:latin typeface="Arial Unicode MS" pitchFamily="34" charset="-128"/>
                <a:ea typeface="Arial Unicode MS" pitchFamily="34" charset="-128"/>
                <a:cs typeface="Arial Unicode MS" pitchFamily="34" charset="-128"/>
              </a:rPr>
              <a:t>1_ </a:t>
            </a: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تفتيت وحدة المسلمين.</a:t>
            </a:r>
            <a:endParaRPr lang="en-US" b="1" dirty="0" smtClean="0">
              <a:solidFill>
                <a:schemeClr val="accent1">
                  <a:lumMod val="50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يقول لورانس:( إذا اتحد المسلمون في إمبراطورية عربية، أمكن أن يصبحوا لعنة على العالم وخطراً...ويقول أيضاً: الخطر الحقيقي كامن في نظام الإسلام، وفي قدرته على التوسع والإخضاع، وفي حيويته، إنه الجبار الوحيد في وجه الاستعمار الأوربي).</a:t>
            </a:r>
          </a:p>
          <a:p>
            <a:endParaRPr lang="ar-SA" dirty="0" smtClean="0">
              <a:solidFill>
                <a:schemeClr val="accent1">
                  <a:lumMod val="75000"/>
                </a:schemeClr>
              </a:solidFill>
              <a:latin typeface="Arial Unicode MS" pitchFamily="34" charset="-128"/>
              <a:ea typeface="Arial Unicode MS" pitchFamily="34" charset="-128"/>
              <a:cs typeface="Arial Unicode MS" pitchFamily="34" charset="-128"/>
            </a:endParaRPr>
          </a:p>
          <a:p>
            <a:r>
              <a:rPr lang="ar-SA" b="1" dirty="0" smtClean="0"/>
              <a:t>_ </a:t>
            </a: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التنفس عن الصليبين، وعن </a:t>
            </a:r>
            <a:r>
              <a:rPr lang="ar-SA" b="1" dirty="0" err="1" smtClean="0">
                <a:solidFill>
                  <a:schemeClr val="accent1">
                    <a:lumMod val="50000"/>
                  </a:schemeClr>
                </a:solidFill>
                <a:latin typeface="Arial Unicode MS" pitchFamily="34" charset="-128"/>
                <a:ea typeface="Arial Unicode MS" pitchFamily="34" charset="-128"/>
                <a:cs typeface="Arial Unicode MS" pitchFamily="34" charset="-128"/>
              </a:rPr>
              <a:t>الانهزامات</a:t>
            </a:r>
            <a:r>
              <a:rPr lang="ar-SA" b="1" dirty="0" smtClean="0">
                <a:solidFill>
                  <a:schemeClr val="accent1">
                    <a:lumMod val="50000"/>
                  </a:schemeClr>
                </a:solidFill>
                <a:latin typeface="Arial Unicode MS" pitchFamily="34" charset="-128"/>
                <a:ea typeface="Arial Unicode MS" pitchFamily="34" charset="-128"/>
                <a:cs typeface="Arial Unicode MS" pitchFamily="34" charset="-128"/>
              </a:rPr>
              <a:t> التي مني فيها الصليبيون طوال قرنين من الزمان.</a:t>
            </a:r>
            <a:endParaRPr lang="en-US" dirty="0" smtClean="0">
              <a:solidFill>
                <a:schemeClr val="accent1">
                  <a:lumMod val="50000"/>
                </a:schemeClr>
              </a:solidFill>
              <a:latin typeface="Arial Unicode MS" pitchFamily="34" charset="-128"/>
              <a:ea typeface="Arial Unicode MS" pitchFamily="34" charset="-128"/>
              <a:cs typeface="Arial Unicode MS" pitchFamily="34" charset="-128"/>
            </a:endParaRPr>
          </a:p>
          <a:p>
            <a:r>
              <a:rPr lang="ar-SA" dirty="0" smtClean="0">
                <a:solidFill>
                  <a:schemeClr val="accent1">
                    <a:lumMod val="75000"/>
                  </a:schemeClr>
                </a:solidFill>
                <a:latin typeface="Arial Unicode MS" pitchFamily="34" charset="-128"/>
                <a:ea typeface="Arial Unicode MS" pitchFamily="34" charset="-128"/>
                <a:cs typeface="Arial Unicode MS" pitchFamily="34" charset="-128"/>
              </a:rPr>
              <a:t>يقول اليسوعيون:(ألم نكن نحن ورثة الصليبين؟ أوَلم نرجع تحت راية الصليب، لنستأنف التسرب التبشيري والتمدين المسيحي).</a:t>
            </a:r>
            <a:endParaRPr lang="en-US" dirty="0">
              <a:solidFill>
                <a:schemeClr val="accent1">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470</TotalTime>
  <Words>2444</Words>
  <Application>Microsoft Office PowerPoint</Application>
  <PresentationFormat>عرض على الشاشة (3:4)‏</PresentationFormat>
  <Paragraphs>222</Paragraphs>
  <Slides>42</Slides>
  <Notes>2</Notes>
  <HiddenSlides>0</HiddenSlides>
  <MMClips>0</MMClips>
  <ScaleCrop>false</ScaleCrop>
  <HeadingPairs>
    <vt:vector size="4" baseType="variant">
      <vt:variant>
        <vt:lpstr>سمة</vt:lpstr>
      </vt:variant>
      <vt:variant>
        <vt:i4>1</vt:i4>
      </vt:variant>
      <vt:variant>
        <vt:lpstr>عناوين الشرائح</vt:lpstr>
      </vt:variant>
      <vt:variant>
        <vt:i4>42</vt:i4>
      </vt:variant>
    </vt:vector>
  </HeadingPairs>
  <TitlesOfParts>
    <vt:vector size="43" baseType="lpstr">
      <vt:lpstr>مشربية</vt:lpstr>
      <vt:lpstr>الشريحة 1</vt:lpstr>
      <vt:lpstr>الغزو الفكري: </vt:lpstr>
      <vt:lpstr>نبذه عن بداية الغزو الفكري: </vt:lpstr>
      <vt:lpstr>مثال ذلك:</vt:lpstr>
      <vt:lpstr>نماذج من أقوالهم: </vt:lpstr>
      <vt:lpstr>2_((إن أهدافنا الرئيسية تفتيت الوحدة الإسلامية، ودحر الإمبراطورية العثمانية وتدميرها)).                                لورانس    </vt:lpstr>
      <vt:lpstr>_(( يجب أن نؤكد الأهمية بالغة للعمل بين الصغار وللصغار قبل أن تتشكل عقليتهم وأخلاقهم تشكلاً إسلامياً)). مدينة القدس </vt:lpstr>
      <vt:lpstr>الشريحة 8</vt:lpstr>
      <vt:lpstr>أهداف الغزو الفكري: </vt:lpstr>
      <vt:lpstr>3_ تشكيك المسلمين في القرآن والسنة .. </vt:lpstr>
      <vt:lpstr>أما الدكتور طه حسين: </vt:lpstr>
      <vt:lpstr>هذا ما قاله جولدزيهر فماذا قال أعلام السنة: </vt:lpstr>
      <vt:lpstr>الشريحة 13</vt:lpstr>
      <vt:lpstr>أهم الأساليب التي يتبعها الغرب في غزو الشعوب: </vt:lpstr>
      <vt:lpstr>الشريحة 15</vt:lpstr>
      <vt:lpstr>الشريحة 16</vt:lpstr>
      <vt:lpstr>عرض مقطع: قسيس يحاول تنصير طفلين..    </vt:lpstr>
      <vt:lpstr>الشريحة 18</vt:lpstr>
      <vt:lpstr> </vt:lpstr>
      <vt:lpstr>الشريحة 20</vt:lpstr>
      <vt:lpstr>وفي عـام 2000</vt:lpstr>
      <vt:lpstr>ورقة عمل...(1)</vt:lpstr>
      <vt:lpstr>ومن أساليب الغزو الأخرى: </vt:lpstr>
      <vt:lpstr>الشريحة 24</vt:lpstr>
      <vt:lpstr>وبما أن العالم الإسلامي ..</vt:lpstr>
      <vt:lpstr>الشريحة 26</vt:lpstr>
      <vt:lpstr>الشريحة 27</vt:lpstr>
      <vt:lpstr>من مظاهر الغزو الثقافي: </vt:lpstr>
      <vt:lpstr>ثانياً: الجانب اللغوي: </vt:lpstr>
      <vt:lpstr>تأثر الشباب الإسلامي بالتقاليد الغربية</vt:lpstr>
      <vt:lpstr>الشريحة 31</vt:lpstr>
      <vt:lpstr>الشريحة 32</vt:lpstr>
      <vt:lpstr>المرأة والغرب</vt:lpstr>
      <vt:lpstr>استبدال تحية الإسلام بألفاظ غريبة</vt:lpstr>
      <vt:lpstr>الانتحار</vt:lpstr>
      <vt:lpstr>الاحتفال بأعيادهم</vt:lpstr>
      <vt:lpstr>ورقة عمل..(2)</vt:lpstr>
      <vt:lpstr>الشريحة 38</vt:lpstr>
      <vt:lpstr>الشريحة 39</vt:lpstr>
      <vt:lpstr>الشريحة 40</vt:lpstr>
      <vt:lpstr>الشريحة 41</vt:lpstr>
      <vt:lpstr>الشريحة 42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الغزو الفكري: </dc:title>
  <dc:creator>Registered User</dc:creator>
  <cp:lastModifiedBy>وفاء بنت محمد العيسى</cp:lastModifiedBy>
  <cp:revision>34</cp:revision>
  <dcterms:created xsi:type="dcterms:W3CDTF">2011-09-09T16:52:54Z</dcterms:created>
  <dcterms:modified xsi:type="dcterms:W3CDTF">2014-10-11T20:05:05Z</dcterms:modified>
</cp:coreProperties>
</file>