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51"/>
  </p:notesMasterIdLst>
  <p:sldIdLst>
    <p:sldId id="256" r:id="rId3"/>
    <p:sldId id="393" r:id="rId4"/>
    <p:sldId id="394" r:id="rId5"/>
    <p:sldId id="395" r:id="rId6"/>
    <p:sldId id="396" r:id="rId7"/>
    <p:sldId id="397" r:id="rId8"/>
    <p:sldId id="398" r:id="rId9"/>
    <p:sldId id="399" r:id="rId10"/>
    <p:sldId id="400" r:id="rId11"/>
    <p:sldId id="415" r:id="rId12"/>
    <p:sldId id="416" r:id="rId13"/>
    <p:sldId id="417"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8" r:id="rId27"/>
    <p:sldId id="426" r:id="rId28"/>
    <p:sldId id="419" r:id="rId29"/>
    <p:sldId id="420" r:id="rId30"/>
    <p:sldId id="421" r:id="rId31"/>
    <p:sldId id="422" r:id="rId32"/>
    <p:sldId id="423" r:id="rId33"/>
    <p:sldId id="424" r:id="rId34"/>
    <p:sldId id="425" r:id="rId35"/>
    <p:sldId id="427" r:id="rId36"/>
    <p:sldId id="430" r:id="rId37"/>
    <p:sldId id="432" r:id="rId38"/>
    <p:sldId id="435" r:id="rId39"/>
    <p:sldId id="428" r:id="rId40"/>
    <p:sldId id="429" r:id="rId41"/>
    <p:sldId id="456" r:id="rId42"/>
    <p:sldId id="457" r:id="rId43"/>
    <p:sldId id="458" r:id="rId44"/>
    <p:sldId id="431" r:id="rId45"/>
    <p:sldId id="434" r:id="rId46"/>
    <p:sldId id="436" r:id="rId47"/>
    <p:sldId id="437" r:id="rId48"/>
    <p:sldId id="433" r:id="rId49"/>
    <p:sldId id="438" r:id="rId5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9B4B034-FBFC-4790-A859-0AC4CCC56DAB}" type="datetimeFigureOut">
              <a:rPr lang="ar-SA" smtClean="0"/>
              <a:t>08/06/1441</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BE46A0B-14C8-463D-81A3-EED9D0A5ED46}" type="slidenum">
              <a:rPr lang="ar-SA" smtClean="0"/>
              <a:t>‹#›</a:t>
            </a:fld>
            <a:endParaRPr lang="ar-SA"/>
          </a:p>
        </p:txBody>
      </p:sp>
    </p:spTree>
    <p:extLst>
      <p:ext uri="{BB962C8B-B14F-4D97-AF65-F5344CB8AC3E}">
        <p14:creationId xmlns:p14="http://schemas.microsoft.com/office/powerpoint/2010/main" val="39518246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a:extLst>
              <a:ext uri="{FF2B5EF4-FFF2-40B4-BE49-F238E27FC236}">
                <a16:creationId xmlns:a16="http://schemas.microsoft.com/office/drawing/2014/main" id="{ADF22BA3-93D0-459D-9B46-6A648914D7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32BA4109-8BCD-4216-B574-5AB4A0DC86AF}"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398339" name="Rectangle 2">
            <a:extLst>
              <a:ext uri="{FF2B5EF4-FFF2-40B4-BE49-F238E27FC236}">
                <a16:creationId xmlns:a16="http://schemas.microsoft.com/office/drawing/2014/main" id="{CE52C4F0-7B70-47B7-9FB3-B9E0CA26058C}"/>
              </a:ext>
            </a:extLst>
          </p:cNvPr>
          <p:cNvSpPr>
            <a:spLocks noGrp="1" noRot="1" noChangeAspect="1" noChangeArrowheads="1" noTextEdit="1"/>
          </p:cNvSpPr>
          <p:nvPr>
            <p:ph type="sldImg"/>
          </p:nvPr>
        </p:nvSpPr>
        <p:spPr>
          <a:ln/>
        </p:spPr>
      </p:sp>
      <p:sp>
        <p:nvSpPr>
          <p:cNvPr id="398340" name="Rectangle 3">
            <a:extLst>
              <a:ext uri="{FF2B5EF4-FFF2-40B4-BE49-F238E27FC236}">
                <a16:creationId xmlns:a16="http://schemas.microsoft.com/office/drawing/2014/main" id="{4CD40B13-E4E4-4191-BC2D-348BED0464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a:extLst>
              <a:ext uri="{FF2B5EF4-FFF2-40B4-BE49-F238E27FC236}">
                <a16:creationId xmlns:a16="http://schemas.microsoft.com/office/drawing/2014/main" id="{1E66436E-0318-4DAD-808A-6594C4AF4E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B2DFDC02-E35C-49BB-B960-6BD4B6FA4A4C}"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11</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7555" name="Rectangle 2">
            <a:extLst>
              <a:ext uri="{FF2B5EF4-FFF2-40B4-BE49-F238E27FC236}">
                <a16:creationId xmlns:a16="http://schemas.microsoft.com/office/drawing/2014/main" id="{E08E7360-2A9F-42AC-B7D5-431F2F761CE9}"/>
              </a:ext>
            </a:extLst>
          </p:cNvPr>
          <p:cNvSpPr>
            <a:spLocks noGrp="1" noRot="1" noChangeAspect="1" noChangeArrowheads="1" noTextEdit="1"/>
          </p:cNvSpPr>
          <p:nvPr>
            <p:ph type="sldImg"/>
          </p:nvPr>
        </p:nvSpPr>
        <p:spPr>
          <a:ln/>
        </p:spPr>
      </p:sp>
      <p:sp>
        <p:nvSpPr>
          <p:cNvPr id="407556" name="Rectangle 3">
            <a:extLst>
              <a:ext uri="{FF2B5EF4-FFF2-40B4-BE49-F238E27FC236}">
                <a16:creationId xmlns:a16="http://schemas.microsoft.com/office/drawing/2014/main" id="{87F7FB2E-D606-4160-949F-823234BB0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a:extLst>
              <a:ext uri="{FF2B5EF4-FFF2-40B4-BE49-F238E27FC236}">
                <a16:creationId xmlns:a16="http://schemas.microsoft.com/office/drawing/2014/main" id="{C518C830-32F1-4C3A-AE0D-197930C758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7584B7E0-8EDC-41CD-B396-75BBED1C8525}"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12</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8579" name="Rectangle 2">
            <a:extLst>
              <a:ext uri="{FF2B5EF4-FFF2-40B4-BE49-F238E27FC236}">
                <a16:creationId xmlns:a16="http://schemas.microsoft.com/office/drawing/2014/main" id="{81274B7C-2220-492B-AFE0-B4096AA90F6D}"/>
              </a:ext>
            </a:extLst>
          </p:cNvPr>
          <p:cNvSpPr>
            <a:spLocks noGrp="1" noRot="1" noChangeAspect="1" noChangeArrowheads="1" noTextEdit="1"/>
          </p:cNvSpPr>
          <p:nvPr>
            <p:ph type="sldImg"/>
          </p:nvPr>
        </p:nvSpPr>
        <p:spPr>
          <a:ln/>
        </p:spPr>
      </p:sp>
      <p:sp>
        <p:nvSpPr>
          <p:cNvPr id="408580" name="Rectangle 3">
            <a:extLst>
              <a:ext uri="{FF2B5EF4-FFF2-40B4-BE49-F238E27FC236}">
                <a16:creationId xmlns:a16="http://schemas.microsoft.com/office/drawing/2014/main" id="{1B6E8F71-9AC4-46A8-8C84-F2F7351674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a:extLst>
              <a:ext uri="{FF2B5EF4-FFF2-40B4-BE49-F238E27FC236}">
                <a16:creationId xmlns:a16="http://schemas.microsoft.com/office/drawing/2014/main" id="{88B64DFA-9793-41F8-9D8A-B479EB9DF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F63CADB4-8D74-4D57-A01B-C73209B8FBD5}"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13</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9603" name="Rectangle 2">
            <a:extLst>
              <a:ext uri="{FF2B5EF4-FFF2-40B4-BE49-F238E27FC236}">
                <a16:creationId xmlns:a16="http://schemas.microsoft.com/office/drawing/2014/main" id="{5FD2BFF6-160B-4E7B-B42F-11F6BCC3DEEB}"/>
              </a:ext>
            </a:extLst>
          </p:cNvPr>
          <p:cNvSpPr>
            <a:spLocks noGrp="1" noRot="1" noChangeAspect="1" noChangeArrowheads="1" noTextEdit="1"/>
          </p:cNvSpPr>
          <p:nvPr>
            <p:ph type="sldImg"/>
          </p:nvPr>
        </p:nvSpPr>
        <p:spPr>
          <a:ln/>
        </p:spPr>
      </p:sp>
      <p:sp>
        <p:nvSpPr>
          <p:cNvPr id="409604" name="Rectangle 3">
            <a:extLst>
              <a:ext uri="{FF2B5EF4-FFF2-40B4-BE49-F238E27FC236}">
                <a16:creationId xmlns:a16="http://schemas.microsoft.com/office/drawing/2014/main" id="{DEE5E29D-47A4-4C7B-9E0B-163A60A502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a:extLst>
              <a:ext uri="{FF2B5EF4-FFF2-40B4-BE49-F238E27FC236}">
                <a16:creationId xmlns:a16="http://schemas.microsoft.com/office/drawing/2014/main" id="{308B50C4-D695-4826-BA0E-DD8CB913B4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B1D6B8FE-1A5A-4200-812A-0C73AF216310}"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14</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0627" name="Rectangle 2">
            <a:extLst>
              <a:ext uri="{FF2B5EF4-FFF2-40B4-BE49-F238E27FC236}">
                <a16:creationId xmlns:a16="http://schemas.microsoft.com/office/drawing/2014/main" id="{C4A748D2-759B-4BD9-8D41-7B10F3FACA10}"/>
              </a:ext>
            </a:extLst>
          </p:cNvPr>
          <p:cNvSpPr>
            <a:spLocks noGrp="1" noRot="1" noChangeAspect="1" noChangeArrowheads="1" noTextEdit="1"/>
          </p:cNvSpPr>
          <p:nvPr>
            <p:ph type="sldImg"/>
          </p:nvPr>
        </p:nvSpPr>
        <p:spPr>
          <a:ln/>
        </p:spPr>
      </p:sp>
      <p:sp>
        <p:nvSpPr>
          <p:cNvPr id="410628" name="Rectangle 3">
            <a:extLst>
              <a:ext uri="{FF2B5EF4-FFF2-40B4-BE49-F238E27FC236}">
                <a16:creationId xmlns:a16="http://schemas.microsoft.com/office/drawing/2014/main" id="{661E90DB-64DC-4A29-9CE4-9753218D71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a:extLst>
              <a:ext uri="{FF2B5EF4-FFF2-40B4-BE49-F238E27FC236}">
                <a16:creationId xmlns:a16="http://schemas.microsoft.com/office/drawing/2014/main" id="{A84D6CF0-2E46-46EB-946A-79C1B68AA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0249417C-57E4-4E4B-A8A0-D2F6C4CD2BBB}"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15</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1651" name="Rectangle 2">
            <a:extLst>
              <a:ext uri="{FF2B5EF4-FFF2-40B4-BE49-F238E27FC236}">
                <a16:creationId xmlns:a16="http://schemas.microsoft.com/office/drawing/2014/main" id="{D3B8EA24-F7AB-4041-8E1C-ECB7240B3A30}"/>
              </a:ext>
            </a:extLst>
          </p:cNvPr>
          <p:cNvSpPr>
            <a:spLocks noGrp="1" noRot="1" noChangeAspect="1" noChangeArrowheads="1" noTextEdit="1"/>
          </p:cNvSpPr>
          <p:nvPr>
            <p:ph type="sldImg"/>
          </p:nvPr>
        </p:nvSpPr>
        <p:spPr>
          <a:ln/>
        </p:spPr>
      </p:sp>
      <p:sp>
        <p:nvSpPr>
          <p:cNvPr id="411652" name="Rectangle 3">
            <a:extLst>
              <a:ext uri="{FF2B5EF4-FFF2-40B4-BE49-F238E27FC236}">
                <a16:creationId xmlns:a16="http://schemas.microsoft.com/office/drawing/2014/main" id="{CA4A78EB-903D-4E54-A3BB-7A05193C41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a:extLst>
              <a:ext uri="{FF2B5EF4-FFF2-40B4-BE49-F238E27FC236}">
                <a16:creationId xmlns:a16="http://schemas.microsoft.com/office/drawing/2014/main" id="{E830583C-C536-43B7-A02B-E45A47771D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3C275028-5064-46DA-956E-2D5CAC60B61E}"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16</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2675" name="Rectangle 2">
            <a:extLst>
              <a:ext uri="{FF2B5EF4-FFF2-40B4-BE49-F238E27FC236}">
                <a16:creationId xmlns:a16="http://schemas.microsoft.com/office/drawing/2014/main" id="{2EF3AEAE-AE27-4757-B88E-653FE207B106}"/>
              </a:ext>
            </a:extLst>
          </p:cNvPr>
          <p:cNvSpPr>
            <a:spLocks noGrp="1" noRot="1" noChangeAspect="1" noChangeArrowheads="1" noTextEdit="1"/>
          </p:cNvSpPr>
          <p:nvPr>
            <p:ph type="sldImg"/>
          </p:nvPr>
        </p:nvSpPr>
        <p:spPr>
          <a:ln/>
        </p:spPr>
      </p:sp>
      <p:sp>
        <p:nvSpPr>
          <p:cNvPr id="412676" name="Rectangle 3">
            <a:extLst>
              <a:ext uri="{FF2B5EF4-FFF2-40B4-BE49-F238E27FC236}">
                <a16:creationId xmlns:a16="http://schemas.microsoft.com/office/drawing/2014/main" id="{F36B6E31-3682-4F8B-BF88-58D86A2DE0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a:extLst>
              <a:ext uri="{FF2B5EF4-FFF2-40B4-BE49-F238E27FC236}">
                <a16:creationId xmlns:a16="http://schemas.microsoft.com/office/drawing/2014/main" id="{9D6A0904-69B7-4C37-864F-C1B2112B6D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57163D2D-E3E8-4122-93B8-167AD6FF9FBB}"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17</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3699" name="Rectangle 2">
            <a:extLst>
              <a:ext uri="{FF2B5EF4-FFF2-40B4-BE49-F238E27FC236}">
                <a16:creationId xmlns:a16="http://schemas.microsoft.com/office/drawing/2014/main" id="{92DFCC31-91D1-4587-A6B1-ED50C5F3C9D1}"/>
              </a:ext>
            </a:extLst>
          </p:cNvPr>
          <p:cNvSpPr>
            <a:spLocks noGrp="1" noRot="1" noChangeAspect="1" noChangeArrowheads="1" noTextEdit="1"/>
          </p:cNvSpPr>
          <p:nvPr>
            <p:ph type="sldImg"/>
          </p:nvPr>
        </p:nvSpPr>
        <p:spPr>
          <a:ln/>
        </p:spPr>
      </p:sp>
      <p:sp>
        <p:nvSpPr>
          <p:cNvPr id="413700" name="Rectangle 3">
            <a:extLst>
              <a:ext uri="{FF2B5EF4-FFF2-40B4-BE49-F238E27FC236}">
                <a16:creationId xmlns:a16="http://schemas.microsoft.com/office/drawing/2014/main" id="{F96E51DF-3AF9-49EB-8932-C700240171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a:extLst>
              <a:ext uri="{FF2B5EF4-FFF2-40B4-BE49-F238E27FC236}">
                <a16:creationId xmlns:a16="http://schemas.microsoft.com/office/drawing/2014/main" id="{045BC78E-81C3-47F1-9BC8-F2D26AC641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A364F9B0-7FFC-458E-9B8D-28C7B8A09F28}"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18</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4723" name="Rectangle 2">
            <a:extLst>
              <a:ext uri="{FF2B5EF4-FFF2-40B4-BE49-F238E27FC236}">
                <a16:creationId xmlns:a16="http://schemas.microsoft.com/office/drawing/2014/main" id="{DD62CB26-566B-4C14-B836-BFDF65749D73}"/>
              </a:ext>
            </a:extLst>
          </p:cNvPr>
          <p:cNvSpPr>
            <a:spLocks noGrp="1" noRot="1" noChangeAspect="1" noChangeArrowheads="1" noTextEdit="1"/>
          </p:cNvSpPr>
          <p:nvPr>
            <p:ph type="sldImg"/>
          </p:nvPr>
        </p:nvSpPr>
        <p:spPr>
          <a:ln/>
        </p:spPr>
      </p:sp>
      <p:sp>
        <p:nvSpPr>
          <p:cNvPr id="414724" name="Rectangle 3">
            <a:extLst>
              <a:ext uri="{FF2B5EF4-FFF2-40B4-BE49-F238E27FC236}">
                <a16:creationId xmlns:a16="http://schemas.microsoft.com/office/drawing/2014/main" id="{15C8CA65-9693-484F-B1A4-59DB3A5AC6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a:extLst>
              <a:ext uri="{FF2B5EF4-FFF2-40B4-BE49-F238E27FC236}">
                <a16:creationId xmlns:a16="http://schemas.microsoft.com/office/drawing/2014/main" id="{772461C6-1A5A-4E14-970A-444DD5AE0B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9022CD0C-9DAD-4231-AF5E-8936C24C86ED}"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19</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5747" name="Rectangle 2">
            <a:extLst>
              <a:ext uri="{FF2B5EF4-FFF2-40B4-BE49-F238E27FC236}">
                <a16:creationId xmlns:a16="http://schemas.microsoft.com/office/drawing/2014/main" id="{06C5F834-2DD4-4AFD-A66F-AA7B194A8DB1}"/>
              </a:ext>
            </a:extLst>
          </p:cNvPr>
          <p:cNvSpPr>
            <a:spLocks noGrp="1" noRot="1" noChangeAspect="1" noChangeArrowheads="1" noTextEdit="1"/>
          </p:cNvSpPr>
          <p:nvPr>
            <p:ph type="sldImg"/>
          </p:nvPr>
        </p:nvSpPr>
        <p:spPr>
          <a:ln/>
        </p:spPr>
      </p:sp>
      <p:sp>
        <p:nvSpPr>
          <p:cNvPr id="415748" name="Rectangle 3">
            <a:extLst>
              <a:ext uri="{FF2B5EF4-FFF2-40B4-BE49-F238E27FC236}">
                <a16:creationId xmlns:a16="http://schemas.microsoft.com/office/drawing/2014/main" id="{203D7748-8EDB-4854-A9E0-EA5244F4A6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a:extLst>
              <a:ext uri="{FF2B5EF4-FFF2-40B4-BE49-F238E27FC236}">
                <a16:creationId xmlns:a16="http://schemas.microsoft.com/office/drawing/2014/main" id="{14C98979-12ED-492D-9B84-02AF1FF12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622CBE02-979C-471F-8D37-4F632CE2485A}"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20</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6771" name="Rectangle 2">
            <a:extLst>
              <a:ext uri="{FF2B5EF4-FFF2-40B4-BE49-F238E27FC236}">
                <a16:creationId xmlns:a16="http://schemas.microsoft.com/office/drawing/2014/main" id="{FF8ED3AD-E26D-49F8-BDEE-BF086B56BB79}"/>
              </a:ext>
            </a:extLst>
          </p:cNvPr>
          <p:cNvSpPr>
            <a:spLocks noGrp="1" noRot="1" noChangeAspect="1" noChangeArrowheads="1" noTextEdit="1"/>
          </p:cNvSpPr>
          <p:nvPr>
            <p:ph type="sldImg"/>
          </p:nvPr>
        </p:nvSpPr>
        <p:spPr>
          <a:ln/>
        </p:spPr>
      </p:sp>
      <p:sp>
        <p:nvSpPr>
          <p:cNvPr id="416772" name="Rectangle 3">
            <a:extLst>
              <a:ext uri="{FF2B5EF4-FFF2-40B4-BE49-F238E27FC236}">
                <a16:creationId xmlns:a16="http://schemas.microsoft.com/office/drawing/2014/main" id="{1B009C0B-563C-4410-B32A-250C8E87A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a:extLst>
              <a:ext uri="{FF2B5EF4-FFF2-40B4-BE49-F238E27FC236}">
                <a16:creationId xmlns:a16="http://schemas.microsoft.com/office/drawing/2014/main" id="{A8E4A9D4-5FAA-49B1-8237-98389E11C3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042F0BB5-5824-420A-BDE1-87E04B66D0EA}"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399363" name="Rectangle 2">
            <a:extLst>
              <a:ext uri="{FF2B5EF4-FFF2-40B4-BE49-F238E27FC236}">
                <a16:creationId xmlns:a16="http://schemas.microsoft.com/office/drawing/2014/main" id="{4C785726-ADB3-4F17-9156-A0BDE01ADAF0}"/>
              </a:ext>
            </a:extLst>
          </p:cNvPr>
          <p:cNvSpPr>
            <a:spLocks noGrp="1" noRot="1" noChangeAspect="1" noChangeArrowheads="1" noTextEdit="1"/>
          </p:cNvSpPr>
          <p:nvPr>
            <p:ph type="sldImg"/>
          </p:nvPr>
        </p:nvSpPr>
        <p:spPr>
          <a:ln/>
        </p:spPr>
      </p:sp>
      <p:sp>
        <p:nvSpPr>
          <p:cNvPr id="399364" name="Rectangle 3">
            <a:extLst>
              <a:ext uri="{FF2B5EF4-FFF2-40B4-BE49-F238E27FC236}">
                <a16:creationId xmlns:a16="http://schemas.microsoft.com/office/drawing/2014/main" id="{07ACC931-8856-42F9-BF7C-E1486B70DA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a:extLst>
              <a:ext uri="{FF2B5EF4-FFF2-40B4-BE49-F238E27FC236}">
                <a16:creationId xmlns:a16="http://schemas.microsoft.com/office/drawing/2014/main" id="{57CDCD88-55FA-4EF3-B03B-079856A61C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965A4657-7E58-4895-A87C-3B7CB1E3AF73}"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21</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7795" name="Rectangle 2">
            <a:extLst>
              <a:ext uri="{FF2B5EF4-FFF2-40B4-BE49-F238E27FC236}">
                <a16:creationId xmlns:a16="http://schemas.microsoft.com/office/drawing/2014/main" id="{2C4D5090-BBCA-4BBC-A78E-0BFF7CF8A025}"/>
              </a:ext>
            </a:extLst>
          </p:cNvPr>
          <p:cNvSpPr>
            <a:spLocks noGrp="1" noRot="1" noChangeAspect="1" noChangeArrowheads="1" noTextEdit="1"/>
          </p:cNvSpPr>
          <p:nvPr>
            <p:ph type="sldImg"/>
          </p:nvPr>
        </p:nvSpPr>
        <p:spPr>
          <a:ln/>
        </p:spPr>
      </p:sp>
      <p:sp>
        <p:nvSpPr>
          <p:cNvPr id="417796" name="Rectangle 3">
            <a:extLst>
              <a:ext uri="{FF2B5EF4-FFF2-40B4-BE49-F238E27FC236}">
                <a16:creationId xmlns:a16="http://schemas.microsoft.com/office/drawing/2014/main" id="{C26DC765-1B44-47E8-909E-72681CCA9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a:extLst>
              <a:ext uri="{FF2B5EF4-FFF2-40B4-BE49-F238E27FC236}">
                <a16:creationId xmlns:a16="http://schemas.microsoft.com/office/drawing/2014/main" id="{601B27AB-57CB-423B-9AC4-049B3946CD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09D7BB3A-EC38-4ACB-840E-E598CCC7AFD9}"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22</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8819" name="Rectangle 2">
            <a:extLst>
              <a:ext uri="{FF2B5EF4-FFF2-40B4-BE49-F238E27FC236}">
                <a16:creationId xmlns:a16="http://schemas.microsoft.com/office/drawing/2014/main" id="{B88E5D41-B4B6-43A3-974A-3A781DE2DEE3}"/>
              </a:ext>
            </a:extLst>
          </p:cNvPr>
          <p:cNvSpPr>
            <a:spLocks noGrp="1" noRot="1" noChangeAspect="1" noChangeArrowheads="1" noTextEdit="1"/>
          </p:cNvSpPr>
          <p:nvPr>
            <p:ph type="sldImg"/>
          </p:nvPr>
        </p:nvSpPr>
        <p:spPr>
          <a:ln/>
        </p:spPr>
      </p:sp>
      <p:sp>
        <p:nvSpPr>
          <p:cNvPr id="418820" name="Rectangle 3">
            <a:extLst>
              <a:ext uri="{FF2B5EF4-FFF2-40B4-BE49-F238E27FC236}">
                <a16:creationId xmlns:a16="http://schemas.microsoft.com/office/drawing/2014/main" id="{3855A0AC-0DAF-4C49-87B2-1FD9A81F9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a:extLst>
              <a:ext uri="{FF2B5EF4-FFF2-40B4-BE49-F238E27FC236}">
                <a16:creationId xmlns:a16="http://schemas.microsoft.com/office/drawing/2014/main" id="{6B9BD856-0358-4FE5-BC87-DB1B55D23B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F0491DFE-CAA4-43B8-8B31-A6DFB34CF640}"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23</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9843" name="Rectangle 2">
            <a:extLst>
              <a:ext uri="{FF2B5EF4-FFF2-40B4-BE49-F238E27FC236}">
                <a16:creationId xmlns:a16="http://schemas.microsoft.com/office/drawing/2014/main" id="{1AB5E03A-D416-4B11-BE78-DD4D399860A1}"/>
              </a:ext>
            </a:extLst>
          </p:cNvPr>
          <p:cNvSpPr>
            <a:spLocks noGrp="1" noRot="1" noChangeAspect="1" noChangeArrowheads="1" noTextEdit="1"/>
          </p:cNvSpPr>
          <p:nvPr>
            <p:ph type="sldImg"/>
          </p:nvPr>
        </p:nvSpPr>
        <p:spPr>
          <a:ln/>
        </p:spPr>
      </p:sp>
      <p:sp>
        <p:nvSpPr>
          <p:cNvPr id="419844" name="Rectangle 3">
            <a:extLst>
              <a:ext uri="{FF2B5EF4-FFF2-40B4-BE49-F238E27FC236}">
                <a16:creationId xmlns:a16="http://schemas.microsoft.com/office/drawing/2014/main" id="{E0066936-76B1-446A-9C6A-E9E07B5B3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a:extLst>
              <a:ext uri="{FF2B5EF4-FFF2-40B4-BE49-F238E27FC236}">
                <a16:creationId xmlns:a16="http://schemas.microsoft.com/office/drawing/2014/main" id="{193A62C0-D2C1-4B6F-A2B6-F7606A21FC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119FCC0F-BCBB-4502-AB22-786398D3E2B1}"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24</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0867" name="Rectangle 2">
            <a:extLst>
              <a:ext uri="{FF2B5EF4-FFF2-40B4-BE49-F238E27FC236}">
                <a16:creationId xmlns:a16="http://schemas.microsoft.com/office/drawing/2014/main" id="{B7643F0E-919F-46C8-BD1A-E61A22492735}"/>
              </a:ext>
            </a:extLst>
          </p:cNvPr>
          <p:cNvSpPr>
            <a:spLocks noGrp="1" noRot="1" noChangeAspect="1" noChangeArrowheads="1" noTextEdit="1"/>
          </p:cNvSpPr>
          <p:nvPr>
            <p:ph type="sldImg"/>
          </p:nvPr>
        </p:nvSpPr>
        <p:spPr>
          <a:ln/>
        </p:spPr>
      </p:sp>
      <p:sp>
        <p:nvSpPr>
          <p:cNvPr id="420868" name="Rectangle 3">
            <a:extLst>
              <a:ext uri="{FF2B5EF4-FFF2-40B4-BE49-F238E27FC236}">
                <a16:creationId xmlns:a16="http://schemas.microsoft.com/office/drawing/2014/main" id="{3CB31489-C054-4AF9-9160-875BE17E6C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a:extLst>
              <a:ext uri="{FF2B5EF4-FFF2-40B4-BE49-F238E27FC236}">
                <a16:creationId xmlns:a16="http://schemas.microsoft.com/office/drawing/2014/main" id="{4A187E28-8337-4B58-8042-1682ED7543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72B203A3-0C99-40EA-B239-FBFA05A7F065}"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25</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1891" name="Rectangle 2">
            <a:extLst>
              <a:ext uri="{FF2B5EF4-FFF2-40B4-BE49-F238E27FC236}">
                <a16:creationId xmlns:a16="http://schemas.microsoft.com/office/drawing/2014/main" id="{3A1CA317-9F9E-48D9-8589-5FB1379D5B8C}"/>
              </a:ext>
            </a:extLst>
          </p:cNvPr>
          <p:cNvSpPr>
            <a:spLocks noGrp="1" noRot="1" noChangeAspect="1" noChangeArrowheads="1" noTextEdit="1"/>
          </p:cNvSpPr>
          <p:nvPr>
            <p:ph type="sldImg"/>
          </p:nvPr>
        </p:nvSpPr>
        <p:spPr>
          <a:ln/>
        </p:spPr>
      </p:sp>
      <p:sp>
        <p:nvSpPr>
          <p:cNvPr id="421892" name="Rectangle 3">
            <a:extLst>
              <a:ext uri="{FF2B5EF4-FFF2-40B4-BE49-F238E27FC236}">
                <a16:creationId xmlns:a16="http://schemas.microsoft.com/office/drawing/2014/main" id="{37DFF682-D598-4357-B0FE-447733C81E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a:extLst>
              <a:ext uri="{FF2B5EF4-FFF2-40B4-BE49-F238E27FC236}">
                <a16:creationId xmlns:a16="http://schemas.microsoft.com/office/drawing/2014/main" id="{33F16BA7-B377-45DB-B324-832EF62EA4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92B988B2-90BA-41F3-9164-E5EE726058E0}"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26</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2915" name="Rectangle 2">
            <a:extLst>
              <a:ext uri="{FF2B5EF4-FFF2-40B4-BE49-F238E27FC236}">
                <a16:creationId xmlns:a16="http://schemas.microsoft.com/office/drawing/2014/main" id="{BD19483E-A8C3-45E5-B313-A25FF0EC3BD7}"/>
              </a:ext>
            </a:extLst>
          </p:cNvPr>
          <p:cNvSpPr>
            <a:spLocks noGrp="1" noRot="1" noChangeAspect="1" noChangeArrowheads="1" noTextEdit="1"/>
          </p:cNvSpPr>
          <p:nvPr>
            <p:ph type="sldImg"/>
          </p:nvPr>
        </p:nvSpPr>
        <p:spPr>
          <a:ln/>
        </p:spPr>
      </p:sp>
      <p:sp>
        <p:nvSpPr>
          <p:cNvPr id="422916" name="Rectangle 3">
            <a:extLst>
              <a:ext uri="{FF2B5EF4-FFF2-40B4-BE49-F238E27FC236}">
                <a16:creationId xmlns:a16="http://schemas.microsoft.com/office/drawing/2014/main" id="{42661FEB-B60E-4228-9192-FA3C694A96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a:extLst>
              <a:ext uri="{FF2B5EF4-FFF2-40B4-BE49-F238E27FC236}">
                <a16:creationId xmlns:a16="http://schemas.microsoft.com/office/drawing/2014/main" id="{498124CF-A25F-411A-A88C-1687773EC1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53085EE1-364F-4C7A-815B-CC6DBA050FE9}"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27</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3939" name="Rectangle 2">
            <a:extLst>
              <a:ext uri="{FF2B5EF4-FFF2-40B4-BE49-F238E27FC236}">
                <a16:creationId xmlns:a16="http://schemas.microsoft.com/office/drawing/2014/main" id="{90FE5046-D713-4404-839F-E74181B8F9C1}"/>
              </a:ext>
            </a:extLst>
          </p:cNvPr>
          <p:cNvSpPr>
            <a:spLocks noGrp="1" noRot="1" noChangeAspect="1" noChangeArrowheads="1" noTextEdit="1"/>
          </p:cNvSpPr>
          <p:nvPr>
            <p:ph type="sldImg"/>
          </p:nvPr>
        </p:nvSpPr>
        <p:spPr>
          <a:ln/>
        </p:spPr>
      </p:sp>
      <p:sp>
        <p:nvSpPr>
          <p:cNvPr id="423940" name="Rectangle 3">
            <a:extLst>
              <a:ext uri="{FF2B5EF4-FFF2-40B4-BE49-F238E27FC236}">
                <a16:creationId xmlns:a16="http://schemas.microsoft.com/office/drawing/2014/main" id="{552DFE8A-F70F-4743-9439-546F817BFD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a:extLst>
              <a:ext uri="{FF2B5EF4-FFF2-40B4-BE49-F238E27FC236}">
                <a16:creationId xmlns:a16="http://schemas.microsoft.com/office/drawing/2014/main" id="{5497AD17-C752-4194-820B-AC4DC63F9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D8F4DCE0-10F8-4DFF-B30F-5A023C3FFC4E}"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28</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4963" name="Rectangle 2">
            <a:extLst>
              <a:ext uri="{FF2B5EF4-FFF2-40B4-BE49-F238E27FC236}">
                <a16:creationId xmlns:a16="http://schemas.microsoft.com/office/drawing/2014/main" id="{C592B736-4D21-49C1-8F83-831518C77CA4}"/>
              </a:ext>
            </a:extLst>
          </p:cNvPr>
          <p:cNvSpPr>
            <a:spLocks noGrp="1" noRot="1" noChangeAspect="1" noChangeArrowheads="1" noTextEdit="1"/>
          </p:cNvSpPr>
          <p:nvPr>
            <p:ph type="sldImg"/>
          </p:nvPr>
        </p:nvSpPr>
        <p:spPr>
          <a:ln/>
        </p:spPr>
      </p:sp>
      <p:sp>
        <p:nvSpPr>
          <p:cNvPr id="424964" name="Rectangle 3">
            <a:extLst>
              <a:ext uri="{FF2B5EF4-FFF2-40B4-BE49-F238E27FC236}">
                <a16:creationId xmlns:a16="http://schemas.microsoft.com/office/drawing/2014/main" id="{62929FD5-BD9B-4BC2-B997-1BE6074779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a:extLst>
              <a:ext uri="{FF2B5EF4-FFF2-40B4-BE49-F238E27FC236}">
                <a16:creationId xmlns:a16="http://schemas.microsoft.com/office/drawing/2014/main" id="{CD6AC751-EFF7-4CAA-8692-FE80B94F36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61EC161D-B6FC-4743-8A6E-B978A1EA7D0F}"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29</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5987" name="Rectangle 2">
            <a:extLst>
              <a:ext uri="{FF2B5EF4-FFF2-40B4-BE49-F238E27FC236}">
                <a16:creationId xmlns:a16="http://schemas.microsoft.com/office/drawing/2014/main" id="{BF534597-CF2F-4963-8F8C-CC46CBA2DB32}"/>
              </a:ext>
            </a:extLst>
          </p:cNvPr>
          <p:cNvSpPr>
            <a:spLocks noGrp="1" noRot="1" noChangeAspect="1" noChangeArrowheads="1" noTextEdit="1"/>
          </p:cNvSpPr>
          <p:nvPr>
            <p:ph type="sldImg"/>
          </p:nvPr>
        </p:nvSpPr>
        <p:spPr>
          <a:ln/>
        </p:spPr>
      </p:sp>
      <p:sp>
        <p:nvSpPr>
          <p:cNvPr id="425988" name="Rectangle 3">
            <a:extLst>
              <a:ext uri="{FF2B5EF4-FFF2-40B4-BE49-F238E27FC236}">
                <a16:creationId xmlns:a16="http://schemas.microsoft.com/office/drawing/2014/main" id="{F4F7AED2-1DAE-4A7F-95FB-1D91695122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a:extLst>
              <a:ext uri="{FF2B5EF4-FFF2-40B4-BE49-F238E27FC236}">
                <a16:creationId xmlns:a16="http://schemas.microsoft.com/office/drawing/2014/main" id="{B6220750-F29F-470A-BF68-32BF5B3F2C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B95A621F-CAED-44CC-9C3C-3A20EBAA8F1D}"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30</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7011" name="Rectangle 2">
            <a:extLst>
              <a:ext uri="{FF2B5EF4-FFF2-40B4-BE49-F238E27FC236}">
                <a16:creationId xmlns:a16="http://schemas.microsoft.com/office/drawing/2014/main" id="{5E3C1EB6-F3AB-453D-822A-E4A2AD908F51}"/>
              </a:ext>
            </a:extLst>
          </p:cNvPr>
          <p:cNvSpPr>
            <a:spLocks noGrp="1" noRot="1" noChangeAspect="1" noChangeArrowheads="1" noTextEdit="1"/>
          </p:cNvSpPr>
          <p:nvPr>
            <p:ph type="sldImg"/>
          </p:nvPr>
        </p:nvSpPr>
        <p:spPr>
          <a:ln/>
        </p:spPr>
      </p:sp>
      <p:sp>
        <p:nvSpPr>
          <p:cNvPr id="427012" name="Rectangle 3">
            <a:extLst>
              <a:ext uri="{FF2B5EF4-FFF2-40B4-BE49-F238E27FC236}">
                <a16:creationId xmlns:a16="http://schemas.microsoft.com/office/drawing/2014/main" id="{5F4B4D8F-84AD-478E-8E2A-95FA777477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a:extLst>
              <a:ext uri="{FF2B5EF4-FFF2-40B4-BE49-F238E27FC236}">
                <a16:creationId xmlns:a16="http://schemas.microsoft.com/office/drawing/2014/main" id="{2C3C6779-90B9-4D8C-825E-42FAE239A2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CBA40854-3C24-4BFF-8434-95E46BA361F4}"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0387" name="Rectangle 2">
            <a:extLst>
              <a:ext uri="{FF2B5EF4-FFF2-40B4-BE49-F238E27FC236}">
                <a16:creationId xmlns:a16="http://schemas.microsoft.com/office/drawing/2014/main" id="{3642631E-1195-4E95-A32E-5860C91A6BE5}"/>
              </a:ext>
            </a:extLst>
          </p:cNvPr>
          <p:cNvSpPr>
            <a:spLocks noGrp="1" noRot="1" noChangeAspect="1" noChangeArrowheads="1" noTextEdit="1"/>
          </p:cNvSpPr>
          <p:nvPr>
            <p:ph type="sldImg"/>
          </p:nvPr>
        </p:nvSpPr>
        <p:spPr>
          <a:ln/>
        </p:spPr>
      </p:sp>
      <p:sp>
        <p:nvSpPr>
          <p:cNvPr id="400388" name="Rectangle 3">
            <a:extLst>
              <a:ext uri="{FF2B5EF4-FFF2-40B4-BE49-F238E27FC236}">
                <a16:creationId xmlns:a16="http://schemas.microsoft.com/office/drawing/2014/main" id="{3C91A4C0-D1A8-49D7-9BA2-735C7AC724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a:extLst>
              <a:ext uri="{FF2B5EF4-FFF2-40B4-BE49-F238E27FC236}">
                <a16:creationId xmlns:a16="http://schemas.microsoft.com/office/drawing/2014/main" id="{AE3E30D2-2BDF-4036-ACED-267159BE1D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7C47F53E-9A8D-42BF-8004-CD16C5CB34F2}"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31</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8035" name="Rectangle 2">
            <a:extLst>
              <a:ext uri="{FF2B5EF4-FFF2-40B4-BE49-F238E27FC236}">
                <a16:creationId xmlns:a16="http://schemas.microsoft.com/office/drawing/2014/main" id="{615C8B88-B1FF-448A-8EFF-91DCC60938E4}"/>
              </a:ext>
            </a:extLst>
          </p:cNvPr>
          <p:cNvSpPr>
            <a:spLocks noGrp="1" noRot="1" noChangeAspect="1" noChangeArrowheads="1" noTextEdit="1"/>
          </p:cNvSpPr>
          <p:nvPr>
            <p:ph type="sldImg"/>
          </p:nvPr>
        </p:nvSpPr>
        <p:spPr>
          <a:ln/>
        </p:spPr>
      </p:sp>
      <p:sp>
        <p:nvSpPr>
          <p:cNvPr id="428036" name="Rectangle 3">
            <a:extLst>
              <a:ext uri="{FF2B5EF4-FFF2-40B4-BE49-F238E27FC236}">
                <a16:creationId xmlns:a16="http://schemas.microsoft.com/office/drawing/2014/main" id="{CCD9CBD3-7A6E-4D81-BD42-1A5DF521FB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a:extLst>
              <a:ext uri="{FF2B5EF4-FFF2-40B4-BE49-F238E27FC236}">
                <a16:creationId xmlns:a16="http://schemas.microsoft.com/office/drawing/2014/main" id="{4E084DD2-F41C-4D51-B6B8-DD6A063D1C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87B982E8-B677-4FA1-8E50-5BD1185ACF42}"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32</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9059" name="Rectangle 2">
            <a:extLst>
              <a:ext uri="{FF2B5EF4-FFF2-40B4-BE49-F238E27FC236}">
                <a16:creationId xmlns:a16="http://schemas.microsoft.com/office/drawing/2014/main" id="{4DCB2817-223C-4D9B-B02F-772DFA97AE41}"/>
              </a:ext>
            </a:extLst>
          </p:cNvPr>
          <p:cNvSpPr>
            <a:spLocks noGrp="1" noRot="1" noChangeAspect="1" noChangeArrowheads="1" noTextEdit="1"/>
          </p:cNvSpPr>
          <p:nvPr>
            <p:ph type="sldImg"/>
          </p:nvPr>
        </p:nvSpPr>
        <p:spPr>
          <a:ln/>
        </p:spPr>
      </p:sp>
      <p:sp>
        <p:nvSpPr>
          <p:cNvPr id="429060" name="Rectangle 3">
            <a:extLst>
              <a:ext uri="{FF2B5EF4-FFF2-40B4-BE49-F238E27FC236}">
                <a16:creationId xmlns:a16="http://schemas.microsoft.com/office/drawing/2014/main" id="{4F52B1A0-ECB7-4932-BCCD-2F3B187D20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a:extLst>
              <a:ext uri="{FF2B5EF4-FFF2-40B4-BE49-F238E27FC236}">
                <a16:creationId xmlns:a16="http://schemas.microsoft.com/office/drawing/2014/main" id="{C10790B8-D32D-40A7-9199-60D932E16B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DD3173BF-2CF1-4DCF-9876-3BC432D0E2FF}"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33</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0083" name="Rectangle 2">
            <a:extLst>
              <a:ext uri="{FF2B5EF4-FFF2-40B4-BE49-F238E27FC236}">
                <a16:creationId xmlns:a16="http://schemas.microsoft.com/office/drawing/2014/main" id="{D7E9C2BD-170B-4B32-9E18-D26E9068D82C}"/>
              </a:ext>
            </a:extLst>
          </p:cNvPr>
          <p:cNvSpPr>
            <a:spLocks noGrp="1" noRot="1" noChangeAspect="1" noChangeArrowheads="1" noTextEdit="1"/>
          </p:cNvSpPr>
          <p:nvPr>
            <p:ph type="sldImg"/>
          </p:nvPr>
        </p:nvSpPr>
        <p:spPr>
          <a:ln/>
        </p:spPr>
      </p:sp>
      <p:sp>
        <p:nvSpPr>
          <p:cNvPr id="430084" name="Rectangle 3">
            <a:extLst>
              <a:ext uri="{FF2B5EF4-FFF2-40B4-BE49-F238E27FC236}">
                <a16:creationId xmlns:a16="http://schemas.microsoft.com/office/drawing/2014/main" id="{944B9FBE-9ADA-4C1B-AD35-680EF4A703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a:extLst>
              <a:ext uri="{FF2B5EF4-FFF2-40B4-BE49-F238E27FC236}">
                <a16:creationId xmlns:a16="http://schemas.microsoft.com/office/drawing/2014/main" id="{5AAFA6A2-3DD9-45F6-A95F-1FEE4FDE0C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1E15C7B7-D01A-4F65-A9EC-D7B5DCACD149}"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34</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1107" name="Rectangle 2">
            <a:extLst>
              <a:ext uri="{FF2B5EF4-FFF2-40B4-BE49-F238E27FC236}">
                <a16:creationId xmlns:a16="http://schemas.microsoft.com/office/drawing/2014/main" id="{D209C4F1-76DB-41FB-9A9A-4EFC6668197D}"/>
              </a:ext>
            </a:extLst>
          </p:cNvPr>
          <p:cNvSpPr>
            <a:spLocks noGrp="1" noRot="1" noChangeAspect="1" noChangeArrowheads="1" noTextEdit="1"/>
          </p:cNvSpPr>
          <p:nvPr>
            <p:ph type="sldImg"/>
          </p:nvPr>
        </p:nvSpPr>
        <p:spPr>
          <a:ln/>
        </p:spPr>
      </p:sp>
      <p:sp>
        <p:nvSpPr>
          <p:cNvPr id="431108" name="Rectangle 3">
            <a:extLst>
              <a:ext uri="{FF2B5EF4-FFF2-40B4-BE49-F238E27FC236}">
                <a16:creationId xmlns:a16="http://schemas.microsoft.com/office/drawing/2014/main" id="{2A2701A7-A3E2-42F7-AA2D-75E0311034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a:extLst>
              <a:ext uri="{FF2B5EF4-FFF2-40B4-BE49-F238E27FC236}">
                <a16:creationId xmlns:a16="http://schemas.microsoft.com/office/drawing/2014/main" id="{5C415105-C3CB-48BE-8B93-372AA89098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0911D885-211E-41B5-AA93-C5BF0F4B735C}"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35</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2131" name="Rectangle 2">
            <a:extLst>
              <a:ext uri="{FF2B5EF4-FFF2-40B4-BE49-F238E27FC236}">
                <a16:creationId xmlns:a16="http://schemas.microsoft.com/office/drawing/2014/main" id="{3FC5147B-E74C-4B2A-99E1-5940E814176D}"/>
              </a:ext>
            </a:extLst>
          </p:cNvPr>
          <p:cNvSpPr>
            <a:spLocks noGrp="1" noRot="1" noChangeAspect="1" noChangeArrowheads="1" noTextEdit="1"/>
          </p:cNvSpPr>
          <p:nvPr>
            <p:ph type="sldImg"/>
          </p:nvPr>
        </p:nvSpPr>
        <p:spPr>
          <a:ln/>
        </p:spPr>
      </p:sp>
      <p:sp>
        <p:nvSpPr>
          <p:cNvPr id="432132" name="Rectangle 3">
            <a:extLst>
              <a:ext uri="{FF2B5EF4-FFF2-40B4-BE49-F238E27FC236}">
                <a16:creationId xmlns:a16="http://schemas.microsoft.com/office/drawing/2014/main" id="{44AEAB57-FED0-40FE-80C0-E3B1D5AE15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a:extLst>
              <a:ext uri="{FF2B5EF4-FFF2-40B4-BE49-F238E27FC236}">
                <a16:creationId xmlns:a16="http://schemas.microsoft.com/office/drawing/2014/main" id="{C455FC6F-917A-4757-8813-1B566C0674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003A08E9-9F4B-4E88-896C-21136ADB0AC6}"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36</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3155" name="Rectangle 2">
            <a:extLst>
              <a:ext uri="{FF2B5EF4-FFF2-40B4-BE49-F238E27FC236}">
                <a16:creationId xmlns:a16="http://schemas.microsoft.com/office/drawing/2014/main" id="{21C4CAF0-B5F2-4E33-8EDB-361E1A5931C4}"/>
              </a:ext>
            </a:extLst>
          </p:cNvPr>
          <p:cNvSpPr>
            <a:spLocks noGrp="1" noRot="1" noChangeAspect="1" noChangeArrowheads="1" noTextEdit="1"/>
          </p:cNvSpPr>
          <p:nvPr>
            <p:ph type="sldImg"/>
          </p:nvPr>
        </p:nvSpPr>
        <p:spPr>
          <a:ln/>
        </p:spPr>
      </p:sp>
      <p:sp>
        <p:nvSpPr>
          <p:cNvPr id="433156" name="Rectangle 3">
            <a:extLst>
              <a:ext uri="{FF2B5EF4-FFF2-40B4-BE49-F238E27FC236}">
                <a16:creationId xmlns:a16="http://schemas.microsoft.com/office/drawing/2014/main" id="{92B4A4C9-ACBD-49E7-820D-7DFDFF6C0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a:extLst>
              <a:ext uri="{FF2B5EF4-FFF2-40B4-BE49-F238E27FC236}">
                <a16:creationId xmlns:a16="http://schemas.microsoft.com/office/drawing/2014/main" id="{1CC20E87-F906-4C74-BC73-0055F77D8E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A7C9529E-32E1-45D4-A39F-98B19ECB4B5F}"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37</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4179" name="Rectangle 2">
            <a:extLst>
              <a:ext uri="{FF2B5EF4-FFF2-40B4-BE49-F238E27FC236}">
                <a16:creationId xmlns:a16="http://schemas.microsoft.com/office/drawing/2014/main" id="{F36B5C30-BA35-423C-A872-DA1A3F1E378E}"/>
              </a:ext>
            </a:extLst>
          </p:cNvPr>
          <p:cNvSpPr>
            <a:spLocks noGrp="1" noRot="1" noChangeAspect="1" noChangeArrowheads="1" noTextEdit="1"/>
          </p:cNvSpPr>
          <p:nvPr>
            <p:ph type="sldImg"/>
          </p:nvPr>
        </p:nvSpPr>
        <p:spPr>
          <a:ln/>
        </p:spPr>
      </p:sp>
      <p:sp>
        <p:nvSpPr>
          <p:cNvPr id="434180" name="Rectangle 3">
            <a:extLst>
              <a:ext uri="{FF2B5EF4-FFF2-40B4-BE49-F238E27FC236}">
                <a16:creationId xmlns:a16="http://schemas.microsoft.com/office/drawing/2014/main" id="{619A8D9D-F52A-4C22-8BED-952D19C9E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a:extLst>
              <a:ext uri="{FF2B5EF4-FFF2-40B4-BE49-F238E27FC236}">
                <a16:creationId xmlns:a16="http://schemas.microsoft.com/office/drawing/2014/main" id="{8CD89D41-B4B3-4528-AE31-3D2427954D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A7E10EC8-3B6B-45BE-9C67-F999BA439BE9}"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38</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5203" name="Rectangle 2">
            <a:extLst>
              <a:ext uri="{FF2B5EF4-FFF2-40B4-BE49-F238E27FC236}">
                <a16:creationId xmlns:a16="http://schemas.microsoft.com/office/drawing/2014/main" id="{B820E871-589E-44B9-9DBA-64DEE5911924}"/>
              </a:ext>
            </a:extLst>
          </p:cNvPr>
          <p:cNvSpPr>
            <a:spLocks noGrp="1" noRot="1" noChangeAspect="1" noChangeArrowheads="1" noTextEdit="1"/>
          </p:cNvSpPr>
          <p:nvPr>
            <p:ph type="sldImg"/>
          </p:nvPr>
        </p:nvSpPr>
        <p:spPr>
          <a:ln/>
        </p:spPr>
      </p:sp>
      <p:sp>
        <p:nvSpPr>
          <p:cNvPr id="435204" name="Rectangle 3">
            <a:extLst>
              <a:ext uri="{FF2B5EF4-FFF2-40B4-BE49-F238E27FC236}">
                <a16:creationId xmlns:a16="http://schemas.microsoft.com/office/drawing/2014/main" id="{71CCE5F3-F435-4BF2-ACAA-DF31C441ED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a:extLst>
              <a:ext uri="{FF2B5EF4-FFF2-40B4-BE49-F238E27FC236}">
                <a16:creationId xmlns:a16="http://schemas.microsoft.com/office/drawing/2014/main" id="{CFB23ED1-C65C-47AB-B240-344F858C67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DFFE792E-5BA9-4D2B-89EF-E37CB112231A}"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39</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6227" name="Rectangle 2">
            <a:extLst>
              <a:ext uri="{FF2B5EF4-FFF2-40B4-BE49-F238E27FC236}">
                <a16:creationId xmlns:a16="http://schemas.microsoft.com/office/drawing/2014/main" id="{6B974DF6-2332-41D8-AF8B-E6DEC6E475ED}"/>
              </a:ext>
            </a:extLst>
          </p:cNvPr>
          <p:cNvSpPr>
            <a:spLocks noGrp="1" noRot="1" noChangeAspect="1" noChangeArrowheads="1" noTextEdit="1"/>
          </p:cNvSpPr>
          <p:nvPr>
            <p:ph type="sldImg"/>
          </p:nvPr>
        </p:nvSpPr>
        <p:spPr>
          <a:ln/>
        </p:spPr>
      </p:sp>
      <p:sp>
        <p:nvSpPr>
          <p:cNvPr id="436228" name="Rectangle 3">
            <a:extLst>
              <a:ext uri="{FF2B5EF4-FFF2-40B4-BE49-F238E27FC236}">
                <a16:creationId xmlns:a16="http://schemas.microsoft.com/office/drawing/2014/main" id="{D2829801-7AB7-48F6-A4F5-5A53900F12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a:extLst>
              <a:ext uri="{FF2B5EF4-FFF2-40B4-BE49-F238E27FC236}">
                <a16:creationId xmlns:a16="http://schemas.microsoft.com/office/drawing/2014/main" id="{ED744A70-20BE-4D19-8355-E21A1CAC8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5535CC63-D2CE-4722-A694-14C7DC82F531}"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40</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7251" name="Rectangle 2">
            <a:extLst>
              <a:ext uri="{FF2B5EF4-FFF2-40B4-BE49-F238E27FC236}">
                <a16:creationId xmlns:a16="http://schemas.microsoft.com/office/drawing/2014/main" id="{4750775A-6564-4DD0-A540-530EBB48ED9A}"/>
              </a:ext>
            </a:extLst>
          </p:cNvPr>
          <p:cNvSpPr>
            <a:spLocks noGrp="1" noRot="1" noChangeAspect="1" noChangeArrowheads="1" noTextEdit="1"/>
          </p:cNvSpPr>
          <p:nvPr>
            <p:ph type="sldImg"/>
          </p:nvPr>
        </p:nvSpPr>
        <p:spPr>
          <a:ln/>
        </p:spPr>
      </p:sp>
      <p:sp>
        <p:nvSpPr>
          <p:cNvPr id="437252" name="Rectangle 3">
            <a:extLst>
              <a:ext uri="{FF2B5EF4-FFF2-40B4-BE49-F238E27FC236}">
                <a16:creationId xmlns:a16="http://schemas.microsoft.com/office/drawing/2014/main" id="{78ECF457-2F24-402D-8F7E-E15EE0E2DC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a:extLst>
              <a:ext uri="{FF2B5EF4-FFF2-40B4-BE49-F238E27FC236}">
                <a16:creationId xmlns:a16="http://schemas.microsoft.com/office/drawing/2014/main" id="{47E5F223-BCD7-4B24-88BA-3EDF56164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EFE9690D-4052-4532-8623-89CB596525AD}"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5</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1411" name="Rectangle 2">
            <a:extLst>
              <a:ext uri="{FF2B5EF4-FFF2-40B4-BE49-F238E27FC236}">
                <a16:creationId xmlns:a16="http://schemas.microsoft.com/office/drawing/2014/main" id="{4C8FBE3F-D61C-47F9-A3BA-113602A4244D}"/>
              </a:ext>
            </a:extLst>
          </p:cNvPr>
          <p:cNvSpPr>
            <a:spLocks noGrp="1" noRot="1" noChangeAspect="1" noChangeArrowheads="1" noTextEdit="1"/>
          </p:cNvSpPr>
          <p:nvPr>
            <p:ph type="sldImg"/>
          </p:nvPr>
        </p:nvSpPr>
        <p:spPr>
          <a:ln/>
        </p:spPr>
      </p:sp>
      <p:sp>
        <p:nvSpPr>
          <p:cNvPr id="401412" name="Rectangle 3">
            <a:extLst>
              <a:ext uri="{FF2B5EF4-FFF2-40B4-BE49-F238E27FC236}">
                <a16:creationId xmlns:a16="http://schemas.microsoft.com/office/drawing/2014/main" id="{EAC87A2C-054E-44CB-9772-3D2C490CA0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a:extLst>
              <a:ext uri="{FF2B5EF4-FFF2-40B4-BE49-F238E27FC236}">
                <a16:creationId xmlns:a16="http://schemas.microsoft.com/office/drawing/2014/main" id="{C4740214-876F-4AA6-B159-691F5F4264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BEC566EB-514B-47DC-8370-D55F90B9F9B3}"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41</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8275" name="Rectangle 2">
            <a:extLst>
              <a:ext uri="{FF2B5EF4-FFF2-40B4-BE49-F238E27FC236}">
                <a16:creationId xmlns:a16="http://schemas.microsoft.com/office/drawing/2014/main" id="{EC8E77B2-0305-4690-BFDE-0B02BFDD9A04}"/>
              </a:ext>
            </a:extLst>
          </p:cNvPr>
          <p:cNvSpPr>
            <a:spLocks noGrp="1" noRot="1" noChangeAspect="1" noChangeArrowheads="1" noTextEdit="1"/>
          </p:cNvSpPr>
          <p:nvPr>
            <p:ph type="sldImg"/>
          </p:nvPr>
        </p:nvSpPr>
        <p:spPr>
          <a:ln/>
        </p:spPr>
      </p:sp>
      <p:sp>
        <p:nvSpPr>
          <p:cNvPr id="438276" name="Rectangle 3">
            <a:extLst>
              <a:ext uri="{FF2B5EF4-FFF2-40B4-BE49-F238E27FC236}">
                <a16:creationId xmlns:a16="http://schemas.microsoft.com/office/drawing/2014/main" id="{2C0B8127-4EF3-4EE3-830C-AA9FF6C53F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a:extLst>
              <a:ext uri="{FF2B5EF4-FFF2-40B4-BE49-F238E27FC236}">
                <a16:creationId xmlns:a16="http://schemas.microsoft.com/office/drawing/2014/main" id="{437F8B91-0B57-4B8B-8C42-D82B65D051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74C6D6D5-A0D0-48B4-A3C0-39452CD30517}"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42</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9299" name="Rectangle 2">
            <a:extLst>
              <a:ext uri="{FF2B5EF4-FFF2-40B4-BE49-F238E27FC236}">
                <a16:creationId xmlns:a16="http://schemas.microsoft.com/office/drawing/2014/main" id="{91F66B6F-FD42-49BF-93F2-5CFEF3B4ADDA}"/>
              </a:ext>
            </a:extLst>
          </p:cNvPr>
          <p:cNvSpPr>
            <a:spLocks noGrp="1" noRot="1" noChangeAspect="1" noChangeArrowheads="1" noTextEdit="1"/>
          </p:cNvSpPr>
          <p:nvPr>
            <p:ph type="sldImg"/>
          </p:nvPr>
        </p:nvSpPr>
        <p:spPr>
          <a:ln/>
        </p:spPr>
      </p:sp>
      <p:sp>
        <p:nvSpPr>
          <p:cNvPr id="439300" name="Rectangle 3">
            <a:extLst>
              <a:ext uri="{FF2B5EF4-FFF2-40B4-BE49-F238E27FC236}">
                <a16:creationId xmlns:a16="http://schemas.microsoft.com/office/drawing/2014/main" id="{31C42D60-954D-42FA-98CF-6A6C0C7089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a:extLst>
              <a:ext uri="{FF2B5EF4-FFF2-40B4-BE49-F238E27FC236}">
                <a16:creationId xmlns:a16="http://schemas.microsoft.com/office/drawing/2014/main" id="{22C9176E-5529-4C9A-AF81-651D30D8C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43E26B33-4BF0-4F66-895C-8533BF506049}"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43</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40323" name="Rectangle 2">
            <a:extLst>
              <a:ext uri="{FF2B5EF4-FFF2-40B4-BE49-F238E27FC236}">
                <a16:creationId xmlns:a16="http://schemas.microsoft.com/office/drawing/2014/main" id="{D4E38619-DC0E-4457-8CC3-91A42154573D}"/>
              </a:ext>
            </a:extLst>
          </p:cNvPr>
          <p:cNvSpPr>
            <a:spLocks noGrp="1" noRot="1" noChangeAspect="1" noChangeArrowheads="1" noTextEdit="1"/>
          </p:cNvSpPr>
          <p:nvPr>
            <p:ph type="sldImg"/>
          </p:nvPr>
        </p:nvSpPr>
        <p:spPr>
          <a:ln/>
        </p:spPr>
      </p:sp>
      <p:sp>
        <p:nvSpPr>
          <p:cNvPr id="440324" name="Rectangle 3">
            <a:extLst>
              <a:ext uri="{FF2B5EF4-FFF2-40B4-BE49-F238E27FC236}">
                <a16:creationId xmlns:a16="http://schemas.microsoft.com/office/drawing/2014/main" id="{58A74757-4884-427F-903D-63556B74F4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a:extLst>
              <a:ext uri="{FF2B5EF4-FFF2-40B4-BE49-F238E27FC236}">
                <a16:creationId xmlns:a16="http://schemas.microsoft.com/office/drawing/2014/main" id="{6AE9BB8E-2A15-47DF-B36A-725B457576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56D808B9-D143-4838-B2C8-C6E6F32C9DF3}"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44</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41347" name="Rectangle 2">
            <a:extLst>
              <a:ext uri="{FF2B5EF4-FFF2-40B4-BE49-F238E27FC236}">
                <a16:creationId xmlns:a16="http://schemas.microsoft.com/office/drawing/2014/main" id="{008F9538-7DF1-4AE3-AA36-D47A1C9C31F5}"/>
              </a:ext>
            </a:extLst>
          </p:cNvPr>
          <p:cNvSpPr>
            <a:spLocks noGrp="1" noRot="1" noChangeAspect="1" noChangeArrowheads="1" noTextEdit="1"/>
          </p:cNvSpPr>
          <p:nvPr>
            <p:ph type="sldImg"/>
          </p:nvPr>
        </p:nvSpPr>
        <p:spPr>
          <a:ln/>
        </p:spPr>
      </p:sp>
      <p:sp>
        <p:nvSpPr>
          <p:cNvPr id="441348" name="Rectangle 3">
            <a:extLst>
              <a:ext uri="{FF2B5EF4-FFF2-40B4-BE49-F238E27FC236}">
                <a16:creationId xmlns:a16="http://schemas.microsoft.com/office/drawing/2014/main" id="{28A41CF6-AF00-40BE-B381-14B4B9F91C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a:extLst>
              <a:ext uri="{FF2B5EF4-FFF2-40B4-BE49-F238E27FC236}">
                <a16:creationId xmlns:a16="http://schemas.microsoft.com/office/drawing/2014/main" id="{F749B078-593C-4C7E-9980-B4709E0F8C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C3DD46C3-463D-4BD7-B030-15BED91AA96F}"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45</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42371" name="Rectangle 2">
            <a:extLst>
              <a:ext uri="{FF2B5EF4-FFF2-40B4-BE49-F238E27FC236}">
                <a16:creationId xmlns:a16="http://schemas.microsoft.com/office/drawing/2014/main" id="{8EF9AD21-5A1F-42F5-B47D-69FF0C35D631}"/>
              </a:ext>
            </a:extLst>
          </p:cNvPr>
          <p:cNvSpPr>
            <a:spLocks noGrp="1" noRot="1" noChangeAspect="1" noChangeArrowheads="1" noTextEdit="1"/>
          </p:cNvSpPr>
          <p:nvPr>
            <p:ph type="sldImg"/>
          </p:nvPr>
        </p:nvSpPr>
        <p:spPr>
          <a:ln/>
        </p:spPr>
      </p:sp>
      <p:sp>
        <p:nvSpPr>
          <p:cNvPr id="442372" name="Rectangle 3">
            <a:extLst>
              <a:ext uri="{FF2B5EF4-FFF2-40B4-BE49-F238E27FC236}">
                <a16:creationId xmlns:a16="http://schemas.microsoft.com/office/drawing/2014/main" id="{BDA050E5-3D6E-4E0D-AAEF-19EA1B84D1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a:extLst>
              <a:ext uri="{FF2B5EF4-FFF2-40B4-BE49-F238E27FC236}">
                <a16:creationId xmlns:a16="http://schemas.microsoft.com/office/drawing/2014/main" id="{58430EB3-3845-44E8-BC12-2C340E5AAD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0AE75177-574D-431C-8E06-AABE1EA1D10C}"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46</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43395" name="Rectangle 2">
            <a:extLst>
              <a:ext uri="{FF2B5EF4-FFF2-40B4-BE49-F238E27FC236}">
                <a16:creationId xmlns:a16="http://schemas.microsoft.com/office/drawing/2014/main" id="{EF2305DD-E5FF-4CB9-B18C-7D696536E079}"/>
              </a:ext>
            </a:extLst>
          </p:cNvPr>
          <p:cNvSpPr>
            <a:spLocks noGrp="1" noRot="1" noChangeAspect="1" noChangeArrowheads="1" noTextEdit="1"/>
          </p:cNvSpPr>
          <p:nvPr>
            <p:ph type="sldImg"/>
          </p:nvPr>
        </p:nvSpPr>
        <p:spPr>
          <a:ln/>
        </p:spPr>
      </p:sp>
      <p:sp>
        <p:nvSpPr>
          <p:cNvPr id="443396" name="Rectangle 3">
            <a:extLst>
              <a:ext uri="{FF2B5EF4-FFF2-40B4-BE49-F238E27FC236}">
                <a16:creationId xmlns:a16="http://schemas.microsoft.com/office/drawing/2014/main" id="{AA6D14FC-5212-49F2-A62C-14827A2F66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a:extLst>
              <a:ext uri="{FF2B5EF4-FFF2-40B4-BE49-F238E27FC236}">
                <a16:creationId xmlns:a16="http://schemas.microsoft.com/office/drawing/2014/main" id="{9163DB7D-BCEA-42E1-AB1B-255FBD5234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1A5EB5F7-7E6B-43C0-A001-0288B4C2DF75}"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47</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44419" name="Rectangle 2">
            <a:extLst>
              <a:ext uri="{FF2B5EF4-FFF2-40B4-BE49-F238E27FC236}">
                <a16:creationId xmlns:a16="http://schemas.microsoft.com/office/drawing/2014/main" id="{51CF6041-BEDE-4856-8276-209A84B50F66}"/>
              </a:ext>
            </a:extLst>
          </p:cNvPr>
          <p:cNvSpPr>
            <a:spLocks noGrp="1" noRot="1" noChangeAspect="1" noChangeArrowheads="1" noTextEdit="1"/>
          </p:cNvSpPr>
          <p:nvPr>
            <p:ph type="sldImg"/>
          </p:nvPr>
        </p:nvSpPr>
        <p:spPr>
          <a:ln/>
        </p:spPr>
      </p:sp>
      <p:sp>
        <p:nvSpPr>
          <p:cNvPr id="444420" name="Rectangle 3">
            <a:extLst>
              <a:ext uri="{FF2B5EF4-FFF2-40B4-BE49-F238E27FC236}">
                <a16:creationId xmlns:a16="http://schemas.microsoft.com/office/drawing/2014/main" id="{0059FD6F-E70E-44C3-B3FE-95F3824199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AFF22B7F-6E2F-45C5-B3DF-282AC807DF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CA956286-5E90-4D58-B8E4-90CE61E10DB1}"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48</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45443" name="Rectangle 2">
            <a:extLst>
              <a:ext uri="{FF2B5EF4-FFF2-40B4-BE49-F238E27FC236}">
                <a16:creationId xmlns:a16="http://schemas.microsoft.com/office/drawing/2014/main" id="{7C3BA141-F55E-4B56-8CDC-CA5B3F32A70C}"/>
              </a:ext>
            </a:extLst>
          </p:cNvPr>
          <p:cNvSpPr>
            <a:spLocks noGrp="1" noRot="1" noChangeAspect="1" noChangeArrowheads="1" noTextEdit="1"/>
          </p:cNvSpPr>
          <p:nvPr>
            <p:ph type="sldImg"/>
          </p:nvPr>
        </p:nvSpPr>
        <p:spPr>
          <a:ln/>
        </p:spPr>
      </p:sp>
      <p:sp>
        <p:nvSpPr>
          <p:cNvPr id="445444" name="Rectangle 3">
            <a:extLst>
              <a:ext uri="{FF2B5EF4-FFF2-40B4-BE49-F238E27FC236}">
                <a16:creationId xmlns:a16="http://schemas.microsoft.com/office/drawing/2014/main" id="{AEB4B69C-FFEA-4C77-A69C-28F6E442B8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a:extLst>
              <a:ext uri="{FF2B5EF4-FFF2-40B4-BE49-F238E27FC236}">
                <a16:creationId xmlns:a16="http://schemas.microsoft.com/office/drawing/2014/main" id="{9B3FACB0-4ECD-429A-8F85-6E2138755F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B60713A7-99D9-4783-9EE2-D30D24D2802C}"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6</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2435" name="Rectangle 2">
            <a:extLst>
              <a:ext uri="{FF2B5EF4-FFF2-40B4-BE49-F238E27FC236}">
                <a16:creationId xmlns:a16="http://schemas.microsoft.com/office/drawing/2014/main" id="{64D626EE-9C1F-451F-BA54-FA8CF8A73E24}"/>
              </a:ext>
            </a:extLst>
          </p:cNvPr>
          <p:cNvSpPr>
            <a:spLocks noGrp="1" noRot="1" noChangeAspect="1" noChangeArrowheads="1" noTextEdit="1"/>
          </p:cNvSpPr>
          <p:nvPr>
            <p:ph type="sldImg"/>
          </p:nvPr>
        </p:nvSpPr>
        <p:spPr>
          <a:ln/>
        </p:spPr>
      </p:sp>
      <p:sp>
        <p:nvSpPr>
          <p:cNvPr id="402436" name="Rectangle 3">
            <a:extLst>
              <a:ext uri="{FF2B5EF4-FFF2-40B4-BE49-F238E27FC236}">
                <a16:creationId xmlns:a16="http://schemas.microsoft.com/office/drawing/2014/main" id="{336950E9-6A71-4508-9609-C122C7DE08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a:extLst>
              <a:ext uri="{FF2B5EF4-FFF2-40B4-BE49-F238E27FC236}">
                <a16:creationId xmlns:a16="http://schemas.microsoft.com/office/drawing/2014/main" id="{51373164-90A5-4C5D-B902-A2D751EA1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28F1D65A-816E-4014-B5B7-49A11F1E3DBA}"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7</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3459" name="Rectangle 2">
            <a:extLst>
              <a:ext uri="{FF2B5EF4-FFF2-40B4-BE49-F238E27FC236}">
                <a16:creationId xmlns:a16="http://schemas.microsoft.com/office/drawing/2014/main" id="{52D70F98-A3C0-42BF-8F9E-92085923AA0A}"/>
              </a:ext>
            </a:extLst>
          </p:cNvPr>
          <p:cNvSpPr>
            <a:spLocks noGrp="1" noRot="1" noChangeAspect="1" noChangeArrowheads="1" noTextEdit="1"/>
          </p:cNvSpPr>
          <p:nvPr>
            <p:ph type="sldImg"/>
          </p:nvPr>
        </p:nvSpPr>
        <p:spPr>
          <a:ln/>
        </p:spPr>
      </p:sp>
      <p:sp>
        <p:nvSpPr>
          <p:cNvPr id="403460" name="Rectangle 3">
            <a:extLst>
              <a:ext uri="{FF2B5EF4-FFF2-40B4-BE49-F238E27FC236}">
                <a16:creationId xmlns:a16="http://schemas.microsoft.com/office/drawing/2014/main" id="{21438133-6083-4358-86FD-9D66690D21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a:extLst>
              <a:ext uri="{FF2B5EF4-FFF2-40B4-BE49-F238E27FC236}">
                <a16:creationId xmlns:a16="http://schemas.microsoft.com/office/drawing/2014/main" id="{0E06FA9B-B3E9-4B09-BE48-1297299B2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2D72CC9D-44D6-4134-BD52-0B209962C700}"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8</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4483" name="Rectangle 2">
            <a:extLst>
              <a:ext uri="{FF2B5EF4-FFF2-40B4-BE49-F238E27FC236}">
                <a16:creationId xmlns:a16="http://schemas.microsoft.com/office/drawing/2014/main" id="{8ECBA870-25A7-409D-9451-910BEEF4DD43}"/>
              </a:ext>
            </a:extLst>
          </p:cNvPr>
          <p:cNvSpPr>
            <a:spLocks noGrp="1" noRot="1" noChangeAspect="1" noChangeArrowheads="1" noTextEdit="1"/>
          </p:cNvSpPr>
          <p:nvPr>
            <p:ph type="sldImg"/>
          </p:nvPr>
        </p:nvSpPr>
        <p:spPr>
          <a:ln/>
        </p:spPr>
      </p:sp>
      <p:sp>
        <p:nvSpPr>
          <p:cNvPr id="404484" name="Rectangle 3">
            <a:extLst>
              <a:ext uri="{FF2B5EF4-FFF2-40B4-BE49-F238E27FC236}">
                <a16:creationId xmlns:a16="http://schemas.microsoft.com/office/drawing/2014/main" id="{23090F61-D651-4435-A5C4-6D753DE623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F7033896-4C79-4052-ACC0-9FAC4D9BF7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E90F91B7-F79B-42A9-AAFC-146557173D17}"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9</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5507" name="Rectangle 2">
            <a:extLst>
              <a:ext uri="{FF2B5EF4-FFF2-40B4-BE49-F238E27FC236}">
                <a16:creationId xmlns:a16="http://schemas.microsoft.com/office/drawing/2014/main" id="{BE0413BA-9AF3-4D2C-8D72-66F81DC70CA3}"/>
              </a:ext>
            </a:extLst>
          </p:cNvPr>
          <p:cNvSpPr>
            <a:spLocks noGrp="1" noRot="1" noChangeAspect="1" noChangeArrowheads="1" noTextEdit="1"/>
          </p:cNvSpPr>
          <p:nvPr>
            <p:ph type="sldImg"/>
          </p:nvPr>
        </p:nvSpPr>
        <p:spPr>
          <a:ln/>
        </p:spPr>
      </p:sp>
      <p:sp>
        <p:nvSpPr>
          <p:cNvPr id="405508" name="Rectangle 3">
            <a:extLst>
              <a:ext uri="{FF2B5EF4-FFF2-40B4-BE49-F238E27FC236}">
                <a16:creationId xmlns:a16="http://schemas.microsoft.com/office/drawing/2014/main" id="{6EB22378-7DFE-4D6C-B007-F6A1654392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a:extLst>
              <a:ext uri="{FF2B5EF4-FFF2-40B4-BE49-F238E27FC236}">
                <a16:creationId xmlns:a16="http://schemas.microsoft.com/office/drawing/2014/main" id="{5DE325B2-966A-4976-9867-ABD6A922A5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3C681D42-BEAF-4C98-8864-0FA90D065BBD}"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10</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6531" name="Rectangle 2">
            <a:extLst>
              <a:ext uri="{FF2B5EF4-FFF2-40B4-BE49-F238E27FC236}">
                <a16:creationId xmlns:a16="http://schemas.microsoft.com/office/drawing/2014/main" id="{6ADA06CF-BA99-434C-9B23-E353E2459EB1}"/>
              </a:ext>
            </a:extLst>
          </p:cNvPr>
          <p:cNvSpPr>
            <a:spLocks noGrp="1" noRot="1" noChangeAspect="1" noChangeArrowheads="1" noTextEdit="1"/>
          </p:cNvSpPr>
          <p:nvPr>
            <p:ph type="sldImg"/>
          </p:nvPr>
        </p:nvSpPr>
        <p:spPr>
          <a:ln/>
        </p:spPr>
      </p:sp>
      <p:sp>
        <p:nvSpPr>
          <p:cNvPr id="406532" name="Rectangle 3">
            <a:extLst>
              <a:ext uri="{FF2B5EF4-FFF2-40B4-BE49-F238E27FC236}">
                <a16:creationId xmlns:a16="http://schemas.microsoft.com/office/drawing/2014/main" id="{803270AB-059E-4D60-B8D4-19B7F66BD6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F3FCD9-F755-48E5-A6ED-4B660C95784E}"/>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56C5FB2F-15B5-42B6-A15C-D80B9BED04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39ABF1F-2C00-4817-8240-76819470BB21}"/>
              </a:ext>
            </a:extLst>
          </p:cNvPr>
          <p:cNvSpPr>
            <a:spLocks noGrp="1"/>
          </p:cNvSpPr>
          <p:nvPr>
            <p:ph type="dt" sz="half" idx="10"/>
          </p:nvPr>
        </p:nvSpPr>
        <p:spPr/>
        <p:txBody>
          <a:bodyPr/>
          <a:lstStyle/>
          <a:p>
            <a:fld id="{77FCF851-D549-443E-8BD2-6F34408C7664}" type="datetimeFigureOut">
              <a:rPr lang="ar-SA" smtClean="0"/>
              <a:t>08/06/1441</a:t>
            </a:fld>
            <a:endParaRPr lang="ar-SA"/>
          </a:p>
        </p:txBody>
      </p:sp>
      <p:sp>
        <p:nvSpPr>
          <p:cNvPr id="5" name="عنصر نائب للتذييل 4">
            <a:extLst>
              <a:ext uri="{FF2B5EF4-FFF2-40B4-BE49-F238E27FC236}">
                <a16:creationId xmlns:a16="http://schemas.microsoft.com/office/drawing/2014/main" id="{1995F3F1-9939-461D-B332-BA943B27656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5C4F405-A07B-4162-B640-6807E6C9FBB6}"/>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124534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0A16227-14B9-4FD9-BB71-6D4C7C080FBF}"/>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261AF68-1537-4FD3-9A4E-BE3047335370}"/>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7D462F6-DF19-45E7-B67C-414A9A2E85E9}"/>
              </a:ext>
            </a:extLst>
          </p:cNvPr>
          <p:cNvSpPr>
            <a:spLocks noGrp="1"/>
          </p:cNvSpPr>
          <p:nvPr>
            <p:ph type="dt" sz="half" idx="10"/>
          </p:nvPr>
        </p:nvSpPr>
        <p:spPr/>
        <p:txBody>
          <a:bodyPr/>
          <a:lstStyle/>
          <a:p>
            <a:fld id="{77FCF851-D549-443E-8BD2-6F34408C7664}" type="datetimeFigureOut">
              <a:rPr lang="ar-SA" smtClean="0"/>
              <a:t>08/06/1441</a:t>
            </a:fld>
            <a:endParaRPr lang="ar-SA"/>
          </a:p>
        </p:txBody>
      </p:sp>
      <p:sp>
        <p:nvSpPr>
          <p:cNvPr id="5" name="عنصر نائب للتذييل 4">
            <a:extLst>
              <a:ext uri="{FF2B5EF4-FFF2-40B4-BE49-F238E27FC236}">
                <a16:creationId xmlns:a16="http://schemas.microsoft.com/office/drawing/2014/main" id="{95CBEB3F-496A-4426-8C38-E3723BADD89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AD0F39C-B5E5-4257-BC70-DF888D4C58E7}"/>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284125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46D1D7F0-7CFD-499C-8CFD-42A6374F352D}"/>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A0AE985-F57E-4C12-9491-AC71DF663EC4}"/>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C0BB63A-3BB8-425B-B96F-4457FE0ED838}"/>
              </a:ext>
            </a:extLst>
          </p:cNvPr>
          <p:cNvSpPr>
            <a:spLocks noGrp="1"/>
          </p:cNvSpPr>
          <p:nvPr>
            <p:ph type="dt" sz="half" idx="10"/>
          </p:nvPr>
        </p:nvSpPr>
        <p:spPr/>
        <p:txBody>
          <a:bodyPr/>
          <a:lstStyle/>
          <a:p>
            <a:fld id="{77FCF851-D549-443E-8BD2-6F34408C7664}" type="datetimeFigureOut">
              <a:rPr lang="ar-SA" smtClean="0"/>
              <a:t>08/06/1441</a:t>
            </a:fld>
            <a:endParaRPr lang="ar-SA"/>
          </a:p>
        </p:txBody>
      </p:sp>
      <p:sp>
        <p:nvSpPr>
          <p:cNvPr id="5" name="عنصر نائب للتذييل 4">
            <a:extLst>
              <a:ext uri="{FF2B5EF4-FFF2-40B4-BE49-F238E27FC236}">
                <a16:creationId xmlns:a16="http://schemas.microsoft.com/office/drawing/2014/main" id="{12940DD0-FA54-4170-A091-3C469932101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503F7A5-7F40-479C-86CC-724D8713B492}"/>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308983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A7F5B55-990F-4FD9-B30B-F3B4DE5D2F32}"/>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1161566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0D8EBA-DFDB-4451-8C30-E9D5C3FBD975}"/>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60100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FFDB05-3640-4B41-9D49-985426ED17FB}"/>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320437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533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1600" y="1371600"/>
            <a:ext cx="533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53878D9-3E35-4FE8-8DF0-443E6085E0AB}"/>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3281015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CB7DA5-5BF1-4D0E-B742-924190A30649}"/>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3966041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CA626DE-3A63-497E-BDFF-69BA2D42CFB1}"/>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2878881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38D9A1-4702-4DBF-ABD9-B6887447F3D7}"/>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3022975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7262C3-7A3D-40C4-84AC-5CC8AEE2C6A4}"/>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129616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6BEB70-1038-448E-8771-9E8B4B687B6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E725372-8BD3-40CB-B4F2-A0B303469BA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69D1F5E-96CD-4A4E-B752-6B25CEE74AAC}"/>
              </a:ext>
            </a:extLst>
          </p:cNvPr>
          <p:cNvSpPr>
            <a:spLocks noGrp="1"/>
          </p:cNvSpPr>
          <p:nvPr>
            <p:ph type="dt" sz="half" idx="10"/>
          </p:nvPr>
        </p:nvSpPr>
        <p:spPr/>
        <p:txBody>
          <a:bodyPr/>
          <a:lstStyle/>
          <a:p>
            <a:fld id="{77FCF851-D549-443E-8BD2-6F34408C7664}" type="datetimeFigureOut">
              <a:rPr lang="ar-SA" smtClean="0"/>
              <a:t>08/06/1441</a:t>
            </a:fld>
            <a:endParaRPr lang="ar-SA"/>
          </a:p>
        </p:txBody>
      </p:sp>
      <p:sp>
        <p:nvSpPr>
          <p:cNvPr id="5" name="عنصر نائب للتذييل 4">
            <a:extLst>
              <a:ext uri="{FF2B5EF4-FFF2-40B4-BE49-F238E27FC236}">
                <a16:creationId xmlns:a16="http://schemas.microsoft.com/office/drawing/2014/main" id="{EA8AA1E2-E3B3-4EA7-B8EE-0D5E1F6BD42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BB74597-CEAB-4B4C-80E3-6EE582008D4F}"/>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3653669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221A326-8D61-42DB-B623-A1EE74BC941F}"/>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351587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D2FEEA-4D46-47D3-A3F7-8DE911852BA5}"/>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3796770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457200"/>
            <a:ext cx="2819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457200"/>
            <a:ext cx="82550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030A60-EA31-4072-8D83-499B0B45B75F}"/>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236968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F47040-4E6F-4478-9D72-ED7EC6CBB8B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D8414A8-1A9A-42FA-90D1-7069171CF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B49E6D85-E6C2-4BF7-8DC4-E52E6A7DA8AF}"/>
              </a:ext>
            </a:extLst>
          </p:cNvPr>
          <p:cNvSpPr>
            <a:spLocks noGrp="1"/>
          </p:cNvSpPr>
          <p:nvPr>
            <p:ph type="dt" sz="half" idx="10"/>
          </p:nvPr>
        </p:nvSpPr>
        <p:spPr/>
        <p:txBody>
          <a:bodyPr/>
          <a:lstStyle/>
          <a:p>
            <a:fld id="{77FCF851-D549-443E-8BD2-6F34408C7664}" type="datetimeFigureOut">
              <a:rPr lang="ar-SA" smtClean="0"/>
              <a:t>08/06/1441</a:t>
            </a:fld>
            <a:endParaRPr lang="ar-SA"/>
          </a:p>
        </p:txBody>
      </p:sp>
      <p:sp>
        <p:nvSpPr>
          <p:cNvPr id="5" name="عنصر نائب للتذييل 4">
            <a:extLst>
              <a:ext uri="{FF2B5EF4-FFF2-40B4-BE49-F238E27FC236}">
                <a16:creationId xmlns:a16="http://schemas.microsoft.com/office/drawing/2014/main" id="{94A95974-7ADD-42E9-B51E-3E8F77E508E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6D9114C-211E-45A5-B022-FF435E2843A2}"/>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305116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EFCE63-CACA-4638-84E3-4A416657291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0F8B8B7-D464-49BA-AE59-65858289E1F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4CC04EA9-B460-408E-901E-FDFC41E9259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B1DD3AAE-FF72-4446-830C-F388D9E40AFA}"/>
              </a:ext>
            </a:extLst>
          </p:cNvPr>
          <p:cNvSpPr>
            <a:spLocks noGrp="1"/>
          </p:cNvSpPr>
          <p:nvPr>
            <p:ph type="dt" sz="half" idx="10"/>
          </p:nvPr>
        </p:nvSpPr>
        <p:spPr/>
        <p:txBody>
          <a:bodyPr/>
          <a:lstStyle/>
          <a:p>
            <a:fld id="{77FCF851-D549-443E-8BD2-6F34408C7664}" type="datetimeFigureOut">
              <a:rPr lang="ar-SA" smtClean="0"/>
              <a:t>08/06/1441</a:t>
            </a:fld>
            <a:endParaRPr lang="ar-SA"/>
          </a:p>
        </p:txBody>
      </p:sp>
      <p:sp>
        <p:nvSpPr>
          <p:cNvPr id="6" name="عنصر نائب للتذييل 5">
            <a:extLst>
              <a:ext uri="{FF2B5EF4-FFF2-40B4-BE49-F238E27FC236}">
                <a16:creationId xmlns:a16="http://schemas.microsoft.com/office/drawing/2014/main" id="{483FD2BD-DEDE-4740-A3DC-2927FDC09AFA}"/>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330D39D-B55E-488C-B63F-B09692E89EE6}"/>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108408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DA9443-481D-41EF-ADDD-B7CD51003414}"/>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B3FECDE-1D7B-4AD9-91B7-C2A6F780D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B763FEDE-C379-4833-880D-0B7F1F05960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ECCE76F0-873C-48F6-8C3A-589409FEE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29AB8802-C21C-4E06-8955-2F03F6F2776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0A9E3BB8-B1C9-46F4-A0CB-7E2DA7399D1E}"/>
              </a:ext>
            </a:extLst>
          </p:cNvPr>
          <p:cNvSpPr>
            <a:spLocks noGrp="1"/>
          </p:cNvSpPr>
          <p:nvPr>
            <p:ph type="dt" sz="half" idx="10"/>
          </p:nvPr>
        </p:nvSpPr>
        <p:spPr/>
        <p:txBody>
          <a:bodyPr/>
          <a:lstStyle/>
          <a:p>
            <a:fld id="{77FCF851-D549-443E-8BD2-6F34408C7664}" type="datetimeFigureOut">
              <a:rPr lang="ar-SA" smtClean="0"/>
              <a:t>08/06/1441</a:t>
            </a:fld>
            <a:endParaRPr lang="ar-SA"/>
          </a:p>
        </p:txBody>
      </p:sp>
      <p:sp>
        <p:nvSpPr>
          <p:cNvPr id="8" name="عنصر نائب للتذييل 7">
            <a:extLst>
              <a:ext uri="{FF2B5EF4-FFF2-40B4-BE49-F238E27FC236}">
                <a16:creationId xmlns:a16="http://schemas.microsoft.com/office/drawing/2014/main" id="{CBB01BF6-FDB3-4B87-A82F-CB7D9B329CC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DB4FE7D-812D-489D-8305-D7FF0F04357A}"/>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321955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E2065C-40F8-4FC7-B895-1781C161335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925741E8-52CE-40B7-AD99-F40AD792F4E6}"/>
              </a:ext>
            </a:extLst>
          </p:cNvPr>
          <p:cNvSpPr>
            <a:spLocks noGrp="1"/>
          </p:cNvSpPr>
          <p:nvPr>
            <p:ph type="dt" sz="half" idx="10"/>
          </p:nvPr>
        </p:nvSpPr>
        <p:spPr/>
        <p:txBody>
          <a:bodyPr/>
          <a:lstStyle/>
          <a:p>
            <a:fld id="{77FCF851-D549-443E-8BD2-6F34408C7664}" type="datetimeFigureOut">
              <a:rPr lang="ar-SA" smtClean="0"/>
              <a:t>08/06/1441</a:t>
            </a:fld>
            <a:endParaRPr lang="ar-SA"/>
          </a:p>
        </p:txBody>
      </p:sp>
      <p:sp>
        <p:nvSpPr>
          <p:cNvPr id="4" name="عنصر نائب للتذييل 3">
            <a:extLst>
              <a:ext uri="{FF2B5EF4-FFF2-40B4-BE49-F238E27FC236}">
                <a16:creationId xmlns:a16="http://schemas.microsoft.com/office/drawing/2014/main" id="{E2A1EEAC-7452-4811-B635-AC1DB768DEF4}"/>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D8FC7E00-2AC0-4699-A2AF-D06DF311E4F8}"/>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132376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B694D21-54A8-4A47-B447-6E9090ACDB00}"/>
              </a:ext>
            </a:extLst>
          </p:cNvPr>
          <p:cNvSpPr>
            <a:spLocks noGrp="1"/>
          </p:cNvSpPr>
          <p:nvPr>
            <p:ph type="dt" sz="half" idx="10"/>
          </p:nvPr>
        </p:nvSpPr>
        <p:spPr/>
        <p:txBody>
          <a:bodyPr/>
          <a:lstStyle/>
          <a:p>
            <a:fld id="{77FCF851-D549-443E-8BD2-6F34408C7664}" type="datetimeFigureOut">
              <a:rPr lang="ar-SA" smtClean="0"/>
              <a:t>08/06/1441</a:t>
            </a:fld>
            <a:endParaRPr lang="ar-SA"/>
          </a:p>
        </p:txBody>
      </p:sp>
      <p:sp>
        <p:nvSpPr>
          <p:cNvPr id="3" name="عنصر نائب للتذييل 2">
            <a:extLst>
              <a:ext uri="{FF2B5EF4-FFF2-40B4-BE49-F238E27FC236}">
                <a16:creationId xmlns:a16="http://schemas.microsoft.com/office/drawing/2014/main" id="{8E8EFB95-D584-46D6-908C-B8D28AB21568}"/>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10E5446F-57F7-40C0-BEBA-89704C127E07}"/>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371798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1994ED-1C2E-45A2-BF96-29328779259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7481601-AB21-424C-BDF7-E4B86EA0A6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C966AE95-E246-4318-8E9A-870A470E2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5FAFE05-72A2-449F-B99C-1E43E58A53D5}"/>
              </a:ext>
            </a:extLst>
          </p:cNvPr>
          <p:cNvSpPr>
            <a:spLocks noGrp="1"/>
          </p:cNvSpPr>
          <p:nvPr>
            <p:ph type="dt" sz="half" idx="10"/>
          </p:nvPr>
        </p:nvSpPr>
        <p:spPr/>
        <p:txBody>
          <a:bodyPr/>
          <a:lstStyle/>
          <a:p>
            <a:fld id="{77FCF851-D549-443E-8BD2-6F34408C7664}" type="datetimeFigureOut">
              <a:rPr lang="ar-SA" smtClean="0"/>
              <a:t>08/06/1441</a:t>
            </a:fld>
            <a:endParaRPr lang="ar-SA"/>
          </a:p>
        </p:txBody>
      </p:sp>
      <p:sp>
        <p:nvSpPr>
          <p:cNvPr id="6" name="عنصر نائب للتذييل 5">
            <a:extLst>
              <a:ext uri="{FF2B5EF4-FFF2-40B4-BE49-F238E27FC236}">
                <a16:creationId xmlns:a16="http://schemas.microsoft.com/office/drawing/2014/main" id="{102CBF41-47C6-4D68-99AF-97D4D14BC7E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D301938-E193-4DC7-9ED9-FCC499CE3169}"/>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15561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98D2CC-FF7E-4A9B-970F-1976C54E750A}"/>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D83A2E0-A4B4-4A87-8DB7-77FA3E238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58C8A9AF-7D6A-4D19-A06E-F92BF16F9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1D1C458-46DD-4FBD-A43B-CDFDA2ACF700}"/>
              </a:ext>
            </a:extLst>
          </p:cNvPr>
          <p:cNvSpPr>
            <a:spLocks noGrp="1"/>
          </p:cNvSpPr>
          <p:nvPr>
            <p:ph type="dt" sz="half" idx="10"/>
          </p:nvPr>
        </p:nvSpPr>
        <p:spPr/>
        <p:txBody>
          <a:bodyPr/>
          <a:lstStyle/>
          <a:p>
            <a:fld id="{77FCF851-D549-443E-8BD2-6F34408C7664}" type="datetimeFigureOut">
              <a:rPr lang="ar-SA" smtClean="0"/>
              <a:t>08/06/1441</a:t>
            </a:fld>
            <a:endParaRPr lang="ar-SA"/>
          </a:p>
        </p:txBody>
      </p:sp>
      <p:sp>
        <p:nvSpPr>
          <p:cNvPr id="6" name="عنصر نائب للتذييل 5">
            <a:extLst>
              <a:ext uri="{FF2B5EF4-FFF2-40B4-BE49-F238E27FC236}">
                <a16:creationId xmlns:a16="http://schemas.microsoft.com/office/drawing/2014/main" id="{09C11490-06A6-4B21-8E33-B715C4AC2D1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9BB31BD-11E4-4D8C-AC2B-34ABA9F0284B}"/>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409513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8CA6534-DAAA-46F0-A5EC-5F7FD2C92B4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D641F472-25AB-4BB7-9F9F-6B41E78EA7D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25C7966-C831-4CA9-882C-9D8164169A8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7FCF851-D549-443E-8BD2-6F34408C7664}" type="datetimeFigureOut">
              <a:rPr lang="ar-SA" smtClean="0"/>
              <a:t>08/06/1441</a:t>
            </a:fld>
            <a:endParaRPr lang="ar-SA"/>
          </a:p>
        </p:txBody>
      </p:sp>
      <p:sp>
        <p:nvSpPr>
          <p:cNvPr id="5" name="عنصر نائب للتذييل 4">
            <a:extLst>
              <a:ext uri="{FF2B5EF4-FFF2-40B4-BE49-F238E27FC236}">
                <a16:creationId xmlns:a16="http://schemas.microsoft.com/office/drawing/2014/main" id="{AA34B0AC-9085-4D91-8B20-5641CD107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8713A1AC-1F91-490F-95C7-0A617874D28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52FDB-56A3-409C-B959-CA1E1B3F6BA9}" type="slidenum">
              <a:rPr lang="ar-SA" smtClean="0"/>
              <a:t>‹#›</a:t>
            </a:fld>
            <a:endParaRPr lang="ar-SA"/>
          </a:p>
        </p:txBody>
      </p:sp>
    </p:spTree>
    <p:extLst>
      <p:ext uri="{BB962C8B-B14F-4D97-AF65-F5344CB8AC3E}">
        <p14:creationId xmlns:p14="http://schemas.microsoft.com/office/powerpoint/2010/main" val="327004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AA154A6-9B18-4B34-ABF0-D8FE410EB5F0}"/>
              </a:ext>
            </a:extLst>
          </p:cNvPr>
          <p:cNvSpPr>
            <a:spLocks noGrp="1" noChangeArrowheads="1"/>
          </p:cNvSpPr>
          <p:nvPr>
            <p:ph type="title"/>
          </p:nvPr>
        </p:nvSpPr>
        <p:spPr bwMode="auto">
          <a:xfrm>
            <a:off x="508000" y="457200"/>
            <a:ext cx="1117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
        <p:nvSpPr>
          <p:cNvPr id="1027" name="Rectangle 3">
            <a:extLst>
              <a:ext uri="{FF2B5EF4-FFF2-40B4-BE49-F238E27FC236}">
                <a16:creationId xmlns:a16="http://schemas.microsoft.com/office/drawing/2014/main" id="{C5BE631B-748E-40BA-9DF1-14AFB1F409B1}"/>
              </a:ext>
            </a:extLst>
          </p:cNvPr>
          <p:cNvSpPr>
            <a:spLocks noGrp="1" noChangeArrowheads="1"/>
          </p:cNvSpPr>
          <p:nvPr>
            <p:ph type="body" idx="1"/>
          </p:nvPr>
        </p:nvSpPr>
        <p:spPr bwMode="auto">
          <a:xfrm>
            <a:off x="914400" y="1371600"/>
            <a:ext cx="10871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endParaRPr lang="en-US" altLang="ar-SA"/>
          </a:p>
        </p:txBody>
      </p:sp>
      <p:sp>
        <p:nvSpPr>
          <p:cNvPr id="120836" name="Rectangle 4">
            <a:extLst>
              <a:ext uri="{FF2B5EF4-FFF2-40B4-BE49-F238E27FC236}">
                <a16:creationId xmlns:a16="http://schemas.microsoft.com/office/drawing/2014/main" id="{F4F4F412-2BBC-4D88-9D93-91BFF156801D}"/>
              </a:ext>
            </a:extLst>
          </p:cNvPr>
          <p:cNvSpPr>
            <a:spLocks noGrp="1" noChangeArrowheads="1"/>
          </p:cNvSpPr>
          <p:nvPr>
            <p:ph type="ftr" sz="quarter" idx="3"/>
          </p:nvPr>
        </p:nvSpPr>
        <p:spPr bwMode="auto">
          <a:xfrm>
            <a:off x="508000" y="6324600"/>
            <a:ext cx="7315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3399"/>
                </a:solidFill>
                <a:latin typeface="Times New Roman" pitchFamily="18" charset="0"/>
              </a:defRPr>
            </a:lvl1pPr>
          </a:lstStyle>
          <a:p>
            <a:pPr>
              <a:defRPr/>
            </a:pPr>
            <a:r>
              <a:rPr lang="ar-SA"/>
              <a:t>  الأساليب الإحصائية في الإدارة                                                          الفصل الاول: مقدمة في علم الإحصاء                                                         </a:t>
            </a:r>
            <a:endParaRPr lang="en-US"/>
          </a:p>
        </p:txBody>
      </p:sp>
      <p:sp>
        <p:nvSpPr>
          <p:cNvPr id="1029" name="Text Box 5">
            <a:extLst>
              <a:ext uri="{FF2B5EF4-FFF2-40B4-BE49-F238E27FC236}">
                <a16:creationId xmlns:a16="http://schemas.microsoft.com/office/drawing/2014/main" id="{42B0505F-CE64-4D5E-92A7-8829BC4310E6}"/>
              </a:ext>
            </a:extLst>
          </p:cNvPr>
          <p:cNvSpPr txBox="1">
            <a:spLocks noChangeArrowheads="1"/>
          </p:cNvSpPr>
          <p:nvPr/>
        </p:nvSpPr>
        <p:spPr bwMode="auto">
          <a:xfrm>
            <a:off x="5932437" y="4384675"/>
            <a:ext cx="184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eaLnBrk="1" hangingPunct="1">
              <a:defRPr/>
            </a:pPr>
            <a:endParaRPr lang="en-GB" sz="2400">
              <a:latin typeface="Times New Roman" pitchFamily="18" charset="0"/>
            </a:endParaRPr>
          </a:p>
        </p:txBody>
      </p:sp>
    </p:spTree>
    <p:extLst>
      <p:ext uri="{BB962C8B-B14F-4D97-AF65-F5344CB8AC3E}">
        <p14:creationId xmlns:p14="http://schemas.microsoft.com/office/powerpoint/2010/main" val="316196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Trebuchet MS" pitchFamily="34" charset="0"/>
        </a:defRPr>
      </a:lvl2pPr>
      <a:lvl3pPr algn="l" rtl="0" eaLnBrk="0" fontAlgn="base" hangingPunct="0">
        <a:spcBef>
          <a:spcPct val="0"/>
        </a:spcBef>
        <a:spcAft>
          <a:spcPct val="0"/>
        </a:spcAft>
        <a:defRPr sz="3200" b="1">
          <a:solidFill>
            <a:srgbClr val="003399"/>
          </a:solidFill>
          <a:latin typeface="Trebuchet MS" pitchFamily="34" charset="0"/>
        </a:defRPr>
      </a:lvl3pPr>
      <a:lvl4pPr algn="l" rtl="0" eaLnBrk="0" fontAlgn="base" hangingPunct="0">
        <a:spcBef>
          <a:spcPct val="0"/>
        </a:spcBef>
        <a:spcAft>
          <a:spcPct val="0"/>
        </a:spcAft>
        <a:defRPr sz="3200" b="1">
          <a:solidFill>
            <a:srgbClr val="003399"/>
          </a:solidFill>
          <a:latin typeface="Trebuchet MS" pitchFamily="34" charset="0"/>
        </a:defRPr>
      </a:lvl4pPr>
      <a:lvl5pPr algn="l" rtl="0" eaLnBrk="0" fontAlgn="base" hangingPunct="0">
        <a:spcBef>
          <a:spcPct val="0"/>
        </a:spcBef>
        <a:spcAft>
          <a:spcPct val="0"/>
        </a:spcAft>
        <a:defRPr sz="3200" b="1">
          <a:solidFill>
            <a:srgbClr val="003399"/>
          </a:solidFill>
          <a:latin typeface="Trebuchet MS" pitchFamily="34" charset="0"/>
        </a:defRPr>
      </a:lvl5pPr>
      <a:lvl6pPr marL="457200" algn="l" rtl="0" eaLnBrk="0" fontAlgn="base" hangingPunct="0">
        <a:spcBef>
          <a:spcPct val="0"/>
        </a:spcBef>
        <a:spcAft>
          <a:spcPct val="0"/>
        </a:spcAft>
        <a:defRPr sz="3200" b="1">
          <a:solidFill>
            <a:srgbClr val="003399"/>
          </a:solidFill>
          <a:latin typeface="Times New Roman" pitchFamily="18" charset="0"/>
        </a:defRPr>
      </a:lvl6pPr>
      <a:lvl7pPr marL="914400" algn="l" rtl="0" eaLnBrk="0" fontAlgn="base" hangingPunct="0">
        <a:spcBef>
          <a:spcPct val="0"/>
        </a:spcBef>
        <a:spcAft>
          <a:spcPct val="0"/>
        </a:spcAft>
        <a:defRPr sz="3200" b="1">
          <a:solidFill>
            <a:srgbClr val="003399"/>
          </a:solidFill>
          <a:latin typeface="Times New Roman" pitchFamily="18" charset="0"/>
        </a:defRPr>
      </a:lvl7pPr>
      <a:lvl8pPr marL="1371600" algn="l" rtl="0" eaLnBrk="0" fontAlgn="base" hangingPunct="0">
        <a:spcBef>
          <a:spcPct val="0"/>
        </a:spcBef>
        <a:spcAft>
          <a:spcPct val="0"/>
        </a:spcAft>
        <a:defRPr sz="3200" b="1">
          <a:solidFill>
            <a:srgbClr val="003399"/>
          </a:solidFill>
          <a:latin typeface="Times New Roman" pitchFamily="18" charset="0"/>
        </a:defRPr>
      </a:lvl8pPr>
      <a:lvl9pPr marL="1828800" algn="l" rtl="0" eaLnBrk="0" fontAlgn="base" hangingPunct="0">
        <a:spcBef>
          <a:spcPct val="0"/>
        </a:spcBef>
        <a:spcAft>
          <a:spcPct val="0"/>
        </a:spcAft>
        <a:defRPr sz="3200" b="1">
          <a:solidFill>
            <a:srgbClr val="003399"/>
          </a:solidFill>
          <a:latin typeface="Times New Roman" pitchFamily="18" charset="0"/>
        </a:defRPr>
      </a:lvl9pPr>
    </p:titleStyle>
    <p:bodyStyle>
      <a:lvl1pPr marL="234950" indent="-234950" algn="l" rtl="0" eaLnBrk="0" fontAlgn="base" hangingPunct="0">
        <a:spcBef>
          <a:spcPct val="20000"/>
        </a:spcBef>
        <a:spcAft>
          <a:spcPct val="0"/>
        </a:spcAft>
        <a:buChar char=" "/>
        <a:defRPr sz="2800">
          <a:solidFill>
            <a:srgbClr val="000000"/>
          </a:solidFill>
          <a:latin typeface="+mn-lt"/>
          <a:ea typeface="+mn-ea"/>
          <a:cs typeface="+mn-cs"/>
        </a:defRPr>
      </a:lvl1pPr>
      <a:lvl2pPr marL="681038" indent="-234950" algn="l" rtl="0" eaLnBrk="0" fontAlgn="base" hangingPunct="0">
        <a:spcBef>
          <a:spcPct val="20000"/>
        </a:spcBef>
        <a:spcAft>
          <a:spcPct val="0"/>
        </a:spcAft>
        <a:buChar char=" "/>
        <a:defRPr sz="2400">
          <a:solidFill>
            <a:srgbClr val="000000"/>
          </a:solidFill>
          <a:latin typeface="+mn-lt"/>
        </a:defRPr>
      </a:lvl2pPr>
      <a:lvl3pPr marL="1147763" indent="-234950" algn="l" rtl="0" eaLnBrk="0" fontAlgn="base" hangingPunct="0">
        <a:spcBef>
          <a:spcPct val="20000"/>
        </a:spcBef>
        <a:spcAft>
          <a:spcPct val="0"/>
        </a:spcAft>
        <a:buChar char="•"/>
        <a:defRPr sz="2400" b="1">
          <a:solidFill>
            <a:srgbClr val="000000"/>
          </a:solidFill>
          <a:latin typeface="Modern" pitchFamily="50"/>
        </a:defRPr>
      </a:lvl3pPr>
      <a:lvl4pPr marL="1262063" indent="109538" algn="l" rtl="0" eaLnBrk="0" fontAlgn="base" hangingPunct="0">
        <a:spcBef>
          <a:spcPct val="20000"/>
        </a:spcBef>
        <a:spcAft>
          <a:spcPct val="0"/>
        </a:spcAft>
        <a:buChar char="–"/>
        <a:defRPr sz="2400" b="1">
          <a:solidFill>
            <a:srgbClr val="000000"/>
          </a:solidFill>
          <a:latin typeface="Modern" pitchFamily="50"/>
        </a:defRPr>
      </a:lvl4pPr>
      <a:lvl5pPr marL="1376363" indent="452438" algn="l" rtl="0" eaLnBrk="0" fontAlgn="base" hangingPunct="0">
        <a:spcBef>
          <a:spcPct val="20000"/>
        </a:spcBef>
        <a:spcAft>
          <a:spcPct val="0"/>
        </a:spcAft>
        <a:buChar char="»"/>
        <a:defRPr sz="2400" b="1">
          <a:solidFill>
            <a:srgbClr val="000000"/>
          </a:solidFill>
          <a:latin typeface="Modern" pitchFamily="50"/>
        </a:defRPr>
      </a:lvl5pPr>
      <a:lvl6pPr marL="1833563" algn="l" rtl="0" eaLnBrk="0" fontAlgn="base" hangingPunct="0">
        <a:spcBef>
          <a:spcPct val="20000"/>
        </a:spcBef>
        <a:spcAft>
          <a:spcPct val="0"/>
        </a:spcAft>
        <a:buChar char="»"/>
        <a:defRPr sz="2400" b="1">
          <a:solidFill>
            <a:srgbClr val="000000"/>
          </a:solidFill>
          <a:latin typeface="Modern" pitchFamily="50"/>
        </a:defRPr>
      </a:lvl6pPr>
      <a:lvl7pPr marL="2290763" algn="l" rtl="0" eaLnBrk="0" fontAlgn="base" hangingPunct="0">
        <a:spcBef>
          <a:spcPct val="20000"/>
        </a:spcBef>
        <a:spcAft>
          <a:spcPct val="0"/>
        </a:spcAft>
        <a:buChar char="»"/>
        <a:defRPr sz="2400" b="1">
          <a:solidFill>
            <a:srgbClr val="000000"/>
          </a:solidFill>
          <a:latin typeface="Modern" pitchFamily="50"/>
        </a:defRPr>
      </a:lvl7pPr>
      <a:lvl8pPr marL="2747963" algn="l" rtl="0" eaLnBrk="0" fontAlgn="base" hangingPunct="0">
        <a:spcBef>
          <a:spcPct val="20000"/>
        </a:spcBef>
        <a:spcAft>
          <a:spcPct val="0"/>
        </a:spcAft>
        <a:buChar char="»"/>
        <a:defRPr sz="2400" b="1">
          <a:solidFill>
            <a:srgbClr val="000000"/>
          </a:solidFill>
          <a:latin typeface="Modern" pitchFamily="50"/>
        </a:defRPr>
      </a:lvl8pPr>
      <a:lvl9pPr marL="3205163" algn="l" rtl="0" eaLnBrk="0" fontAlgn="base" hangingPunct="0">
        <a:spcBef>
          <a:spcPct val="20000"/>
        </a:spcBef>
        <a:spcAft>
          <a:spcPct val="0"/>
        </a:spcAft>
        <a:buChar char="»"/>
        <a:defRPr sz="2400" b="1">
          <a:solidFill>
            <a:srgbClr val="000000"/>
          </a:solidFill>
          <a:latin typeface="Modern" pitchFamily="5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pn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0.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5.bin"/><Relationship Id="rId4" Type="http://schemas.openxmlformats.org/officeDocument/2006/relationships/image" Target="../media/image1.emf"/><Relationship Id="rId9" Type="http://schemas.openxmlformats.org/officeDocument/2006/relationships/image" Target="../media/image20.wmf"/></Relationships>
</file>

<file path=ppt/slides/_rels/slide3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31.xml"/><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7.bin"/><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9.bin"/><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8.wmf"/><Relationship Id="rId5" Type="http://schemas.openxmlformats.org/officeDocument/2006/relationships/oleObject" Target="../embeddings/oleObject10.bin"/><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wmf"/><Relationship Id="rId5" Type="http://schemas.openxmlformats.org/officeDocument/2006/relationships/image" Target="../media/image6.wmf"/><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42E9A268-5CEE-4DB6-8434-40A19551933F}"/>
              </a:ext>
            </a:extLst>
          </p:cNvPr>
          <p:cNvSpPr>
            <a:spLocks noGrp="1"/>
          </p:cNvSpPr>
          <p:nvPr>
            <p:ph type="ctrTitle"/>
          </p:nvPr>
        </p:nvSpPr>
        <p:spPr>
          <a:xfrm>
            <a:off x="838199" y="4525347"/>
            <a:ext cx="6801321" cy="1737360"/>
          </a:xfrm>
        </p:spPr>
        <p:txBody>
          <a:bodyPr anchor="ctr">
            <a:normAutofit/>
          </a:bodyPr>
          <a:lstStyle/>
          <a:p>
            <a:pPr algn="r"/>
            <a:r>
              <a:rPr lang="ar-SA"/>
              <a:t>الاحتمالات والتوزيعات الاحتمالية</a:t>
            </a:r>
          </a:p>
        </p:txBody>
      </p:sp>
      <p:sp>
        <p:nvSpPr>
          <p:cNvPr id="21" name="Oval 20">
            <a:extLst>
              <a:ext uri="{FF2B5EF4-FFF2-40B4-BE49-F238E27FC236}">
                <a16:creationId xmlns:a16="http://schemas.microsoft.com/office/drawing/2014/main"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26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a:extLst>
              <a:ext uri="{FF2B5EF4-FFF2-40B4-BE49-F238E27FC236}">
                <a16:creationId xmlns:a16="http://schemas.microsoft.com/office/drawing/2014/main" id="{578D2ACA-32B4-4D26-B890-5D4B5D701685}"/>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الثاني: الاحتمالات والتوزيعات الاحتمالية                                                        </a:t>
            </a:r>
            <a:fld id="{89D81397-BD39-42D4-8754-272219CAA906}"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10</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3731" name="Footer Placeholder 3">
            <a:extLst>
              <a:ext uri="{FF2B5EF4-FFF2-40B4-BE49-F238E27FC236}">
                <a16:creationId xmlns:a16="http://schemas.microsoft.com/office/drawing/2014/main" id="{9F65E3A6-8541-46FD-86D0-CCFC3CB3EA44}"/>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3732" name="Picture 14">
            <a:extLst>
              <a:ext uri="{FF2B5EF4-FFF2-40B4-BE49-F238E27FC236}">
                <a16:creationId xmlns:a16="http://schemas.microsoft.com/office/drawing/2014/main" id="{65C69C92-CA49-4296-A68D-CAE4CB7FE45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15">
            <a:extLst>
              <a:ext uri="{FF2B5EF4-FFF2-40B4-BE49-F238E27FC236}">
                <a16:creationId xmlns:a16="http://schemas.microsoft.com/office/drawing/2014/main" id="{28CC34F5-D245-46EF-8BB7-FFA14E9DD21C}"/>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3734" name="Rectangle 16">
            <a:extLst>
              <a:ext uri="{FF2B5EF4-FFF2-40B4-BE49-F238E27FC236}">
                <a16:creationId xmlns:a16="http://schemas.microsoft.com/office/drawing/2014/main" id="{78C72A36-2F97-40DC-AE0A-9B375F011398}"/>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3735" name="Line 17">
            <a:extLst>
              <a:ext uri="{FF2B5EF4-FFF2-40B4-BE49-F238E27FC236}">
                <a16:creationId xmlns:a16="http://schemas.microsoft.com/office/drawing/2014/main" id="{21559D54-4580-42E1-9821-615E44215393}"/>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D2BC8420-8A8F-41CA-AD5B-6BB5DC88DB8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73737" name="TextBox 8">
            <a:extLst>
              <a:ext uri="{FF2B5EF4-FFF2-40B4-BE49-F238E27FC236}">
                <a16:creationId xmlns:a16="http://schemas.microsoft.com/office/drawing/2014/main" id="{435B233D-FF72-4348-BBDE-9552F66DF5E5}"/>
              </a:ext>
            </a:extLst>
          </p:cNvPr>
          <p:cNvSpPr txBox="1">
            <a:spLocks noChangeArrowheads="1"/>
          </p:cNvSpPr>
          <p:nvPr/>
        </p:nvSpPr>
        <p:spPr bwMode="auto">
          <a:xfrm>
            <a:off x="6103938" y="2066926"/>
            <a:ext cx="415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b="1">
                <a:solidFill>
                  <a:srgbClr val="0033CC"/>
                </a:solidFill>
                <a:cs typeface="Arial" panose="020B0604020202020204" pitchFamily="34" charset="0"/>
              </a:rPr>
              <a:t>ب – في حالة الحوادث غير المستقلة</a:t>
            </a:r>
            <a:endParaRPr lang="en-US" altLang="ar-SA" sz="2400" b="1">
              <a:solidFill>
                <a:srgbClr val="0033CC"/>
              </a:solidFill>
              <a:cs typeface="Arial" panose="020B0604020202020204" pitchFamily="34" charset="0"/>
            </a:endParaRPr>
          </a:p>
        </p:txBody>
      </p:sp>
      <p:sp>
        <p:nvSpPr>
          <p:cNvPr id="73738" name="Rectangle 2">
            <a:extLst>
              <a:ext uri="{FF2B5EF4-FFF2-40B4-BE49-F238E27FC236}">
                <a16:creationId xmlns:a16="http://schemas.microsoft.com/office/drawing/2014/main" id="{C48F9B60-BF54-4252-BC70-7BE3807127C7}"/>
              </a:ext>
            </a:extLst>
          </p:cNvPr>
          <p:cNvSpPr>
            <a:spLocks noChangeArrowheads="1"/>
          </p:cNvSpPr>
          <p:nvPr/>
        </p:nvSpPr>
        <p:spPr bwMode="auto">
          <a:xfrm>
            <a:off x="2533650" y="2890838"/>
            <a:ext cx="7418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3333CC"/>
                </a:solidFill>
                <a:latin typeface="Arial" panose="020B0604020202020204" pitchFamily="34" charset="0"/>
                <a:cs typeface="Arial" panose="020B0604020202020204" pitchFamily="34" charset="0"/>
              </a:rPr>
              <a:t>إذا كان لدينا الحادثين غير المستقلين </a:t>
            </a:r>
            <a:r>
              <a:rPr lang="en-US" altLang="ar-SA" sz="2400">
                <a:solidFill>
                  <a:srgbClr val="3333CC"/>
                </a:solidFill>
                <a:latin typeface="Arial" panose="020B0604020202020204" pitchFamily="34" charset="0"/>
                <a:cs typeface="Arial" panose="020B0604020202020204" pitchFamily="34" charset="0"/>
              </a:rPr>
              <a:t>A</a:t>
            </a:r>
            <a:r>
              <a:rPr lang="ar-SA" altLang="ar-SA" sz="2400">
                <a:solidFill>
                  <a:srgbClr val="3333CC"/>
                </a:solidFill>
                <a:latin typeface="Arial" panose="020B0604020202020204" pitchFamily="34" charset="0"/>
                <a:cs typeface="Arial" panose="020B0604020202020204" pitchFamily="34" charset="0"/>
              </a:rPr>
              <a:t> و </a:t>
            </a:r>
            <a:r>
              <a:rPr lang="en-US" altLang="ar-SA" sz="2400">
                <a:solidFill>
                  <a:srgbClr val="3333CC"/>
                </a:solidFill>
                <a:latin typeface="Arial" panose="020B0604020202020204" pitchFamily="34" charset="0"/>
                <a:cs typeface="Arial" panose="020B0604020202020204" pitchFamily="34" charset="0"/>
              </a:rPr>
              <a:t>B</a:t>
            </a:r>
            <a:r>
              <a:rPr lang="ar-SA" altLang="ar-SA" sz="2400">
                <a:solidFill>
                  <a:srgbClr val="3333CC"/>
                </a:solidFill>
                <a:latin typeface="Arial" panose="020B0604020202020204" pitchFamily="34" charset="0"/>
                <a:cs typeface="Arial" panose="020B0604020202020204" pitchFamily="34" charset="0"/>
              </a:rPr>
              <a:t> فإن احتمال حدوثهما معا: </a:t>
            </a:r>
          </a:p>
        </p:txBody>
      </p:sp>
      <p:sp>
        <p:nvSpPr>
          <p:cNvPr id="73739" name="Rectangle 3">
            <a:extLst>
              <a:ext uri="{FF2B5EF4-FFF2-40B4-BE49-F238E27FC236}">
                <a16:creationId xmlns:a16="http://schemas.microsoft.com/office/drawing/2014/main" id="{18527F59-4869-4D28-9198-75B9F9963C56}"/>
              </a:ext>
            </a:extLst>
          </p:cNvPr>
          <p:cNvSpPr>
            <a:spLocks noChangeArrowheads="1"/>
          </p:cNvSpPr>
          <p:nvPr/>
        </p:nvSpPr>
        <p:spPr bwMode="auto">
          <a:xfrm>
            <a:off x="3978275" y="3429000"/>
            <a:ext cx="4643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en-US" altLang="ar-SA">
                <a:solidFill>
                  <a:srgbClr val="C00000"/>
                </a:solidFill>
                <a:latin typeface="Arial" panose="020B0604020202020204" pitchFamily="34" charset="0"/>
                <a:cs typeface="Arial" panose="020B0604020202020204" pitchFamily="34" charset="0"/>
              </a:rPr>
              <a:t>P (A   </a:t>
            </a:r>
            <a:r>
              <a:rPr lang="ar-SA" altLang="ar-SA">
                <a:solidFill>
                  <a:srgbClr val="C00000"/>
                </a:solidFill>
                <a:latin typeface="Arial" panose="020B0604020202020204" pitchFamily="34" charset="0"/>
                <a:cs typeface="Arial" panose="020B0604020202020204" pitchFamily="34" charset="0"/>
              </a:rPr>
              <a:t> </a:t>
            </a:r>
            <a:r>
              <a:rPr lang="en-US" altLang="ar-SA">
                <a:solidFill>
                  <a:srgbClr val="C00000"/>
                </a:solidFill>
                <a:latin typeface="Arial" panose="020B0604020202020204" pitchFamily="34" charset="0"/>
                <a:cs typeface="Arial" panose="020B0604020202020204" pitchFamily="34" charset="0"/>
              </a:rPr>
              <a:t>B) = P (A) P (B/A</a:t>
            </a:r>
            <a:r>
              <a:rPr lang="ar-SA" altLang="ar-SA">
                <a:solidFill>
                  <a:srgbClr val="C00000"/>
                </a:solidFill>
                <a:latin typeface="Arial" panose="020B0604020202020204" pitchFamily="34" charset="0"/>
                <a:cs typeface="Arial" panose="020B0604020202020204" pitchFamily="34" charset="0"/>
              </a:rPr>
              <a:t>(</a:t>
            </a:r>
          </a:p>
        </p:txBody>
      </p:sp>
      <p:pic>
        <p:nvPicPr>
          <p:cNvPr id="73740" name="Picture 13">
            <a:extLst>
              <a:ext uri="{FF2B5EF4-FFF2-40B4-BE49-F238E27FC236}">
                <a16:creationId xmlns:a16="http://schemas.microsoft.com/office/drawing/2014/main" id="{6951F24A-0A4C-4C29-958A-B7AEB68F3B7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926014" y="3624264"/>
            <a:ext cx="3333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a:extLst>
              <a:ext uri="{FF2B5EF4-FFF2-40B4-BE49-F238E27FC236}">
                <a16:creationId xmlns:a16="http://schemas.microsoft.com/office/drawing/2014/main" id="{F13B1ACF-15BF-4431-8CFB-0147575B7BD9}"/>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الثاني: الاحتمالات والتوزيعات الاحتمالية                                                        </a:t>
            </a:r>
            <a:fld id="{33AD02FC-AFED-4C01-9E5B-EF46BE6AF176}"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11</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4755" name="Footer Placeholder 3">
            <a:extLst>
              <a:ext uri="{FF2B5EF4-FFF2-40B4-BE49-F238E27FC236}">
                <a16:creationId xmlns:a16="http://schemas.microsoft.com/office/drawing/2014/main" id="{4C49B579-0FCA-4E23-90BB-47D220AE9DAF}"/>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4756" name="Picture 14">
            <a:extLst>
              <a:ext uri="{FF2B5EF4-FFF2-40B4-BE49-F238E27FC236}">
                <a16:creationId xmlns:a16="http://schemas.microsoft.com/office/drawing/2014/main" id="{A938544A-4092-4E22-8061-D15D77611EB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15">
            <a:extLst>
              <a:ext uri="{FF2B5EF4-FFF2-40B4-BE49-F238E27FC236}">
                <a16:creationId xmlns:a16="http://schemas.microsoft.com/office/drawing/2014/main" id="{C87EFD64-C3DA-40BD-92C8-AD06EED8600A}"/>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4758" name="Rectangle 16">
            <a:extLst>
              <a:ext uri="{FF2B5EF4-FFF2-40B4-BE49-F238E27FC236}">
                <a16:creationId xmlns:a16="http://schemas.microsoft.com/office/drawing/2014/main" id="{87698BE0-2D06-433D-B464-3231DA88E6F6}"/>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4759" name="Line 17">
            <a:extLst>
              <a:ext uri="{FF2B5EF4-FFF2-40B4-BE49-F238E27FC236}">
                <a16:creationId xmlns:a16="http://schemas.microsoft.com/office/drawing/2014/main" id="{30807454-8A82-4421-A5A4-F2EB01E32EB5}"/>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98C984DB-58C0-4225-9946-AD25C2226108}"/>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600" dirty="0">
                <a:solidFill>
                  <a:srgbClr val="C00000"/>
                </a:solidFill>
                <a:latin typeface="Modern" pitchFamily="50"/>
                <a:cs typeface="Arial" panose="020B0604020202020204" pitchFamily="34" charset="0"/>
              </a:rPr>
              <a:t>مثال</a:t>
            </a:r>
            <a:endParaRPr lang="en-GB" sz="3600" dirty="0">
              <a:solidFill>
                <a:srgbClr val="C00000"/>
              </a:solidFill>
              <a:latin typeface="Modern" pitchFamily="50"/>
            </a:endParaRPr>
          </a:p>
        </p:txBody>
      </p:sp>
      <p:sp>
        <p:nvSpPr>
          <p:cNvPr id="74761" name="TextBox 1">
            <a:extLst>
              <a:ext uri="{FF2B5EF4-FFF2-40B4-BE49-F238E27FC236}">
                <a16:creationId xmlns:a16="http://schemas.microsoft.com/office/drawing/2014/main" id="{CF46FC97-0AB2-45D4-874C-35DC20D90347}"/>
              </a:ext>
            </a:extLst>
          </p:cNvPr>
          <p:cNvSpPr txBox="1">
            <a:spLocks noChangeArrowheads="1"/>
          </p:cNvSpPr>
          <p:nvPr/>
        </p:nvSpPr>
        <p:spPr bwMode="auto">
          <a:xfrm>
            <a:off x="2332038" y="1685925"/>
            <a:ext cx="80502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a:solidFill>
                  <a:srgbClr val="336600"/>
                </a:solidFill>
                <a:cs typeface="Arial" panose="020B0604020202020204" pitchFamily="34" charset="0"/>
              </a:rPr>
              <a:t>اجريت دراسة على 400 طالب دراسات عليا بجامعة الملك سعود كلية ادارة الاعمال وكانت معدلاتهم في مادة الاحصاء على النحو التنالي: </a:t>
            </a:r>
            <a:endParaRPr lang="en-US" altLang="ar-SA">
              <a:solidFill>
                <a:srgbClr val="336600"/>
              </a:solidFill>
              <a:cs typeface="Arial" panose="020B0604020202020204" pitchFamily="34" charset="0"/>
            </a:endParaRPr>
          </a:p>
        </p:txBody>
      </p:sp>
      <p:graphicFrame>
        <p:nvGraphicFramePr>
          <p:cNvPr id="3" name="Table 2">
            <a:extLst>
              <a:ext uri="{FF2B5EF4-FFF2-40B4-BE49-F238E27FC236}">
                <a16:creationId xmlns:a16="http://schemas.microsoft.com/office/drawing/2014/main" id="{1C14608F-D10F-4F55-B59C-F2D33A7A3059}"/>
              </a:ext>
            </a:extLst>
          </p:cNvPr>
          <p:cNvGraphicFramePr>
            <a:graphicFrameLocks noGrp="1"/>
          </p:cNvGraphicFramePr>
          <p:nvPr/>
        </p:nvGraphicFramePr>
        <p:xfrm>
          <a:off x="2578100" y="3451226"/>
          <a:ext cx="7342188" cy="2390776"/>
        </p:xfrm>
        <a:graphic>
          <a:graphicData uri="http://schemas.openxmlformats.org/drawingml/2006/table">
            <a:tbl>
              <a:tblPr firstRow="1" bandRow="1">
                <a:tableStyleId>{69012ECD-51FC-41F1-AA8D-1B2483CD663E}</a:tableStyleId>
              </a:tblPr>
              <a:tblGrid>
                <a:gridCol w="1835547">
                  <a:extLst>
                    <a:ext uri="{9D8B030D-6E8A-4147-A177-3AD203B41FA5}">
                      <a16:colId xmlns:a16="http://schemas.microsoft.com/office/drawing/2014/main" val="20000"/>
                    </a:ext>
                  </a:extLst>
                </a:gridCol>
                <a:gridCol w="1835547">
                  <a:extLst>
                    <a:ext uri="{9D8B030D-6E8A-4147-A177-3AD203B41FA5}">
                      <a16:colId xmlns:a16="http://schemas.microsoft.com/office/drawing/2014/main" val="20001"/>
                    </a:ext>
                  </a:extLst>
                </a:gridCol>
                <a:gridCol w="1835547">
                  <a:extLst>
                    <a:ext uri="{9D8B030D-6E8A-4147-A177-3AD203B41FA5}">
                      <a16:colId xmlns:a16="http://schemas.microsoft.com/office/drawing/2014/main" val="20002"/>
                    </a:ext>
                  </a:extLst>
                </a:gridCol>
                <a:gridCol w="1835547">
                  <a:extLst>
                    <a:ext uri="{9D8B030D-6E8A-4147-A177-3AD203B41FA5}">
                      <a16:colId xmlns:a16="http://schemas.microsoft.com/office/drawing/2014/main" val="20003"/>
                    </a:ext>
                  </a:extLst>
                </a:gridCol>
              </a:tblGrid>
              <a:tr h="597694">
                <a:tc>
                  <a:txBody>
                    <a:bodyPr/>
                    <a:lstStyle/>
                    <a:p>
                      <a:pPr algn="ctr" rtl="1"/>
                      <a:r>
                        <a:rPr lang="ar-SA" sz="2400" dirty="0"/>
                        <a:t>جـ  وأقل</a:t>
                      </a:r>
                      <a:endParaRPr lang="en-US" sz="2400" b="1" dirty="0"/>
                    </a:p>
                  </a:txBody>
                  <a:tcPr marL="91445" marR="91445" marT="45711" marB="45711"/>
                </a:tc>
                <a:tc>
                  <a:txBody>
                    <a:bodyPr/>
                    <a:lstStyle/>
                    <a:p>
                      <a:pPr algn="ctr" rtl="1"/>
                      <a:r>
                        <a:rPr lang="ar-SA" sz="2400" dirty="0"/>
                        <a:t>ب</a:t>
                      </a:r>
                      <a:endParaRPr lang="en-US" sz="2400" b="1" dirty="0"/>
                    </a:p>
                  </a:txBody>
                  <a:tcPr marL="91445" marR="91445" marT="45711" marB="45711"/>
                </a:tc>
                <a:tc>
                  <a:txBody>
                    <a:bodyPr/>
                    <a:lstStyle/>
                    <a:p>
                      <a:pPr algn="ctr" rtl="1"/>
                      <a:r>
                        <a:rPr lang="ar-SA" sz="2400" dirty="0"/>
                        <a:t>أ</a:t>
                      </a:r>
                      <a:endParaRPr lang="en-US" sz="2400" b="1" dirty="0"/>
                    </a:p>
                  </a:txBody>
                  <a:tcPr marL="91445" marR="91445" marT="45711" marB="45711"/>
                </a:tc>
                <a:tc>
                  <a:txBody>
                    <a:bodyPr/>
                    <a:lstStyle/>
                    <a:p>
                      <a:pPr algn="ctr" rtl="1"/>
                      <a:r>
                        <a:rPr lang="ar-SA" sz="2400" dirty="0"/>
                        <a:t>البرنامج</a:t>
                      </a:r>
                      <a:endParaRPr lang="en-US" sz="2400" b="1" dirty="0"/>
                    </a:p>
                  </a:txBody>
                  <a:tcPr marL="91445" marR="91445" marT="45711" marB="45711"/>
                </a:tc>
                <a:extLst>
                  <a:ext uri="{0D108BD9-81ED-4DB2-BD59-A6C34878D82A}">
                    <a16:rowId xmlns:a16="http://schemas.microsoft.com/office/drawing/2014/main" val="10000"/>
                  </a:ext>
                </a:extLst>
              </a:tr>
              <a:tr h="597694">
                <a:tc>
                  <a:txBody>
                    <a:bodyPr/>
                    <a:lstStyle/>
                    <a:p>
                      <a:pPr algn="ctr" rtl="1"/>
                      <a:r>
                        <a:rPr lang="ar-SA" sz="2400" dirty="0"/>
                        <a:t>30</a:t>
                      </a:r>
                      <a:endParaRPr lang="en-US" sz="2400" b="1" dirty="0"/>
                    </a:p>
                  </a:txBody>
                  <a:tcPr marL="91445" marR="91445" marT="45711" marB="45711"/>
                </a:tc>
                <a:tc>
                  <a:txBody>
                    <a:bodyPr/>
                    <a:lstStyle/>
                    <a:p>
                      <a:pPr algn="ctr" rtl="1"/>
                      <a:r>
                        <a:rPr lang="ar-SA" sz="2400" dirty="0"/>
                        <a:t>40</a:t>
                      </a:r>
                      <a:endParaRPr lang="en-US" sz="2400" b="1" dirty="0"/>
                    </a:p>
                  </a:txBody>
                  <a:tcPr marL="91445" marR="91445" marT="45711" marB="45711"/>
                </a:tc>
                <a:tc>
                  <a:txBody>
                    <a:bodyPr/>
                    <a:lstStyle/>
                    <a:p>
                      <a:pPr algn="ctr" rtl="1"/>
                      <a:r>
                        <a:rPr lang="ar-SA" sz="2400" dirty="0"/>
                        <a:t>30</a:t>
                      </a:r>
                      <a:endParaRPr lang="en-US" sz="2400" b="1" dirty="0"/>
                    </a:p>
                  </a:txBody>
                  <a:tcPr marL="91445" marR="91445" marT="45711" marB="45711"/>
                </a:tc>
                <a:tc>
                  <a:txBody>
                    <a:bodyPr/>
                    <a:lstStyle/>
                    <a:p>
                      <a:pPr algn="ctr" rtl="1"/>
                      <a:r>
                        <a:rPr lang="ar-SA" sz="2400" dirty="0"/>
                        <a:t>المحاسبة</a:t>
                      </a:r>
                      <a:endParaRPr lang="en-US" sz="2400" b="1" dirty="0"/>
                    </a:p>
                  </a:txBody>
                  <a:tcPr marL="91445" marR="91445" marT="45711" marB="45711"/>
                </a:tc>
                <a:extLst>
                  <a:ext uri="{0D108BD9-81ED-4DB2-BD59-A6C34878D82A}">
                    <a16:rowId xmlns:a16="http://schemas.microsoft.com/office/drawing/2014/main" val="10001"/>
                  </a:ext>
                </a:extLst>
              </a:tr>
              <a:tr h="597694">
                <a:tc>
                  <a:txBody>
                    <a:bodyPr/>
                    <a:lstStyle/>
                    <a:p>
                      <a:pPr algn="ctr" rtl="1"/>
                      <a:r>
                        <a:rPr lang="ar-SA" sz="2400" dirty="0"/>
                        <a:t>80</a:t>
                      </a:r>
                      <a:endParaRPr lang="en-US" sz="2400" b="1" dirty="0"/>
                    </a:p>
                  </a:txBody>
                  <a:tcPr marL="91445" marR="91445" marT="45711" marB="45711"/>
                </a:tc>
                <a:tc>
                  <a:txBody>
                    <a:bodyPr/>
                    <a:lstStyle/>
                    <a:p>
                      <a:pPr algn="ctr" rtl="1"/>
                      <a:r>
                        <a:rPr lang="ar-SA" sz="2400" dirty="0"/>
                        <a:t>20</a:t>
                      </a:r>
                      <a:endParaRPr lang="en-US" sz="2400" b="1" dirty="0"/>
                    </a:p>
                  </a:txBody>
                  <a:tcPr marL="91445" marR="91445" marT="45711" marB="45711"/>
                </a:tc>
                <a:tc>
                  <a:txBody>
                    <a:bodyPr/>
                    <a:lstStyle/>
                    <a:p>
                      <a:pPr algn="ctr" rtl="1"/>
                      <a:r>
                        <a:rPr lang="ar-SA" sz="2400" dirty="0"/>
                        <a:t>0</a:t>
                      </a:r>
                      <a:endParaRPr lang="en-US" sz="2400" b="1" dirty="0"/>
                    </a:p>
                  </a:txBody>
                  <a:tcPr marL="91445" marR="91445" marT="45711" marB="45711"/>
                </a:tc>
                <a:tc>
                  <a:txBody>
                    <a:bodyPr/>
                    <a:lstStyle/>
                    <a:p>
                      <a:pPr algn="ctr" rtl="1"/>
                      <a:r>
                        <a:rPr lang="ar-SA" sz="2400" dirty="0"/>
                        <a:t>الادارة</a:t>
                      </a:r>
                      <a:endParaRPr lang="en-US" sz="2400" b="1" dirty="0"/>
                    </a:p>
                  </a:txBody>
                  <a:tcPr marL="91445" marR="91445" marT="45711" marB="45711"/>
                </a:tc>
                <a:extLst>
                  <a:ext uri="{0D108BD9-81ED-4DB2-BD59-A6C34878D82A}">
                    <a16:rowId xmlns:a16="http://schemas.microsoft.com/office/drawing/2014/main" val="10002"/>
                  </a:ext>
                </a:extLst>
              </a:tr>
              <a:tr h="597694">
                <a:tc>
                  <a:txBody>
                    <a:bodyPr/>
                    <a:lstStyle/>
                    <a:p>
                      <a:pPr algn="ctr" rtl="1"/>
                      <a:r>
                        <a:rPr lang="ar-SA" sz="2400" dirty="0"/>
                        <a:t>110</a:t>
                      </a:r>
                      <a:endParaRPr lang="en-US" sz="2400" b="1" dirty="0"/>
                    </a:p>
                  </a:txBody>
                  <a:tcPr marL="91445" marR="91445" marT="45711" marB="45711"/>
                </a:tc>
                <a:tc>
                  <a:txBody>
                    <a:bodyPr/>
                    <a:lstStyle/>
                    <a:p>
                      <a:pPr algn="ctr" rtl="1"/>
                      <a:r>
                        <a:rPr lang="ar-SA" sz="2400" dirty="0"/>
                        <a:t>60</a:t>
                      </a:r>
                      <a:endParaRPr lang="en-US" sz="2400" b="1" dirty="0"/>
                    </a:p>
                  </a:txBody>
                  <a:tcPr marL="91445" marR="91445" marT="45711" marB="45711"/>
                </a:tc>
                <a:tc>
                  <a:txBody>
                    <a:bodyPr/>
                    <a:lstStyle/>
                    <a:p>
                      <a:pPr algn="ctr" rtl="1"/>
                      <a:r>
                        <a:rPr lang="ar-SA" sz="2400" dirty="0"/>
                        <a:t>30</a:t>
                      </a:r>
                      <a:endParaRPr lang="en-US" sz="2400" b="1" dirty="0"/>
                    </a:p>
                  </a:txBody>
                  <a:tcPr marL="91445" marR="91445" marT="45711" marB="45711"/>
                </a:tc>
                <a:tc>
                  <a:txBody>
                    <a:bodyPr/>
                    <a:lstStyle/>
                    <a:p>
                      <a:pPr algn="ctr" rtl="1"/>
                      <a:r>
                        <a:rPr lang="ar-SA" sz="2400" dirty="0"/>
                        <a:t>الاقتصاد</a:t>
                      </a:r>
                      <a:endParaRPr lang="en-US" sz="2400" b="1" dirty="0"/>
                    </a:p>
                  </a:txBody>
                  <a:tcPr marL="91445" marR="91445" marT="45711" marB="45711"/>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a:extLst>
              <a:ext uri="{FF2B5EF4-FFF2-40B4-BE49-F238E27FC236}">
                <a16:creationId xmlns:a16="http://schemas.microsoft.com/office/drawing/2014/main" id="{C5525459-D799-4351-A103-07D532D13C37}"/>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الثاني: الاحتمالات والتوزيعات الاحتمالية                                                        </a:t>
            </a:r>
            <a:fld id="{4468ED26-F5ED-444F-8C39-B2B53B3A14DC}"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12</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75779" name="Footer Placeholder 3">
            <a:extLst>
              <a:ext uri="{FF2B5EF4-FFF2-40B4-BE49-F238E27FC236}">
                <a16:creationId xmlns:a16="http://schemas.microsoft.com/office/drawing/2014/main" id="{8EFDBCD8-64F9-4CB2-83F7-EFE887AC5C6E}"/>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5780" name="Picture 14">
            <a:extLst>
              <a:ext uri="{FF2B5EF4-FFF2-40B4-BE49-F238E27FC236}">
                <a16:creationId xmlns:a16="http://schemas.microsoft.com/office/drawing/2014/main" id="{FBDD0452-9F0B-4A0A-98DB-1C9A413FC0B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15">
            <a:extLst>
              <a:ext uri="{FF2B5EF4-FFF2-40B4-BE49-F238E27FC236}">
                <a16:creationId xmlns:a16="http://schemas.microsoft.com/office/drawing/2014/main" id="{E3704E46-3AF1-46C3-965C-575E0AEFEE55}"/>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5782" name="Rectangle 16">
            <a:extLst>
              <a:ext uri="{FF2B5EF4-FFF2-40B4-BE49-F238E27FC236}">
                <a16:creationId xmlns:a16="http://schemas.microsoft.com/office/drawing/2014/main" id="{EB87F60A-6E22-4A8F-837A-7E5500E6F066}"/>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5783" name="Line 17">
            <a:extLst>
              <a:ext uri="{FF2B5EF4-FFF2-40B4-BE49-F238E27FC236}">
                <a16:creationId xmlns:a16="http://schemas.microsoft.com/office/drawing/2014/main" id="{D44E7327-3EFC-465F-89F9-31CFD4939387}"/>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86024CFB-68DA-4F0E-B66D-BD7C37BD9D2F}"/>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2" name="TextBox 1">
            <a:extLst>
              <a:ext uri="{FF2B5EF4-FFF2-40B4-BE49-F238E27FC236}">
                <a16:creationId xmlns:a16="http://schemas.microsoft.com/office/drawing/2014/main" id="{51251822-426C-4D0D-A94C-2DE7555112D5}"/>
              </a:ext>
            </a:extLst>
          </p:cNvPr>
          <p:cNvSpPr txBox="1"/>
          <p:nvPr/>
        </p:nvSpPr>
        <p:spPr>
          <a:xfrm>
            <a:off x="2343150" y="1590675"/>
            <a:ext cx="8027988" cy="4032250"/>
          </a:xfrm>
          <a:prstGeom prst="rect">
            <a:avLst/>
          </a:prstGeom>
          <a:noFill/>
        </p:spPr>
        <p:txBody>
          <a:bodyPr>
            <a:spAutoFit/>
          </a:bodyPr>
          <a:lstStyle/>
          <a:p>
            <a:pPr fontAlgn="base">
              <a:spcBef>
                <a:spcPct val="0"/>
              </a:spcBef>
              <a:spcAft>
                <a:spcPct val="0"/>
              </a:spcAft>
              <a:defRPr/>
            </a:pPr>
            <a:r>
              <a:rPr lang="ar-SA" sz="3200" dirty="0">
                <a:solidFill>
                  <a:srgbClr val="0033CC"/>
                </a:solidFill>
                <a:latin typeface="Modern" pitchFamily="50"/>
                <a:cs typeface="Arial" panose="020B0604020202020204" pitchFamily="34" charset="0"/>
              </a:rPr>
              <a:t>اذا تم اختيار احد الطلاب عشوائيا، فما احتمال ان يكون:</a:t>
            </a:r>
          </a:p>
          <a:p>
            <a:pPr marL="514350" indent="-514350" fontAlgn="base">
              <a:spcBef>
                <a:spcPct val="0"/>
              </a:spcBef>
              <a:spcAft>
                <a:spcPct val="0"/>
              </a:spcAft>
              <a:buFont typeface="+mj-lt"/>
              <a:buAutoNum type="arabicPeriod"/>
              <a:defRPr/>
            </a:pPr>
            <a:r>
              <a:rPr lang="ar-SA" sz="3200" dirty="0">
                <a:solidFill>
                  <a:srgbClr val="0033CC"/>
                </a:solidFill>
                <a:latin typeface="Modern" pitchFamily="50"/>
                <a:cs typeface="Arial" panose="020B0604020202020204" pitchFamily="34" charset="0"/>
              </a:rPr>
              <a:t>تخصصه محاسبة؟</a:t>
            </a:r>
          </a:p>
          <a:p>
            <a:pPr marL="514350" indent="-514350" fontAlgn="base">
              <a:spcBef>
                <a:spcPct val="0"/>
              </a:spcBef>
              <a:spcAft>
                <a:spcPct val="0"/>
              </a:spcAft>
              <a:buFont typeface="+mj-lt"/>
              <a:buAutoNum type="arabicPeriod"/>
              <a:defRPr/>
            </a:pPr>
            <a:r>
              <a:rPr lang="ar-SA" sz="3200" dirty="0">
                <a:solidFill>
                  <a:srgbClr val="0033CC"/>
                </a:solidFill>
                <a:latin typeface="Modern" pitchFamily="50"/>
                <a:cs typeface="Arial" panose="020B0604020202020204" pitchFamily="34" charset="0"/>
              </a:rPr>
              <a:t>حاصل على معدل أ أو ب ؟</a:t>
            </a:r>
          </a:p>
          <a:p>
            <a:pPr marL="514350" indent="-514350" fontAlgn="base">
              <a:spcBef>
                <a:spcPct val="0"/>
              </a:spcBef>
              <a:spcAft>
                <a:spcPct val="0"/>
              </a:spcAft>
              <a:buFont typeface="+mj-lt"/>
              <a:buAutoNum type="arabicPeriod"/>
              <a:defRPr/>
            </a:pPr>
            <a:r>
              <a:rPr lang="ar-SA" sz="3200" dirty="0">
                <a:solidFill>
                  <a:srgbClr val="0033CC"/>
                </a:solidFill>
                <a:latin typeface="Modern" pitchFamily="50"/>
                <a:cs typeface="Arial" panose="020B0604020202020204" pitchFamily="34" charset="0"/>
              </a:rPr>
              <a:t>تخصصه ادارة وحاصل على معدل جـ وأقل؟</a:t>
            </a:r>
          </a:p>
          <a:p>
            <a:pPr marL="514350" indent="-514350" fontAlgn="base">
              <a:spcBef>
                <a:spcPct val="0"/>
              </a:spcBef>
              <a:spcAft>
                <a:spcPct val="0"/>
              </a:spcAft>
              <a:buFont typeface="+mj-lt"/>
              <a:buAutoNum type="arabicPeriod"/>
              <a:defRPr/>
            </a:pPr>
            <a:r>
              <a:rPr lang="ar-SA" sz="3200" dirty="0">
                <a:solidFill>
                  <a:srgbClr val="0033CC"/>
                </a:solidFill>
                <a:latin typeface="Modern" pitchFamily="50"/>
                <a:cs typeface="Arial" panose="020B0604020202020204" pitchFamily="34" charset="0"/>
              </a:rPr>
              <a:t>حاصل على معدل أ وتخصصه محاسبة؟</a:t>
            </a:r>
          </a:p>
          <a:p>
            <a:pPr marL="514350" indent="-514350" fontAlgn="base">
              <a:spcBef>
                <a:spcPct val="0"/>
              </a:spcBef>
              <a:spcAft>
                <a:spcPct val="0"/>
              </a:spcAft>
              <a:buFont typeface="+mj-lt"/>
              <a:buAutoNum type="arabicPeriod"/>
              <a:defRPr/>
            </a:pPr>
            <a:r>
              <a:rPr lang="ar-SA" sz="3200" dirty="0">
                <a:solidFill>
                  <a:srgbClr val="0033CC"/>
                </a:solidFill>
                <a:latin typeface="Modern" pitchFamily="50"/>
                <a:cs typeface="Arial" panose="020B0604020202020204" pitchFamily="34" charset="0"/>
              </a:rPr>
              <a:t>حاصل على معدل ب اذا علم ان تخصصه اقتصاد؟</a:t>
            </a:r>
          </a:p>
          <a:p>
            <a:pPr fontAlgn="base">
              <a:spcBef>
                <a:spcPct val="0"/>
              </a:spcBef>
              <a:spcAft>
                <a:spcPct val="0"/>
              </a:spcAft>
              <a:defRPr/>
            </a:pPr>
            <a:endParaRPr lang="ar-SA" sz="3200" dirty="0">
              <a:solidFill>
                <a:srgbClr val="0033CC"/>
              </a:solidFill>
              <a:latin typeface="Modern" pitchFamily="50"/>
              <a:cs typeface="Arial" panose="020B0604020202020204" pitchFamily="34" charset="0"/>
            </a:endParaRPr>
          </a:p>
          <a:p>
            <a:pPr fontAlgn="base">
              <a:spcBef>
                <a:spcPct val="0"/>
              </a:spcBef>
              <a:spcAft>
                <a:spcPct val="0"/>
              </a:spcAft>
              <a:defRPr/>
            </a:pPr>
            <a:endParaRPr lang="en-US" sz="3200" dirty="0">
              <a:solidFill>
                <a:srgbClr val="0033CC"/>
              </a:solidFill>
              <a:latin typeface="Modern" pitchFamily="5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a:extLst>
              <a:ext uri="{FF2B5EF4-FFF2-40B4-BE49-F238E27FC236}">
                <a16:creationId xmlns:a16="http://schemas.microsoft.com/office/drawing/2014/main" id="{42456178-BB3F-4301-9E1C-0B5FAAC7A13E}"/>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D86B5B93-2784-4616-BB91-0A08D4A328B9}" type="slidenum">
              <a:rPr lang="ar-SA" altLang="ar-SA" sz="1200" b="1">
                <a:solidFill>
                  <a:srgbClr val="FFFFFF"/>
                </a:solidFill>
                <a:latin typeface="Arial" panose="020B0604020202020204" pitchFamily="34" charset="0"/>
                <a:cs typeface="Arial" panose="020B0604020202020204" pitchFamily="34" charset="0"/>
              </a:rPr>
              <a:pPr algn="ctr" rtl="0" eaLnBrk="1" fontAlgn="base" hangingPunct="1">
                <a:spcBef>
                  <a:spcPct val="0"/>
                </a:spcBef>
                <a:spcAft>
                  <a:spcPct val="0"/>
                </a:spcAft>
              </a:pPr>
              <a:t>13</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6803" name="Footer Placeholder 3">
            <a:extLst>
              <a:ext uri="{FF2B5EF4-FFF2-40B4-BE49-F238E27FC236}">
                <a16:creationId xmlns:a16="http://schemas.microsoft.com/office/drawing/2014/main" id="{F55EA944-2611-4D47-9854-9D38F417AFD7}"/>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6804" name="Picture 14">
            <a:extLst>
              <a:ext uri="{FF2B5EF4-FFF2-40B4-BE49-F238E27FC236}">
                <a16:creationId xmlns:a16="http://schemas.microsoft.com/office/drawing/2014/main" id="{A85A9A8D-FA27-4406-9AD5-5777A1F90E7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15">
            <a:extLst>
              <a:ext uri="{FF2B5EF4-FFF2-40B4-BE49-F238E27FC236}">
                <a16:creationId xmlns:a16="http://schemas.microsoft.com/office/drawing/2014/main" id="{E1157040-1EAF-485E-B194-E1DA95BDB190}"/>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6806" name="Rectangle 16">
            <a:extLst>
              <a:ext uri="{FF2B5EF4-FFF2-40B4-BE49-F238E27FC236}">
                <a16:creationId xmlns:a16="http://schemas.microsoft.com/office/drawing/2014/main" id="{F8D234B1-CC87-4E44-890F-A75E690CE403}"/>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6807" name="Line 17">
            <a:extLst>
              <a:ext uri="{FF2B5EF4-FFF2-40B4-BE49-F238E27FC236}">
                <a16:creationId xmlns:a16="http://schemas.microsoft.com/office/drawing/2014/main" id="{3961CB03-602E-4BDC-94B5-424B53EA984B}"/>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872AD1C3-1FA0-42B1-A3F4-96E6B8AD6AA0}"/>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76809" name="Text Box 4">
            <a:extLst>
              <a:ext uri="{FF2B5EF4-FFF2-40B4-BE49-F238E27FC236}">
                <a16:creationId xmlns:a16="http://schemas.microsoft.com/office/drawing/2014/main" id="{0951CEEA-4D9C-4DD7-B939-F6AF280B4A97}"/>
              </a:ext>
            </a:extLst>
          </p:cNvPr>
          <p:cNvSpPr txBox="1">
            <a:spLocks noChangeArrowheads="1"/>
          </p:cNvSpPr>
          <p:nvPr/>
        </p:nvSpPr>
        <p:spPr bwMode="auto">
          <a:xfrm>
            <a:off x="2051050" y="1516064"/>
            <a:ext cx="8229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50000"/>
              </a:spcBef>
              <a:spcAft>
                <a:spcPct val="0"/>
              </a:spcAft>
            </a:pPr>
            <a:r>
              <a:rPr lang="ar-SA" altLang="ar-SA" sz="2400" b="1">
                <a:solidFill>
                  <a:srgbClr val="0033CC"/>
                </a:solidFill>
                <a:latin typeface="Arial" panose="020B0604020202020204" pitchFamily="34" charset="0"/>
                <a:cs typeface="Arial" panose="020B0604020202020204" pitchFamily="34" charset="0"/>
              </a:rPr>
              <a:t>نظريــــة بيــز</a:t>
            </a:r>
            <a:r>
              <a:rPr lang="ar-SA" altLang="ar-SA" sz="2400">
                <a:solidFill>
                  <a:srgbClr val="0033CC"/>
                </a:solidFill>
                <a:latin typeface="Arial" panose="020B0604020202020204" pitchFamily="34" charset="0"/>
                <a:cs typeface="Arial" panose="020B0604020202020204" pitchFamily="34" charset="0"/>
              </a:rPr>
              <a:t> </a:t>
            </a:r>
            <a:r>
              <a:rPr lang="en-US" altLang="ar-SA" sz="2400" b="1">
                <a:solidFill>
                  <a:srgbClr val="0033CC"/>
                </a:solidFill>
                <a:latin typeface="Arial" panose="020B0604020202020204" pitchFamily="34" charset="0"/>
                <a:cs typeface="Arial" panose="020B0604020202020204" pitchFamily="34" charset="0"/>
              </a:rPr>
              <a:t>(Bayes' Theorem)</a:t>
            </a:r>
          </a:p>
        </p:txBody>
      </p:sp>
      <p:grpSp>
        <p:nvGrpSpPr>
          <p:cNvPr id="76810" name="Group 9">
            <a:extLst>
              <a:ext uri="{FF2B5EF4-FFF2-40B4-BE49-F238E27FC236}">
                <a16:creationId xmlns:a16="http://schemas.microsoft.com/office/drawing/2014/main" id="{BA988280-45AA-447D-ADC6-3AB498B6DBC6}"/>
              </a:ext>
            </a:extLst>
          </p:cNvPr>
          <p:cNvGrpSpPr>
            <a:grpSpLocks/>
          </p:cNvGrpSpPr>
          <p:nvPr/>
        </p:nvGrpSpPr>
        <p:grpSpPr bwMode="auto">
          <a:xfrm>
            <a:off x="6324601" y="3352800"/>
            <a:ext cx="2974975" cy="1600200"/>
            <a:chOff x="3024" y="2016"/>
            <a:chExt cx="1874" cy="1008"/>
          </a:xfrm>
        </p:grpSpPr>
        <p:sp>
          <p:nvSpPr>
            <p:cNvPr id="76816" name="Text Box 10">
              <a:extLst>
                <a:ext uri="{FF2B5EF4-FFF2-40B4-BE49-F238E27FC236}">
                  <a16:creationId xmlns:a16="http://schemas.microsoft.com/office/drawing/2014/main" id="{0ADA93B3-E993-47B7-9E9C-36F400635E7E}"/>
                </a:ext>
              </a:extLst>
            </p:cNvPr>
            <p:cNvSpPr txBox="1">
              <a:spLocks noChangeArrowheads="1"/>
            </p:cNvSpPr>
            <p:nvPr/>
          </p:nvSpPr>
          <p:spPr bwMode="auto">
            <a:xfrm>
              <a:off x="3024" y="2016"/>
              <a:ext cx="1874" cy="1008"/>
            </a:xfrm>
            <a:prstGeom prst="rect">
              <a:avLst/>
            </a:prstGeom>
            <a:solidFill>
              <a:srgbClr val="FFFFFF"/>
            </a:solidFill>
            <a:ln w="12700">
              <a:solidFill>
                <a:srgbClr val="000000"/>
              </a:solidFill>
              <a:miter lim="800000"/>
              <a:headEnd/>
              <a:tailEnd/>
            </a:ln>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eaLnBrk="1" fontAlgn="base" hangingPunct="1">
                <a:spcBef>
                  <a:spcPct val="0"/>
                </a:spcBef>
                <a:spcAft>
                  <a:spcPct val="0"/>
                </a:spcAft>
              </a:pPr>
              <a:r>
                <a:rPr lang="en-US" altLang="ar-SA" sz="1200" b="1">
                  <a:solidFill>
                    <a:srgbClr val="003300"/>
                  </a:solidFill>
                  <a:latin typeface="Times New Roman" panose="02020603050405020304" pitchFamily="18" charset="0"/>
                  <a:cs typeface="Arial" panose="020B0604020202020204" pitchFamily="34" charset="0"/>
                </a:rPr>
                <a:t>S</a:t>
              </a:r>
            </a:p>
            <a:p>
              <a:pPr eaLnBrk="1" fontAlgn="base" hangingPunct="1">
                <a:spcBef>
                  <a:spcPct val="0"/>
                </a:spcBef>
                <a:spcAft>
                  <a:spcPct val="0"/>
                </a:spcAft>
              </a:pPr>
              <a:endParaRPr lang="en-US" altLang="ar-SA" sz="1200">
                <a:solidFill>
                  <a:srgbClr val="003300"/>
                </a:solidFill>
                <a:latin typeface="Times New Roman" panose="02020603050405020304" pitchFamily="18" charset="0"/>
                <a:cs typeface="Arial" panose="020B0604020202020204" pitchFamily="34" charset="0"/>
              </a:endParaRPr>
            </a:p>
            <a:p>
              <a:pPr eaLnBrk="1" fontAlgn="base" hangingPunct="1">
                <a:spcBef>
                  <a:spcPct val="0"/>
                </a:spcBef>
                <a:spcAft>
                  <a:spcPct val="0"/>
                </a:spcAft>
              </a:pPr>
              <a:endParaRPr lang="en-US" altLang="ar-SA" sz="1200">
                <a:solidFill>
                  <a:srgbClr val="003300"/>
                </a:solidFill>
                <a:latin typeface="Times New Roman" panose="02020603050405020304" pitchFamily="18" charset="0"/>
                <a:cs typeface="Arial" panose="020B0604020202020204" pitchFamily="34" charset="0"/>
              </a:endParaRPr>
            </a:p>
            <a:p>
              <a:pPr eaLnBrk="1" fontAlgn="base" hangingPunct="1">
                <a:spcBef>
                  <a:spcPct val="0"/>
                </a:spcBef>
                <a:spcAft>
                  <a:spcPct val="0"/>
                </a:spcAft>
              </a:pPr>
              <a:endParaRPr lang="en-US" altLang="ar-SA" sz="1200">
                <a:solidFill>
                  <a:srgbClr val="003300"/>
                </a:solidFill>
                <a:latin typeface="Times New Roman" panose="02020603050405020304" pitchFamily="18" charset="0"/>
                <a:cs typeface="Arial" panose="020B0604020202020204" pitchFamily="34" charset="0"/>
              </a:endParaRPr>
            </a:p>
            <a:p>
              <a:pPr eaLnBrk="1" fontAlgn="base" hangingPunct="1">
                <a:spcBef>
                  <a:spcPct val="0"/>
                </a:spcBef>
                <a:spcAft>
                  <a:spcPct val="0"/>
                </a:spcAft>
              </a:pPr>
              <a:endParaRPr lang="en-US" altLang="ar-SA" sz="1200">
                <a:solidFill>
                  <a:srgbClr val="003300"/>
                </a:solidFill>
                <a:latin typeface="Times New Roman" panose="02020603050405020304" pitchFamily="18" charset="0"/>
                <a:cs typeface="Arial" panose="020B0604020202020204" pitchFamily="34" charset="0"/>
              </a:endParaRPr>
            </a:p>
            <a:p>
              <a:pPr algn="l" eaLnBrk="1" fontAlgn="base" hangingPunct="1">
                <a:spcBef>
                  <a:spcPct val="0"/>
                </a:spcBef>
                <a:spcAft>
                  <a:spcPct val="0"/>
                </a:spcAft>
              </a:pPr>
              <a:endParaRPr lang="en-US" altLang="ar-SA" sz="1200">
                <a:solidFill>
                  <a:srgbClr val="0033CC"/>
                </a:solidFill>
                <a:latin typeface="Times New Roman" panose="02020603050405020304" pitchFamily="18" charset="0"/>
                <a:cs typeface="Arial" panose="020B0604020202020204" pitchFamily="34" charset="0"/>
              </a:endParaRPr>
            </a:p>
            <a:p>
              <a:pPr algn="l" eaLnBrk="1" fontAlgn="base" hangingPunct="1">
                <a:spcBef>
                  <a:spcPct val="0"/>
                </a:spcBef>
                <a:spcAft>
                  <a:spcPct val="0"/>
                </a:spcAft>
              </a:pPr>
              <a:r>
                <a:rPr lang="en-US" altLang="ar-SA" sz="1200" b="1">
                  <a:solidFill>
                    <a:srgbClr val="003300"/>
                  </a:solidFill>
                  <a:latin typeface="Times New Roman" panose="02020603050405020304" pitchFamily="18" charset="0"/>
                  <a:cs typeface="Arial" panose="020B0604020202020204" pitchFamily="34" charset="0"/>
                </a:rPr>
                <a:t>B</a:t>
              </a:r>
            </a:p>
            <a:p>
              <a:pPr algn="l" eaLnBrk="1" fontAlgn="base" hangingPunct="1">
                <a:spcBef>
                  <a:spcPct val="0"/>
                </a:spcBef>
                <a:spcAft>
                  <a:spcPct val="0"/>
                </a:spcAft>
              </a:pPr>
              <a:r>
                <a:rPr lang="en-US" altLang="ar-SA" sz="1200">
                  <a:solidFill>
                    <a:srgbClr val="003300"/>
                  </a:solidFill>
                  <a:latin typeface="Times New Roman" panose="02020603050405020304" pitchFamily="18" charset="0"/>
                  <a:cs typeface="Arial" panose="020B0604020202020204" pitchFamily="34" charset="0"/>
                </a:rPr>
                <a:t>     </a:t>
              </a:r>
              <a:r>
                <a:rPr lang="en-US" altLang="ar-SA" sz="1200" b="1">
                  <a:solidFill>
                    <a:srgbClr val="003300"/>
                  </a:solidFill>
                  <a:latin typeface="Times New Roman" panose="02020603050405020304" pitchFamily="18" charset="0"/>
                  <a:cs typeface="Arial" panose="020B0604020202020204" pitchFamily="34" charset="0"/>
                </a:rPr>
                <a:t>A</a:t>
              </a:r>
              <a:r>
                <a:rPr lang="en-US" altLang="ar-SA" sz="1200">
                  <a:solidFill>
                    <a:srgbClr val="003300"/>
                  </a:solidFill>
                  <a:latin typeface="Times New Roman" panose="02020603050405020304" pitchFamily="18" charset="0"/>
                  <a:cs typeface="Arial" panose="020B0604020202020204" pitchFamily="34" charset="0"/>
                </a:rPr>
                <a:t>		</a:t>
              </a:r>
              <a:endParaRPr lang="en-US" altLang="ar-SA" sz="1800">
                <a:solidFill>
                  <a:srgbClr val="003300"/>
                </a:solidFill>
                <a:latin typeface="Arial" panose="020B0604020202020204" pitchFamily="34" charset="0"/>
                <a:cs typeface="Arial" panose="020B0604020202020204" pitchFamily="34" charset="0"/>
              </a:endParaRPr>
            </a:p>
          </p:txBody>
        </p:sp>
        <p:sp>
          <p:nvSpPr>
            <p:cNvPr id="76817" name="Freeform 16">
              <a:extLst>
                <a:ext uri="{FF2B5EF4-FFF2-40B4-BE49-F238E27FC236}">
                  <a16:creationId xmlns:a16="http://schemas.microsoft.com/office/drawing/2014/main" id="{D7AE7C2C-BBB2-4563-A8F1-0EA3BC4A9A2C}"/>
                </a:ext>
              </a:extLst>
            </p:cNvPr>
            <p:cNvSpPr>
              <a:spLocks/>
            </p:cNvSpPr>
            <p:nvPr/>
          </p:nvSpPr>
          <p:spPr bwMode="auto">
            <a:xfrm>
              <a:off x="3840" y="2016"/>
              <a:ext cx="624" cy="1008"/>
            </a:xfrm>
            <a:custGeom>
              <a:avLst/>
              <a:gdLst>
                <a:gd name="T0" fmla="*/ 2 w 810"/>
                <a:gd name="T1" fmla="*/ 0 h 1980"/>
                <a:gd name="T2" fmla="*/ 3 w 810"/>
                <a:gd name="T3" fmla="*/ 1 h 1980"/>
                <a:gd name="T4" fmla="*/ 0 w 810"/>
                <a:gd name="T5" fmla="*/ 1 h 1980"/>
                <a:gd name="T6" fmla="*/ 0 60000 65536"/>
                <a:gd name="T7" fmla="*/ 0 60000 65536"/>
                <a:gd name="T8" fmla="*/ 0 60000 65536"/>
              </a:gdLst>
              <a:ahLst/>
              <a:cxnLst>
                <a:cxn ang="T6">
                  <a:pos x="T0" y="T1"/>
                </a:cxn>
                <a:cxn ang="T7">
                  <a:pos x="T2" y="T3"/>
                </a:cxn>
                <a:cxn ang="T8">
                  <a:pos x="T4" y="T5"/>
                </a:cxn>
              </a:cxnLst>
              <a:rect l="0" t="0" r="r" b="b"/>
              <a:pathLst>
                <a:path w="810" h="1980">
                  <a:moveTo>
                    <a:pt x="540" y="0"/>
                  </a:moveTo>
                  <a:cubicBezTo>
                    <a:pt x="675" y="285"/>
                    <a:pt x="810" y="570"/>
                    <a:pt x="720" y="900"/>
                  </a:cubicBezTo>
                  <a:cubicBezTo>
                    <a:pt x="630" y="1230"/>
                    <a:pt x="120" y="1800"/>
                    <a:pt x="0" y="1980"/>
                  </a:cubicBez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76818" name="Freeform 17">
              <a:extLst>
                <a:ext uri="{FF2B5EF4-FFF2-40B4-BE49-F238E27FC236}">
                  <a16:creationId xmlns:a16="http://schemas.microsoft.com/office/drawing/2014/main" id="{5714ABFE-1E3E-4879-B622-00C52C9B5654}"/>
                </a:ext>
              </a:extLst>
            </p:cNvPr>
            <p:cNvSpPr>
              <a:spLocks/>
            </p:cNvSpPr>
            <p:nvPr/>
          </p:nvSpPr>
          <p:spPr bwMode="auto">
            <a:xfrm>
              <a:off x="3648" y="2304"/>
              <a:ext cx="1200" cy="432"/>
            </a:xfrm>
            <a:custGeom>
              <a:avLst/>
              <a:gdLst>
                <a:gd name="T0" fmla="*/ 1 w 2070"/>
                <a:gd name="T1" fmla="*/ 1 h 720"/>
                <a:gd name="T2" fmla="*/ 1 w 2070"/>
                <a:gd name="T3" fmla="*/ 1 h 720"/>
                <a:gd name="T4" fmla="*/ 1 w 2070"/>
                <a:gd name="T5" fmla="*/ 1 h 720"/>
                <a:gd name="T6" fmla="*/ 1 w 2070"/>
                <a:gd name="T7" fmla="*/ 0 h 720"/>
                <a:gd name="T8" fmla="*/ 1 w 2070"/>
                <a:gd name="T9" fmla="*/ 1 h 720"/>
                <a:gd name="T10" fmla="*/ 1 w 2070"/>
                <a:gd name="T11" fmla="*/ 1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70" h="720">
                  <a:moveTo>
                    <a:pt x="270" y="180"/>
                  </a:moveTo>
                  <a:cubicBezTo>
                    <a:pt x="240" y="270"/>
                    <a:pt x="0" y="720"/>
                    <a:pt x="270" y="720"/>
                  </a:cubicBezTo>
                  <a:cubicBezTo>
                    <a:pt x="540" y="720"/>
                    <a:pt x="1710" y="300"/>
                    <a:pt x="1890" y="180"/>
                  </a:cubicBezTo>
                  <a:cubicBezTo>
                    <a:pt x="2070" y="60"/>
                    <a:pt x="1590" y="0"/>
                    <a:pt x="1350" y="0"/>
                  </a:cubicBezTo>
                  <a:cubicBezTo>
                    <a:pt x="1110" y="0"/>
                    <a:pt x="630" y="150"/>
                    <a:pt x="450" y="180"/>
                  </a:cubicBezTo>
                  <a:cubicBezTo>
                    <a:pt x="270" y="210"/>
                    <a:pt x="300" y="90"/>
                    <a:pt x="270" y="180"/>
                  </a:cubicBezTo>
                  <a:close/>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76819" name="Text Box 13">
              <a:extLst>
                <a:ext uri="{FF2B5EF4-FFF2-40B4-BE49-F238E27FC236}">
                  <a16:creationId xmlns:a16="http://schemas.microsoft.com/office/drawing/2014/main" id="{70A663EF-7725-475C-95B4-2CEB86DFB561}"/>
                </a:ext>
              </a:extLst>
            </p:cNvPr>
            <p:cNvSpPr txBox="1">
              <a:spLocks noChangeArrowheads="1"/>
            </p:cNvSpPr>
            <p:nvPr/>
          </p:nvSpPr>
          <p:spPr bwMode="auto">
            <a:xfrm>
              <a:off x="4080" y="2352"/>
              <a:ext cx="19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en-US" altLang="ar-SA" sz="1200" b="1">
                  <a:solidFill>
                    <a:srgbClr val="003300"/>
                  </a:solidFill>
                  <a:latin typeface="Times New Roman" panose="02020603050405020304" pitchFamily="18" charset="0"/>
                  <a:cs typeface="Arial" panose="020B0604020202020204" pitchFamily="34" charset="0"/>
                </a:rPr>
                <a:t>D</a:t>
              </a:r>
              <a:endParaRPr lang="en-US" altLang="ar-SA" sz="1800" b="1">
                <a:solidFill>
                  <a:srgbClr val="003300"/>
                </a:solidFill>
                <a:latin typeface="Arial" panose="020B0604020202020204" pitchFamily="34" charset="0"/>
                <a:cs typeface="Arial" panose="020B0604020202020204" pitchFamily="34" charset="0"/>
              </a:endParaRPr>
            </a:p>
          </p:txBody>
        </p:sp>
      </p:grpSp>
      <p:grpSp>
        <p:nvGrpSpPr>
          <p:cNvPr id="76811" name="Group 10">
            <a:extLst>
              <a:ext uri="{FF2B5EF4-FFF2-40B4-BE49-F238E27FC236}">
                <a16:creationId xmlns:a16="http://schemas.microsoft.com/office/drawing/2014/main" id="{8E6CABBD-9348-4750-8AD6-9E9B4768E44A}"/>
              </a:ext>
            </a:extLst>
          </p:cNvPr>
          <p:cNvGrpSpPr>
            <a:grpSpLocks/>
          </p:cNvGrpSpPr>
          <p:nvPr/>
        </p:nvGrpSpPr>
        <p:grpSpPr bwMode="auto">
          <a:xfrm>
            <a:off x="3048000" y="2514601"/>
            <a:ext cx="7162800" cy="1533525"/>
            <a:chOff x="960" y="1488"/>
            <a:chExt cx="4512" cy="966"/>
          </a:xfrm>
        </p:grpSpPr>
        <p:sp>
          <p:nvSpPr>
            <p:cNvPr id="76812" name="Text Box 5">
              <a:extLst>
                <a:ext uri="{FF2B5EF4-FFF2-40B4-BE49-F238E27FC236}">
                  <a16:creationId xmlns:a16="http://schemas.microsoft.com/office/drawing/2014/main" id="{C7A98A3D-2260-4AC8-9160-6F67021527A8}"/>
                </a:ext>
              </a:extLst>
            </p:cNvPr>
            <p:cNvSpPr txBox="1">
              <a:spLocks noChangeArrowheads="1"/>
            </p:cNvSpPr>
            <p:nvPr/>
          </p:nvSpPr>
          <p:spPr bwMode="auto">
            <a:xfrm>
              <a:off x="960" y="1488"/>
              <a:ext cx="4512"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800" b="1">
                  <a:solidFill>
                    <a:srgbClr val="0033CC"/>
                  </a:solidFill>
                  <a:latin typeface="Arial" panose="020B0604020202020204" pitchFamily="34" charset="0"/>
                  <a:cs typeface="Arial" panose="020B0604020202020204" pitchFamily="34" charset="0"/>
                </a:rPr>
                <a:t>إذا كان </a:t>
              </a:r>
              <a:r>
                <a:rPr lang="en-US" altLang="ar-SA" sz="1800" b="1">
                  <a:solidFill>
                    <a:srgbClr val="0033CC"/>
                  </a:solidFill>
                  <a:latin typeface="Arial" panose="020B0604020202020204" pitchFamily="34" charset="0"/>
                  <a:cs typeface="Arial" panose="020B0604020202020204" pitchFamily="34" charset="0"/>
                </a:rPr>
                <a:t>A</a:t>
              </a:r>
              <a:r>
                <a:rPr lang="ar-SA" altLang="ar-SA" sz="1800" b="1">
                  <a:solidFill>
                    <a:srgbClr val="0033CC"/>
                  </a:solidFill>
                  <a:latin typeface="Arial" panose="020B0604020202020204" pitchFamily="34" charset="0"/>
                  <a:cs typeface="Arial" panose="020B0604020202020204" pitchFamily="34" charset="0"/>
                </a:rPr>
                <a:t> و </a:t>
              </a:r>
              <a:r>
                <a:rPr lang="en-US" altLang="ar-SA" sz="1800" b="1">
                  <a:solidFill>
                    <a:srgbClr val="0033CC"/>
                  </a:solidFill>
                  <a:latin typeface="Arial" panose="020B0604020202020204" pitchFamily="34" charset="0"/>
                  <a:cs typeface="Arial" panose="020B0604020202020204" pitchFamily="34" charset="0"/>
                </a:rPr>
                <a:t>B</a:t>
              </a:r>
              <a:r>
                <a:rPr lang="ar-SA" altLang="ar-SA" sz="1800" b="1">
                  <a:solidFill>
                    <a:srgbClr val="0033CC"/>
                  </a:solidFill>
                  <a:latin typeface="Arial" panose="020B0604020202020204" pitchFamily="34" charset="0"/>
                  <a:cs typeface="Arial" panose="020B0604020202020204" pitchFamily="34" charset="0"/>
                </a:rPr>
                <a:t> حادثين شاملين ومتنافيين في الفراغ العيني </a:t>
              </a:r>
              <a:r>
                <a:rPr lang="en-US" altLang="ar-SA" sz="1800" b="1">
                  <a:solidFill>
                    <a:srgbClr val="0033CC"/>
                  </a:solidFill>
                  <a:latin typeface="Arial" panose="020B0604020202020204" pitchFamily="34" charset="0"/>
                  <a:cs typeface="Arial" panose="020B0604020202020204" pitchFamily="34" charset="0"/>
                </a:rPr>
                <a:t>S</a:t>
              </a:r>
              <a:r>
                <a:rPr lang="ar-SA" altLang="ar-SA" sz="1800" b="1">
                  <a:solidFill>
                    <a:srgbClr val="0033CC"/>
                  </a:solidFill>
                  <a:latin typeface="Arial" panose="020B0604020202020204" pitchFamily="34" charset="0"/>
                  <a:cs typeface="Arial" panose="020B0604020202020204" pitchFamily="34" charset="0"/>
                </a:rPr>
                <a:t> و </a:t>
              </a:r>
              <a:r>
                <a:rPr lang="en-US" altLang="ar-SA" sz="1800" b="1">
                  <a:solidFill>
                    <a:srgbClr val="0033CC"/>
                  </a:solidFill>
                  <a:latin typeface="Arial" panose="020B0604020202020204" pitchFamily="34" charset="0"/>
                  <a:cs typeface="Arial" panose="020B0604020202020204" pitchFamily="34" charset="0"/>
                </a:rPr>
                <a:t>D</a:t>
              </a:r>
              <a:r>
                <a:rPr lang="ar-SA" altLang="ar-SA" sz="1800" b="1">
                  <a:solidFill>
                    <a:srgbClr val="0033CC"/>
                  </a:solidFill>
                  <a:latin typeface="Arial" panose="020B0604020202020204" pitchFamily="34" charset="0"/>
                  <a:cs typeface="Arial" panose="020B0604020202020204" pitchFamily="34" charset="0"/>
                </a:rPr>
                <a:t> أي حادث في نفس الفراغ بحيث</a:t>
              </a:r>
              <a:r>
                <a:rPr lang="en-US" altLang="ar-SA" sz="1800" b="1">
                  <a:solidFill>
                    <a:srgbClr val="0033CC"/>
                  </a:solidFill>
                  <a:latin typeface="Arial" panose="020B0604020202020204" pitchFamily="34" charset="0"/>
                  <a:cs typeface="Arial" panose="020B0604020202020204" pitchFamily="34" charset="0"/>
                </a:rPr>
                <a:t> O </a:t>
              </a:r>
              <a:r>
                <a:rPr lang="ar-JO" altLang="ar-SA" sz="1800" b="1">
                  <a:solidFill>
                    <a:srgbClr val="0033CC"/>
                  </a:solidFill>
                  <a:latin typeface="Arial" panose="020B0604020202020204" pitchFamily="34" charset="0"/>
                  <a:cs typeface="Arial" panose="020B0604020202020204" pitchFamily="34" charset="0"/>
                </a:rPr>
                <a:t> </a:t>
              </a:r>
              <a:r>
                <a:rPr lang="en-US" altLang="ar-SA" sz="1800" b="1">
                  <a:solidFill>
                    <a:srgbClr val="0033CC"/>
                  </a:solidFill>
                  <a:latin typeface="Arial" panose="020B0604020202020204" pitchFamily="34" charset="0"/>
                  <a:cs typeface="Arial" panose="020B0604020202020204" pitchFamily="34" charset="0"/>
                </a:rPr>
                <a:t>P (D) </a:t>
              </a:r>
              <a:r>
                <a:rPr lang="ar-JO" altLang="ar-SA" sz="1800" b="1">
                  <a:solidFill>
                    <a:srgbClr val="0033CC"/>
                  </a:solidFill>
                  <a:latin typeface="Arial" panose="020B0604020202020204" pitchFamily="34" charset="0"/>
                  <a:cs typeface="Arial" panose="020B0604020202020204" pitchFamily="34" charset="0"/>
                </a:rPr>
                <a:t> </a:t>
              </a:r>
              <a:r>
                <a:rPr lang="ar-SA" altLang="ar-SA" sz="1800" b="1">
                  <a:solidFill>
                    <a:srgbClr val="0033CC"/>
                  </a:solidFill>
                  <a:latin typeface="Arial" panose="020B0604020202020204" pitchFamily="34" charset="0"/>
                  <a:cs typeface="Arial" panose="020B0604020202020204" pitchFamily="34" charset="0"/>
                </a:rPr>
                <a:t>فان</a:t>
              </a:r>
            </a:p>
            <a:p>
              <a:pPr algn="l" rtl="0" eaLnBrk="1" fontAlgn="base" hangingPunct="1">
                <a:spcBef>
                  <a:spcPct val="0"/>
                </a:spcBef>
                <a:spcAft>
                  <a:spcPct val="0"/>
                </a:spcAft>
              </a:pPr>
              <a:r>
                <a:rPr lang="en-US" altLang="ar-SA" sz="1800" b="1">
                  <a:solidFill>
                    <a:srgbClr val="0033CC"/>
                  </a:solidFill>
                  <a:latin typeface="Arial" panose="020B0604020202020204" pitchFamily="34" charset="0"/>
                  <a:cs typeface="Arial" panose="020B0604020202020204" pitchFamily="34" charset="0"/>
                </a:rPr>
                <a:t>P (A/D)</a:t>
              </a:r>
              <a:r>
                <a:rPr lang="ar-SA" altLang="ar-SA" sz="1800" b="1">
                  <a:solidFill>
                    <a:srgbClr val="0033CC"/>
                  </a:solidFill>
                  <a:latin typeface="Arial" panose="020B0604020202020204" pitchFamily="34" charset="0"/>
                  <a:cs typeface="Arial" panose="020B0604020202020204" pitchFamily="34" charset="0"/>
                </a:rPr>
                <a:t>) = 	(          </a:t>
              </a:r>
              <a:endParaRPr lang="en-US" altLang="ar-SA" sz="1800" b="1">
                <a:solidFill>
                  <a:srgbClr val="0033CC"/>
                </a:solidFill>
                <a:latin typeface="Arial" panose="020B0604020202020204" pitchFamily="34" charset="0"/>
                <a:cs typeface="Arial" panose="020B0604020202020204" pitchFamily="34" charset="0"/>
              </a:endParaRPr>
            </a:p>
            <a:p>
              <a:pPr algn="l" rtl="0" eaLnBrk="1" fontAlgn="base" hangingPunct="1">
                <a:spcBef>
                  <a:spcPct val="0"/>
                </a:spcBef>
                <a:spcAft>
                  <a:spcPct val="0"/>
                </a:spcAft>
              </a:pPr>
              <a:endParaRPr lang="ar-SA" altLang="ar-SA" sz="1800" b="1">
                <a:solidFill>
                  <a:srgbClr val="0033CC"/>
                </a:solidFill>
                <a:latin typeface="Arial" panose="020B0604020202020204" pitchFamily="34" charset="0"/>
                <a:cs typeface="Arial" panose="020B0604020202020204" pitchFamily="34" charset="0"/>
              </a:endParaRPr>
            </a:p>
            <a:p>
              <a:pPr algn="l" rtl="0" eaLnBrk="1" fontAlgn="base" hangingPunct="1">
                <a:spcBef>
                  <a:spcPct val="0"/>
                </a:spcBef>
                <a:spcAft>
                  <a:spcPct val="0"/>
                </a:spcAft>
              </a:pPr>
              <a:r>
                <a:rPr lang="en-US" altLang="ar-SA" sz="1800" b="1">
                  <a:solidFill>
                    <a:srgbClr val="0033CC"/>
                  </a:solidFill>
                  <a:latin typeface="Arial" panose="020B0604020202020204" pitchFamily="34" charset="0"/>
                  <a:cs typeface="Arial" panose="020B0604020202020204" pitchFamily="34" charset="0"/>
                </a:rPr>
                <a:t>P (B/D)</a:t>
              </a:r>
              <a:r>
                <a:rPr lang="ar-SA" altLang="ar-SA" sz="1800" b="1">
                  <a:solidFill>
                    <a:srgbClr val="0033CC"/>
                  </a:solidFill>
                  <a:latin typeface="Arial" panose="020B0604020202020204" pitchFamily="34" charset="0"/>
                  <a:cs typeface="Arial" panose="020B0604020202020204" pitchFamily="34" charset="0"/>
                </a:rPr>
                <a:t>(                     ) =</a:t>
              </a:r>
              <a:r>
                <a:rPr lang="ar-SA" altLang="ar-SA" sz="1800">
                  <a:solidFill>
                    <a:srgbClr val="0033CC"/>
                  </a:solidFill>
                  <a:latin typeface="Arial" panose="020B0604020202020204" pitchFamily="34" charset="0"/>
                  <a:cs typeface="Arial" panose="020B0604020202020204" pitchFamily="34" charset="0"/>
                </a:rPr>
                <a:t> </a:t>
              </a:r>
              <a:endParaRPr lang="en-US" altLang="ar-SA" sz="1800">
                <a:solidFill>
                  <a:srgbClr val="0033CC"/>
                </a:solidFill>
                <a:latin typeface="Arial" panose="020B0604020202020204" pitchFamily="34" charset="0"/>
                <a:cs typeface="Arial" panose="020B0604020202020204" pitchFamily="34" charset="0"/>
              </a:endParaRPr>
            </a:p>
          </p:txBody>
        </p:sp>
        <p:pic>
          <p:nvPicPr>
            <p:cNvPr id="76813" name="Picture 12">
              <a:extLst>
                <a:ext uri="{FF2B5EF4-FFF2-40B4-BE49-F238E27FC236}">
                  <a16:creationId xmlns:a16="http://schemas.microsoft.com/office/drawing/2014/main" id="{CE0176C2-4C9E-4407-B58B-971F2D17CA9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80" y="1824"/>
              <a:ext cx="81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Picture 13">
              <a:extLst>
                <a:ext uri="{FF2B5EF4-FFF2-40B4-BE49-F238E27FC236}">
                  <a16:creationId xmlns:a16="http://schemas.microsoft.com/office/drawing/2014/main" id="{F3432D82-16AE-48C8-B8C0-118C87D691C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680" y="2160"/>
              <a:ext cx="768"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Picture 14">
              <a:extLst>
                <a:ext uri="{FF2B5EF4-FFF2-40B4-BE49-F238E27FC236}">
                  <a16:creationId xmlns:a16="http://schemas.microsoft.com/office/drawing/2014/main" id="{4BD5CE9C-3015-415C-8725-646B2550702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896" y="1728"/>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a:extLst>
              <a:ext uri="{FF2B5EF4-FFF2-40B4-BE49-F238E27FC236}">
                <a16:creationId xmlns:a16="http://schemas.microsoft.com/office/drawing/2014/main" id="{E9EC9066-8726-4A32-9B0F-EF30A988E467}"/>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324209D7-9AE6-4AC5-9C86-AB2CD9E2DE95}"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14</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7827" name="Footer Placeholder 3">
            <a:extLst>
              <a:ext uri="{FF2B5EF4-FFF2-40B4-BE49-F238E27FC236}">
                <a16:creationId xmlns:a16="http://schemas.microsoft.com/office/drawing/2014/main" id="{6C3EA72A-9D28-40F8-ABB3-8A4F58320987}"/>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7828" name="Picture 14">
            <a:extLst>
              <a:ext uri="{FF2B5EF4-FFF2-40B4-BE49-F238E27FC236}">
                <a16:creationId xmlns:a16="http://schemas.microsoft.com/office/drawing/2014/main" id="{E5B78359-623C-45F0-9687-70E690A9725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15">
            <a:extLst>
              <a:ext uri="{FF2B5EF4-FFF2-40B4-BE49-F238E27FC236}">
                <a16:creationId xmlns:a16="http://schemas.microsoft.com/office/drawing/2014/main" id="{78D0E390-CF34-40E2-BFD4-395FA88FDE3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7830" name="Rectangle 16">
            <a:extLst>
              <a:ext uri="{FF2B5EF4-FFF2-40B4-BE49-F238E27FC236}">
                <a16:creationId xmlns:a16="http://schemas.microsoft.com/office/drawing/2014/main" id="{27FD15E8-036D-4DD3-820F-358301B72C45}"/>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7831" name="Line 17">
            <a:extLst>
              <a:ext uri="{FF2B5EF4-FFF2-40B4-BE49-F238E27FC236}">
                <a16:creationId xmlns:a16="http://schemas.microsoft.com/office/drawing/2014/main" id="{480F7A14-5351-426B-9533-FBEE21AD9F20}"/>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C34C9292-C304-44BB-8110-466355886731}"/>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77833" name="Rectangle 8">
            <a:extLst>
              <a:ext uri="{FF2B5EF4-FFF2-40B4-BE49-F238E27FC236}">
                <a16:creationId xmlns:a16="http://schemas.microsoft.com/office/drawing/2014/main" id="{6D7F5B5D-F22A-4C7A-B322-4901A4B4412B}"/>
              </a:ext>
            </a:extLst>
          </p:cNvPr>
          <p:cNvSpPr>
            <a:spLocks noChangeArrowheads="1"/>
          </p:cNvSpPr>
          <p:nvPr/>
        </p:nvSpPr>
        <p:spPr bwMode="auto">
          <a:xfrm>
            <a:off x="6061076" y="1377951"/>
            <a:ext cx="454501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457200" algn="l"/>
              </a:tabLst>
              <a:defRPr sz="3200">
                <a:solidFill>
                  <a:schemeClr val="tx1"/>
                </a:solidFill>
                <a:latin typeface="Modern" pitchFamily="50"/>
              </a:defRPr>
            </a:lvl1pPr>
            <a:lvl2pPr marL="742950" indent="-285750" eaLnBrk="0" hangingPunct="0">
              <a:tabLst>
                <a:tab pos="457200" algn="l"/>
              </a:tabLst>
              <a:defRPr sz="3200">
                <a:solidFill>
                  <a:schemeClr val="tx1"/>
                </a:solidFill>
                <a:latin typeface="Modern" pitchFamily="50"/>
              </a:defRPr>
            </a:lvl2pPr>
            <a:lvl3pPr marL="1143000" indent="-228600" eaLnBrk="0" hangingPunct="0">
              <a:tabLst>
                <a:tab pos="457200" algn="l"/>
              </a:tabLst>
              <a:defRPr sz="3200">
                <a:solidFill>
                  <a:schemeClr val="tx1"/>
                </a:solidFill>
                <a:latin typeface="Modern" pitchFamily="50"/>
              </a:defRPr>
            </a:lvl3pPr>
            <a:lvl4pPr marL="1600200" indent="-228600" eaLnBrk="0" hangingPunct="0">
              <a:tabLst>
                <a:tab pos="457200" algn="l"/>
              </a:tabLst>
              <a:defRPr sz="3200">
                <a:solidFill>
                  <a:schemeClr val="tx1"/>
                </a:solidFill>
                <a:latin typeface="Modern" pitchFamily="50"/>
              </a:defRPr>
            </a:lvl4pPr>
            <a:lvl5pPr marL="2057400" indent="-228600" eaLnBrk="0" hangingPunct="0">
              <a:tabLst>
                <a:tab pos="457200" algn="l"/>
              </a:tabLst>
              <a:defRPr sz="3200">
                <a:solidFill>
                  <a:schemeClr val="tx1"/>
                </a:solidFill>
                <a:latin typeface="Modern" pitchFamily="50"/>
              </a:defRPr>
            </a:lvl5pPr>
            <a:lvl6pPr marL="2514600" indent="-228600" algn="l" rtl="0" eaLnBrk="0" fontAlgn="base" hangingPunct="0">
              <a:spcBef>
                <a:spcPct val="0"/>
              </a:spcBef>
              <a:spcAft>
                <a:spcPct val="0"/>
              </a:spcAft>
              <a:tabLst>
                <a:tab pos="457200" algn="l"/>
              </a:tabLst>
              <a:defRPr sz="3200">
                <a:solidFill>
                  <a:schemeClr val="tx1"/>
                </a:solidFill>
                <a:latin typeface="Modern" pitchFamily="50"/>
              </a:defRPr>
            </a:lvl6pPr>
            <a:lvl7pPr marL="2971800" indent="-228600" algn="l" rtl="0" eaLnBrk="0" fontAlgn="base" hangingPunct="0">
              <a:spcBef>
                <a:spcPct val="0"/>
              </a:spcBef>
              <a:spcAft>
                <a:spcPct val="0"/>
              </a:spcAft>
              <a:tabLst>
                <a:tab pos="457200" algn="l"/>
              </a:tabLst>
              <a:defRPr sz="3200">
                <a:solidFill>
                  <a:schemeClr val="tx1"/>
                </a:solidFill>
                <a:latin typeface="Modern" pitchFamily="50"/>
              </a:defRPr>
            </a:lvl7pPr>
            <a:lvl8pPr marL="3429000" indent="-228600" algn="l" rtl="0" eaLnBrk="0" fontAlgn="base" hangingPunct="0">
              <a:spcBef>
                <a:spcPct val="0"/>
              </a:spcBef>
              <a:spcAft>
                <a:spcPct val="0"/>
              </a:spcAft>
              <a:tabLst>
                <a:tab pos="457200" algn="l"/>
              </a:tabLst>
              <a:defRPr sz="3200">
                <a:solidFill>
                  <a:schemeClr val="tx1"/>
                </a:solidFill>
                <a:latin typeface="Modern" pitchFamily="50"/>
              </a:defRPr>
            </a:lvl8pPr>
            <a:lvl9pPr marL="3886200" indent="-228600" algn="l" rtl="0" eaLnBrk="0" fontAlgn="base" hangingPunct="0">
              <a:spcBef>
                <a:spcPct val="0"/>
              </a:spcBef>
              <a:spcAft>
                <a:spcPct val="0"/>
              </a:spcAft>
              <a:tabLst>
                <a:tab pos="457200" algn="l"/>
              </a:tabLst>
              <a:defRPr sz="3200">
                <a:solidFill>
                  <a:schemeClr val="tx1"/>
                </a:solidFill>
                <a:latin typeface="Modern" pitchFamily="50"/>
              </a:defRPr>
            </a:lvl9pPr>
          </a:lstStyle>
          <a:p>
            <a:pPr algn="justLow" eaLnBrk="1" fontAlgn="base" hangingPunct="1">
              <a:spcBef>
                <a:spcPct val="0"/>
              </a:spcBef>
              <a:spcAft>
                <a:spcPct val="0"/>
              </a:spcAft>
            </a:pPr>
            <a:r>
              <a:rPr lang="ar-SA" altLang="ar-SA" sz="2400" b="1">
                <a:solidFill>
                  <a:srgbClr val="0033CC"/>
                </a:solidFill>
                <a:latin typeface="Arial" panose="020B0604020202020204" pitchFamily="34" charset="0"/>
                <a:cs typeface="Arial" panose="020B0604020202020204" pitchFamily="34" charset="0"/>
              </a:rPr>
              <a:t>التجـارب المتكـررة  </a:t>
            </a:r>
            <a:r>
              <a:rPr lang="en-US" altLang="ar-SA" sz="2400" b="1">
                <a:solidFill>
                  <a:srgbClr val="0033CC"/>
                </a:solidFill>
                <a:latin typeface="Arial" panose="020B0604020202020204" pitchFamily="34" charset="0"/>
                <a:cs typeface="Arial" panose="020B0604020202020204" pitchFamily="34" charset="0"/>
              </a:rPr>
              <a:t>Repeated Trials</a:t>
            </a:r>
            <a:r>
              <a:rPr lang="ar-JO" altLang="ar-SA" sz="2400">
                <a:solidFill>
                  <a:srgbClr val="0033CC"/>
                </a:solidFill>
                <a:latin typeface="Arial" panose="020B0604020202020204" pitchFamily="34" charset="0"/>
                <a:cs typeface="Arial" panose="020B0604020202020204" pitchFamily="34" charset="0"/>
              </a:rPr>
              <a:t> </a:t>
            </a:r>
            <a:endParaRPr lang="ar-SA" altLang="ar-SA" sz="2400">
              <a:solidFill>
                <a:srgbClr val="0033CC"/>
              </a:solidFill>
              <a:latin typeface="Arial" panose="020B0604020202020204" pitchFamily="34" charset="0"/>
              <a:cs typeface="Arial" panose="020B0604020202020204" pitchFamily="34" charset="0"/>
            </a:endParaRPr>
          </a:p>
        </p:txBody>
      </p:sp>
      <p:sp>
        <p:nvSpPr>
          <p:cNvPr id="77834" name="Text Box 5">
            <a:extLst>
              <a:ext uri="{FF2B5EF4-FFF2-40B4-BE49-F238E27FC236}">
                <a16:creationId xmlns:a16="http://schemas.microsoft.com/office/drawing/2014/main" id="{1DB9DB13-BEF5-4ABF-A189-5A5B1FE84F76}"/>
              </a:ext>
            </a:extLst>
          </p:cNvPr>
          <p:cNvSpPr txBox="1">
            <a:spLocks noChangeArrowheads="1"/>
          </p:cNvSpPr>
          <p:nvPr/>
        </p:nvSpPr>
        <p:spPr bwMode="auto">
          <a:xfrm>
            <a:off x="1995488" y="1957388"/>
            <a:ext cx="8077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000">
                <a:solidFill>
                  <a:srgbClr val="0033CC"/>
                </a:solidFill>
                <a:latin typeface="Arial" panose="020B0604020202020204" pitchFamily="34" charset="0"/>
                <a:cs typeface="Arial" panose="020B0604020202020204" pitchFamily="34" charset="0"/>
              </a:rPr>
              <a:t>سندرس في هذا القسم كيفية حساب احتمالات الحصول على النتائج المختلفة التي يمكن أن تترتب على تكرار تجربة معينة عدداً معيناً من المرات تحت نفس الظروف أو تحت ظروف مختلفة.</a:t>
            </a:r>
            <a:endParaRPr lang="ar-SA" altLang="ar-SA" sz="2000" b="1">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ar-SA" altLang="ar-SA" sz="2000" b="1">
                <a:solidFill>
                  <a:srgbClr val="0033CC"/>
                </a:solidFill>
                <a:latin typeface="Arial" panose="020B0604020202020204" pitchFamily="34" charset="0"/>
                <a:cs typeface="Arial" panose="020B0604020202020204" pitchFamily="34" charset="0"/>
              </a:rPr>
              <a:t>أولاً: التجارب المتكررة المستقلة ذات الاحتمال الثابت</a:t>
            </a:r>
            <a:r>
              <a:rPr lang="ar-SA" altLang="ar-SA" sz="2000">
                <a:solidFill>
                  <a:srgbClr val="0033CC"/>
                </a:solidFill>
                <a:latin typeface="Arial" panose="020B0604020202020204" pitchFamily="34" charset="0"/>
                <a:cs typeface="Arial" panose="020B0604020202020204" pitchFamily="34" charset="0"/>
              </a:rPr>
              <a:t> </a:t>
            </a:r>
            <a:endParaRPr lang="en-US" altLang="ar-SA" sz="2000">
              <a:solidFill>
                <a:srgbClr val="0033CC"/>
              </a:solidFill>
              <a:latin typeface="Arial" panose="020B0604020202020204" pitchFamily="34" charset="0"/>
              <a:cs typeface="Arial" panose="020B0604020202020204" pitchFamily="34" charset="0"/>
            </a:endParaRPr>
          </a:p>
        </p:txBody>
      </p:sp>
      <p:sp>
        <p:nvSpPr>
          <p:cNvPr id="77835" name="Text Box 6">
            <a:extLst>
              <a:ext uri="{FF2B5EF4-FFF2-40B4-BE49-F238E27FC236}">
                <a16:creationId xmlns:a16="http://schemas.microsoft.com/office/drawing/2014/main" id="{3A089A85-CEFA-43B8-AFB5-CA7E87D5DA37}"/>
              </a:ext>
            </a:extLst>
          </p:cNvPr>
          <p:cNvSpPr txBox="1">
            <a:spLocks noChangeArrowheads="1"/>
          </p:cNvSpPr>
          <p:nvPr/>
        </p:nvSpPr>
        <p:spPr bwMode="auto">
          <a:xfrm>
            <a:off x="2681288" y="3100388"/>
            <a:ext cx="731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50000"/>
              </a:spcBef>
              <a:spcAft>
                <a:spcPct val="0"/>
              </a:spcAft>
            </a:pPr>
            <a:r>
              <a:rPr lang="ar-SA" altLang="ar-SA" sz="1800">
                <a:solidFill>
                  <a:srgbClr val="0033CC"/>
                </a:solidFill>
                <a:latin typeface="Arial" panose="020B0604020202020204" pitchFamily="34" charset="0"/>
                <a:cs typeface="Arial" panose="020B0604020202020204" pitchFamily="34" charset="0"/>
              </a:rPr>
              <a:t>فمثلاً لو ألقينا قطعة النقد خمس مرات فإن الحالات الممكنة هي:</a:t>
            </a:r>
            <a:endParaRPr lang="en-US" altLang="ar-SA" sz="1800">
              <a:solidFill>
                <a:srgbClr val="0033CC"/>
              </a:solidFill>
              <a:latin typeface="Arial" panose="020B0604020202020204" pitchFamily="34" charset="0"/>
              <a:cs typeface="Arial" panose="020B0604020202020204" pitchFamily="34" charset="0"/>
            </a:endParaRPr>
          </a:p>
        </p:txBody>
      </p:sp>
      <p:sp>
        <p:nvSpPr>
          <p:cNvPr id="77836" name="Text Box 7">
            <a:extLst>
              <a:ext uri="{FF2B5EF4-FFF2-40B4-BE49-F238E27FC236}">
                <a16:creationId xmlns:a16="http://schemas.microsoft.com/office/drawing/2014/main" id="{926CFC6C-3170-4161-B10E-5628CA07C6C6}"/>
              </a:ext>
            </a:extLst>
          </p:cNvPr>
          <p:cNvSpPr txBox="1">
            <a:spLocks noChangeArrowheads="1"/>
          </p:cNvSpPr>
          <p:nvPr/>
        </p:nvSpPr>
        <p:spPr bwMode="auto">
          <a:xfrm>
            <a:off x="3709988" y="3589339"/>
            <a:ext cx="6248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JO" altLang="ar-SA" sz="2800" b="1">
                <a:solidFill>
                  <a:srgbClr val="C00000"/>
                </a:solidFill>
                <a:latin typeface="Arial" panose="020B0604020202020204" pitchFamily="34" charset="0"/>
                <a:cs typeface="Arial" panose="020B0604020202020204" pitchFamily="34" charset="0"/>
              </a:rPr>
              <a:t>	</a:t>
            </a:r>
            <a:r>
              <a:rPr lang="en-US" altLang="ar-SA" sz="2800" b="1">
                <a:solidFill>
                  <a:srgbClr val="C00000"/>
                </a:solidFill>
                <a:latin typeface="Arial" panose="020B0604020202020204" pitchFamily="34" charset="0"/>
                <a:cs typeface="Arial" panose="020B0604020202020204" pitchFamily="34" charset="0"/>
              </a:rPr>
              <a:t>2</a:t>
            </a:r>
            <a:r>
              <a:rPr lang="en-US" altLang="ar-SA" sz="2800" b="1" baseline="50000">
                <a:solidFill>
                  <a:srgbClr val="C00000"/>
                </a:solidFill>
                <a:latin typeface="Arial" panose="020B0604020202020204" pitchFamily="34" charset="0"/>
                <a:cs typeface="Arial" panose="020B0604020202020204" pitchFamily="34" charset="0"/>
              </a:rPr>
              <a:t>k</a:t>
            </a:r>
            <a:r>
              <a:rPr lang="en-US" altLang="ar-SA" sz="2800" b="1">
                <a:solidFill>
                  <a:srgbClr val="C00000"/>
                </a:solidFill>
                <a:latin typeface="Arial" panose="020B0604020202020204" pitchFamily="34" charset="0"/>
                <a:cs typeface="Arial" panose="020B0604020202020204" pitchFamily="34" charset="0"/>
              </a:rPr>
              <a:t> = 2</a:t>
            </a:r>
            <a:r>
              <a:rPr lang="en-US" altLang="ar-SA" sz="2800" b="1" baseline="50000">
                <a:solidFill>
                  <a:srgbClr val="C00000"/>
                </a:solidFill>
                <a:latin typeface="Arial" panose="020B0604020202020204" pitchFamily="34" charset="0"/>
                <a:cs typeface="Arial" panose="020B0604020202020204" pitchFamily="34" charset="0"/>
              </a:rPr>
              <a:t>5</a:t>
            </a:r>
            <a:r>
              <a:rPr lang="en-US" altLang="ar-SA" sz="2800" b="1">
                <a:solidFill>
                  <a:srgbClr val="C00000"/>
                </a:solidFill>
                <a:latin typeface="Arial" panose="020B0604020202020204" pitchFamily="34" charset="0"/>
                <a:cs typeface="Arial" panose="020B0604020202020204" pitchFamily="34" charset="0"/>
              </a:rPr>
              <a:t> = 32</a:t>
            </a:r>
          </a:p>
        </p:txBody>
      </p:sp>
      <p:sp>
        <p:nvSpPr>
          <p:cNvPr id="77837" name="Rectangle 12">
            <a:extLst>
              <a:ext uri="{FF2B5EF4-FFF2-40B4-BE49-F238E27FC236}">
                <a16:creationId xmlns:a16="http://schemas.microsoft.com/office/drawing/2014/main" id="{1C64F515-21D4-448F-AA72-E0D914AB4DBB}"/>
              </a:ext>
            </a:extLst>
          </p:cNvPr>
          <p:cNvSpPr>
            <a:spLocks noChangeArrowheads="1"/>
          </p:cNvSpPr>
          <p:nvPr/>
        </p:nvSpPr>
        <p:spPr bwMode="auto">
          <a:xfrm>
            <a:off x="1995488" y="4641850"/>
            <a:ext cx="82915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7013"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800">
                <a:solidFill>
                  <a:srgbClr val="0033CC"/>
                </a:solidFill>
                <a:latin typeface="Arial" panose="020B0604020202020204" pitchFamily="34" charset="0"/>
                <a:cs typeface="Arial" panose="020B0604020202020204" pitchFamily="34" charset="0"/>
              </a:rPr>
              <a:t>أي أن مجموع الحالات الممكنة  </a:t>
            </a:r>
            <a:r>
              <a:rPr lang="en-US" altLang="ar-SA" sz="1800">
                <a:solidFill>
                  <a:srgbClr val="0033CC"/>
                </a:solidFill>
                <a:latin typeface="Arial" panose="020B0604020202020204" pitchFamily="34" charset="0"/>
                <a:cs typeface="Arial" panose="020B0604020202020204" pitchFamily="34" charset="0"/>
              </a:rPr>
              <a:t>32 </a:t>
            </a:r>
            <a:r>
              <a:rPr lang="ar-SA" altLang="ar-SA" sz="1800">
                <a:solidFill>
                  <a:srgbClr val="0033CC"/>
                </a:solidFill>
                <a:latin typeface="Arial" panose="020B0604020202020204" pitchFamily="34" charset="0"/>
                <a:cs typeface="Arial" panose="020B0604020202020204" pitchFamily="34" charset="0"/>
              </a:rPr>
              <a:t>  حالة</a:t>
            </a:r>
            <a:endParaRPr lang="en-US" altLang="ar-SA" sz="1800">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ar-SA" altLang="ar-SA" sz="1800">
                <a:solidFill>
                  <a:srgbClr val="0033CC"/>
                </a:solidFill>
                <a:latin typeface="Arial" panose="020B0604020202020204" pitchFamily="34" charset="0"/>
                <a:cs typeface="Arial" panose="020B0604020202020204" pitchFamily="34" charset="0"/>
              </a:rPr>
              <a:t>ولحساب مثل هذه الاحتمالات في التجارب المتكررة المستقلة ذات الاحتمال الثابت </a:t>
            </a:r>
            <a:endParaRPr lang="ar-JO" altLang="ar-SA" sz="1800">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ar-SA" altLang="ar-SA" sz="1800">
                <a:solidFill>
                  <a:srgbClr val="0033CC"/>
                </a:solidFill>
                <a:latin typeface="Arial" panose="020B0604020202020204" pitchFamily="34" charset="0"/>
                <a:cs typeface="Arial" panose="020B0604020202020204" pitchFamily="34" charset="0"/>
              </a:rPr>
              <a:t>نستخدم القانون الاحتمالي ثنائي الحدين.</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a:extLst>
              <a:ext uri="{FF2B5EF4-FFF2-40B4-BE49-F238E27FC236}">
                <a16:creationId xmlns:a16="http://schemas.microsoft.com/office/drawing/2014/main" id="{C8EE8B57-27C0-40A3-BFFA-6881F7455637}"/>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الثاني: الاحتمالات والتوزيعات الاحتمالية                                                        </a:t>
            </a:r>
            <a:fld id="{A9A3244A-D19F-4B1F-8C12-9E49F5E859C2}" type="slidenum">
              <a:rPr lang="ar-SA" altLang="ar-SA" sz="1200" b="1">
                <a:solidFill>
                  <a:srgbClr val="FFFFFF"/>
                </a:solidFill>
                <a:latin typeface="Arial" panose="020B0604020202020204" pitchFamily="34" charset="0"/>
                <a:cs typeface="Arial" panose="020B0604020202020204" pitchFamily="34" charset="0"/>
              </a:rPr>
              <a:pPr algn="ctr" rtl="0" eaLnBrk="1" fontAlgn="base" hangingPunct="1">
                <a:spcBef>
                  <a:spcPct val="0"/>
                </a:spcBef>
                <a:spcAft>
                  <a:spcPct val="0"/>
                </a:spcAft>
              </a:pPr>
              <a:t>15</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8851" name="Footer Placeholder 3">
            <a:extLst>
              <a:ext uri="{FF2B5EF4-FFF2-40B4-BE49-F238E27FC236}">
                <a16:creationId xmlns:a16="http://schemas.microsoft.com/office/drawing/2014/main" id="{29FA15CB-5ED1-4645-915B-9247CDB86BD6}"/>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8852" name="Picture 14">
            <a:extLst>
              <a:ext uri="{FF2B5EF4-FFF2-40B4-BE49-F238E27FC236}">
                <a16:creationId xmlns:a16="http://schemas.microsoft.com/office/drawing/2014/main" id="{CA6E86F3-0353-4B31-B23A-951E4A47440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Rectangle 15">
            <a:extLst>
              <a:ext uri="{FF2B5EF4-FFF2-40B4-BE49-F238E27FC236}">
                <a16:creationId xmlns:a16="http://schemas.microsoft.com/office/drawing/2014/main" id="{5112C8BD-9CE5-4F72-8BCE-039AC3B8B6E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8854" name="Rectangle 16">
            <a:extLst>
              <a:ext uri="{FF2B5EF4-FFF2-40B4-BE49-F238E27FC236}">
                <a16:creationId xmlns:a16="http://schemas.microsoft.com/office/drawing/2014/main" id="{C4710F80-F2EB-4304-B8BD-AB7FA99FC18D}"/>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8855" name="Line 17">
            <a:extLst>
              <a:ext uri="{FF2B5EF4-FFF2-40B4-BE49-F238E27FC236}">
                <a16:creationId xmlns:a16="http://schemas.microsoft.com/office/drawing/2014/main" id="{F5468D05-5BCB-49E3-ABBD-E8DCFD37788E}"/>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5274DB6C-46E6-4468-A820-BA2A17C11EE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600" dirty="0">
                <a:solidFill>
                  <a:srgbClr val="0033CC"/>
                </a:solidFill>
                <a:latin typeface="Modern" pitchFamily="50"/>
                <a:cs typeface="Arial" panose="020B0604020202020204" pitchFamily="34" charset="0"/>
              </a:rPr>
              <a:t>التوزيعات الاحتمالية</a:t>
            </a:r>
            <a:endParaRPr lang="en-GB" sz="3600" dirty="0">
              <a:solidFill>
                <a:srgbClr val="0033CC"/>
              </a:solidFill>
              <a:latin typeface="Modern" pitchFamily="50"/>
            </a:endParaRPr>
          </a:p>
        </p:txBody>
      </p:sp>
      <p:sp>
        <p:nvSpPr>
          <p:cNvPr id="78857" name="Rectangle 1">
            <a:extLst>
              <a:ext uri="{FF2B5EF4-FFF2-40B4-BE49-F238E27FC236}">
                <a16:creationId xmlns:a16="http://schemas.microsoft.com/office/drawing/2014/main" id="{CE4BFAED-E788-4B74-9916-ED124A88ED4D}"/>
              </a:ext>
            </a:extLst>
          </p:cNvPr>
          <p:cNvSpPr>
            <a:spLocks noChangeArrowheads="1"/>
          </p:cNvSpPr>
          <p:nvPr/>
        </p:nvSpPr>
        <p:spPr bwMode="auto">
          <a:xfrm>
            <a:off x="7434263" y="1498600"/>
            <a:ext cx="292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fontAlgn="base">
              <a:spcBef>
                <a:spcPct val="0"/>
              </a:spcBef>
              <a:spcAft>
                <a:spcPct val="0"/>
              </a:spcAft>
            </a:pPr>
            <a:r>
              <a:rPr lang="ar-SA" altLang="ar-SA" b="1">
                <a:solidFill>
                  <a:srgbClr val="0033CC"/>
                </a:solidFill>
                <a:latin typeface="Times New Roman" panose="02020603050405020304" pitchFamily="18" charset="0"/>
                <a:cs typeface="Arial" panose="020B0604020202020204" pitchFamily="34" charset="0"/>
              </a:rPr>
              <a:t>المتغيرات العشوائية </a:t>
            </a:r>
          </a:p>
        </p:txBody>
      </p:sp>
      <p:sp>
        <p:nvSpPr>
          <p:cNvPr id="78858" name="Rectangle 1">
            <a:extLst>
              <a:ext uri="{FF2B5EF4-FFF2-40B4-BE49-F238E27FC236}">
                <a16:creationId xmlns:a16="http://schemas.microsoft.com/office/drawing/2014/main" id="{C126BE9C-D564-48B2-98DE-DA4589F86678}"/>
              </a:ext>
            </a:extLst>
          </p:cNvPr>
          <p:cNvSpPr>
            <a:spLocks noChangeArrowheads="1"/>
          </p:cNvSpPr>
          <p:nvPr/>
        </p:nvSpPr>
        <p:spPr bwMode="auto">
          <a:xfrm>
            <a:off x="1738313" y="2081214"/>
            <a:ext cx="86614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marL="342900" indent="-3429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fontAlgn="base">
              <a:spcBef>
                <a:spcPct val="0"/>
              </a:spcBef>
              <a:spcAft>
                <a:spcPct val="0"/>
              </a:spcAft>
              <a:buFont typeface="Arial" panose="020B0604020202020204" pitchFamily="34" charset="0"/>
              <a:buChar char="•"/>
            </a:pPr>
            <a:r>
              <a:rPr lang="ar-SA" altLang="ar-SA" sz="2800" b="1" dirty="0">
                <a:solidFill>
                  <a:srgbClr val="0033CC"/>
                </a:solidFill>
                <a:cs typeface="Arial" panose="020B0604020202020204" pitchFamily="34" charset="0"/>
              </a:rPr>
              <a:t>المتغير العشوائي</a:t>
            </a:r>
            <a:r>
              <a:rPr lang="ar-SA" altLang="ar-SA" sz="2800" dirty="0">
                <a:solidFill>
                  <a:srgbClr val="0033CC"/>
                </a:solidFill>
                <a:cs typeface="Arial" panose="020B0604020202020204" pitchFamily="34" charset="0"/>
              </a:rPr>
              <a:t>: دالة من فراغ العينة إلى مجموعة الأعداد الحقيقية، وبصيغة أخرى هي مجموعة من القيم المرتبطة بتجربة عشوائية.</a:t>
            </a:r>
          </a:p>
          <a:p>
            <a:pPr fontAlgn="base">
              <a:spcBef>
                <a:spcPct val="0"/>
              </a:spcBef>
              <a:spcAft>
                <a:spcPct val="0"/>
              </a:spcAft>
              <a:buFont typeface="Arial" panose="020B0604020202020204" pitchFamily="34" charset="0"/>
              <a:buChar char="•"/>
            </a:pPr>
            <a:r>
              <a:rPr lang="ar-SA" altLang="ar-SA" sz="2800" dirty="0">
                <a:solidFill>
                  <a:srgbClr val="0033CC"/>
                </a:solidFill>
                <a:cs typeface="Arial" panose="020B0604020202020204" pitchFamily="34" charset="0"/>
              </a:rPr>
              <a:t>و</a:t>
            </a:r>
            <a:r>
              <a:rPr lang="ar-SA" altLang="ar-SA" sz="2800" b="1" dirty="0">
                <a:solidFill>
                  <a:srgbClr val="0033CC"/>
                </a:solidFill>
                <a:cs typeface="Arial" panose="020B0604020202020204" pitchFamily="34" charset="0"/>
              </a:rPr>
              <a:t>التجربة العشوائية </a:t>
            </a:r>
            <a:r>
              <a:rPr lang="ar-SA" altLang="ar-SA" sz="2800" dirty="0">
                <a:solidFill>
                  <a:srgbClr val="0033CC"/>
                </a:solidFill>
                <a:cs typeface="Arial" panose="020B0604020202020204" pitchFamily="34" charset="0"/>
              </a:rPr>
              <a:t>هي التجربة التي يمكن تحديد جميع نواتجها النهائية، إلا أننا لا نستطيع تحديد النتيجة التي ستحدث عند قيامنا بالتجربة. (رمي قطعة نرد من ستة أوجه).</a:t>
            </a:r>
          </a:p>
          <a:p>
            <a:pPr fontAlgn="base">
              <a:spcBef>
                <a:spcPct val="0"/>
              </a:spcBef>
              <a:spcAft>
                <a:spcPct val="0"/>
              </a:spcAft>
              <a:buFont typeface="Arial" panose="020B0604020202020204" pitchFamily="34" charset="0"/>
              <a:buChar char="•"/>
            </a:pPr>
            <a:r>
              <a:rPr lang="ar-SA" altLang="ar-SA" sz="2800" b="1" dirty="0">
                <a:solidFill>
                  <a:srgbClr val="0033CC"/>
                </a:solidFill>
                <a:cs typeface="Arial" panose="020B0604020202020204" pitchFamily="34" charset="0"/>
              </a:rPr>
              <a:t>التوزيع الاحتمالي</a:t>
            </a:r>
            <a:r>
              <a:rPr lang="ar-SA" altLang="ar-SA" sz="2800" dirty="0">
                <a:solidFill>
                  <a:srgbClr val="0033CC"/>
                </a:solidFill>
                <a:cs typeface="Arial" panose="020B0604020202020204" pitchFamily="34" charset="0"/>
              </a:rPr>
              <a:t>: هو مجموعة القيم الممكنة للمتغير العشوائي واحتمالاتها المناظرة. (يمكن أن يكون على صورة صيغة رياضية أو على صورة جدول او رسم بياني).</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a:extLst>
              <a:ext uri="{FF2B5EF4-FFF2-40B4-BE49-F238E27FC236}">
                <a16:creationId xmlns:a16="http://schemas.microsoft.com/office/drawing/2014/main" id="{B0166222-F7A7-4D58-A5CD-51EB6F1E8E50}"/>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CE74F7A6-E618-498C-AF62-432689D522D0}"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16</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9875" name="Footer Placeholder 3">
            <a:extLst>
              <a:ext uri="{FF2B5EF4-FFF2-40B4-BE49-F238E27FC236}">
                <a16:creationId xmlns:a16="http://schemas.microsoft.com/office/drawing/2014/main" id="{9D485B6B-D518-4AE9-8E7E-8E9E837D79C6}"/>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9876" name="Picture 14">
            <a:extLst>
              <a:ext uri="{FF2B5EF4-FFF2-40B4-BE49-F238E27FC236}">
                <a16:creationId xmlns:a16="http://schemas.microsoft.com/office/drawing/2014/main" id="{C894B7FF-0EE5-452E-A591-CBAAFF80882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15">
            <a:extLst>
              <a:ext uri="{FF2B5EF4-FFF2-40B4-BE49-F238E27FC236}">
                <a16:creationId xmlns:a16="http://schemas.microsoft.com/office/drawing/2014/main" id="{5DF613F2-03D9-4A44-831B-CF7F43B7275E}"/>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9878" name="Rectangle 16">
            <a:extLst>
              <a:ext uri="{FF2B5EF4-FFF2-40B4-BE49-F238E27FC236}">
                <a16:creationId xmlns:a16="http://schemas.microsoft.com/office/drawing/2014/main" id="{6230665E-F71B-42C6-8F9F-D3312E852940}"/>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9879" name="Line 17">
            <a:extLst>
              <a:ext uri="{FF2B5EF4-FFF2-40B4-BE49-F238E27FC236}">
                <a16:creationId xmlns:a16="http://schemas.microsoft.com/office/drawing/2014/main" id="{D3FD6F51-B162-428A-9869-6C614407DD5F}"/>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69BCE95A-D2EB-4003-A340-897BAC03D498}"/>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200" dirty="0">
                <a:solidFill>
                  <a:srgbClr val="0033CC"/>
                </a:solidFill>
                <a:latin typeface="Modern" pitchFamily="50"/>
                <a:cs typeface="Arial" panose="020B0604020202020204" pitchFamily="34" charset="0"/>
              </a:rPr>
              <a:t>انواع المتغيرات العشوائية</a:t>
            </a:r>
            <a:endParaRPr lang="en-GB" sz="3200" dirty="0">
              <a:solidFill>
                <a:srgbClr val="0033CC"/>
              </a:solidFill>
              <a:latin typeface="Modern" pitchFamily="50"/>
            </a:endParaRPr>
          </a:p>
        </p:txBody>
      </p:sp>
      <p:sp>
        <p:nvSpPr>
          <p:cNvPr id="79881" name="Rectangle 2">
            <a:extLst>
              <a:ext uri="{FF2B5EF4-FFF2-40B4-BE49-F238E27FC236}">
                <a16:creationId xmlns:a16="http://schemas.microsoft.com/office/drawing/2014/main" id="{30014277-26FD-47AD-8219-377332046498}"/>
              </a:ext>
            </a:extLst>
          </p:cNvPr>
          <p:cNvSpPr>
            <a:spLocks noChangeArrowheads="1"/>
          </p:cNvSpPr>
          <p:nvPr/>
        </p:nvSpPr>
        <p:spPr bwMode="auto">
          <a:xfrm>
            <a:off x="1619250" y="1539876"/>
            <a:ext cx="8834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cs typeface="Arial" panose="020B0604020202020204" pitchFamily="34" charset="0"/>
              </a:rPr>
              <a:t>المتغير العشوائي يمكن أن يكون متقطعا </a:t>
            </a:r>
            <a:r>
              <a:rPr lang="en-US" altLang="ar-SA" sz="2400">
                <a:solidFill>
                  <a:srgbClr val="0033CC"/>
                </a:solidFill>
                <a:cs typeface="Arial" panose="020B0604020202020204" pitchFamily="34" charset="0"/>
              </a:rPr>
              <a:t>DISCRETE</a:t>
            </a:r>
            <a:r>
              <a:rPr lang="ar-JO" altLang="ar-SA" sz="2400">
                <a:solidFill>
                  <a:srgbClr val="0033CC"/>
                </a:solidFill>
                <a:cs typeface="Arial" panose="020B0604020202020204" pitchFamily="34" charset="0"/>
              </a:rPr>
              <a:t>  </a:t>
            </a:r>
            <a:r>
              <a:rPr lang="ar-SA" altLang="ar-SA" sz="2400">
                <a:solidFill>
                  <a:srgbClr val="0033CC"/>
                </a:solidFill>
                <a:cs typeface="Arial" panose="020B0604020202020204" pitchFamily="34" charset="0"/>
              </a:rPr>
              <a:t>أو متصلاً </a:t>
            </a:r>
            <a:r>
              <a:rPr lang="en-US" altLang="ar-SA" sz="2400">
                <a:solidFill>
                  <a:srgbClr val="0033CC"/>
                </a:solidFill>
                <a:cs typeface="Arial" panose="020B0604020202020204" pitchFamily="34" charset="0"/>
              </a:rPr>
              <a:t>CONTINOUNS</a:t>
            </a:r>
          </a:p>
        </p:txBody>
      </p:sp>
      <p:sp>
        <p:nvSpPr>
          <p:cNvPr id="79882" name="Rectangle 3">
            <a:extLst>
              <a:ext uri="{FF2B5EF4-FFF2-40B4-BE49-F238E27FC236}">
                <a16:creationId xmlns:a16="http://schemas.microsoft.com/office/drawing/2014/main" id="{15B8EA70-5F81-46DD-AC87-B7980583DC5D}"/>
              </a:ext>
            </a:extLst>
          </p:cNvPr>
          <p:cNvSpPr>
            <a:spLocks noChangeArrowheads="1"/>
          </p:cNvSpPr>
          <p:nvPr/>
        </p:nvSpPr>
        <p:spPr bwMode="auto">
          <a:xfrm>
            <a:off x="2343150" y="2303464"/>
            <a:ext cx="81105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b="1">
                <a:solidFill>
                  <a:srgbClr val="0033CC"/>
                </a:solidFill>
                <a:cs typeface="Arial" panose="020B0604020202020204" pitchFamily="34" charset="0"/>
              </a:rPr>
              <a:t>المتغير العشوائي المتقطع:</a:t>
            </a:r>
            <a:endParaRPr lang="ar-SA" altLang="ar-SA">
              <a:solidFill>
                <a:srgbClr val="0033CC"/>
              </a:solidFill>
              <a:cs typeface="Arial" panose="020B0604020202020204" pitchFamily="34" charset="0"/>
            </a:endParaRPr>
          </a:p>
          <a:p>
            <a:pPr eaLnBrk="1" fontAlgn="base" hangingPunct="1">
              <a:spcBef>
                <a:spcPct val="0"/>
              </a:spcBef>
              <a:spcAft>
                <a:spcPct val="0"/>
              </a:spcAft>
            </a:pPr>
            <a:r>
              <a:rPr lang="ar-SA" altLang="ar-SA">
                <a:solidFill>
                  <a:srgbClr val="0033CC"/>
                </a:solidFill>
                <a:cs typeface="Arial" panose="020B0604020202020204" pitchFamily="34" charset="0"/>
              </a:rPr>
              <a:t>هو المتغير العشوائي الذي يأخذ قيمة من قيم الأعداد الصحيحة مثل 1 ، 2 ، 3 ، ... </a:t>
            </a:r>
            <a:endParaRPr lang="en-US" altLang="ar-SA">
              <a:solidFill>
                <a:srgbClr val="0033CC"/>
              </a:solidFill>
              <a:cs typeface="Arial" panose="020B0604020202020204" pitchFamily="34" charset="0"/>
            </a:endParaRPr>
          </a:p>
        </p:txBody>
      </p:sp>
      <p:sp>
        <p:nvSpPr>
          <p:cNvPr id="79883" name="Text Box 7">
            <a:extLst>
              <a:ext uri="{FF2B5EF4-FFF2-40B4-BE49-F238E27FC236}">
                <a16:creationId xmlns:a16="http://schemas.microsoft.com/office/drawing/2014/main" id="{8DCE0657-5BF7-4812-89F5-939A38178EEB}"/>
              </a:ext>
            </a:extLst>
          </p:cNvPr>
          <p:cNvSpPr txBox="1">
            <a:spLocks noChangeArrowheads="1"/>
          </p:cNvSpPr>
          <p:nvPr/>
        </p:nvSpPr>
        <p:spPr bwMode="auto">
          <a:xfrm>
            <a:off x="2343150" y="4025900"/>
            <a:ext cx="79756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800">
                <a:solidFill>
                  <a:srgbClr val="0033CC"/>
                </a:solidFill>
                <a:latin typeface="Arial" panose="020B0604020202020204" pitchFamily="34" charset="0"/>
                <a:cs typeface="Arial" panose="020B0604020202020204" pitchFamily="34" charset="0"/>
              </a:rPr>
              <a:t>أمثلة على المتغير المتقطع : </a:t>
            </a:r>
          </a:p>
          <a:p>
            <a:pPr eaLnBrk="1" fontAlgn="base" hangingPunct="1">
              <a:spcBef>
                <a:spcPct val="0"/>
              </a:spcBef>
              <a:spcAft>
                <a:spcPct val="0"/>
              </a:spcAft>
              <a:buFontTx/>
              <a:buChar char="•"/>
            </a:pPr>
            <a:r>
              <a:rPr lang="ar-SA" altLang="ar-SA" sz="2800">
                <a:solidFill>
                  <a:srgbClr val="0033CC"/>
                </a:solidFill>
                <a:latin typeface="Arial" panose="020B0604020202020204" pitchFamily="34" charset="0"/>
                <a:cs typeface="Arial" panose="020B0604020202020204" pitchFamily="34" charset="0"/>
              </a:rPr>
              <a:t>عدد أفراد الأسرة في عينة إحصائية مكونه من عده أسر </a:t>
            </a:r>
          </a:p>
          <a:p>
            <a:pPr eaLnBrk="1" fontAlgn="base" hangingPunct="1">
              <a:spcBef>
                <a:spcPct val="0"/>
              </a:spcBef>
              <a:spcAft>
                <a:spcPct val="0"/>
              </a:spcAft>
              <a:buFontTx/>
              <a:buChar char="•"/>
            </a:pPr>
            <a:r>
              <a:rPr lang="ar-SA" altLang="ar-SA" sz="2800">
                <a:solidFill>
                  <a:srgbClr val="0033CC"/>
                </a:solidFill>
                <a:latin typeface="Arial" panose="020B0604020202020204" pitchFamily="34" charset="0"/>
                <a:cs typeface="Arial" panose="020B0604020202020204" pitchFamily="34" charset="0"/>
              </a:rPr>
              <a:t>عدد الأهداف المسجلة لفريق رياضي خلال الدورى العام </a:t>
            </a:r>
          </a:p>
          <a:p>
            <a:pPr eaLnBrk="1" fontAlgn="base" hangingPunct="1">
              <a:spcBef>
                <a:spcPct val="0"/>
              </a:spcBef>
              <a:spcAft>
                <a:spcPct val="0"/>
              </a:spcAft>
              <a:buFontTx/>
              <a:buChar char="•"/>
            </a:pPr>
            <a:r>
              <a:rPr lang="ar-SA" altLang="ar-SA" sz="2800">
                <a:solidFill>
                  <a:srgbClr val="0033CC"/>
                </a:solidFill>
                <a:latin typeface="Arial" panose="020B0604020202020204" pitchFamily="34" charset="0"/>
                <a:cs typeface="Arial" panose="020B0604020202020204" pitchFamily="34" charset="0"/>
              </a:rPr>
              <a:t>عدد السيارات المباعه في الشهر لإحدى شركات السيارات ... الخ </a:t>
            </a:r>
            <a:endParaRPr lang="en-US" altLang="ar-SA" sz="2800">
              <a:solidFill>
                <a:srgbClr val="0033CC"/>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a:extLst>
              <a:ext uri="{FF2B5EF4-FFF2-40B4-BE49-F238E27FC236}">
                <a16:creationId xmlns:a16="http://schemas.microsoft.com/office/drawing/2014/main" id="{8D8E97D2-15BF-4F8B-81D1-04FB97C760D1}"/>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2FAC1894-9897-413D-9E28-BD3F72F20845}"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17</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0899" name="Footer Placeholder 3">
            <a:extLst>
              <a:ext uri="{FF2B5EF4-FFF2-40B4-BE49-F238E27FC236}">
                <a16:creationId xmlns:a16="http://schemas.microsoft.com/office/drawing/2014/main" id="{B6682198-CD85-4C01-8FDD-AC1D68A3FBF2}"/>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0900" name="Picture 14">
            <a:extLst>
              <a:ext uri="{FF2B5EF4-FFF2-40B4-BE49-F238E27FC236}">
                <a16:creationId xmlns:a16="http://schemas.microsoft.com/office/drawing/2014/main" id="{3E48AA49-A04F-4F40-8F67-64D839AE92F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15">
            <a:extLst>
              <a:ext uri="{FF2B5EF4-FFF2-40B4-BE49-F238E27FC236}">
                <a16:creationId xmlns:a16="http://schemas.microsoft.com/office/drawing/2014/main" id="{828F612D-116A-453E-B42C-1348372C557D}"/>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0902" name="Rectangle 16">
            <a:extLst>
              <a:ext uri="{FF2B5EF4-FFF2-40B4-BE49-F238E27FC236}">
                <a16:creationId xmlns:a16="http://schemas.microsoft.com/office/drawing/2014/main" id="{E1AEAAED-0B82-4742-9378-E65715D9307F}"/>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0903" name="Line 17">
            <a:extLst>
              <a:ext uri="{FF2B5EF4-FFF2-40B4-BE49-F238E27FC236}">
                <a16:creationId xmlns:a16="http://schemas.microsoft.com/office/drawing/2014/main" id="{D192B7BE-7929-418E-9EF5-2DB6A54C5BBD}"/>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90BFF2FF-F11B-4E05-8DD6-CE9431A2DDFA}"/>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 name="Text Box 4">
            <a:extLst>
              <a:ext uri="{FF2B5EF4-FFF2-40B4-BE49-F238E27FC236}">
                <a16:creationId xmlns:a16="http://schemas.microsoft.com/office/drawing/2014/main" id="{27CA4C6C-3AAC-4CFB-BC32-3A2E7C1D9133}"/>
              </a:ext>
            </a:extLst>
          </p:cNvPr>
          <p:cNvSpPr txBox="1">
            <a:spLocks noChangeArrowheads="1"/>
          </p:cNvSpPr>
          <p:nvPr/>
        </p:nvSpPr>
        <p:spPr bwMode="auto">
          <a:xfrm>
            <a:off x="2051050" y="1447801"/>
            <a:ext cx="81597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b="1">
                <a:solidFill>
                  <a:srgbClr val="0033CC"/>
                </a:solidFill>
                <a:latin typeface="Arial" panose="020B0604020202020204" pitchFamily="34" charset="0"/>
                <a:cs typeface="Arial" panose="020B0604020202020204" pitchFamily="34" charset="0"/>
              </a:rPr>
              <a:t>المتغير العشوائي المتصل: </a:t>
            </a:r>
            <a:endParaRPr lang="ar-SA" altLang="ar-SA">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ar-SA" altLang="ar-SA">
                <a:solidFill>
                  <a:srgbClr val="0033CC"/>
                </a:solidFill>
                <a:latin typeface="Arial" panose="020B0604020202020204" pitchFamily="34" charset="0"/>
                <a:cs typeface="Arial" panose="020B0604020202020204" pitchFamily="34" charset="0"/>
              </a:rPr>
              <a:t>هو المتغير العشوائي الذي يأخذ أي قيمة داخل مدى معين مثل مقاييس الطول والوزن والزمن والقيمة.</a:t>
            </a:r>
            <a:endParaRPr lang="ar-JO" altLang="ar-SA">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endParaRPr lang="ar-SA" altLang="ar-SA">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ar-SA" altLang="ar-SA">
                <a:solidFill>
                  <a:srgbClr val="0033CC"/>
                </a:solidFill>
                <a:latin typeface="Arial" panose="020B0604020202020204" pitchFamily="34" charset="0"/>
                <a:cs typeface="Arial" panose="020B0604020202020204" pitchFamily="34" charset="0"/>
              </a:rPr>
              <a:t>أمثلة على المتغير المتصل: </a:t>
            </a:r>
          </a:p>
          <a:p>
            <a:pPr eaLnBrk="1" fontAlgn="base" hangingPunct="1">
              <a:spcBef>
                <a:spcPct val="0"/>
              </a:spcBef>
              <a:spcAft>
                <a:spcPct val="0"/>
              </a:spcAft>
              <a:buFontTx/>
              <a:buChar char="•"/>
            </a:pPr>
            <a:r>
              <a:rPr lang="ar-SA" altLang="ar-SA">
                <a:solidFill>
                  <a:srgbClr val="0033CC"/>
                </a:solidFill>
                <a:latin typeface="Arial" panose="020B0604020202020204" pitchFamily="34" charset="0"/>
                <a:cs typeface="Arial" panose="020B0604020202020204" pitchFamily="34" charset="0"/>
              </a:rPr>
              <a:t>المبيعات الشهرية من الحليب لإحدى مؤسسات الألبان .</a:t>
            </a:r>
          </a:p>
          <a:p>
            <a:pPr eaLnBrk="1" fontAlgn="base" hangingPunct="1">
              <a:spcBef>
                <a:spcPct val="0"/>
              </a:spcBef>
              <a:spcAft>
                <a:spcPct val="0"/>
              </a:spcAft>
              <a:buFontTx/>
              <a:buChar char="•"/>
            </a:pPr>
            <a:r>
              <a:rPr lang="ar-SA" altLang="ar-SA">
                <a:solidFill>
                  <a:srgbClr val="0033CC"/>
                </a:solidFill>
                <a:latin typeface="Arial" panose="020B0604020202020204" pitchFamily="34" charset="0"/>
                <a:cs typeface="Arial" panose="020B0604020202020204" pitchFamily="34" charset="0"/>
              </a:rPr>
              <a:t>أطوال طلبة الجامعة . </a:t>
            </a:r>
          </a:p>
          <a:p>
            <a:pPr eaLnBrk="1" fontAlgn="base" hangingPunct="1">
              <a:spcBef>
                <a:spcPct val="0"/>
              </a:spcBef>
              <a:spcAft>
                <a:spcPct val="0"/>
              </a:spcAft>
              <a:buFontTx/>
              <a:buChar char="•"/>
            </a:pPr>
            <a:r>
              <a:rPr lang="ar-SA" altLang="ar-SA">
                <a:solidFill>
                  <a:srgbClr val="0033CC"/>
                </a:solidFill>
                <a:latin typeface="Arial" panose="020B0604020202020204" pitchFamily="34" charset="0"/>
                <a:cs typeface="Arial" panose="020B0604020202020204" pitchFamily="34" charset="0"/>
              </a:rPr>
              <a:t>أوزان طلاب الصف الأول الابتدائي في إحدى المدارس.</a:t>
            </a:r>
          </a:p>
          <a:p>
            <a:pPr eaLnBrk="1" fontAlgn="base" hangingPunct="1">
              <a:spcBef>
                <a:spcPct val="0"/>
              </a:spcBef>
              <a:spcAft>
                <a:spcPct val="0"/>
              </a:spcAft>
              <a:buFontTx/>
              <a:buChar char="•"/>
            </a:pPr>
            <a:r>
              <a:rPr lang="ar-SA" altLang="ar-SA">
                <a:solidFill>
                  <a:srgbClr val="0033CC"/>
                </a:solidFill>
                <a:latin typeface="Arial" panose="020B0604020202020204" pitchFamily="34" charset="0"/>
                <a:cs typeface="Arial" panose="020B0604020202020204" pitchFamily="34" charset="0"/>
              </a:rPr>
              <a:t>أثمان البرميل الواحد للنفط خلال السنة الأخيرة ... الخ.</a:t>
            </a:r>
            <a:endParaRPr lang="en-US" altLang="ar-SA">
              <a:solidFill>
                <a:srgbClr val="0033CC"/>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a:extLst>
              <a:ext uri="{FF2B5EF4-FFF2-40B4-BE49-F238E27FC236}">
                <a16:creationId xmlns:a16="http://schemas.microsoft.com/office/drawing/2014/main" id="{267B1EDA-80C8-4AD1-B708-FB59D38AB64A}"/>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6DA327D9-975F-43BA-A43D-C3AE05D2270F}"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18</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1923" name="Footer Placeholder 3">
            <a:extLst>
              <a:ext uri="{FF2B5EF4-FFF2-40B4-BE49-F238E27FC236}">
                <a16:creationId xmlns:a16="http://schemas.microsoft.com/office/drawing/2014/main" id="{E3A9228B-E7A2-4D08-AD19-28360F39E8A5}"/>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1924" name="Picture 14">
            <a:extLst>
              <a:ext uri="{FF2B5EF4-FFF2-40B4-BE49-F238E27FC236}">
                <a16:creationId xmlns:a16="http://schemas.microsoft.com/office/drawing/2014/main" id="{B5E68495-4233-4ECD-9BFD-449BC21E9A3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15">
            <a:extLst>
              <a:ext uri="{FF2B5EF4-FFF2-40B4-BE49-F238E27FC236}">
                <a16:creationId xmlns:a16="http://schemas.microsoft.com/office/drawing/2014/main" id="{4EDC6496-E4A5-4241-B0B0-BC95422D10B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1926" name="Rectangle 16">
            <a:extLst>
              <a:ext uri="{FF2B5EF4-FFF2-40B4-BE49-F238E27FC236}">
                <a16:creationId xmlns:a16="http://schemas.microsoft.com/office/drawing/2014/main" id="{5B5078EC-597B-4B20-917C-3CBDCF34B6D1}"/>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1927" name="Line 17">
            <a:extLst>
              <a:ext uri="{FF2B5EF4-FFF2-40B4-BE49-F238E27FC236}">
                <a16:creationId xmlns:a16="http://schemas.microsoft.com/office/drawing/2014/main" id="{B317233A-5EDB-4150-9438-AEF0ED7FAA9C}"/>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B824D7EA-DE2C-4004-BC71-78744A60FB5A}"/>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600" dirty="0">
                <a:solidFill>
                  <a:srgbClr val="0033CC"/>
                </a:solidFill>
                <a:latin typeface="Modern" pitchFamily="50"/>
                <a:cs typeface="Arial" panose="020B0604020202020204" pitchFamily="34" charset="0"/>
              </a:rPr>
              <a:t>التوزيعات الاحتمالية</a:t>
            </a:r>
            <a:endParaRPr lang="en-GB" sz="3600" dirty="0">
              <a:solidFill>
                <a:srgbClr val="0033CC"/>
              </a:solidFill>
              <a:latin typeface="Modern" pitchFamily="50"/>
            </a:endParaRPr>
          </a:p>
        </p:txBody>
      </p:sp>
      <p:sp>
        <p:nvSpPr>
          <p:cNvPr id="2" name="Rectangle 1">
            <a:extLst>
              <a:ext uri="{FF2B5EF4-FFF2-40B4-BE49-F238E27FC236}">
                <a16:creationId xmlns:a16="http://schemas.microsoft.com/office/drawing/2014/main" id="{3A0A8580-8B9C-46E2-BFD1-BB06CB2F636C}"/>
              </a:ext>
            </a:extLst>
          </p:cNvPr>
          <p:cNvSpPr/>
          <p:nvPr/>
        </p:nvSpPr>
        <p:spPr>
          <a:xfrm>
            <a:off x="1725614" y="1416050"/>
            <a:ext cx="8740775" cy="1570038"/>
          </a:xfrm>
          <a:prstGeom prst="rect">
            <a:avLst/>
          </a:prstGeom>
        </p:spPr>
        <p:txBody>
          <a:bodyPr>
            <a:spAutoFit/>
          </a:bodyPr>
          <a:lstStyle/>
          <a:p>
            <a:pPr marL="342900" indent="-342900" eaLnBrk="0" fontAlgn="base" hangingPunct="0">
              <a:spcBef>
                <a:spcPct val="0"/>
              </a:spcBef>
              <a:spcAft>
                <a:spcPct val="0"/>
              </a:spcAft>
              <a:buFont typeface="Arial" charset="0"/>
              <a:buChar char="•"/>
              <a:defRPr/>
            </a:pPr>
            <a:r>
              <a:rPr lang="ar-SA" sz="3200" dirty="0">
                <a:solidFill>
                  <a:srgbClr val="336600"/>
                </a:solidFill>
                <a:latin typeface="Modern" pitchFamily="50"/>
                <a:cs typeface="Arial" panose="020B0604020202020204" pitchFamily="34" charset="0"/>
              </a:rPr>
              <a:t>التوزيع الاحتمالي: </a:t>
            </a:r>
          </a:p>
          <a:p>
            <a:pPr eaLnBrk="0" fontAlgn="base" hangingPunct="0">
              <a:spcBef>
                <a:spcPct val="0"/>
              </a:spcBef>
              <a:spcAft>
                <a:spcPct val="0"/>
              </a:spcAft>
              <a:defRPr/>
            </a:pPr>
            <a:r>
              <a:rPr lang="ar-SA" sz="3200" dirty="0">
                <a:solidFill>
                  <a:srgbClr val="336600"/>
                </a:solidFill>
                <a:latin typeface="Modern" pitchFamily="50"/>
                <a:cs typeface="Arial" panose="020B0604020202020204" pitchFamily="34" charset="0"/>
              </a:rPr>
              <a:t>هو مجموعة القيم الممكنة للمتغير العشوائي واحتمالاتها المناظرة. (يمكن أن يكون على صورة صيغة رياضية أو على صورة جدول</a:t>
            </a:r>
            <a:r>
              <a:rPr lang="ar-SA" sz="2400" dirty="0">
                <a:solidFill>
                  <a:srgbClr val="336600"/>
                </a:solidFill>
                <a:latin typeface="Modern" pitchFamily="50"/>
                <a:cs typeface="Arial" panose="020B0604020202020204" pitchFamily="34" charset="0"/>
              </a:rPr>
              <a:t>)</a:t>
            </a:r>
          </a:p>
        </p:txBody>
      </p:sp>
      <p:sp>
        <p:nvSpPr>
          <p:cNvPr id="81930" name="Rectangle 2">
            <a:extLst>
              <a:ext uri="{FF2B5EF4-FFF2-40B4-BE49-F238E27FC236}">
                <a16:creationId xmlns:a16="http://schemas.microsoft.com/office/drawing/2014/main" id="{B281471E-3577-4C58-BAA0-D6BFE3AA5C2F}"/>
              </a:ext>
            </a:extLst>
          </p:cNvPr>
          <p:cNvSpPr>
            <a:spLocks noChangeArrowheads="1"/>
          </p:cNvSpPr>
          <p:nvPr/>
        </p:nvSpPr>
        <p:spPr bwMode="auto">
          <a:xfrm>
            <a:off x="2963864" y="3129253"/>
            <a:ext cx="75025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3200">
                <a:solidFill>
                  <a:schemeClr val="tx1"/>
                </a:solidFill>
                <a:latin typeface="Modern" pitchFamily="50"/>
              </a:defRPr>
            </a:lvl1pPr>
            <a:lvl2pPr marL="971550" indent="-5143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buFont typeface="Arial" panose="020B0604020202020204" pitchFamily="34" charset="0"/>
              <a:buChar char="•"/>
            </a:pPr>
            <a:r>
              <a:rPr lang="ar-SA" altLang="ar-SA">
                <a:solidFill>
                  <a:srgbClr val="336600"/>
                </a:solidFill>
                <a:cs typeface="Arial" panose="020B0604020202020204" pitchFamily="34" charset="0"/>
              </a:rPr>
              <a:t>خصائص التوزيعات الاحتمالية</a:t>
            </a:r>
            <a:endParaRPr lang="en-US" altLang="ar-SA">
              <a:solidFill>
                <a:srgbClr val="336600"/>
              </a:solidFill>
              <a:cs typeface="Arial" panose="020B0604020202020204" pitchFamily="34" charset="0"/>
            </a:endParaRPr>
          </a:p>
          <a:p>
            <a:pPr lvl="1" eaLnBrk="1" fontAlgn="base" hangingPunct="1">
              <a:spcBef>
                <a:spcPct val="0"/>
              </a:spcBef>
              <a:spcAft>
                <a:spcPct val="0"/>
              </a:spcAft>
              <a:buFont typeface="Trebuchet MS" panose="020B0603020202020204" pitchFamily="34" charset="0"/>
              <a:buAutoNum type="arabicPeriod"/>
            </a:pPr>
            <a:r>
              <a:rPr lang="ar-SA" altLang="ar-SA" sz="2800">
                <a:solidFill>
                  <a:srgbClr val="336600"/>
                </a:solidFill>
                <a:cs typeface="Arial" panose="020B0604020202020204" pitchFamily="34" charset="0"/>
              </a:rPr>
              <a:t>احتمال أي حدث أكبر من الصفر وأقل من الواحد</a:t>
            </a:r>
          </a:p>
          <a:p>
            <a:pPr lvl="1" eaLnBrk="1" fontAlgn="base" hangingPunct="1">
              <a:spcBef>
                <a:spcPct val="0"/>
              </a:spcBef>
              <a:spcAft>
                <a:spcPct val="0"/>
              </a:spcAft>
              <a:buFont typeface="Trebuchet MS" panose="020B0603020202020204" pitchFamily="34" charset="0"/>
              <a:buAutoNum type="arabicPeriod"/>
            </a:pPr>
            <a:r>
              <a:rPr lang="ar-SA" altLang="ar-SA" sz="2800">
                <a:solidFill>
                  <a:srgbClr val="336600"/>
                </a:solidFill>
                <a:cs typeface="Arial" panose="020B0604020202020204" pitchFamily="34" charset="0"/>
              </a:rPr>
              <a:t>مجموع الاحتمالات لجميع النتائج يساوي الواحد الصحيح</a:t>
            </a:r>
          </a:p>
          <a:p>
            <a:pPr eaLnBrk="1" fontAlgn="base" hangingPunct="1">
              <a:spcBef>
                <a:spcPct val="0"/>
              </a:spcBef>
              <a:spcAft>
                <a:spcPct val="0"/>
              </a:spcAft>
              <a:buFont typeface="Arial" panose="020B0604020202020204" pitchFamily="34" charset="0"/>
              <a:buChar char="•"/>
            </a:pPr>
            <a:endParaRPr lang="ar-SA" altLang="ar-SA">
              <a:solidFill>
                <a:srgbClr val="336600"/>
              </a:solidFill>
              <a:cs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3">
            <a:extLst>
              <a:ext uri="{FF2B5EF4-FFF2-40B4-BE49-F238E27FC236}">
                <a16:creationId xmlns:a16="http://schemas.microsoft.com/office/drawing/2014/main" id="{7639B98D-8D47-409C-937F-744F57A5CB59}"/>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711747AC-6759-44D5-8089-61B113095A74}"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19</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2947" name="Footer Placeholder 3">
            <a:extLst>
              <a:ext uri="{FF2B5EF4-FFF2-40B4-BE49-F238E27FC236}">
                <a16:creationId xmlns:a16="http://schemas.microsoft.com/office/drawing/2014/main" id="{39D2CB33-2093-451B-9EF9-41A887DCD3A9}"/>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2948" name="Picture 14">
            <a:extLst>
              <a:ext uri="{FF2B5EF4-FFF2-40B4-BE49-F238E27FC236}">
                <a16:creationId xmlns:a16="http://schemas.microsoft.com/office/drawing/2014/main" id="{A7AE3251-C172-4A8C-A74E-EA7F4CC7616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Rectangle 15">
            <a:extLst>
              <a:ext uri="{FF2B5EF4-FFF2-40B4-BE49-F238E27FC236}">
                <a16:creationId xmlns:a16="http://schemas.microsoft.com/office/drawing/2014/main" id="{1260C6FD-01F0-4491-9001-2DE6C51C6CE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2950" name="Rectangle 16">
            <a:extLst>
              <a:ext uri="{FF2B5EF4-FFF2-40B4-BE49-F238E27FC236}">
                <a16:creationId xmlns:a16="http://schemas.microsoft.com/office/drawing/2014/main" id="{C9870DF1-16FA-4038-B4C3-6F5F7ED5A166}"/>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2951" name="Line 17">
            <a:extLst>
              <a:ext uri="{FF2B5EF4-FFF2-40B4-BE49-F238E27FC236}">
                <a16:creationId xmlns:a16="http://schemas.microsoft.com/office/drawing/2014/main" id="{0B984E4C-092C-4BA2-BC9F-E35A7DCF3545}"/>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A307BB6A-A344-457E-BF03-502482D231EC}"/>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4800" dirty="0">
                <a:solidFill>
                  <a:srgbClr val="C00000"/>
                </a:solidFill>
                <a:latin typeface="Arial" charset="0"/>
                <a:cs typeface="Arial" panose="020B0604020202020204" pitchFamily="34" charset="0"/>
              </a:rPr>
              <a:t>توزيع ذو الحدين</a:t>
            </a:r>
          </a:p>
        </p:txBody>
      </p:sp>
      <p:sp>
        <p:nvSpPr>
          <p:cNvPr id="82953" name="Rectangle 1">
            <a:extLst>
              <a:ext uri="{FF2B5EF4-FFF2-40B4-BE49-F238E27FC236}">
                <a16:creationId xmlns:a16="http://schemas.microsoft.com/office/drawing/2014/main" id="{53CDD204-E0E4-4B98-B254-99057F4F042B}"/>
              </a:ext>
            </a:extLst>
          </p:cNvPr>
          <p:cNvSpPr>
            <a:spLocks noChangeArrowheads="1"/>
          </p:cNvSpPr>
          <p:nvPr/>
        </p:nvSpPr>
        <p:spPr bwMode="auto">
          <a:xfrm>
            <a:off x="1939925" y="1584325"/>
            <a:ext cx="83835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800">
                <a:solidFill>
                  <a:srgbClr val="336600"/>
                </a:solidFill>
                <a:cs typeface="Arial" panose="020B0604020202020204" pitchFamily="34" charset="0"/>
              </a:rPr>
              <a:t>يستخدم هذا التوزيع في الحالات التي يكون للظاهرة محل الدراسة نتيجتان فقط متنافيتان، النتيجة محل الاهتمام وتسمى بحالة النجاح، والأخرى تسمى بحالة الفشل.</a:t>
            </a:r>
            <a:endParaRPr lang="en-GB" altLang="ar-SA" sz="2800" b="1">
              <a:solidFill>
                <a:srgbClr val="FF0000"/>
              </a:solidFill>
              <a:cs typeface="Arial" panose="020B0604020202020204" pitchFamily="34" charset="0"/>
            </a:endParaRPr>
          </a:p>
        </p:txBody>
      </p:sp>
      <p:sp>
        <p:nvSpPr>
          <p:cNvPr id="3" name="Rectangle 2">
            <a:extLst>
              <a:ext uri="{FF2B5EF4-FFF2-40B4-BE49-F238E27FC236}">
                <a16:creationId xmlns:a16="http://schemas.microsoft.com/office/drawing/2014/main" id="{4B5B4B48-E6ED-4751-9C92-FD2B32E045F0}"/>
              </a:ext>
            </a:extLst>
          </p:cNvPr>
          <p:cNvSpPr/>
          <p:nvPr/>
        </p:nvSpPr>
        <p:spPr>
          <a:xfrm>
            <a:off x="2141538" y="3038475"/>
            <a:ext cx="8128000" cy="1938338"/>
          </a:xfrm>
          <a:prstGeom prst="rect">
            <a:avLst/>
          </a:prstGeom>
        </p:spPr>
        <p:txBody>
          <a:bodyPr>
            <a:spAutoFit/>
          </a:bodyPr>
          <a:lstStyle/>
          <a:p>
            <a:pPr lvl="1" fontAlgn="base">
              <a:spcBef>
                <a:spcPct val="0"/>
              </a:spcBef>
              <a:spcAft>
                <a:spcPct val="0"/>
              </a:spcAft>
              <a:defRPr/>
            </a:pPr>
            <a:r>
              <a:rPr lang="ar-SA" sz="2400" dirty="0">
                <a:solidFill>
                  <a:srgbClr val="336600"/>
                </a:solidFill>
                <a:latin typeface="Arial" pitchFamily="34" charset="0"/>
                <a:cs typeface="Arial" panose="020B0604020202020204" pitchFamily="34" charset="0"/>
              </a:rPr>
              <a:t>مثال:</a:t>
            </a:r>
          </a:p>
          <a:p>
            <a:pPr marL="800100" lvl="1" indent="-342900" fontAlgn="base">
              <a:spcBef>
                <a:spcPct val="0"/>
              </a:spcBef>
              <a:spcAft>
                <a:spcPct val="0"/>
              </a:spcAft>
              <a:buFont typeface="Arial" pitchFamily="34" charset="0"/>
              <a:buChar char="•"/>
              <a:defRPr/>
            </a:pPr>
            <a:r>
              <a:rPr lang="ar-SA" sz="2400" dirty="0">
                <a:solidFill>
                  <a:srgbClr val="336600"/>
                </a:solidFill>
                <a:latin typeface="Arial" pitchFamily="34" charset="0"/>
                <a:cs typeface="Arial" panose="020B0604020202020204" pitchFamily="34" charset="0"/>
              </a:rPr>
              <a:t>عند فحص منتج ما ، الفحص له نتيجتين ( سليمة، معيبة)</a:t>
            </a:r>
            <a:endParaRPr lang="en-GB" sz="2400" dirty="0">
              <a:solidFill>
                <a:srgbClr val="336600"/>
              </a:solidFill>
              <a:latin typeface="Arial" pitchFamily="34" charset="0"/>
              <a:cs typeface="Arial" pitchFamily="34" charset="0"/>
            </a:endParaRPr>
          </a:p>
          <a:p>
            <a:pPr marL="800100" lvl="1" indent="-342900" fontAlgn="base">
              <a:spcBef>
                <a:spcPct val="0"/>
              </a:spcBef>
              <a:spcAft>
                <a:spcPct val="0"/>
              </a:spcAft>
              <a:buFont typeface="Arial" pitchFamily="34" charset="0"/>
              <a:buChar char="•"/>
              <a:defRPr/>
            </a:pPr>
            <a:r>
              <a:rPr lang="ar-SA" sz="2400" dirty="0">
                <a:solidFill>
                  <a:srgbClr val="336600"/>
                </a:solidFill>
                <a:latin typeface="Arial" pitchFamily="34" charset="0"/>
                <a:cs typeface="Arial" panose="020B0604020202020204" pitchFamily="34" charset="0"/>
              </a:rPr>
              <a:t>عند إلقاء قطعة عملة، النتيجة هي ظهور الوجه الذي يحمل الصورة، أو الوجه الذي يحمل الكتابة.</a:t>
            </a:r>
            <a:endParaRPr lang="en-GB" sz="2400" dirty="0">
              <a:solidFill>
                <a:srgbClr val="336600"/>
              </a:solidFill>
              <a:latin typeface="Arial" pitchFamily="34" charset="0"/>
              <a:cs typeface="Arial" pitchFamily="34" charset="0"/>
            </a:endParaRPr>
          </a:p>
          <a:p>
            <a:pPr marL="800100" lvl="1" indent="-342900" fontAlgn="base">
              <a:spcBef>
                <a:spcPct val="0"/>
              </a:spcBef>
              <a:spcAft>
                <a:spcPct val="0"/>
              </a:spcAft>
              <a:buFont typeface="Arial" pitchFamily="34" charset="0"/>
              <a:buChar char="•"/>
              <a:defRPr/>
            </a:pPr>
            <a:r>
              <a:rPr lang="ar-SA" sz="2400" dirty="0">
                <a:solidFill>
                  <a:srgbClr val="336600"/>
                </a:solidFill>
                <a:latin typeface="Arial" pitchFamily="34" charset="0"/>
                <a:cs typeface="Arial" panose="020B0604020202020204" pitchFamily="34" charset="0"/>
              </a:rPr>
              <a:t>نتيجة الطالب في الاختبار ( نجاح، رسوب)</a:t>
            </a:r>
            <a:endParaRPr lang="en-GB" sz="2400" dirty="0">
              <a:solidFill>
                <a:srgbClr val="336600"/>
              </a:solidFill>
              <a:latin typeface="Arial" pitchFamily="34" charset="0"/>
              <a:cs typeface="Arial"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a:extLst>
              <a:ext uri="{FF2B5EF4-FFF2-40B4-BE49-F238E27FC236}">
                <a16:creationId xmlns:a16="http://schemas.microsoft.com/office/drawing/2014/main" id="{A9015B5B-D143-4581-A242-D6864B8BD105}"/>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الثاني: الاحتمالات والتوزيعات الاحتمالية                                                     </a:t>
            </a:r>
            <a:fld id="{9D43CE43-E6EA-4106-98BE-215881C207EC}"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65539" name="Footer Placeholder 3">
            <a:extLst>
              <a:ext uri="{FF2B5EF4-FFF2-40B4-BE49-F238E27FC236}">
                <a16:creationId xmlns:a16="http://schemas.microsoft.com/office/drawing/2014/main" id="{2483D504-331E-47B5-B66B-4CB2CA4BC32E}"/>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65540" name="Picture 14">
            <a:extLst>
              <a:ext uri="{FF2B5EF4-FFF2-40B4-BE49-F238E27FC236}">
                <a16:creationId xmlns:a16="http://schemas.microsoft.com/office/drawing/2014/main" id="{E64C461E-C512-44EC-9E80-EBF92FC874E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15">
            <a:extLst>
              <a:ext uri="{FF2B5EF4-FFF2-40B4-BE49-F238E27FC236}">
                <a16:creationId xmlns:a16="http://schemas.microsoft.com/office/drawing/2014/main" id="{F615CB60-B6C0-437B-9E71-972A856DEAFA}"/>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65542" name="Rectangle 16">
            <a:extLst>
              <a:ext uri="{FF2B5EF4-FFF2-40B4-BE49-F238E27FC236}">
                <a16:creationId xmlns:a16="http://schemas.microsoft.com/office/drawing/2014/main" id="{5C05F2CB-37D3-4831-BA8B-5F5F0F3630E7}"/>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65543" name="Line 17">
            <a:extLst>
              <a:ext uri="{FF2B5EF4-FFF2-40B4-BE49-F238E27FC236}">
                <a16:creationId xmlns:a16="http://schemas.microsoft.com/office/drawing/2014/main" id="{CE7489DA-720D-426D-8706-453BD6668A76}"/>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9DBB9998-1975-4757-8101-F38991F1B5D6}"/>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200" b="1" dirty="0">
                <a:solidFill>
                  <a:srgbClr val="0033CC"/>
                </a:solidFill>
                <a:latin typeface="Modern" pitchFamily="50"/>
                <a:cs typeface="Arial" panose="020B0604020202020204" pitchFamily="34" charset="0"/>
              </a:rPr>
              <a:t>الاحتمالات والتوزيعات الاحتمالية</a:t>
            </a:r>
            <a:endParaRPr lang="en-GB" sz="3200" b="1" dirty="0">
              <a:solidFill>
                <a:srgbClr val="0033CC"/>
              </a:solidFill>
              <a:latin typeface="Modern" pitchFamily="50"/>
            </a:endParaRPr>
          </a:p>
        </p:txBody>
      </p:sp>
      <p:sp>
        <p:nvSpPr>
          <p:cNvPr id="9" name="Rectangle 8">
            <a:extLst>
              <a:ext uri="{FF2B5EF4-FFF2-40B4-BE49-F238E27FC236}">
                <a16:creationId xmlns:a16="http://schemas.microsoft.com/office/drawing/2014/main" id="{ABB2012E-C5B3-4E9C-A911-37BC14BEE357}"/>
              </a:ext>
            </a:extLst>
          </p:cNvPr>
          <p:cNvSpPr>
            <a:spLocks noGrp="1" noChangeArrowheads="1"/>
          </p:cNvSpPr>
          <p:nvPr/>
        </p:nvSpPr>
        <p:spPr bwMode="auto">
          <a:xfrm>
            <a:off x="2398713" y="2276475"/>
            <a:ext cx="7467600" cy="12954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lvl1pPr marL="342900" indent="-342900" algn="r" rtl="1"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ctr">
              <a:lnSpc>
                <a:spcPct val="90000"/>
              </a:lnSpc>
              <a:buClr>
                <a:srgbClr val="336600"/>
              </a:buClr>
              <a:buNone/>
              <a:defRPr/>
            </a:pPr>
            <a:r>
              <a:rPr lang="ar-SA" sz="2400" b="1" kern="0" dirty="0">
                <a:solidFill>
                  <a:srgbClr val="000099">
                    <a:lumMod val="60000"/>
                    <a:lumOff val="40000"/>
                  </a:srgbClr>
                </a:solidFill>
                <a:latin typeface="Arial"/>
                <a:cs typeface="Arial" panose="020B0604020202020204" pitchFamily="34" charset="0"/>
              </a:rPr>
              <a:t>معنى الاحتــمال</a:t>
            </a:r>
            <a:r>
              <a:rPr lang="en-US" sz="2400" kern="0" dirty="0">
                <a:solidFill>
                  <a:srgbClr val="000099">
                    <a:lumMod val="60000"/>
                    <a:lumOff val="40000"/>
                  </a:srgbClr>
                </a:solidFill>
                <a:latin typeface="Arial"/>
              </a:rPr>
              <a:t> </a:t>
            </a:r>
            <a:endParaRPr lang="ar-JO" sz="2400" b="1" kern="0" dirty="0">
              <a:solidFill>
                <a:srgbClr val="000099">
                  <a:lumMod val="60000"/>
                  <a:lumOff val="40000"/>
                </a:srgbClr>
              </a:solidFill>
              <a:latin typeface="Arial"/>
              <a:cs typeface="Arial" panose="020B0604020202020204" pitchFamily="34" charset="0"/>
            </a:endParaRPr>
          </a:p>
          <a:p>
            <a:pPr algn="ctr">
              <a:lnSpc>
                <a:spcPct val="90000"/>
              </a:lnSpc>
              <a:buClr>
                <a:srgbClr val="336600"/>
              </a:buClr>
              <a:buNone/>
              <a:defRPr/>
            </a:pPr>
            <a:r>
              <a:rPr lang="ar-SA" sz="2400" b="1" kern="0" dirty="0">
                <a:solidFill>
                  <a:srgbClr val="000099">
                    <a:lumMod val="60000"/>
                    <a:lumOff val="40000"/>
                  </a:srgbClr>
                </a:solidFill>
                <a:latin typeface="Arial"/>
                <a:cs typeface="Arial" panose="020B0604020202020204" pitchFamily="34" charset="0"/>
              </a:rPr>
              <a:t>لقد تم تعريف الاحتمال بطرق عديدة غير أن أبسطها </a:t>
            </a:r>
            <a:endParaRPr lang="ar-JO" sz="2400" b="1" kern="0" dirty="0">
              <a:solidFill>
                <a:srgbClr val="000099">
                  <a:lumMod val="60000"/>
                  <a:lumOff val="40000"/>
                </a:srgbClr>
              </a:solidFill>
              <a:latin typeface="Arial"/>
              <a:cs typeface="Arial" panose="020B0604020202020204" pitchFamily="34" charset="0"/>
            </a:endParaRPr>
          </a:p>
          <a:p>
            <a:pPr algn="ctr">
              <a:lnSpc>
                <a:spcPct val="90000"/>
              </a:lnSpc>
              <a:buClr>
                <a:srgbClr val="336600"/>
              </a:buClr>
              <a:buNone/>
              <a:defRPr/>
            </a:pPr>
            <a:r>
              <a:rPr lang="ar-SA" sz="2400" b="1" kern="0" dirty="0">
                <a:solidFill>
                  <a:srgbClr val="000099">
                    <a:lumMod val="60000"/>
                    <a:lumOff val="40000"/>
                  </a:srgbClr>
                </a:solidFill>
                <a:latin typeface="Arial"/>
                <a:cs typeface="Arial" panose="020B0604020202020204" pitchFamily="34" charset="0"/>
              </a:rPr>
              <a:t>" هو مقياس لامكانية وقوع حدث </a:t>
            </a:r>
            <a:r>
              <a:rPr lang="en-US" sz="2400" b="1" kern="0" dirty="0">
                <a:solidFill>
                  <a:srgbClr val="000099">
                    <a:lumMod val="60000"/>
                    <a:lumOff val="40000"/>
                  </a:srgbClr>
                </a:solidFill>
                <a:latin typeface="Arial"/>
              </a:rPr>
              <a:t>(Event)</a:t>
            </a:r>
            <a:r>
              <a:rPr lang="ar-SA" sz="2400" b="1" kern="0" dirty="0">
                <a:solidFill>
                  <a:srgbClr val="000099">
                    <a:lumMod val="60000"/>
                    <a:lumOff val="40000"/>
                  </a:srgbClr>
                </a:solidFill>
                <a:latin typeface="Arial"/>
                <a:cs typeface="Arial" panose="020B0604020202020204" pitchFamily="34" charset="0"/>
              </a:rPr>
              <a:t> معين " .</a:t>
            </a:r>
            <a:endParaRPr lang="en-US" sz="2400" b="1" kern="0" dirty="0">
              <a:solidFill>
                <a:srgbClr val="000099">
                  <a:lumMod val="60000"/>
                  <a:lumOff val="40000"/>
                </a:srgbClr>
              </a:solidFill>
              <a:latin typeface="Arial"/>
            </a:endParaRPr>
          </a:p>
        </p:txBody>
      </p:sp>
      <p:sp>
        <p:nvSpPr>
          <p:cNvPr id="10" name="AutoShape 9">
            <a:extLst>
              <a:ext uri="{FF2B5EF4-FFF2-40B4-BE49-F238E27FC236}">
                <a16:creationId xmlns:a16="http://schemas.microsoft.com/office/drawing/2014/main" id="{5B14B2AA-8B7A-4D6C-BFB9-8A8D91425780}"/>
              </a:ext>
            </a:extLst>
          </p:cNvPr>
          <p:cNvSpPr>
            <a:spLocks noChangeArrowheads="1"/>
          </p:cNvSpPr>
          <p:nvPr/>
        </p:nvSpPr>
        <p:spPr bwMode="auto">
          <a:xfrm>
            <a:off x="8221663" y="1123951"/>
            <a:ext cx="2341562" cy="1039813"/>
          </a:xfrm>
          <a:prstGeom prst="leftArrow">
            <a:avLst>
              <a:gd name="adj1" fmla="val 50000"/>
              <a:gd name="adj2" fmla="val 31482"/>
            </a:avLst>
          </a:prstGeom>
          <a:ln/>
        </p:spPr>
        <p:style>
          <a:lnRef idx="2">
            <a:schemeClr val="accent1"/>
          </a:lnRef>
          <a:fillRef idx="1">
            <a:schemeClr val="lt1"/>
          </a:fillRef>
          <a:effectRef idx="0">
            <a:schemeClr val="accent1"/>
          </a:effectRef>
          <a:fontRef idx="minor">
            <a:schemeClr val="dk1"/>
          </a:fontRef>
        </p:style>
        <p:txBody>
          <a:bodyPr anchor="ctr">
            <a:spAutoFit/>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indent="-342900" algn="ctr">
              <a:defRPr/>
            </a:pPr>
            <a:r>
              <a:rPr lang="ar-JO" sz="2800" b="1" dirty="0">
                <a:solidFill>
                  <a:srgbClr val="000099">
                    <a:lumMod val="60000"/>
                    <a:lumOff val="40000"/>
                  </a:srgbClr>
                </a:solidFill>
              </a:rPr>
              <a:t>تعاريف</a:t>
            </a:r>
            <a:endParaRPr lang="en-US" sz="2800" b="1" dirty="0">
              <a:solidFill>
                <a:srgbClr val="000099">
                  <a:lumMod val="60000"/>
                  <a:lumOff val="40000"/>
                </a:srgbClr>
              </a:solidFill>
            </a:endParaRPr>
          </a:p>
        </p:txBody>
      </p:sp>
      <p:sp>
        <p:nvSpPr>
          <p:cNvPr id="65547" name="Rectangle 11">
            <a:extLst>
              <a:ext uri="{FF2B5EF4-FFF2-40B4-BE49-F238E27FC236}">
                <a16:creationId xmlns:a16="http://schemas.microsoft.com/office/drawing/2014/main" id="{9D2BDCE4-31EC-409E-B62D-DB5EBAF50AE8}"/>
              </a:ext>
            </a:extLst>
          </p:cNvPr>
          <p:cNvSpPr>
            <a:spLocks noChangeArrowheads="1"/>
          </p:cNvSpPr>
          <p:nvPr/>
        </p:nvSpPr>
        <p:spPr bwMode="auto">
          <a:xfrm>
            <a:off x="2278063" y="3775075"/>
            <a:ext cx="7588250" cy="2154238"/>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p>
            <a:pPr fontAlgn="base">
              <a:spcBef>
                <a:spcPct val="0"/>
              </a:spcBef>
              <a:spcAft>
                <a:spcPct val="0"/>
              </a:spcAft>
              <a:defRPr/>
            </a:pPr>
            <a:r>
              <a:rPr lang="ar-JO" sz="2000" b="1" dirty="0">
                <a:solidFill>
                  <a:srgbClr val="3333CC"/>
                </a:solidFill>
                <a:latin typeface="Arial" charset="0"/>
                <a:cs typeface="Arial" panose="020B0604020202020204" pitchFamily="34" charset="0"/>
              </a:rPr>
              <a:t>1-</a:t>
            </a:r>
            <a:r>
              <a:rPr lang="ar-SA" sz="2000" b="1" dirty="0">
                <a:solidFill>
                  <a:srgbClr val="3333CC"/>
                </a:solidFill>
                <a:latin typeface="Arial" charset="0"/>
                <a:cs typeface="Arial" panose="020B0604020202020204" pitchFamily="34" charset="0"/>
              </a:rPr>
              <a:t>الحدث والتجربة والفراغ العيني: </a:t>
            </a:r>
            <a:endParaRPr lang="en-US" sz="2000" b="1" dirty="0">
              <a:solidFill>
                <a:srgbClr val="3333CC"/>
              </a:solidFill>
              <a:latin typeface="Arial" charset="0"/>
            </a:endParaRPr>
          </a:p>
          <a:p>
            <a:pPr fontAlgn="base">
              <a:spcBef>
                <a:spcPct val="0"/>
              </a:spcBef>
              <a:spcAft>
                <a:spcPct val="0"/>
              </a:spcAft>
              <a:defRPr/>
            </a:pPr>
            <a:r>
              <a:rPr lang="ar-SA" sz="2000" b="1" dirty="0">
                <a:solidFill>
                  <a:srgbClr val="3333CC"/>
                </a:solidFill>
                <a:latin typeface="Arial" charset="0"/>
                <a:cs typeface="Arial" panose="020B0604020202020204" pitchFamily="34" charset="0"/>
              </a:rPr>
              <a:t>افترض أننا نقوم بإجراء تجربة ما كرمي زهرة النرد مثلاً ونلاحظ كل النتائج الممكنة</a:t>
            </a:r>
            <a:endParaRPr lang="ar-JO" sz="2000" b="1" dirty="0">
              <a:solidFill>
                <a:srgbClr val="3333CC"/>
              </a:solidFill>
              <a:latin typeface="Arial" charset="0"/>
              <a:cs typeface="Arial" panose="020B0604020202020204" pitchFamily="34" charset="0"/>
            </a:endParaRPr>
          </a:p>
          <a:p>
            <a:pPr fontAlgn="base">
              <a:spcBef>
                <a:spcPct val="0"/>
              </a:spcBef>
              <a:spcAft>
                <a:spcPct val="0"/>
              </a:spcAft>
              <a:defRPr/>
            </a:pPr>
            <a:r>
              <a:rPr lang="ar-SA" sz="2000" b="1" dirty="0">
                <a:solidFill>
                  <a:srgbClr val="3333CC"/>
                </a:solidFill>
                <a:latin typeface="Arial" charset="0"/>
                <a:cs typeface="Arial" panose="020B0604020202020204" pitchFamily="34" charset="0"/>
              </a:rPr>
              <a:t> وهي ظهور أحد الأوجه الستة 1 أو 2 أو 3 أو 4 أو 5 أو 6 ونفترض أننا مهتمون </a:t>
            </a:r>
            <a:endParaRPr lang="ar-JO" sz="2000" b="1" dirty="0">
              <a:solidFill>
                <a:srgbClr val="3333CC"/>
              </a:solidFill>
              <a:latin typeface="Arial" charset="0"/>
              <a:cs typeface="Arial" panose="020B0604020202020204" pitchFamily="34" charset="0"/>
            </a:endParaRPr>
          </a:p>
          <a:p>
            <a:pPr fontAlgn="base">
              <a:spcBef>
                <a:spcPct val="0"/>
              </a:spcBef>
              <a:spcAft>
                <a:spcPct val="0"/>
              </a:spcAft>
              <a:defRPr/>
            </a:pPr>
            <a:r>
              <a:rPr lang="ar-SA" sz="2000" b="1" dirty="0">
                <a:solidFill>
                  <a:srgbClr val="3333CC"/>
                </a:solidFill>
                <a:latin typeface="Arial" charset="0"/>
                <a:cs typeface="Arial" panose="020B0604020202020204" pitchFamily="34" charset="0"/>
              </a:rPr>
              <a:t>بظهور رقم فردي أي 1 أو 3 أو 5 من التجربة . وهكذا فإن عملية رمي الزهرة تسمى</a:t>
            </a:r>
            <a:endParaRPr lang="ar-JO" sz="2000" b="1" dirty="0">
              <a:solidFill>
                <a:srgbClr val="3333CC"/>
              </a:solidFill>
              <a:latin typeface="Arial" charset="0"/>
              <a:cs typeface="Arial" panose="020B0604020202020204" pitchFamily="34" charset="0"/>
            </a:endParaRPr>
          </a:p>
          <a:p>
            <a:pPr fontAlgn="base">
              <a:spcBef>
                <a:spcPct val="0"/>
              </a:spcBef>
              <a:spcAft>
                <a:spcPct val="0"/>
              </a:spcAft>
              <a:defRPr/>
            </a:pPr>
            <a:r>
              <a:rPr lang="ar-SA" sz="2000" b="1" dirty="0">
                <a:solidFill>
                  <a:srgbClr val="3333CC"/>
                </a:solidFill>
                <a:latin typeface="Arial" charset="0"/>
                <a:cs typeface="Arial" panose="020B0604020202020204" pitchFamily="34" charset="0"/>
              </a:rPr>
              <a:t> تجربة </a:t>
            </a:r>
            <a:r>
              <a:rPr lang="en-US" sz="2000" b="1" dirty="0">
                <a:solidFill>
                  <a:srgbClr val="3333CC"/>
                </a:solidFill>
                <a:latin typeface="Arial" charset="0"/>
              </a:rPr>
              <a:t>(Experiment)</a:t>
            </a:r>
            <a:r>
              <a:rPr lang="ar-SA" sz="2000" b="1" dirty="0">
                <a:solidFill>
                  <a:srgbClr val="3333CC"/>
                </a:solidFill>
                <a:latin typeface="Arial" charset="0"/>
                <a:cs typeface="Arial" panose="020B0604020202020204" pitchFamily="34" charset="0"/>
              </a:rPr>
              <a:t> وظهور رقم فردي هو محل اهتمامنا يسمى حدثاً </a:t>
            </a:r>
            <a:r>
              <a:rPr lang="en-US" sz="2000" b="1" dirty="0">
                <a:solidFill>
                  <a:srgbClr val="3333CC"/>
                </a:solidFill>
                <a:latin typeface="Arial" charset="0"/>
              </a:rPr>
              <a:t>(Event)</a:t>
            </a:r>
            <a:r>
              <a:rPr lang="ar-SA" sz="2000" b="1" dirty="0">
                <a:solidFill>
                  <a:srgbClr val="3333CC"/>
                </a:solidFill>
                <a:latin typeface="Arial" charset="0"/>
                <a:cs typeface="Arial" panose="020B0604020202020204" pitchFamily="34" charset="0"/>
              </a:rPr>
              <a:t> </a:t>
            </a:r>
            <a:endParaRPr lang="ar-JO" sz="2000" b="1" dirty="0">
              <a:solidFill>
                <a:srgbClr val="3333CC"/>
              </a:solidFill>
              <a:latin typeface="Arial" charset="0"/>
              <a:cs typeface="Arial" panose="020B0604020202020204" pitchFamily="34" charset="0"/>
            </a:endParaRPr>
          </a:p>
          <a:p>
            <a:pPr fontAlgn="base">
              <a:spcBef>
                <a:spcPct val="0"/>
              </a:spcBef>
              <a:spcAft>
                <a:spcPct val="0"/>
              </a:spcAft>
              <a:defRPr/>
            </a:pPr>
            <a:r>
              <a:rPr lang="ar-SA" sz="2000" b="1" dirty="0">
                <a:solidFill>
                  <a:srgbClr val="3333CC"/>
                </a:solidFill>
                <a:latin typeface="Arial" charset="0"/>
                <a:cs typeface="Arial" panose="020B0604020202020204" pitchFamily="34" charset="0"/>
              </a:rPr>
              <a:t>ومجموعة جميع الحالات الممكنة الظهور تسمى بالفراغ العيني </a:t>
            </a:r>
            <a:r>
              <a:rPr lang="en-US" sz="2000" b="1" dirty="0">
                <a:solidFill>
                  <a:srgbClr val="3333CC"/>
                </a:solidFill>
                <a:latin typeface="Arial" charset="0"/>
              </a:rPr>
              <a:t>.(Sample Space)</a:t>
            </a:r>
            <a:r>
              <a:rPr lang="ar-JO" sz="2000" b="1" dirty="0">
                <a:solidFill>
                  <a:srgbClr val="3333CC"/>
                </a:solidFill>
                <a:latin typeface="Arial" charset="0"/>
                <a:cs typeface="Arial" panose="020B0604020202020204" pitchFamily="34" charset="0"/>
              </a:rPr>
              <a:t> </a:t>
            </a:r>
            <a:endParaRPr lang="en-US" sz="2000" b="1" dirty="0">
              <a:solidFill>
                <a:srgbClr val="3333CC"/>
              </a:solidFill>
              <a:latin typeface="Arial" charset="0"/>
            </a:endParaRPr>
          </a:p>
          <a:p>
            <a:pPr fontAlgn="base">
              <a:spcBef>
                <a:spcPct val="0"/>
              </a:spcBef>
              <a:spcAft>
                <a:spcPct val="0"/>
              </a:spcAft>
              <a:defRPr/>
            </a:pPr>
            <a:r>
              <a:rPr lang="ar-SA" sz="2000" b="1" dirty="0">
                <a:solidFill>
                  <a:srgbClr val="3333CC"/>
                </a:solidFill>
                <a:latin typeface="Arial" charset="0"/>
                <a:cs typeface="Arial" panose="020B0604020202020204" pitchFamily="34" charset="0"/>
              </a:rPr>
              <a:t>ويلاحظ أن الحادث قد يكون حالة او اكثر من الفراغ العيني .</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a:extLst>
              <a:ext uri="{FF2B5EF4-FFF2-40B4-BE49-F238E27FC236}">
                <a16:creationId xmlns:a16="http://schemas.microsoft.com/office/drawing/2014/main" id="{DE47C5E1-2A0C-4568-AC27-B60E507E0095}"/>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BA155D43-136F-4650-83B9-293720ED7F51}"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20</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3971" name="Footer Placeholder 3">
            <a:extLst>
              <a:ext uri="{FF2B5EF4-FFF2-40B4-BE49-F238E27FC236}">
                <a16:creationId xmlns:a16="http://schemas.microsoft.com/office/drawing/2014/main" id="{8A2D61DD-3F9A-466F-9890-EE1BBB9F911E}"/>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3972" name="Picture 14">
            <a:extLst>
              <a:ext uri="{FF2B5EF4-FFF2-40B4-BE49-F238E27FC236}">
                <a16:creationId xmlns:a16="http://schemas.microsoft.com/office/drawing/2014/main" id="{F1FFF551-5AF3-4E17-8359-B998D1D65BA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15">
            <a:extLst>
              <a:ext uri="{FF2B5EF4-FFF2-40B4-BE49-F238E27FC236}">
                <a16:creationId xmlns:a16="http://schemas.microsoft.com/office/drawing/2014/main" id="{EE615084-D1B7-4122-AA75-745144ED4FB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3974" name="Rectangle 16">
            <a:extLst>
              <a:ext uri="{FF2B5EF4-FFF2-40B4-BE49-F238E27FC236}">
                <a16:creationId xmlns:a16="http://schemas.microsoft.com/office/drawing/2014/main" id="{FA461F3D-9BE2-47CA-ABA7-2C1B1E139BC5}"/>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3975" name="Line 17">
            <a:extLst>
              <a:ext uri="{FF2B5EF4-FFF2-40B4-BE49-F238E27FC236}">
                <a16:creationId xmlns:a16="http://schemas.microsoft.com/office/drawing/2014/main" id="{13F55F10-E848-4D60-93B2-7A980B5CC0E7}"/>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9973FC0D-2E70-4753-B770-68A672F7E3D8}"/>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83977" name="Rectangle 1">
            <a:extLst>
              <a:ext uri="{FF2B5EF4-FFF2-40B4-BE49-F238E27FC236}">
                <a16:creationId xmlns:a16="http://schemas.microsoft.com/office/drawing/2014/main" id="{F47F1596-B7AD-4199-9660-A36E4102F209}"/>
              </a:ext>
            </a:extLst>
          </p:cNvPr>
          <p:cNvSpPr>
            <a:spLocks noChangeArrowheads="1"/>
          </p:cNvSpPr>
          <p:nvPr/>
        </p:nvSpPr>
        <p:spPr bwMode="auto">
          <a:xfrm>
            <a:off x="1916114" y="1438275"/>
            <a:ext cx="84550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fontAlgn="base">
              <a:spcBef>
                <a:spcPct val="0"/>
              </a:spcBef>
              <a:spcAft>
                <a:spcPct val="0"/>
              </a:spcAft>
            </a:pPr>
            <a:r>
              <a:rPr lang="ar-SA" altLang="ar-SA" sz="2400" b="1">
                <a:solidFill>
                  <a:srgbClr val="5C8A00"/>
                </a:solidFill>
                <a:cs typeface="Arial" panose="020B0604020202020204" pitchFamily="34" charset="0"/>
              </a:rPr>
              <a:t>دالة التوزيع: </a:t>
            </a:r>
            <a:r>
              <a:rPr lang="ar-SA" altLang="ar-SA" sz="2400">
                <a:solidFill>
                  <a:srgbClr val="336600"/>
                </a:solidFill>
                <a:cs typeface="Arial" panose="020B0604020202020204" pitchFamily="34" charset="0"/>
              </a:rPr>
              <a:t> احتمال وقوع حدث معين (نجاح) عدداً من المرات مقداره </a:t>
            </a:r>
            <a:r>
              <a:rPr lang="en-US" altLang="ar-SA" sz="2400" b="1">
                <a:solidFill>
                  <a:srgbClr val="336600"/>
                </a:solidFill>
                <a:cs typeface="Arial" panose="020B0604020202020204" pitchFamily="34" charset="0"/>
              </a:rPr>
              <a:t>X</a:t>
            </a:r>
            <a:r>
              <a:rPr lang="ar-SA" altLang="ar-SA" sz="2400">
                <a:solidFill>
                  <a:srgbClr val="336600"/>
                </a:solidFill>
                <a:cs typeface="Arial" panose="020B0604020202020204" pitchFamily="34" charset="0"/>
              </a:rPr>
              <a:t> من بين </a:t>
            </a:r>
            <a:r>
              <a:rPr lang="en-US" altLang="ar-SA" sz="2400" b="1">
                <a:solidFill>
                  <a:srgbClr val="336600"/>
                </a:solidFill>
                <a:cs typeface="Arial" panose="020B0604020202020204" pitchFamily="34" charset="0"/>
              </a:rPr>
              <a:t>n</a:t>
            </a:r>
            <a:r>
              <a:rPr lang="ar-SA" altLang="ar-SA" sz="2400">
                <a:solidFill>
                  <a:srgbClr val="336600"/>
                </a:solidFill>
                <a:cs typeface="Arial" panose="020B0604020202020204" pitchFamily="34" charset="0"/>
              </a:rPr>
              <a:t> من المحاولات لنفس التجربة، ونرمز لهذا الاحتمال بالرمز </a:t>
            </a:r>
            <a:r>
              <a:rPr lang="en-US" altLang="ar-SA" sz="2400" b="1">
                <a:solidFill>
                  <a:srgbClr val="336600"/>
                </a:solidFill>
                <a:cs typeface="Arial" panose="020B0604020202020204" pitchFamily="34" charset="0"/>
              </a:rPr>
              <a:t>P(X)  </a:t>
            </a:r>
            <a:r>
              <a:rPr lang="ar-SA" altLang="ar-SA" sz="2400" b="1">
                <a:solidFill>
                  <a:srgbClr val="336600"/>
                </a:solidFill>
                <a:cs typeface="Arial" panose="020B0604020202020204" pitchFamily="34" charset="0"/>
              </a:rPr>
              <a:t> </a:t>
            </a:r>
            <a:r>
              <a:rPr lang="ar-SA" altLang="ar-SA" sz="2400">
                <a:solidFill>
                  <a:srgbClr val="336600"/>
                </a:solidFill>
                <a:cs typeface="Arial" panose="020B0604020202020204" pitchFamily="34" charset="0"/>
              </a:rPr>
              <a:t> ويحسب بالمعادلة التالي:</a:t>
            </a:r>
          </a:p>
          <a:p>
            <a:pPr fontAlgn="base">
              <a:spcBef>
                <a:spcPct val="0"/>
              </a:spcBef>
              <a:spcAft>
                <a:spcPct val="0"/>
              </a:spcAft>
            </a:pPr>
            <a:endParaRPr lang="ar-SA" altLang="ar-SA" sz="2400">
              <a:solidFill>
                <a:srgbClr val="336600"/>
              </a:solidFill>
              <a:cs typeface="Arial" panose="020B0604020202020204" pitchFamily="34" charset="0"/>
            </a:endParaRPr>
          </a:p>
          <a:p>
            <a:pPr fontAlgn="base">
              <a:spcBef>
                <a:spcPct val="0"/>
              </a:spcBef>
              <a:spcAft>
                <a:spcPct val="0"/>
              </a:spcAft>
            </a:pPr>
            <a:endParaRPr lang="ar-SA" altLang="ar-SA" sz="2400">
              <a:solidFill>
                <a:srgbClr val="336600"/>
              </a:solidFill>
              <a:cs typeface="Arial" panose="020B0604020202020204" pitchFamily="34" charset="0"/>
            </a:endParaRPr>
          </a:p>
          <a:p>
            <a:pPr fontAlgn="base">
              <a:spcBef>
                <a:spcPct val="0"/>
              </a:spcBef>
              <a:spcAft>
                <a:spcPct val="0"/>
              </a:spcAft>
            </a:pPr>
            <a:endParaRPr lang="ar-SA" altLang="ar-SA" sz="2400">
              <a:solidFill>
                <a:srgbClr val="336600"/>
              </a:solidFill>
              <a:cs typeface="Arial" panose="020B0604020202020204" pitchFamily="34" charset="0"/>
            </a:endParaRPr>
          </a:p>
          <a:p>
            <a:pPr fontAlgn="base">
              <a:spcBef>
                <a:spcPct val="0"/>
              </a:spcBef>
              <a:spcAft>
                <a:spcPct val="0"/>
              </a:spcAft>
            </a:pPr>
            <a:endParaRPr lang="ar-SA" altLang="ar-SA" sz="2400">
              <a:solidFill>
                <a:srgbClr val="336600"/>
              </a:solidFill>
              <a:cs typeface="Arial" panose="020B0604020202020204" pitchFamily="34" charset="0"/>
            </a:endParaRPr>
          </a:p>
          <a:p>
            <a:pPr fontAlgn="base">
              <a:spcBef>
                <a:spcPct val="0"/>
              </a:spcBef>
              <a:spcAft>
                <a:spcPct val="0"/>
              </a:spcAft>
            </a:pPr>
            <a:endParaRPr lang="ar-SA" altLang="ar-SA" sz="2000">
              <a:solidFill>
                <a:srgbClr val="336600"/>
              </a:solidFill>
              <a:cs typeface="Arial" panose="020B0604020202020204" pitchFamily="34" charset="0"/>
            </a:endParaRPr>
          </a:p>
          <a:p>
            <a:pPr fontAlgn="base">
              <a:spcBef>
                <a:spcPct val="0"/>
              </a:spcBef>
              <a:spcAft>
                <a:spcPct val="0"/>
              </a:spcAft>
            </a:pPr>
            <a:endParaRPr lang="ar-SA" altLang="ar-SA" sz="2000">
              <a:solidFill>
                <a:srgbClr val="336600"/>
              </a:solidFill>
              <a:cs typeface="Arial" panose="020B0604020202020204" pitchFamily="34" charset="0"/>
            </a:endParaRPr>
          </a:p>
          <a:p>
            <a:pPr fontAlgn="base">
              <a:spcBef>
                <a:spcPct val="0"/>
              </a:spcBef>
              <a:spcAft>
                <a:spcPct val="0"/>
              </a:spcAft>
            </a:pPr>
            <a:endParaRPr lang="ar-SA" altLang="ar-SA" sz="2000">
              <a:solidFill>
                <a:srgbClr val="336600"/>
              </a:solidFill>
              <a:cs typeface="Arial" panose="020B0604020202020204" pitchFamily="34" charset="0"/>
            </a:endParaRPr>
          </a:p>
          <a:p>
            <a:pPr fontAlgn="base">
              <a:spcBef>
                <a:spcPct val="0"/>
              </a:spcBef>
              <a:spcAft>
                <a:spcPct val="0"/>
              </a:spcAft>
            </a:pPr>
            <a:r>
              <a:rPr lang="ar-SA" altLang="ar-SA" sz="2000">
                <a:solidFill>
                  <a:srgbClr val="336600"/>
                </a:solidFill>
                <a:cs typeface="Arial" panose="020B0604020202020204" pitchFamily="34" charset="0"/>
              </a:rPr>
              <a:t>وذلك عندما تتحقق الشروط التالية :</a:t>
            </a:r>
            <a:endParaRPr lang="en-US" altLang="ar-SA" sz="2000">
              <a:solidFill>
                <a:srgbClr val="336600"/>
              </a:solidFill>
              <a:cs typeface="Arial" panose="020B0604020202020204" pitchFamily="34" charset="0"/>
            </a:endParaRPr>
          </a:p>
          <a:p>
            <a:pPr lvl="1" eaLnBrk="1" fontAlgn="base" hangingPunct="1">
              <a:spcBef>
                <a:spcPct val="0"/>
              </a:spcBef>
              <a:spcAft>
                <a:spcPct val="0"/>
              </a:spcAft>
              <a:buFont typeface="Arial" panose="020B0604020202020204" pitchFamily="34" charset="0"/>
              <a:buChar char="•"/>
            </a:pPr>
            <a:r>
              <a:rPr lang="ar-SA" altLang="ar-SA" sz="2000">
                <a:solidFill>
                  <a:srgbClr val="336600"/>
                </a:solidFill>
                <a:cs typeface="Arial" panose="020B0604020202020204" pitchFamily="34" charset="0"/>
              </a:rPr>
              <a:t>هناك ناتجان ممكنان فقط ومتنافيان لكل محاولة </a:t>
            </a:r>
          </a:p>
          <a:p>
            <a:pPr lvl="1" eaLnBrk="1" fontAlgn="base" hangingPunct="1">
              <a:spcBef>
                <a:spcPct val="0"/>
              </a:spcBef>
              <a:spcAft>
                <a:spcPct val="0"/>
              </a:spcAft>
              <a:buFont typeface="Arial" panose="020B0604020202020204" pitchFamily="34" charset="0"/>
              <a:buChar char="•"/>
            </a:pPr>
            <a:r>
              <a:rPr lang="ar-SA" altLang="ar-SA" sz="2000">
                <a:solidFill>
                  <a:srgbClr val="336600"/>
                </a:solidFill>
                <a:cs typeface="Arial" panose="020B0604020202020204" pitchFamily="34" charset="0"/>
              </a:rPr>
              <a:t> المحاولات وعددها </a:t>
            </a:r>
            <a:r>
              <a:rPr lang="en-US" altLang="ar-SA" sz="2000" b="1">
                <a:solidFill>
                  <a:srgbClr val="336600"/>
                </a:solidFill>
                <a:cs typeface="Arial" panose="020B0604020202020204" pitchFamily="34" charset="0"/>
              </a:rPr>
              <a:t>n</a:t>
            </a:r>
            <a:r>
              <a:rPr lang="en-US" altLang="ar-SA" sz="2000">
                <a:solidFill>
                  <a:srgbClr val="336600"/>
                </a:solidFill>
                <a:cs typeface="Arial" panose="020B0604020202020204" pitchFamily="34" charset="0"/>
              </a:rPr>
              <a:t>  </a:t>
            </a:r>
            <a:r>
              <a:rPr lang="ar-SA" altLang="ar-SA" sz="2000">
                <a:solidFill>
                  <a:srgbClr val="336600"/>
                </a:solidFill>
                <a:cs typeface="Arial" panose="020B0604020202020204" pitchFamily="34" charset="0"/>
              </a:rPr>
              <a:t> </a:t>
            </a:r>
            <a:r>
              <a:rPr lang="ar-SA" altLang="ar-SA" sz="2000" b="1">
                <a:solidFill>
                  <a:srgbClr val="336600"/>
                </a:solidFill>
                <a:cs typeface="Arial" panose="020B0604020202020204" pitchFamily="34" charset="0"/>
              </a:rPr>
              <a:t>مستقلة</a:t>
            </a:r>
            <a:r>
              <a:rPr lang="ar-SA" altLang="ar-SA" sz="2000">
                <a:solidFill>
                  <a:srgbClr val="336600"/>
                </a:solidFill>
                <a:cs typeface="Arial" panose="020B0604020202020204" pitchFamily="34" charset="0"/>
              </a:rPr>
              <a:t> عن بعضها البعض </a:t>
            </a:r>
          </a:p>
          <a:p>
            <a:pPr lvl="1" eaLnBrk="1" fontAlgn="base" hangingPunct="1">
              <a:spcBef>
                <a:spcPct val="0"/>
              </a:spcBef>
              <a:spcAft>
                <a:spcPct val="0"/>
              </a:spcAft>
              <a:buFont typeface="Arial" panose="020B0604020202020204" pitchFamily="34" charset="0"/>
              <a:buChar char="•"/>
            </a:pPr>
            <a:r>
              <a:rPr lang="ar-SA" altLang="ar-SA" sz="2000">
                <a:solidFill>
                  <a:srgbClr val="336600"/>
                </a:solidFill>
                <a:cs typeface="Arial" panose="020B0604020202020204" pitchFamily="34" charset="0"/>
              </a:rPr>
              <a:t>احتمال وقوع الحدث المعين فى كل محاولة (النجاح) </a:t>
            </a:r>
            <a:r>
              <a:rPr lang="en-US" altLang="ar-SA" sz="2000" b="1">
                <a:solidFill>
                  <a:srgbClr val="336600"/>
                </a:solidFill>
                <a:cs typeface="Arial" panose="020B0604020202020204" pitchFamily="34" charset="0"/>
              </a:rPr>
              <a:t>P </a:t>
            </a:r>
            <a:r>
              <a:rPr lang="ar-SA" altLang="ar-SA" sz="2000">
                <a:solidFill>
                  <a:srgbClr val="336600"/>
                </a:solidFill>
                <a:cs typeface="Arial" panose="020B0604020202020204" pitchFamily="34" charset="0"/>
              </a:rPr>
              <a:t>  ثابت ولا يتغير من محاولة لأخرى .</a:t>
            </a:r>
          </a:p>
        </p:txBody>
      </p:sp>
      <p:pic>
        <p:nvPicPr>
          <p:cNvPr id="83978" name="Picture 9">
            <a:extLst>
              <a:ext uri="{FF2B5EF4-FFF2-40B4-BE49-F238E27FC236}">
                <a16:creationId xmlns:a16="http://schemas.microsoft.com/office/drawing/2014/main" id="{A0F5EC71-B75C-4817-B05E-24879D790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7964" y="2708276"/>
            <a:ext cx="6694487"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a:extLst>
              <a:ext uri="{FF2B5EF4-FFF2-40B4-BE49-F238E27FC236}">
                <a16:creationId xmlns:a16="http://schemas.microsoft.com/office/drawing/2014/main" id="{92AD5760-3D37-44BA-9BAE-EC1D0F5B1F88}"/>
              </a:ext>
            </a:extLst>
          </p:cNvPr>
          <p:cNvGraphicFramePr>
            <a:graphicFrameLocks noChangeAspect="1"/>
          </p:cNvGraphicFramePr>
          <p:nvPr/>
        </p:nvGraphicFramePr>
        <p:xfrm>
          <a:off x="2747964" y="4257675"/>
          <a:ext cx="3240087" cy="863600"/>
        </p:xfrm>
        <a:graphic>
          <a:graphicData uri="http://schemas.openxmlformats.org/presentationml/2006/ole">
            <mc:AlternateContent xmlns:mc="http://schemas.openxmlformats.org/markup-compatibility/2006">
              <mc:Choice xmlns:v="urn:schemas-microsoft-com:vml" Requires="v">
                <p:oleObj spid="_x0000_s1028" r:id="rId6" imgW="1346200" imgH="508000" progId="Equation.3">
                  <p:embed/>
                </p:oleObj>
              </mc:Choice>
              <mc:Fallback>
                <p:oleObj r:id="rId6" imgW="1346200" imgH="508000" progId="Equation.3">
                  <p:embed/>
                  <p:pic>
                    <p:nvPicPr>
                      <p:cNvPr id="3" name="Object 2">
                        <a:extLst>
                          <a:ext uri="{FF2B5EF4-FFF2-40B4-BE49-F238E27FC236}">
                            <a16:creationId xmlns:a16="http://schemas.microsoft.com/office/drawing/2014/main" id="{92AD5760-3D37-44BA-9BAE-EC1D0F5B1F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7964" y="4257675"/>
                        <a:ext cx="32400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a:extLst>
              <a:ext uri="{FF2B5EF4-FFF2-40B4-BE49-F238E27FC236}">
                <a16:creationId xmlns:a16="http://schemas.microsoft.com/office/drawing/2014/main" id="{197FF60A-79A3-421C-ACA1-75333550165F}"/>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486C0EDF-19D5-42D0-BC37-335064BEB017}"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21</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4995" name="Footer Placeholder 3">
            <a:extLst>
              <a:ext uri="{FF2B5EF4-FFF2-40B4-BE49-F238E27FC236}">
                <a16:creationId xmlns:a16="http://schemas.microsoft.com/office/drawing/2014/main" id="{EC03082C-8077-4C5F-A7B4-4B80F59CA8AA}"/>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4996" name="Picture 14">
            <a:extLst>
              <a:ext uri="{FF2B5EF4-FFF2-40B4-BE49-F238E27FC236}">
                <a16:creationId xmlns:a16="http://schemas.microsoft.com/office/drawing/2014/main" id="{540347FF-38C2-4FCC-B585-BCCDCEF457D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15">
            <a:extLst>
              <a:ext uri="{FF2B5EF4-FFF2-40B4-BE49-F238E27FC236}">
                <a16:creationId xmlns:a16="http://schemas.microsoft.com/office/drawing/2014/main" id="{103DB4BA-3610-4849-9207-874382C9CE3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4998" name="Rectangle 16">
            <a:extLst>
              <a:ext uri="{FF2B5EF4-FFF2-40B4-BE49-F238E27FC236}">
                <a16:creationId xmlns:a16="http://schemas.microsoft.com/office/drawing/2014/main" id="{F7A57E50-25EB-4AC7-9FA4-E2571E91AE90}"/>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4999" name="Line 17">
            <a:extLst>
              <a:ext uri="{FF2B5EF4-FFF2-40B4-BE49-F238E27FC236}">
                <a16:creationId xmlns:a16="http://schemas.microsoft.com/office/drawing/2014/main" id="{42B2C071-FAA8-4C5C-A85D-DBACC5472D5A}"/>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CA70A00E-4828-46A4-90CD-E53D08A281FB}"/>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85001" name="Rectangle 1">
            <a:extLst>
              <a:ext uri="{FF2B5EF4-FFF2-40B4-BE49-F238E27FC236}">
                <a16:creationId xmlns:a16="http://schemas.microsoft.com/office/drawing/2014/main" id="{9EA1D42F-1E61-489D-8DA6-2E5B7AF9D3E7}"/>
              </a:ext>
            </a:extLst>
          </p:cNvPr>
          <p:cNvSpPr>
            <a:spLocks noChangeArrowheads="1"/>
          </p:cNvSpPr>
          <p:nvPr/>
        </p:nvSpPr>
        <p:spPr bwMode="auto">
          <a:xfrm>
            <a:off x="1990725" y="1631950"/>
            <a:ext cx="84201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cs typeface="Arial" panose="020B0604020202020204" pitchFamily="34" charset="0"/>
              </a:rPr>
              <a:t>مثال:</a:t>
            </a:r>
          </a:p>
          <a:p>
            <a:pPr eaLnBrk="1" fontAlgn="base" hangingPunct="1">
              <a:spcBef>
                <a:spcPct val="0"/>
              </a:spcBef>
              <a:spcAft>
                <a:spcPct val="0"/>
              </a:spcAft>
            </a:pPr>
            <a:r>
              <a:rPr lang="ar-SA" altLang="ar-SA" sz="2400">
                <a:solidFill>
                  <a:srgbClr val="0033CC"/>
                </a:solidFill>
                <a:cs typeface="Arial" panose="020B0604020202020204" pitchFamily="34" charset="0"/>
              </a:rPr>
              <a:t>عند رمى عملة متوازنة مرتين فإن النواتج الممكنة هي  </a:t>
            </a:r>
            <a:r>
              <a:rPr lang="en-US" altLang="ar-SA" sz="2400" b="1">
                <a:solidFill>
                  <a:srgbClr val="0033CC"/>
                </a:solidFill>
                <a:cs typeface="Arial" panose="020B0604020202020204" pitchFamily="34" charset="0"/>
              </a:rPr>
              <a:t>TT</a:t>
            </a:r>
            <a:r>
              <a:rPr lang="ar-SA" altLang="ar-SA" sz="2400">
                <a:solidFill>
                  <a:srgbClr val="0033CC"/>
                </a:solidFill>
                <a:cs typeface="Arial" panose="020B0604020202020204" pitchFamily="34" charset="0"/>
              </a:rPr>
              <a:t> ، </a:t>
            </a:r>
            <a:r>
              <a:rPr lang="en-US" altLang="ar-SA" sz="2400" b="1">
                <a:solidFill>
                  <a:srgbClr val="0033CC"/>
                </a:solidFill>
                <a:cs typeface="Arial" panose="020B0604020202020204" pitchFamily="34" charset="0"/>
              </a:rPr>
              <a:t>TH</a:t>
            </a:r>
            <a:r>
              <a:rPr lang="ar-SA" altLang="ar-SA" sz="2400">
                <a:solidFill>
                  <a:srgbClr val="0033CC"/>
                </a:solidFill>
                <a:cs typeface="Arial" panose="020B0604020202020204" pitchFamily="34" charset="0"/>
              </a:rPr>
              <a:t> ، </a:t>
            </a:r>
            <a:r>
              <a:rPr lang="en-US" altLang="ar-SA" sz="2400" b="1">
                <a:solidFill>
                  <a:srgbClr val="0033CC"/>
                </a:solidFill>
                <a:cs typeface="Arial" panose="020B0604020202020204" pitchFamily="34" charset="0"/>
              </a:rPr>
              <a:t>HT </a:t>
            </a:r>
            <a:r>
              <a:rPr lang="ar-SA" altLang="ar-SA" sz="2400">
                <a:solidFill>
                  <a:srgbClr val="0033CC"/>
                </a:solidFill>
                <a:cs typeface="Arial" panose="020B0604020202020204" pitchFamily="34" charset="0"/>
              </a:rPr>
              <a:t>، </a:t>
            </a:r>
            <a:r>
              <a:rPr lang="en-US" altLang="ar-SA" sz="2400" b="1">
                <a:solidFill>
                  <a:srgbClr val="0033CC"/>
                </a:solidFill>
                <a:cs typeface="Arial" panose="020B0604020202020204" pitchFamily="34" charset="0"/>
              </a:rPr>
              <a:t>HH </a:t>
            </a:r>
            <a:endParaRPr lang="ar-SA" altLang="ar-SA" sz="2400">
              <a:solidFill>
                <a:srgbClr val="0033CC"/>
              </a:solidFill>
              <a:cs typeface="Arial" panose="020B0604020202020204" pitchFamily="34" charset="0"/>
            </a:endParaRPr>
          </a:p>
          <a:p>
            <a:pPr eaLnBrk="1" fontAlgn="base" hangingPunct="1">
              <a:spcBef>
                <a:spcPct val="0"/>
              </a:spcBef>
              <a:spcAft>
                <a:spcPct val="0"/>
              </a:spcAft>
            </a:pPr>
            <a:r>
              <a:rPr lang="ar-SA" altLang="ar-SA" sz="2400">
                <a:solidFill>
                  <a:srgbClr val="0033CC"/>
                </a:solidFill>
                <a:cs typeface="Arial" panose="020B0604020202020204" pitchFamily="34" charset="0"/>
              </a:rPr>
              <a:t>وهكذا فإن عدد الصور تمثل متغير عشوائي منفصل ، وتمثل مجموعة كل النواتج الممكنة مع احتمالاتها المناظرة توزيعاً  احتمالياً منفصلا، أنظر الجدول التالي:</a:t>
            </a:r>
          </a:p>
        </p:txBody>
      </p:sp>
      <p:graphicFrame>
        <p:nvGraphicFramePr>
          <p:cNvPr id="10" name="Table 15">
            <a:extLst>
              <a:ext uri="{FF2B5EF4-FFF2-40B4-BE49-F238E27FC236}">
                <a16:creationId xmlns:a16="http://schemas.microsoft.com/office/drawing/2014/main" id="{5F0518D4-669C-421D-B151-81FEC8C09C27}"/>
              </a:ext>
            </a:extLst>
          </p:cNvPr>
          <p:cNvGraphicFramePr>
            <a:graphicFrameLocks noGrp="1"/>
          </p:cNvGraphicFramePr>
          <p:nvPr/>
        </p:nvGraphicFramePr>
        <p:xfrm>
          <a:off x="2803526" y="3473450"/>
          <a:ext cx="6603999" cy="2057400"/>
        </p:xfrm>
        <a:graphic>
          <a:graphicData uri="http://schemas.openxmlformats.org/drawingml/2006/table">
            <a:tbl>
              <a:tblPr rtl="1" firstRow="1" bandRow="1">
                <a:tableStyleId>{5C22544A-7EE6-4342-B048-85BDC9FD1C3A}</a:tableStyleId>
              </a:tblPr>
              <a:tblGrid>
                <a:gridCol w="2201333">
                  <a:extLst>
                    <a:ext uri="{9D8B030D-6E8A-4147-A177-3AD203B41FA5}">
                      <a16:colId xmlns:a16="http://schemas.microsoft.com/office/drawing/2014/main" val="20000"/>
                    </a:ext>
                  </a:extLst>
                </a:gridCol>
                <a:gridCol w="2201333">
                  <a:extLst>
                    <a:ext uri="{9D8B030D-6E8A-4147-A177-3AD203B41FA5}">
                      <a16:colId xmlns:a16="http://schemas.microsoft.com/office/drawing/2014/main" val="20001"/>
                    </a:ext>
                  </a:extLst>
                </a:gridCol>
                <a:gridCol w="2201333">
                  <a:extLst>
                    <a:ext uri="{9D8B030D-6E8A-4147-A177-3AD203B41FA5}">
                      <a16:colId xmlns:a16="http://schemas.microsoft.com/office/drawing/2014/main" val="20002"/>
                    </a:ext>
                  </a:extLst>
                </a:gridCol>
              </a:tblGrid>
              <a:tr h="514350">
                <a:tc>
                  <a:txBody>
                    <a:bodyPr/>
                    <a:lstStyle/>
                    <a:p>
                      <a:pPr algn="ctr" rtl="1"/>
                      <a:r>
                        <a:rPr lang="ar-SA" sz="2400" dirty="0"/>
                        <a:t>عدد الصور</a:t>
                      </a:r>
                    </a:p>
                  </a:txBody>
                  <a:tcPr marL="99060" marR="99060" marT="45700" marB="45700"/>
                </a:tc>
                <a:tc>
                  <a:txBody>
                    <a:bodyPr/>
                    <a:lstStyle/>
                    <a:p>
                      <a:pPr algn="ctr" rtl="1"/>
                      <a:r>
                        <a:rPr lang="ar-SA" sz="2400" dirty="0"/>
                        <a:t>إمكانية</a:t>
                      </a:r>
                      <a:r>
                        <a:rPr lang="ar-SA" sz="2400" baseline="0" dirty="0"/>
                        <a:t> </a:t>
                      </a:r>
                      <a:r>
                        <a:rPr lang="ar-SA" sz="2400" dirty="0"/>
                        <a:t>حدوثها</a:t>
                      </a:r>
                    </a:p>
                  </a:txBody>
                  <a:tcPr marL="99060" marR="99060" marT="45700" marB="45700"/>
                </a:tc>
                <a:tc>
                  <a:txBody>
                    <a:bodyPr/>
                    <a:lstStyle/>
                    <a:p>
                      <a:pPr algn="ctr" rtl="1"/>
                      <a:r>
                        <a:rPr lang="ar-SA" sz="2400" dirty="0"/>
                        <a:t>الاحتمال</a:t>
                      </a:r>
                    </a:p>
                  </a:txBody>
                  <a:tcPr marL="99060" marR="99060" marT="45700" marB="45700"/>
                </a:tc>
                <a:extLst>
                  <a:ext uri="{0D108BD9-81ED-4DB2-BD59-A6C34878D82A}">
                    <a16:rowId xmlns:a16="http://schemas.microsoft.com/office/drawing/2014/main" val="10000"/>
                  </a:ext>
                </a:extLst>
              </a:tr>
              <a:tr h="514350">
                <a:tc>
                  <a:txBody>
                    <a:bodyPr/>
                    <a:lstStyle/>
                    <a:p>
                      <a:pPr algn="ctr" rtl="1"/>
                      <a:r>
                        <a:rPr lang="en-US" sz="2400" dirty="0"/>
                        <a:t>0</a:t>
                      </a:r>
                      <a:endParaRPr lang="ar-SA" sz="2400" dirty="0"/>
                    </a:p>
                  </a:txBody>
                  <a:tcPr marL="99060" marR="99060" marT="45700" marB="45700"/>
                </a:tc>
                <a:tc>
                  <a:txBody>
                    <a:bodyPr/>
                    <a:lstStyle/>
                    <a:p>
                      <a:pPr algn="ctr" rtl="1"/>
                      <a:r>
                        <a:rPr lang="en-US" sz="2400" dirty="0"/>
                        <a:t>TT</a:t>
                      </a:r>
                      <a:endParaRPr lang="ar-SA" sz="2400" dirty="0"/>
                    </a:p>
                  </a:txBody>
                  <a:tcPr marL="99060" marR="99060" marT="45700" marB="45700"/>
                </a:tc>
                <a:tc>
                  <a:txBody>
                    <a:bodyPr/>
                    <a:lstStyle/>
                    <a:p>
                      <a:pPr algn="ctr" rtl="1"/>
                      <a:r>
                        <a:rPr lang="en-US" sz="2400" dirty="0"/>
                        <a:t>0.25</a:t>
                      </a:r>
                      <a:endParaRPr lang="ar-SA" sz="2400" dirty="0"/>
                    </a:p>
                  </a:txBody>
                  <a:tcPr marL="99060" marR="99060" marT="45700" marB="45700"/>
                </a:tc>
                <a:extLst>
                  <a:ext uri="{0D108BD9-81ED-4DB2-BD59-A6C34878D82A}">
                    <a16:rowId xmlns:a16="http://schemas.microsoft.com/office/drawing/2014/main" val="10001"/>
                  </a:ext>
                </a:extLst>
              </a:tr>
              <a:tr h="514350">
                <a:tc>
                  <a:txBody>
                    <a:bodyPr/>
                    <a:lstStyle/>
                    <a:p>
                      <a:pPr algn="ctr" rtl="1"/>
                      <a:r>
                        <a:rPr lang="en-US" sz="2400" dirty="0"/>
                        <a:t>1</a:t>
                      </a:r>
                      <a:endParaRPr lang="ar-SA" sz="2400" dirty="0"/>
                    </a:p>
                  </a:txBody>
                  <a:tcPr marL="99060" marR="99060" marT="45700" marB="45700"/>
                </a:tc>
                <a:tc>
                  <a:txBody>
                    <a:bodyPr/>
                    <a:lstStyle/>
                    <a:p>
                      <a:pPr algn="ctr" rtl="1"/>
                      <a:r>
                        <a:rPr lang="en-US" sz="2400" dirty="0"/>
                        <a:t>TH, HT</a:t>
                      </a:r>
                      <a:endParaRPr lang="ar-SA" sz="2400" dirty="0"/>
                    </a:p>
                  </a:txBody>
                  <a:tcPr marL="99060" marR="99060" marT="45700" marB="45700"/>
                </a:tc>
                <a:tc>
                  <a:txBody>
                    <a:bodyPr/>
                    <a:lstStyle/>
                    <a:p>
                      <a:pPr algn="ctr" rtl="1"/>
                      <a:r>
                        <a:rPr lang="en-US" sz="2400" dirty="0"/>
                        <a:t>0.50</a:t>
                      </a:r>
                      <a:endParaRPr lang="ar-SA" sz="2400" dirty="0"/>
                    </a:p>
                  </a:txBody>
                  <a:tcPr marL="99060" marR="99060" marT="45700" marB="45700"/>
                </a:tc>
                <a:extLst>
                  <a:ext uri="{0D108BD9-81ED-4DB2-BD59-A6C34878D82A}">
                    <a16:rowId xmlns:a16="http://schemas.microsoft.com/office/drawing/2014/main" val="10002"/>
                  </a:ext>
                </a:extLst>
              </a:tr>
              <a:tr h="514350">
                <a:tc>
                  <a:txBody>
                    <a:bodyPr/>
                    <a:lstStyle/>
                    <a:p>
                      <a:pPr algn="ctr" rtl="1"/>
                      <a:r>
                        <a:rPr lang="en-US" sz="2400" dirty="0"/>
                        <a:t>2</a:t>
                      </a:r>
                      <a:endParaRPr lang="ar-SA" sz="2400" dirty="0"/>
                    </a:p>
                  </a:txBody>
                  <a:tcPr marL="99060" marR="99060" marT="45700" marB="45700"/>
                </a:tc>
                <a:tc>
                  <a:txBody>
                    <a:bodyPr/>
                    <a:lstStyle/>
                    <a:p>
                      <a:pPr algn="ctr" rtl="1"/>
                      <a:r>
                        <a:rPr lang="en-US" sz="2400" dirty="0"/>
                        <a:t>HH</a:t>
                      </a:r>
                      <a:endParaRPr lang="ar-SA" sz="2400" dirty="0"/>
                    </a:p>
                  </a:txBody>
                  <a:tcPr marL="99060" marR="99060" marT="45700" marB="45700"/>
                </a:tc>
                <a:tc>
                  <a:txBody>
                    <a:bodyPr/>
                    <a:lstStyle/>
                    <a:p>
                      <a:pPr algn="ctr" rtl="1"/>
                      <a:r>
                        <a:rPr lang="en-US" sz="2400" dirty="0"/>
                        <a:t>0.25</a:t>
                      </a:r>
                      <a:endParaRPr lang="ar-SA" sz="2400" dirty="0"/>
                    </a:p>
                  </a:txBody>
                  <a:tcPr marL="99060" marR="99060" marT="45700" marB="45700"/>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a:extLst>
              <a:ext uri="{FF2B5EF4-FFF2-40B4-BE49-F238E27FC236}">
                <a16:creationId xmlns:a16="http://schemas.microsoft.com/office/drawing/2014/main" id="{975F2251-8C34-4D63-9933-576345B7C393}"/>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C5B33498-49B5-423F-A335-4AE0BA8E0BB7}"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22</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6019" name="Footer Placeholder 3">
            <a:extLst>
              <a:ext uri="{FF2B5EF4-FFF2-40B4-BE49-F238E27FC236}">
                <a16:creationId xmlns:a16="http://schemas.microsoft.com/office/drawing/2014/main" id="{E25DF87E-B614-4AD4-913E-6C0E2153E5D3}"/>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6020" name="Picture 14">
            <a:extLst>
              <a:ext uri="{FF2B5EF4-FFF2-40B4-BE49-F238E27FC236}">
                <a16:creationId xmlns:a16="http://schemas.microsoft.com/office/drawing/2014/main" id="{078FD0C8-9461-45DF-A2AF-0FB6D3F16CF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15">
            <a:extLst>
              <a:ext uri="{FF2B5EF4-FFF2-40B4-BE49-F238E27FC236}">
                <a16:creationId xmlns:a16="http://schemas.microsoft.com/office/drawing/2014/main" id="{649B808C-BDEA-4C46-B967-0781B0086854}"/>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6022" name="Rectangle 16">
            <a:extLst>
              <a:ext uri="{FF2B5EF4-FFF2-40B4-BE49-F238E27FC236}">
                <a16:creationId xmlns:a16="http://schemas.microsoft.com/office/drawing/2014/main" id="{DC1F8641-BDF2-4691-B696-DADE29CE0F13}"/>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6023" name="Line 17">
            <a:extLst>
              <a:ext uri="{FF2B5EF4-FFF2-40B4-BE49-F238E27FC236}">
                <a16:creationId xmlns:a16="http://schemas.microsoft.com/office/drawing/2014/main" id="{3E03BE4F-0525-4F1D-A6D8-099FC8AC5391}"/>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6FB97734-BD97-4243-BCCC-716914C219D7}"/>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dirty="0">
                <a:solidFill>
                  <a:srgbClr val="0033CC"/>
                </a:solidFill>
                <a:latin typeface="Modern" pitchFamily="50"/>
                <a:cs typeface="Arial" panose="020B0604020202020204" pitchFamily="34" charset="0"/>
              </a:rPr>
              <a:t>توزيع بواسون</a:t>
            </a:r>
          </a:p>
        </p:txBody>
      </p:sp>
      <p:sp>
        <p:nvSpPr>
          <p:cNvPr id="86025" name="Rectangle 1">
            <a:extLst>
              <a:ext uri="{FF2B5EF4-FFF2-40B4-BE49-F238E27FC236}">
                <a16:creationId xmlns:a16="http://schemas.microsoft.com/office/drawing/2014/main" id="{13500ECD-20F5-4B0C-BCA7-E371A3E537ED}"/>
              </a:ext>
            </a:extLst>
          </p:cNvPr>
          <p:cNvSpPr>
            <a:spLocks noChangeArrowheads="1"/>
          </p:cNvSpPr>
          <p:nvPr/>
        </p:nvSpPr>
        <p:spPr bwMode="auto">
          <a:xfrm>
            <a:off x="2438400" y="1631950"/>
            <a:ext cx="76454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fontAlgn="base">
              <a:spcBef>
                <a:spcPct val="0"/>
              </a:spcBef>
              <a:spcAft>
                <a:spcPct val="0"/>
              </a:spcAft>
            </a:pPr>
            <a:r>
              <a:rPr lang="ar-SA" altLang="ar-SA" sz="2400" dirty="0">
                <a:solidFill>
                  <a:srgbClr val="0033CC"/>
                </a:solidFill>
                <a:cs typeface="Arial" panose="020B0604020202020204" pitchFamily="34" charset="0"/>
              </a:rPr>
              <a:t>هو توزيع احتمالي منفصل آخر يستخدم لتحديد احتمال وقوع عدد معين من النجاحات في وحده الزمن، وذلك عندما تكون الأحداث أو "النجاحات " مستقلة عن بعضها البعض وعندما يبقى متوسط عدد النجاحات ثابتاً لوحدة الزمن. عندئذ :</a:t>
            </a:r>
          </a:p>
          <a:p>
            <a:pPr algn="just" fontAlgn="base">
              <a:spcBef>
                <a:spcPct val="0"/>
              </a:spcBef>
              <a:spcAft>
                <a:spcPct val="0"/>
              </a:spcAft>
            </a:pPr>
            <a:endParaRPr lang="ar-SA" altLang="ar-SA" sz="2400" dirty="0">
              <a:solidFill>
                <a:srgbClr val="336600"/>
              </a:solidFill>
              <a:cs typeface="Arial" panose="020B0604020202020204" pitchFamily="34" charset="0"/>
            </a:endParaRPr>
          </a:p>
          <a:p>
            <a:pPr algn="just" fontAlgn="base">
              <a:spcBef>
                <a:spcPct val="0"/>
              </a:spcBef>
              <a:spcAft>
                <a:spcPct val="0"/>
              </a:spcAft>
            </a:pPr>
            <a:endParaRPr lang="ar-SA" altLang="ar-SA" sz="2400" dirty="0">
              <a:solidFill>
                <a:srgbClr val="336600"/>
              </a:solidFill>
              <a:cs typeface="Arial" panose="020B0604020202020204" pitchFamily="34" charset="0"/>
            </a:endParaRPr>
          </a:p>
          <a:p>
            <a:pPr algn="just" fontAlgn="base">
              <a:spcBef>
                <a:spcPct val="0"/>
              </a:spcBef>
              <a:spcAft>
                <a:spcPct val="0"/>
              </a:spcAft>
            </a:pPr>
            <a:endParaRPr lang="ar-SA" altLang="ar-SA" sz="2400" dirty="0">
              <a:solidFill>
                <a:srgbClr val="336600"/>
              </a:solidFill>
              <a:cs typeface="Arial" panose="020B0604020202020204" pitchFamily="34" charset="0"/>
            </a:endParaRPr>
          </a:p>
          <a:p>
            <a:pPr algn="just" fontAlgn="base">
              <a:spcBef>
                <a:spcPct val="0"/>
              </a:spcBef>
              <a:spcAft>
                <a:spcPct val="0"/>
              </a:spcAft>
            </a:pPr>
            <a:endParaRPr lang="ar-SA" altLang="ar-SA" sz="2400" dirty="0">
              <a:solidFill>
                <a:srgbClr val="336600"/>
              </a:solidFill>
              <a:cs typeface="Arial" panose="020B0604020202020204" pitchFamily="34" charset="0"/>
            </a:endParaRPr>
          </a:p>
        </p:txBody>
      </p:sp>
      <p:graphicFrame>
        <p:nvGraphicFramePr>
          <p:cNvPr id="86026" name="Object 1">
            <a:extLst>
              <a:ext uri="{FF2B5EF4-FFF2-40B4-BE49-F238E27FC236}">
                <a16:creationId xmlns:a16="http://schemas.microsoft.com/office/drawing/2014/main" id="{87D7245D-17C7-46EF-B42F-DC36AEDDC5E5}"/>
              </a:ext>
            </a:extLst>
          </p:cNvPr>
          <p:cNvGraphicFramePr>
            <a:graphicFrameLocks noChangeAspect="1"/>
          </p:cNvGraphicFramePr>
          <p:nvPr/>
        </p:nvGraphicFramePr>
        <p:xfrm>
          <a:off x="3286126" y="3087688"/>
          <a:ext cx="5521325" cy="1509712"/>
        </p:xfrm>
        <a:graphic>
          <a:graphicData uri="http://schemas.openxmlformats.org/presentationml/2006/ole">
            <mc:AlternateContent xmlns:mc="http://schemas.openxmlformats.org/markup-compatibility/2006">
              <mc:Choice xmlns:v="urn:schemas-microsoft-com:vml" Requires="v">
                <p:oleObj spid="_x0000_s2053" name="Equation" r:id="rId5" imgW="1752600" imgH="685800" progId="Equation.3">
                  <p:embed/>
                </p:oleObj>
              </mc:Choice>
              <mc:Fallback>
                <p:oleObj name="Equation" r:id="rId5" imgW="1752600" imgH="685800" progId="Equation.3">
                  <p:embed/>
                  <p:pic>
                    <p:nvPicPr>
                      <p:cNvPr id="86026" name="Object 1">
                        <a:extLst>
                          <a:ext uri="{FF2B5EF4-FFF2-40B4-BE49-F238E27FC236}">
                            <a16:creationId xmlns:a16="http://schemas.microsoft.com/office/drawing/2014/main" id="{87D7245D-17C7-46EF-B42F-DC36AEDDC5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26" y="3087688"/>
                        <a:ext cx="552132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a:extLst>
              <a:ext uri="{FF2B5EF4-FFF2-40B4-BE49-F238E27FC236}">
                <a16:creationId xmlns:a16="http://schemas.microsoft.com/office/drawing/2014/main" id="{7FAFDBAD-7BBF-4EB8-8401-755ACC9D6930}"/>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4AE6BBCF-D5A9-481F-8056-72B97507004F}"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23</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7043" name="Footer Placeholder 3">
            <a:extLst>
              <a:ext uri="{FF2B5EF4-FFF2-40B4-BE49-F238E27FC236}">
                <a16:creationId xmlns:a16="http://schemas.microsoft.com/office/drawing/2014/main" id="{6134C776-7FBE-4E04-BB5A-C6471ECDB632}"/>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7044" name="Picture 14">
            <a:extLst>
              <a:ext uri="{FF2B5EF4-FFF2-40B4-BE49-F238E27FC236}">
                <a16:creationId xmlns:a16="http://schemas.microsoft.com/office/drawing/2014/main" id="{5C64A72E-EC35-498C-9C8F-CD343E3A126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15">
            <a:extLst>
              <a:ext uri="{FF2B5EF4-FFF2-40B4-BE49-F238E27FC236}">
                <a16:creationId xmlns:a16="http://schemas.microsoft.com/office/drawing/2014/main" id="{0E4E1741-FB91-49F5-914D-6AB8987C719F}"/>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7046" name="Rectangle 16">
            <a:extLst>
              <a:ext uri="{FF2B5EF4-FFF2-40B4-BE49-F238E27FC236}">
                <a16:creationId xmlns:a16="http://schemas.microsoft.com/office/drawing/2014/main" id="{254D6D7D-D6B3-40E7-801F-034BC4F6054C}"/>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7047" name="Line 17">
            <a:extLst>
              <a:ext uri="{FF2B5EF4-FFF2-40B4-BE49-F238E27FC236}">
                <a16:creationId xmlns:a16="http://schemas.microsoft.com/office/drawing/2014/main" id="{C96CD39C-E89E-4148-A370-7F41376CC0C2}"/>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CC4126DF-D1B3-43D8-A5DE-A1374F3A8492}"/>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87049" name="Rectangle 1">
            <a:extLst>
              <a:ext uri="{FF2B5EF4-FFF2-40B4-BE49-F238E27FC236}">
                <a16:creationId xmlns:a16="http://schemas.microsoft.com/office/drawing/2014/main" id="{A0233E96-EB6D-43B5-BCA0-2B0EAEA53580}"/>
              </a:ext>
            </a:extLst>
          </p:cNvPr>
          <p:cNvSpPr>
            <a:spLocks noChangeArrowheads="1"/>
          </p:cNvSpPr>
          <p:nvPr/>
        </p:nvSpPr>
        <p:spPr bwMode="auto">
          <a:xfrm>
            <a:off x="2349500" y="1639888"/>
            <a:ext cx="78930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latin typeface="Simplified Arabic" panose="02020603050405020304" pitchFamily="18" charset="-78"/>
                <a:cs typeface="Simplified Arabic" panose="02020603050405020304" pitchFamily="18" charset="-78"/>
              </a:rPr>
              <a:t>ويكثر استخدام هذا التوزيع في الحالات التي تقع فيها الأحداث وفقا لمعدلات زمنية، وكذلك في حالة الأحداث نادرة الوقوع،</a:t>
            </a:r>
            <a:r>
              <a:rPr lang="ar-SA" altLang="ar-SA" sz="2400" b="1">
                <a:solidFill>
                  <a:srgbClr val="0033CC"/>
                </a:solidFill>
                <a:latin typeface="Simplified Arabic" panose="02020603050405020304" pitchFamily="18" charset="-78"/>
                <a:cs typeface="Simplified Arabic" panose="02020603050405020304" pitchFamily="18" charset="-78"/>
              </a:rPr>
              <a:t> على سبيل المثال:</a:t>
            </a:r>
            <a:endParaRPr lang="en-US" altLang="ar-SA" sz="2400">
              <a:solidFill>
                <a:srgbClr val="0033CC"/>
              </a:solidFill>
              <a:latin typeface="Simplified Arabic" panose="02020603050405020304" pitchFamily="18" charset="-78"/>
              <a:cs typeface="Simplified Arabic" panose="02020603050405020304" pitchFamily="18" charset="-78"/>
            </a:endParaRP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عدد الوحدات التي تستهلكها الأسرة من سلعة معينة خلال الشهر</a:t>
            </a:r>
            <a:endParaRPr lang="en-US" altLang="ar-SA" sz="2400">
              <a:solidFill>
                <a:srgbClr val="0033CC"/>
              </a:solidFill>
              <a:latin typeface="Simplified Arabic" panose="02020603050405020304" pitchFamily="18" charset="-78"/>
              <a:cs typeface="Simplified Arabic" panose="02020603050405020304" pitchFamily="18" charset="-78"/>
            </a:endParaRP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 عدد العملاء الذين يتم خدمتهم البنكية كل </a:t>
            </a:r>
            <a:r>
              <a:rPr lang="en-US" altLang="ar-SA" sz="2400">
                <a:solidFill>
                  <a:srgbClr val="0033CC"/>
                </a:solidFill>
                <a:latin typeface="Simplified Arabic" panose="02020603050405020304" pitchFamily="18" charset="-78"/>
                <a:cs typeface="Simplified Arabic" panose="02020603050405020304" pitchFamily="18" charset="-78"/>
              </a:rPr>
              <a:t>10</a:t>
            </a:r>
            <a:r>
              <a:rPr lang="ar-SA" altLang="ar-SA" sz="2400">
                <a:solidFill>
                  <a:srgbClr val="0033CC"/>
                </a:solidFill>
                <a:latin typeface="Simplified Arabic" panose="02020603050405020304" pitchFamily="18" charset="-78"/>
                <a:cs typeface="Simplified Arabic" panose="02020603050405020304" pitchFamily="18" charset="-78"/>
              </a:rPr>
              <a:t>دقائق</a:t>
            </a:r>
            <a:endParaRPr lang="en-US" altLang="ar-SA" sz="2400">
              <a:solidFill>
                <a:srgbClr val="0033CC"/>
              </a:solidFill>
              <a:latin typeface="Simplified Arabic" panose="02020603050405020304" pitchFamily="18" charset="-78"/>
              <a:cs typeface="Simplified Arabic" panose="02020603050405020304" pitchFamily="18" charset="-78"/>
            </a:endParaRP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 عدد مرات زيارة المريض للطبيب كل سنة</a:t>
            </a:r>
            <a:endParaRPr lang="en-US" altLang="ar-SA" sz="2400">
              <a:solidFill>
                <a:srgbClr val="0033CC"/>
              </a:solidFill>
              <a:latin typeface="Simplified Arabic" panose="02020603050405020304" pitchFamily="18" charset="-78"/>
              <a:cs typeface="Simplified Arabic" panose="02020603050405020304" pitchFamily="18" charset="-78"/>
            </a:endParaRP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عدد مرات تناول الأسرة للحوم الحمراء خلال الأسبوع </a:t>
            </a:r>
            <a:endParaRPr lang="en-US" altLang="ar-SA" sz="2400">
              <a:solidFill>
                <a:srgbClr val="0033CC"/>
              </a:solidFill>
              <a:latin typeface="Simplified Arabic" panose="02020603050405020304" pitchFamily="18" charset="-78"/>
              <a:cs typeface="Simplified Arabic" panose="02020603050405020304" pitchFamily="18" charset="-78"/>
            </a:endParaRP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عدد أخطاء الطباعة لكل صفحة من صفحات الكتاب</a:t>
            </a:r>
            <a:endParaRPr lang="en-US" altLang="ar-SA" sz="2400">
              <a:solidFill>
                <a:srgbClr val="0033CC"/>
              </a:solidFill>
              <a:latin typeface="Simplified Arabic" panose="02020603050405020304" pitchFamily="18" charset="-78"/>
              <a:cs typeface="Simplified Arabic" panose="02020603050405020304" pitchFamily="18" charset="-78"/>
            </a:endParaRPr>
          </a:p>
          <a:p>
            <a:pPr fontAlgn="base">
              <a:spcBef>
                <a:spcPct val="0"/>
              </a:spcBef>
              <a:spcAft>
                <a:spcPct val="0"/>
              </a:spcAft>
            </a:pPr>
            <a:endParaRPr lang="ar-SA" altLang="ar-SA" sz="2400">
              <a:solidFill>
                <a:srgbClr val="336600"/>
              </a:solidFill>
              <a:cs typeface="Arial" panose="020B060402020202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a:extLst>
              <a:ext uri="{FF2B5EF4-FFF2-40B4-BE49-F238E27FC236}">
                <a16:creationId xmlns:a16="http://schemas.microsoft.com/office/drawing/2014/main" id="{462CE5CD-5DCA-4F47-9578-0CF42CF7AB10}"/>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BB49B49B-535C-4D1F-8B94-CF378CF7F58C}"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24</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8067" name="Footer Placeholder 3">
            <a:extLst>
              <a:ext uri="{FF2B5EF4-FFF2-40B4-BE49-F238E27FC236}">
                <a16:creationId xmlns:a16="http://schemas.microsoft.com/office/drawing/2014/main" id="{5B458112-3C05-44E2-9781-2D7A68E40B61}"/>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8068" name="Picture 14">
            <a:extLst>
              <a:ext uri="{FF2B5EF4-FFF2-40B4-BE49-F238E27FC236}">
                <a16:creationId xmlns:a16="http://schemas.microsoft.com/office/drawing/2014/main" id="{82E8A76B-6B0B-45CF-A3FD-26A1A7E1524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15">
            <a:extLst>
              <a:ext uri="{FF2B5EF4-FFF2-40B4-BE49-F238E27FC236}">
                <a16:creationId xmlns:a16="http://schemas.microsoft.com/office/drawing/2014/main" id="{C2F670EB-6583-4A7D-B7C6-483B8E382BC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8070" name="Rectangle 16">
            <a:extLst>
              <a:ext uri="{FF2B5EF4-FFF2-40B4-BE49-F238E27FC236}">
                <a16:creationId xmlns:a16="http://schemas.microsoft.com/office/drawing/2014/main" id="{5BBE0703-2034-4723-90E0-CA0C460CAEF2}"/>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8071" name="Line 17">
            <a:extLst>
              <a:ext uri="{FF2B5EF4-FFF2-40B4-BE49-F238E27FC236}">
                <a16:creationId xmlns:a16="http://schemas.microsoft.com/office/drawing/2014/main" id="{F0B1C344-213C-4DA3-ACA1-22C16635994A}"/>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8AB65EEE-776F-41D6-B0BB-F3A52FF54EE9}"/>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88073" name="Rectangle 1">
            <a:extLst>
              <a:ext uri="{FF2B5EF4-FFF2-40B4-BE49-F238E27FC236}">
                <a16:creationId xmlns:a16="http://schemas.microsoft.com/office/drawing/2014/main" id="{5A20BEEA-7997-4C22-BCFE-D4A8FB23EFA2}"/>
              </a:ext>
            </a:extLst>
          </p:cNvPr>
          <p:cNvSpPr>
            <a:spLocks noChangeArrowheads="1"/>
          </p:cNvSpPr>
          <p:nvPr/>
        </p:nvSpPr>
        <p:spPr bwMode="auto">
          <a:xfrm>
            <a:off x="2028826" y="1524000"/>
            <a:ext cx="829151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fontAlgn="base">
              <a:spcBef>
                <a:spcPct val="0"/>
              </a:spcBef>
              <a:spcAft>
                <a:spcPct val="0"/>
              </a:spcAft>
            </a:pPr>
            <a:r>
              <a:rPr lang="ar-SA" altLang="ar-SA" sz="2400">
                <a:solidFill>
                  <a:srgbClr val="FF0000"/>
                </a:solidFill>
                <a:cs typeface="Arial" panose="020B0604020202020204" pitchFamily="34" charset="0"/>
              </a:rPr>
              <a:t>مثال:</a:t>
            </a:r>
          </a:p>
          <a:p>
            <a:pPr eaLnBrk="1" fontAlgn="base" hangingPunct="1">
              <a:spcBef>
                <a:spcPct val="0"/>
              </a:spcBef>
              <a:spcAft>
                <a:spcPct val="0"/>
              </a:spcAft>
            </a:pPr>
            <a:r>
              <a:rPr lang="ar-SA" altLang="ar-SA" sz="2400">
                <a:solidFill>
                  <a:srgbClr val="0033CC"/>
                </a:solidFill>
                <a:latin typeface="Simplified Arabic" panose="02020603050405020304" pitchFamily="18" charset="-78"/>
                <a:cs typeface="Simplified Arabic" panose="02020603050405020304" pitchFamily="18" charset="-78"/>
              </a:rPr>
              <a:t>إذا كان من المعلوم أن عدد الوحدات التي تستهلكها الأسرة من سلعة معينة خلال الشهر تتبع توزيع بواسون بمتوسط </a:t>
            </a:r>
            <a:r>
              <a:rPr lang="en-US" altLang="ar-SA" sz="2400">
                <a:solidFill>
                  <a:srgbClr val="0033CC"/>
                </a:solidFill>
                <a:latin typeface="Simplified Arabic" panose="02020603050405020304" pitchFamily="18" charset="-78"/>
                <a:cs typeface="Simplified Arabic" panose="02020603050405020304" pitchFamily="18" charset="-78"/>
              </a:rPr>
              <a:t>3</a:t>
            </a:r>
            <a:r>
              <a:rPr lang="ar-SA" altLang="ar-SA" sz="2400">
                <a:solidFill>
                  <a:srgbClr val="0033CC"/>
                </a:solidFill>
                <a:latin typeface="Simplified Arabic" panose="02020603050405020304" pitchFamily="18" charset="-78"/>
                <a:cs typeface="Simplified Arabic" panose="02020603050405020304" pitchFamily="18" charset="-78"/>
              </a:rPr>
              <a:t> وحدات شهريا، إذا عرف المتغير العشوائي  </a:t>
            </a:r>
            <a:r>
              <a:rPr lang="en-US" altLang="ar-SA" sz="2400">
                <a:solidFill>
                  <a:srgbClr val="0033CC"/>
                </a:solidFill>
                <a:latin typeface="Simplified Arabic" panose="02020603050405020304" pitchFamily="18" charset="-78"/>
                <a:cs typeface="Simplified Arabic" panose="02020603050405020304" pitchFamily="18" charset="-78"/>
              </a:rPr>
              <a:t>X</a:t>
            </a:r>
            <a:r>
              <a:rPr lang="ar-SA" altLang="ar-SA" sz="2400">
                <a:solidFill>
                  <a:srgbClr val="0033CC"/>
                </a:solidFill>
                <a:latin typeface="Simplified Arabic" panose="02020603050405020304" pitchFamily="18" charset="-78"/>
                <a:cs typeface="Simplified Arabic" panose="02020603050405020304" pitchFamily="18" charset="-78"/>
              </a:rPr>
              <a:t> بأنه عدد الوحدات التي تستهلكها الأسرة خلال الشهر من هذه السلعة. </a:t>
            </a:r>
          </a:p>
        </p:txBody>
      </p:sp>
      <p:sp>
        <p:nvSpPr>
          <p:cNvPr id="88074" name="مستطيل 1">
            <a:extLst>
              <a:ext uri="{FF2B5EF4-FFF2-40B4-BE49-F238E27FC236}">
                <a16:creationId xmlns:a16="http://schemas.microsoft.com/office/drawing/2014/main" id="{CC90551F-F110-4A2C-9871-936E734CAA5A}"/>
              </a:ext>
            </a:extLst>
          </p:cNvPr>
          <p:cNvSpPr>
            <a:spLocks noChangeArrowheads="1"/>
          </p:cNvSpPr>
          <p:nvPr/>
        </p:nvSpPr>
        <p:spPr bwMode="auto">
          <a:xfrm>
            <a:off x="3557588" y="3203576"/>
            <a:ext cx="6515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marL="0" lvl="2" eaLnBrk="1" fontAlgn="base" hangingPunct="1">
              <a:spcBef>
                <a:spcPct val="0"/>
              </a:spcBef>
              <a:spcAft>
                <a:spcPct val="0"/>
              </a:spcAft>
            </a:pPr>
            <a:r>
              <a:rPr lang="ar-SA" altLang="ar-SA" sz="2400">
                <a:solidFill>
                  <a:srgbClr val="0033CC"/>
                </a:solidFill>
                <a:latin typeface="Arial" panose="020B0604020202020204" pitchFamily="34" charset="0"/>
                <a:cs typeface="Arial" panose="020B0604020202020204" pitchFamily="34" charset="0"/>
              </a:rPr>
              <a:t>أوجد احتمال أن الأسرة تستهلك وحدتين خلال الشهر؟</a:t>
            </a:r>
            <a:endParaRPr lang="en-US" altLang="ar-SA" sz="2400">
              <a:solidFill>
                <a:srgbClr val="0033CC"/>
              </a:solidFill>
              <a:latin typeface="Arial" panose="020B0604020202020204" pitchFamily="34" charset="0"/>
              <a:cs typeface="Arial" panose="020B0604020202020204" pitchFamily="34" charset="0"/>
            </a:endParaRPr>
          </a:p>
        </p:txBody>
      </p:sp>
      <p:graphicFrame>
        <p:nvGraphicFramePr>
          <p:cNvPr id="88075" name="Object 1">
            <a:extLst>
              <a:ext uri="{FF2B5EF4-FFF2-40B4-BE49-F238E27FC236}">
                <a16:creationId xmlns:a16="http://schemas.microsoft.com/office/drawing/2014/main" id="{5172AE0C-0A78-491B-8C11-530AA45159A0}"/>
              </a:ext>
            </a:extLst>
          </p:cNvPr>
          <p:cNvGraphicFramePr>
            <a:graphicFrameLocks noChangeAspect="1"/>
          </p:cNvGraphicFramePr>
          <p:nvPr/>
        </p:nvGraphicFramePr>
        <p:xfrm>
          <a:off x="3106738" y="4038601"/>
          <a:ext cx="5865812" cy="747713"/>
        </p:xfrm>
        <a:graphic>
          <a:graphicData uri="http://schemas.openxmlformats.org/presentationml/2006/ole">
            <mc:AlternateContent xmlns:mc="http://schemas.openxmlformats.org/markup-compatibility/2006">
              <mc:Choice xmlns:v="urn:schemas-microsoft-com:vml" Requires="v">
                <p:oleObj spid="_x0000_s3076" name="Equation" r:id="rId5" imgW="2362200" imgH="469900" progId="Equation.3">
                  <p:embed/>
                </p:oleObj>
              </mc:Choice>
              <mc:Fallback>
                <p:oleObj name="Equation" r:id="rId5" imgW="2362200" imgH="469900" progId="Equation.3">
                  <p:embed/>
                  <p:pic>
                    <p:nvPicPr>
                      <p:cNvPr id="88075" name="Object 1">
                        <a:extLst>
                          <a:ext uri="{FF2B5EF4-FFF2-40B4-BE49-F238E27FC236}">
                            <a16:creationId xmlns:a16="http://schemas.microsoft.com/office/drawing/2014/main" id="{5172AE0C-0A78-491B-8C11-530AA45159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6738" y="4038601"/>
                        <a:ext cx="58658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a:extLst>
              <a:ext uri="{FF2B5EF4-FFF2-40B4-BE49-F238E27FC236}">
                <a16:creationId xmlns:a16="http://schemas.microsoft.com/office/drawing/2014/main" id="{A6F42FF0-9851-4DAB-B129-A1899084A5FB}"/>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FBFE7307-2EA8-4EDF-9510-9C9745B8BE75}"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25</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9091" name="Footer Placeholder 3">
            <a:extLst>
              <a:ext uri="{FF2B5EF4-FFF2-40B4-BE49-F238E27FC236}">
                <a16:creationId xmlns:a16="http://schemas.microsoft.com/office/drawing/2014/main" id="{392B8386-EB54-4D53-BA26-75FE96E09889}"/>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9092" name="Picture 14">
            <a:extLst>
              <a:ext uri="{FF2B5EF4-FFF2-40B4-BE49-F238E27FC236}">
                <a16:creationId xmlns:a16="http://schemas.microsoft.com/office/drawing/2014/main" id="{F1294281-7050-4EA9-A402-239D8B58560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15">
            <a:extLst>
              <a:ext uri="{FF2B5EF4-FFF2-40B4-BE49-F238E27FC236}">
                <a16:creationId xmlns:a16="http://schemas.microsoft.com/office/drawing/2014/main" id="{93BE37F6-8B33-4EF8-A8D9-E72D649CAC5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9094" name="Rectangle 16">
            <a:extLst>
              <a:ext uri="{FF2B5EF4-FFF2-40B4-BE49-F238E27FC236}">
                <a16:creationId xmlns:a16="http://schemas.microsoft.com/office/drawing/2014/main" id="{6D2FD03C-B850-448A-9672-0CF4B56AD7A0}"/>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9095" name="Line 17">
            <a:extLst>
              <a:ext uri="{FF2B5EF4-FFF2-40B4-BE49-F238E27FC236}">
                <a16:creationId xmlns:a16="http://schemas.microsoft.com/office/drawing/2014/main" id="{6D590E23-B8D7-464E-AF3A-E153BBB2CC7B}"/>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5AB1F6D3-A22C-46B0-A704-305BCF719CA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20000"/>
              </a:spcBef>
              <a:spcAft>
                <a:spcPct val="0"/>
              </a:spcAft>
              <a:defRPr/>
            </a:pPr>
            <a:r>
              <a:rPr lang="ar-SA" sz="3200" b="1" dirty="0">
                <a:solidFill>
                  <a:srgbClr val="0033CC"/>
                </a:solidFill>
                <a:latin typeface="Calibri" pitchFamily="34" charset="0"/>
                <a:cs typeface="Simplified Arabic" pitchFamily="18" charset="-78"/>
              </a:rPr>
              <a:t>التوزيعات الاحتمالية المتصلة</a:t>
            </a:r>
          </a:p>
        </p:txBody>
      </p:sp>
      <p:sp>
        <p:nvSpPr>
          <p:cNvPr id="89097" name="مستطيل 1">
            <a:extLst>
              <a:ext uri="{FF2B5EF4-FFF2-40B4-BE49-F238E27FC236}">
                <a16:creationId xmlns:a16="http://schemas.microsoft.com/office/drawing/2014/main" id="{078FCC48-5E30-46BC-815F-9BBC461B81C5}"/>
              </a:ext>
            </a:extLst>
          </p:cNvPr>
          <p:cNvSpPr>
            <a:spLocks noChangeArrowheads="1"/>
          </p:cNvSpPr>
          <p:nvPr/>
        </p:nvSpPr>
        <p:spPr bwMode="auto">
          <a:xfrm>
            <a:off x="1854201" y="1600200"/>
            <a:ext cx="8486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SA" altLang="ar-SA" sz="2400" dirty="0">
                <a:solidFill>
                  <a:srgbClr val="0033CC"/>
                </a:solidFill>
                <a:latin typeface="Simplified Arabic" panose="02020603050405020304" pitchFamily="18" charset="-78"/>
                <a:cs typeface="Simplified Arabic" panose="02020603050405020304" pitchFamily="18" charset="-78"/>
              </a:rPr>
              <a:t>المتغير العشوائي المتصل </a:t>
            </a:r>
            <a:r>
              <a:rPr lang="en-US" altLang="ar-SA" sz="2400" dirty="0">
                <a:solidFill>
                  <a:srgbClr val="0033CC"/>
                </a:solidFill>
                <a:latin typeface="Simplified Arabic" panose="02020603050405020304" pitchFamily="18" charset="-78"/>
                <a:cs typeface="Simplified Arabic" panose="02020603050405020304" pitchFamily="18" charset="-78"/>
              </a:rPr>
              <a:t>x </a:t>
            </a:r>
            <a:r>
              <a:rPr lang="ar-SA" altLang="ar-SA" sz="2400" dirty="0">
                <a:solidFill>
                  <a:srgbClr val="0033CC"/>
                </a:solidFill>
                <a:latin typeface="Simplified Arabic" panose="02020603050405020304" pitchFamily="18" charset="-78"/>
                <a:cs typeface="Simplified Arabic" panose="02020603050405020304" pitchFamily="18" charset="-78"/>
              </a:rPr>
              <a:t> هو المتغير الذي يمكن أن يأخذ عدداً لا نهائياً من القيم داخل مجال محدد، لذلك فإنه يمكن حساب احتمال أن تقـع </a:t>
            </a:r>
            <a:r>
              <a:rPr lang="en-US" altLang="ar-SA" sz="2400" dirty="0">
                <a:solidFill>
                  <a:srgbClr val="0033CC"/>
                </a:solidFill>
                <a:latin typeface="Simplified Arabic" panose="02020603050405020304" pitchFamily="18" charset="-78"/>
                <a:cs typeface="Simplified Arabic" panose="02020603050405020304" pitchFamily="18" charset="-78"/>
              </a:rPr>
              <a:t>x</a:t>
            </a:r>
            <a:r>
              <a:rPr lang="ar-SA" altLang="ar-SA" sz="2400" dirty="0">
                <a:solidFill>
                  <a:srgbClr val="0033CC"/>
                </a:solidFill>
                <a:latin typeface="Simplified Arabic" panose="02020603050405020304" pitchFamily="18" charset="-78"/>
                <a:cs typeface="Simplified Arabic" panose="02020603050405020304" pitchFamily="18" charset="-78"/>
              </a:rPr>
              <a:t> داخل أي فترة من مجال المتغير العشوائي، حيث تمثل المساحة أسفل منحنى دالة الكثافة الاحتمالية قيمة الاحتمال المطلوب لتلك الفترة.  </a:t>
            </a:r>
          </a:p>
        </p:txBody>
      </p:sp>
      <p:sp>
        <p:nvSpPr>
          <p:cNvPr id="3" name="TextBox 2">
            <a:extLst>
              <a:ext uri="{FF2B5EF4-FFF2-40B4-BE49-F238E27FC236}">
                <a16:creationId xmlns:a16="http://schemas.microsoft.com/office/drawing/2014/main" id="{3C5970F7-DA86-4233-994D-131DD075FF65}"/>
              </a:ext>
            </a:extLst>
          </p:cNvPr>
          <p:cNvSpPr txBox="1"/>
          <p:nvPr/>
        </p:nvSpPr>
        <p:spPr>
          <a:xfrm>
            <a:off x="2400301" y="4264026"/>
            <a:ext cx="7940675" cy="1814513"/>
          </a:xfrm>
          <a:prstGeom prst="rect">
            <a:avLst/>
          </a:prstGeom>
          <a:noFill/>
        </p:spPr>
        <p:txBody>
          <a:bodyPr>
            <a:spAutoFit/>
          </a:bodyPr>
          <a:lstStyle/>
          <a:p>
            <a:pPr fontAlgn="base">
              <a:spcBef>
                <a:spcPct val="0"/>
              </a:spcBef>
              <a:spcAft>
                <a:spcPct val="0"/>
              </a:spcAft>
              <a:defRPr/>
            </a:pPr>
            <a:r>
              <a:rPr lang="ar-SA" sz="3200" dirty="0">
                <a:solidFill>
                  <a:srgbClr val="336600"/>
                </a:solidFill>
                <a:latin typeface="Modern" pitchFamily="50"/>
                <a:cs typeface="Arial" panose="020B0604020202020204" pitchFamily="34" charset="0"/>
              </a:rPr>
              <a:t>خصائص التوزيعات الاحتمالية المتصلة:</a:t>
            </a:r>
          </a:p>
          <a:p>
            <a:pPr marL="457200" indent="-457200" fontAlgn="base">
              <a:spcBef>
                <a:spcPct val="0"/>
              </a:spcBef>
              <a:spcAft>
                <a:spcPct val="0"/>
              </a:spcAft>
              <a:buFont typeface="+mj-lt"/>
              <a:buAutoNum type="arabicPeriod"/>
              <a:defRPr/>
            </a:pPr>
            <a:r>
              <a:rPr lang="ar-SA" sz="2400" dirty="0">
                <a:solidFill>
                  <a:srgbClr val="0033CC"/>
                </a:solidFill>
                <a:latin typeface="Simplified Arabic" pitchFamily="18" charset="-78"/>
                <a:cs typeface="Simplified Arabic" pitchFamily="18" charset="-78"/>
              </a:rPr>
              <a:t>المساحة الكلية أسفل المنحنى لكامل المجال تساوى </a:t>
            </a:r>
            <a:r>
              <a:rPr lang="en-US" sz="2400" dirty="0">
                <a:solidFill>
                  <a:srgbClr val="0033CC"/>
                </a:solidFill>
                <a:latin typeface="Simplified Arabic" pitchFamily="18" charset="-78"/>
                <a:cs typeface="Simplified Arabic" pitchFamily="18" charset="-78"/>
              </a:rPr>
              <a:t>1</a:t>
            </a:r>
            <a:endParaRPr lang="ar-SA" sz="2400" dirty="0">
              <a:solidFill>
                <a:srgbClr val="0033CC"/>
              </a:solidFill>
              <a:latin typeface="Simplified Arabic" pitchFamily="18" charset="-78"/>
              <a:cs typeface="Simplified Arabic" pitchFamily="18" charset="-78"/>
            </a:endParaRPr>
          </a:p>
          <a:p>
            <a:pPr marL="457200" indent="-457200" fontAlgn="base">
              <a:spcBef>
                <a:spcPct val="0"/>
              </a:spcBef>
              <a:spcAft>
                <a:spcPct val="0"/>
              </a:spcAft>
              <a:buFont typeface="+mj-lt"/>
              <a:buAutoNum type="arabicPeriod"/>
              <a:defRPr/>
            </a:pPr>
            <a:r>
              <a:rPr lang="ar-SA" sz="2400" dirty="0">
                <a:solidFill>
                  <a:srgbClr val="0033CC"/>
                </a:solidFill>
                <a:latin typeface="Simplified Arabic" pitchFamily="18" charset="-78"/>
                <a:cs typeface="Simplified Arabic" pitchFamily="18" charset="-78"/>
              </a:rPr>
              <a:t>احتمال ان يأخذ المتغير المتصل قيمة محددة يساوي صفر </a:t>
            </a:r>
            <a:r>
              <a:rPr lang="en-US" sz="2400" dirty="0">
                <a:solidFill>
                  <a:srgbClr val="C00000"/>
                </a:solidFill>
                <a:latin typeface="Modern" pitchFamily="50"/>
              </a:rPr>
              <a:t>P(X = </a:t>
            </a:r>
            <a:r>
              <a:rPr lang="en-US" sz="2400" i="1" dirty="0">
                <a:solidFill>
                  <a:srgbClr val="C00000"/>
                </a:solidFill>
                <a:latin typeface="Modern" pitchFamily="50"/>
              </a:rPr>
              <a:t>a</a:t>
            </a:r>
            <a:r>
              <a:rPr lang="en-US" sz="2400" dirty="0">
                <a:solidFill>
                  <a:srgbClr val="C00000"/>
                </a:solidFill>
                <a:latin typeface="Modern" pitchFamily="50"/>
              </a:rPr>
              <a:t>) = 0</a:t>
            </a:r>
            <a:endParaRPr lang="ar-SA" sz="2400" dirty="0">
              <a:solidFill>
                <a:srgbClr val="C00000"/>
              </a:solidFill>
              <a:latin typeface="Simplified Arabic" pitchFamily="18" charset="-78"/>
              <a:cs typeface="Simplified Arabic" pitchFamily="18" charset="-78"/>
            </a:endParaRPr>
          </a:p>
          <a:p>
            <a:pPr marL="457200" indent="-457200" fontAlgn="base">
              <a:spcBef>
                <a:spcPct val="0"/>
              </a:spcBef>
              <a:spcAft>
                <a:spcPct val="0"/>
              </a:spcAft>
              <a:buFont typeface="+mj-lt"/>
              <a:buAutoNum type="arabicPeriod"/>
              <a:defRPr/>
            </a:pPr>
            <a:r>
              <a:rPr lang="ar-SA" sz="2400" dirty="0">
                <a:solidFill>
                  <a:srgbClr val="0033CC"/>
                </a:solidFill>
                <a:latin typeface="Simplified Arabic" pitchFamily="18" charset="-78"/>
                <a:cs typeface="Simplified Arabic" pitchFamily="18" charset="-78"/>
              </a:rPr>
              <a:t>المساحة بين نقطتين </a:t>
            </a:r>
            <a:r>
              <a:rPr lang="en-US" sz="2400" dirty="0">
                <a:solidFill>
                  <a:srgbClr val="0033CC"/>
                </a:solidFill>
                <a:latin typeface="Simplified Arabic" pitchFamily="18" charset="-78"/>
                <a:cs typeface="Simplified Arabic" pitchFamily="18" charset="-78"/>
              </a:rPr>
              <a:t>a </a:t>
            </a:r>
            <a:r>
              <a:rPr lang="ar-SA" sz="2400" dirty="0">
                <a:solidFill>
                  <a:srgbClr val="0033CC"/>
                </a:solidFill>
                <a:latin typeface="Simplified Arabic" pitchFamily="18" charset="-78"/>
                <a:cs typeface="Simplified Arabic" pitchFamily="18" charset="-78"/>
              </a:rPr>
              <a:t>  و </a:t>
            </a:r>
            <a:r>
              <a:rPr lang="en-US" sz="2400" dirty="0">
                <a:solidFill>
                  <a:srgbClr val="0033CC"/>
                </a:solidFill>
                <a:latin typeface="Simplified Arabic" pitchFamily="18" charset="-78"/>
                <a:cs typeface="Simplified Arabic" pitchFamily="18" charset="-78"/>
              </a:rPr>
              <a:t>b</a:t>
            </a:r>
            <a:r>
              <a:rPr lang="ar-SA" sz="2400" dirty="0">
                <a:solidFill>
                  <a:srgbClr val="0033CC"/>
                </a:solidFill>
                <a:latin typeface="Simplified Arabic" pitchFamily="18" charset="-78"/>
                <a:cs typeface="Simplified Arabic" pitchFamily="18" charset="-78"/>
              </a:rPr>
              <a:t> تحسب </a:t>
            </a:r>
            <a:r>
              <a:rPr lang="en-US" sz="3200" dirty="0">
                <a:solidFill>
                  <a:srgbClr val="C00000"/>
                </a:solidFill>
                <a:latin typeface="Modern" pitchFamily="50"/>
              </a:rPr>
              <a:t>P(</a:t>
            </a:r>
            <a:r>
              <a:rPr lang="en-US" sz="3200" i="1" dirty="0">
                <a:solidFill>
                  <a:srgbClr val="C00000"/>
                </a:solidFill>
                <a:latin typeface="Modern" pitchFamily="50"/>
              </a:rPr>
              <a:t>a </a:t>
            </a:r>
            <a:r>
              <a:rPr lang="en-US" sz="3200" dirty="0">
                <a:solidFill>
                  <a:srgbClr val="C00000"/>
                </a:solidFill>
                <a:latin typeface="Modern" pitchFamily="50"/>
              </a:rPr>
              <a:t>&lt; x &lt; </a:t>
            </a:r>
            <a:r>
              <a:rPr lang="en-US" sz="3200" i="1" dirty="0">
                <a:solidFill>
                  <a:srgbClr val="C00000"/>
                </a:solidFill>
                <a:latin typeface="Modern" pitchFamily="50"/>
              </a:rPr>
              <a:t>b)</a:t>
            </a:r>
            <a:endParaRPr lang="en-US" sz="3200" dirty="0">
              <a:solidFill>
                <a:srgbClr val="C00000"/>
              </a:solidFill>
              <a:latin typeface="Modern" pitchFamily="50"/>
            </a:endParaRPr>
          </a:p>
        </p:txBody>
      </p:sp>
      <p:sp>
        <p:nvSpPr>
          <p:cNvPr id="89099" name="Rectangle 1">
            <a:extLst>
              <a:ext uri="{FF2B5EF4-FFF2-40B4-BE49-F238E27FC236}">
                <a16:creationId xmlns:a16="http://schemas.microsoft.com/office/drawing/2014/main" id="{C2DF7EAC-D9D4-45D9-AB8F-25AD62192F57}"/>
              </a:ext>
            </a:extLst>
          </p:cNvPr>
          <p:cNvSpPr>
            <a:spLocks noChangeArrowheads="1"/>
          </p:cNvSpPr>
          <p:nvPr/>
        </p:nvSpPr>
        <p:spPr bwMode="auto">
          <a:xfrm>
            <a:off x="1812925" y="3311526"/>
            <a:ext cx="85280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dirty="0">
                <a:solidFill>
                  <a:srgbClr val="0033CC"/>
                </a:solidFill>
                <a:cs typeface="Arial" panose="020B0604020202020204" pitchFamily="34" charset="0"/>
              </a:rPr>
              <a:t>تعتبر التوزيعات الاحتمالية المتصلة ذات أهمية كبيرة في النظرية الإحصائية وذلك لأن اغلب الاختبارات الاحصائية تتعامل مع هذا النوع من البيانات.</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a:extLst>
              <a:ext uri="{FF2B5EF4-FFF2-40B4-BE49-F238E27FC236}">
                <a16:creationId xmlns:a16="http://schemas.microsoft.com/office/drawing/2014/main" id="{919AEE1D-B63C-406F-B053-2209FDF120BC}"/>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E6A9505B-5B26-4998-AB7D-1945204985CC}"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26</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0115" name="Footer Placeholder 3">
            <a:extLst>
              <a:ext uri="{FF2B5EF4-FFF2-40B4-BE49-F238E27FC236}">
                <a16:creationId xmlns:a16="http://schemas.microsoft.com/office/drawing/2014/main" id="{F2B4CFEA-6927-4BC0-BC5A-6970F0AE217D}"/>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0116" name="Picture 14">
            <a:extLst>
              <a:ext uri="{FF2B5EF4-FFF2-40B4-BE49-F238E27FC236}">
                <a16:creationId xmlns:a16="http://schemas.microsoft.com/office/drawing/2014/main" id="{AFA22FA6-5D80-487C-8784-4D9F21FD48C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Rectangle 15">
            <a:extLst>
              <a:ext uri="{FF2B5EF4-FFF2-40B4-BE49-F238E27FC236}">
                <a16:creationId xmlns:a16="http://schemas.microsoft.com/office/drawing/2014/main" id="{022F1702-75DB-4166-82FB-449EF87169C8}"/>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0118" name="Rectangle 16">
            <a:extLst>
              <a:ext uri="{FF2B5EF4-FFF2-40B4-BE49-F238E27FC236}">
                <a16:creationId xmlns:a16="http://schemas.microsoft.com/office/drawing/2014/main" id="{EE92F699-F39E-43A3-8CAF-5304FA2D08FD}"/>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0119" name="Line 17">
            <a:extLst>
              <a:ext uri="{FF2B5EF4-FFF2-40B4-BE49-F238E27FC236}">
                <a16:creationId xmlns:a16="http://schemas.microsoft.com/office/drawing/2014/main" id="{33C373CB-C5E8-409A-B1C4-3FF487C726A5}"/>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2259F575-934F-4497-982D-396706D0524E}"/>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0121" name="Rectangle 1">
            <a:extLst>
              <a:ext uri="{FF2B5EF4-FFF2-40B4-BE49-F238E27FC236}">
                <a16:creationId xmlns:a16="http://schemas.microsoft.com/office/drawing/2014/main" id="{870C6FC0-0E4B-4C99-8917-FB207F903A93}"/>
              </a:ext>
            </a:extLst>
          </p:cNvPr>
          <p:cNvSpPr>
            <a:spLocks noChangeArrowheads="1"/>
          </p:cNvSpPr>
          <p:nvPr/>
        </p:nvSpPr>
        <p:spPr bwMode="auto">
          <a:xfrm>
            <a:off x="2147888" y="1495425"/>
            <a:ext cx="82661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cs typeface="Arial" panose="020B0604020202020204" pitchFamily="34" charset="0"/>
              </a:rPr>
              <a:t>بعض التوزيعات الاحتمالية المتصلة المهمة:</a:t>
            </a: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cs typeface="Arial" panose="020B0604020202020204" pitchFamily="34" charset="0"/>
              </a:rPr>
              <a:t>التوزيع الطبيعي</a:t>
            </a: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cs typeface="Arial" panose="020B0604020202020204" pitchFamily="34" charset="0"/>
              </a:rPr>
              <a:t>التوزيع الطبيعي (القياسي) المعياري</a:t>
            </a: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cs typeface="Arial" panose="020B0604020202020204" pitchFamily="34" charset="0"/>
              </a:rPr>
              <a:t>توزيع </a:t>
            </a:r>
            <a:r>
              <a:rPr lang="en-US" altLang="ar-SA" sz="2400">
                <a:solidFill>
                  <a:srgbClr val="0033CC"/>
                </a:solidFill>
                <a:cs typeface="Arial" panose="020B0604020202020204" pitchFamily="34" charset="0"/>
              </a:rPr>
              <a:t>t  </a:t>
            </a:r>
            <a:r>
              <a:rPr lang="ar-SA" altLang="ar-SA" sz="2400">
                <a:solidFill>
                  <a:srgbClr val="0033CC"/>
                </a:solidFill>
                <a:cs typeface="Arial" panose="020B0604020202020204" pitchFamily="34" charset="0"/>
              </a:rPr>
              <a:t> (</a:t>
            </a:r>
            <a:r>
              <a:rPr lang="en-US" altLang="ar-SA" sz="2400">
                <a:solidFill>
                  <a:srgbClr val="0033CC"/>
                </a:solidFill>
                <a:cs typeface="Arial" panose="020B0604020202020204" pitchFamily="34" charset="0"/>
              </a:rPr>
              <a:t>Student t</a:t>
            </a:r>
            <a:r>
              <a:rPr lang="ar-SA" altLang="ar-SA" sz="2400">
                <a:solidFill>
                  <a:srgbClr val="0033CC"/>
                </a:solidFill>
                <a:cs typeface="Arial" panose="020B0604020202020204" pitchFamily="34" charset="0"/>
              </a:rPr>
              <a:t>)</a:t>
            </a:r>
            <a:endParaRPr lang="en-GB" altLang="ar-SA" sz="2400">
              <a:solidFill>
                <a:srgbClr val="0033CC"/>
              </a:solidFill>
              <a:cs typeface="Arial" panose="020B0604020202020204" pitchFamily="34"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a:extLst>
              <a:ext uri="{FF2B5EF4-FFF2-40B4-BE49-F238E27FC236}">
                <a16:creationId xmlns:a16="http://schemas.microsoft.com/office/drawing/2014/main" id="{6A2D0FB5-8ED8-4BD0-8A20-590E7BA90B59}"/>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33582C99-4BE5-4C63-B7F8-0C7411650FF4}"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27</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1139" name="Footer Placeholder 3">
            <a:extLst>
              <a:ext uri="{FF2B5EF4-FFF2-40B4-BE49-F238E27FC236}">
                <a16:creationId xmlns:a16="http://schemas.microsoft.com/office/drawing/2014/main" id="{5034C857-2C76-46D1-AE21-773099DED46A}"/>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1140" name="Picture 14">
            <a:extLst>
              <a:ext uri="{FF2B5EF4-FFF2-40B4-BE49-F238E27FC236}">
                <a16:creationId xmlns:a16="http://schemas.microsoft.com/office/drawing/2014/main" id="{D2F263E8-0283-4795-9920-7D0BEA6C2D2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15">
            <a:extLst>
              <a:ext uri="{FF2B5EF4-FFF2-40B4-BE49-F238E27FC236}">
                <a16:creationId xmlns:a16="http://schemas.microsoft.com/office/drawing/2014/main" id="{3F94F577-9DC7-4273-AA1F-596A176AB392}"/>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1142" name="Rectangle 16">
            <a:extLst>
              <a:ext uri="{FF2B5EF4-FFF2-40B4-BE49-F238E27FC236}">
                <a16:creationId xmlns:a16="http://schemas.microsoft.com/office/drawing/2014/main" id="{2BA5CAF1-BCFD-4066-8457-CDE490DD2B57}"/>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1143" name="Line 17">
            <a:extLst>
              <a:ext uri="{FF2B5EF4-FFF2-40B4-BE49-F238E27FC236}">
                <a16:creationId xmlns:a16="http://schemas.microsoft.com/office/drawing/2014/main" id="{023F20BC-6F3F-462F-88AC-3CAAFF61EF87}"/>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C41BA8E1-6DAF-4F62-8F0D-1261B5219040}"/>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0033CC"/>
                </a:solidFill>
                <a:latin typeface="Arial" pitchFamily="34" charset="0"/>
                <a:cs typeface="Arial" panose="020B0604020202020204" pitchFamily="34" charset="0"/>
              </a:rPr>
              <a:t>التوزيع الطبيعي</a:t>
            </a:r>
            <a:endParaRPr lang="en-US" sz="3200" dirty="0">
              <a:solidFill>
                <a:srgbClr val="0033CC"/>
              </a:solidFill>
              <a:latin typeface="Arial" pitchFamily="34" charset="0"/>
              <a:cs typeface="Arial" pitchFamily="34" charset="0"/>
            </a:endParaRPr>
          </a:p>
        </p:txBody>
      </p:sp>
      <p:sp>
        <p:nvSpPr>
          <p:cNvPr id="91145" name="Rectangle 1">
            <a:extLst>
              <a:ext uri="{FF2B5EF4-FFF2-40B4-BE49-F238E27FC236}">
                <a16:creationId xmlns:a16="http://schemas.microsoft.com/office/drawing/2014/main" id="{869087B9-3EB0-4E43-A434-CF40300A21AE}"/>
              </a:ext>
            </a:extLst>
          </p:cNvPr>
          <p:cNvSpPr>
            <a:spLocks noChangeArrowheads="1"/>
          </p:cNvSpPr>
          <p:nvPr/>
        </p:nvSpPr>
        <p:spPr bwMode="auto">
          <a:xfrm>
            <a:off x="1900239" y="1901825"/>
            <a:ext cx="8289925"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p>
            <a:pPr marL="342900" indent="-342900" algn="just" fontAlgn="base">
              <a:spcBef>
                <a:spcPct val="0"/>
              </a:spcBef>
              <a:spcAft>
                <a:spcPct val="0"/>
              </a:spcAft>
              <a:buFont typeface="Arial" pitchFamily="34" charset="0"/>
              <a:buChar char="•"/>
              <a:defRPr/>
            </a:pPr>
            <a:r>
              <a:rPr lang="ar-SA" sz="2400" dirty="0">
                <a:solidFill>
                  <a:srgbClr val="0033CC"/>
                </a:solidFill>
                <a:latin typeface="Simplified Arabic" pitchFamily="18" charset="-78"/>
                <a:cs typeface="Simplified Arabic" pitchFamily="18" charset="-78"/>
              </a:rPr>
              <a:t>هو توزيع احتمالي متصل جرسي الشكل ومتماثل حول الوسط الحسابي، ويمتد إلى مالا نهاية في الاتجاهين، ولكن معظم المساحة (الاحتمال) تتركز حول الوسط الحسابي.</a:t>
            </a:r>
          </a:p>
          <a:p>
            <a:pPr marL="342900" indent="-342900" algn="just" fontAlgn="base">
              <a:spcBef>
                <a:spcPct val="0"/>
              </a:spcBef>
              <a:spcAft>
                <a:spcPct val="0"/>
              </a:spcAft>
              <a:buFont typeface="Arial" pitchFamily="34" charset="0"/>
              <a:buChar char="•"/>
              <a:defRPr/>
            </a:pPr>
            <a:endParaRPr lang="ar-SA" sz="2400" dirty="0">
              <a:solidFill>
                <a:srgbClr val="0033CC"/>
              </a:solidFill>
              <a:latin typeface="Simplified Arabic" pitchFamily="18" charset="-78"/>
              <a:cs typeface="Simplified Arabic" pitchFamily="18" charset="-78"/>
            </a:endParaRPr>
          </a:p>
          <a:p>
            <a:pPr marL="342900" indent="-342900" algn="just" fontAlgn="base">
              <a:spcBef>
                <a:spcPct val="0"/>
              </a:spcBef>
              <a:spcAft>
                <a:spcPct val="0"/>
              </a:spcAft>
              <a:buFont typeface="Arial" pitchFamily="34" charset="0"/>
              <a:buChar char="•"/>
              <a:defRPr/>
            </a:pPr>
            <a:r>
              <a:rPr lang="ar-SA" sz="2400" dirty="0">
                <a:solidFill>
                  <a:srgbClr val="0033CC"/>
                </a:solidFill>
                <a:latin typeface="Simplified Arabic" pitchFamily="18" charset="-78"/>
                <a:cs typeface="Simplified Arabic" pitchFamily="18" charset="-78"/>
              </a:rPr>
              <a:t>وهو أكثر التوزيعات الاحتمالية المتصلة استخداماً في النواحي التطبيقية، ومنها الاستدلال الإحصائي شاملا التقدير، واختبارات الفروض.</a:t>
            </a:r>
          </a:p>
          <a:p>
            <a:pPr marL="342900" indent="-342900" algn="just" fontAlgn="base">
              <a:spcBef>
                <a:spcPct val="0"/>
              </a:spcBef>
              <a:spcAft>
                <a:spcPct val="0"/>
              </a:spcAft>
              <a:buFont typeface="Arial" pitchFamily="34" charset="0"/>
              <a:buChar char="•"/>
              <a:defRPr/>
            </a:pPr>
            <a:endParaRPr lang="ar-SA" sz="2400" dirty="0">
              <a:solidFill>
                <a:srgbClr val="0033CC"/>
              </a:solidFill>
              <a:latin typeface="Simplified Arabic" pitchFamily="18" charset="-78"/>
              <a:cs typeface="Simplified Arabic" pitchFamily="18" charset="-78"/>
            </a:endParaRPr>
          </a:p>
          <a:p>
            <a:pPr marL="342900" indent="-342900" algn="just" fontAlgn="base">
              <a:spcBef>
                <a:spcPct val="0"/>
              </a:spcBef>
              <a:spcAft>
                <a:spcPct val="0"/>
              </a:spcAft>
              <a:buFont typeface="Arial" pitchFamily="34" charset="0"/>
              <a:buChar char="•"/>
              <a:defRPr/>
            </a:pPr>
            <a:r>
              <a:rPr lang="ar-SA" sz="2400" dirty="0">
                <a:solidFill>
                  <a:srgbClr val="0033CC"/>
                </a:solidFill>
                <a:latin typeface="Simplified Arabic" pitchFamily="18" charset="-78"/>
                <a:cs typeface="Simplified Arabic" pitchFamily="18" charset="-78"/>
              </a:rPr>
              <a:t> كما أن معظم التوزيعات يمكن تقريبها إلى هذا التوزيع، وفيما يلي عرض لهذا التوزيع. </a:t>
            </a:r>
          </a:p>
          <a:p>
            <a:pPr algn="just" fontAlgn="base">
              <a:spcBef>
                <a:spcPct val="0"/>
              </a:spcBef>
              <a:spcAft>
                <a:spcPct val="0"/>
              </a:spcAft>
              <a:defRPr/>
            </a:pPr>
            <a:endParaRPr lang="ar-SA" sz="2400" dirty="0">
              <a:solidFill>
                <a:srgbClr val="0033CC"/>
              </a:solidFill>
              <a:latin typeface="Simplified Arabic" pitchFamily="18" charset="-78"/>
              <a:cs typeface="Simplified Arabic" pitchFamily="18" charset="-78"/>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a:extLst>
              <a:ext uri="{FF2B5EF4-FFF2-40B4-BE49-F238E27FC236}">
                <a16:creationId xmlns:a16="http://schemas.microsoft.com/office/drawing/2014/main" id="{421978CB-1115-43A8-9D19-7D5E836AB25A}"/>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32733B2D-6A19-4602-A1AC-98E54DA56D38}"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28</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2163" name="Footer Placeholder 3">
            <a:extLst>
              <a:ext uri="{FF2B5EF4-FFF2-40B4-BE49-F238E27FC236}">
                <a16:creationId xmlns:a16="http://schemas.microsoft.com/office/drawing/2014/main" id="{67A6075D-A87A-4742-BF22-3E63FD5114C1}"/>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2164" name="Picture 14">
            <a:extLst>
              <a:ext uri="{FF2B5EF4-FFF2-40B4-BE49-F238E27FC236}">
                <a16:creationId xmlns:a16="http://schemas.microsoft.com/office/drawing/2014/main" id="{89BAFE80-E4CF-444B-974C-AD0F2A94310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Rectangle 15">
            <a:extLst>
              <a:ext uri="{FF2B5EF4-FFF2-40B4-BE49-F238E27FC236}">
                <a16:creationId xmlns:a16="http://schemas.microsoft.com/office/drawing/2014/main" id="{84E1CA3D-C0A3-494B-84C0-66973A298D0A}"/>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2166" name="Rectangle 16">
            <a:extLst>
              <a:ext uri="{FF2B5EF4-FFF2-40B4-BE49-F238E27FC236}">
                <a16:creationId xmlns:a16="http://schemas.microsoft.com/office/drawing/2014/main" id="{01C44FD5-4718-450C-A573-2BF731F98E4F}"/>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2167" name="Line 17">
            <a:extLst>
              <a:ext uri="{FF2B5EF4-FFF2-40B4-BE49-F238E27FC236}">
                <a16:creationId xmlns:a16="http://schemas.microsoft.com/office/drawing/2014/main" id="{5F648CF0-E510-4378-8BAE-031C7C955602}"/>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6C0C8993-0036-48F5-A156-732BEBFF6B2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2169" name="Rectangle 2">
            <a:extLst>
              <a:ext uri="{FF2B5EF4-FFF2-40B4-BE49-F238E27FC236}">
                <a16:creationId xmlns:a16="http://schemas.microsoft.com/office/drawing/2014/main" id="{912D017D-02C3-4006-84B5-171860BC2C93}"/>
              </a:ext>
            </a:extLst>
          </p:cNvPr>
          <p:cNvSpPr>
            <a:spLocks noChangeArrowheads="1"/>
          </p:cNvSpPr>
          <p:nvPr/>
        </p:nvSpPr>
        <p:spPr bwMode="auto">
          <a:xfrm>
            <a:off x="7689851" y="1509713"/>
            <a:ext cx="2701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ar-SA" altLang="ar-SA">
                <a:solidFill>
                  <a:srgbClr val="0033CC"/>
                </a:solidFill>
                <a:cs typeface="Arial" panose="020B0604020202020204" pitchFamily="34" charset="0"/>
              </a:rPr>
              <a:t>دالة كثافة الاحتمال </a:t>
            </a:r>
            <a:endParaRPr lang="en-US" altLang="ar-SA">
              <a:solidFill>
                <a:srgbClr val="336600"/>
              </a:solidFill>
              <a:cs typeface="Arial" panose="020B0604020202020204" pitchFamily="34" charset="0"/>
            </a:endParaRPr>
          </a:p>
        </p:txBody>
      </p:sp>
      <p:sp>
        <p:nvSpPr>
          <p:cNvPr id="92170" name="Rectangle 1">
            <a:extLst>
              <a:ext uri="{FF2B5EF4-FFF2-40B4-BE49-F238E27FC236}">
                <a16:creationId xmlns:a16="http://schemas.microsoft.com/office/drawing/2014/main" id="{E5753548-19AF-495F-9F36-5270C3AD52D2}"/>
              </a:ext>
            </a:extLst>
          </p:cNvPr>
          <p:cNvSpPr>
            <a:spLocks noChangeArrowheads="1"/>
          </p:cNvSpPr>
          <p:nvPr/>
        </p:nvSpPr>
        <p:spPr bwMode="auto">
          <a:xfrm>
            <a:off x="2235200" y="2138363"/>
            <a:ext cx="79327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cs typeface="Arial" panose="020B0604020202020204" pitchFamily="34" charset="0"/>
              </a:rPr>
              <a:t>إذا كان لدينا توزيع طبيعي ذو وسط حسابي   </a:t>
            </a:r>
            <a:r>
              <a:rPr lang="en-US" altLang="ar-SA" sz="2400">
                <a:solidFill>
                  <a:srgbClr val="0033CC"/>
                </a:solidFill>
                <a:latin typeface="Cambria Math" panose="02040503050406030204" pitchFamily="18" charset="0"/>
                <a:ea typeface="Cambria Math" panose="02040503050406030204" pitchFamily="18" charset="0"/>
                <a:cs typeface="Cambria Math" panose="02040503050406030204" pitchFamily="18" charset="0"/>
              </a:rPr>
              <a:t>µ</a:t>
            </a:r>
            <a:r>
              <a:rPr lang="ar-SA" altLang="ar-SA" sz="2400">
                <a:solidFill>
                  <a:srgbClr val="0033CC"/>
                </a:solidFill>
                <a:cs typeface="Arial" panose="020B0604020202020204" pitchFamily="34" charset="0"/>
              </a:rPr>
              <a:t>   وانحراف معياري   </a:t>
            </a:r>
            <a:r>
              <a:rPr lang="ar-SA" altLang="ar-SA" sz="2400">
                <a:solidFill>
                  <a:srgbClr val="0033CC"/>
                </a:solidFill>
                <a:cs typeface="Arial" panose="020B0604020202020204" pitchFamily="34" charset="0"/>
                <a:sym typeface="Symbol" panose="05050102010706020507" pitchFamily="18" charset="2"/>
              </a:rPr>
              <a:t></a:t>
            </a:r>
            <a:r>
              <a:rPr lang="ar-SA" altLang="ar-SA" sz="2400">
                <a:solidFill>
                  <a:srgbClr val="0033CC"/>
                </a:solidFill>
                <a:cs typeface="Arial" panose="020B0604020202020204" pitchFamily="34" charset="0"/>
              </a:rPr>
              <a:t>   فإن معادلة منحنى دالة كثافة الاحتمال تكون على الصورة التالية: </a:t>
            </a:r>
            <a:endParaRPr lang="en-US" altLang="ar-SA" sz="2400">
              <a:solidFill>
                <a:srgbClr val="0033CC"/>
              </a:solidFill>
              <a:cs typeface="Arial" panose="020B0604020202020204" pitchFamily="34" charset="0"/>
            </a:endParaRPr>
          </a:p>
        </p:txBody>
      </p:sp>
      <p:graphicFrame>
        <p:nvGraphicFramePr>
          <p:cNvPr id="4" name="Object 3">
            <a:extLst>
              <a:ext uri="{FF2B5EF4-FFF2-40B4-BE49-F238E27FC236}">
                <a16:creationId xmlns:a16="http://schemas.microsoft.com/office/drawing/2014/main" id="{C9267D0A-DDE4-4B70-BFCA-47C4C01DBA03}"/>
              </a:ext>
            </a:extLst>
          </p:cNvPr>
          <p:cNvGraphicFramePr>
            <a:graphicFrameLocks noChangeAspect="1"/>
          </p:cNvGraphicFramePr>
          <p:nvPr/>
        </p:nvGraphicFramePr>
        <p:xfrm>
          <a:off x="2492376" y="3078164"/>
          <a:ext cx="4130675" cy="1411287"/>
        </p:xfrm>
        <a:graphic>
          <a:graphicData uri="http://schemas.openxmlformats.org/presentationml/2006/ole">
            <mc:AlternateContent xmlns:mc="http://schemas.openxmlformats.org/markup-compatibility/2006">
              <mc:Choice xmlns:v="urn:schemas-microsoft-com:vml" Requires="v">
                <p:oleObj spid="_x0000_s4100" name="Equation" r:id="rId5" imgW="1358310" imgH="482391" progId="Equation.3">
                  <p:embed/>
                </p:oleObj>
              </mc:Choice>
              <mc:Fallback>
                <p:oleObj name="Equation" r:id="rId5" imgW="1358310" imgH="482391" progId="Equation.3">
                  <p:embed/>
                  <p:pic>
                    <p:nvPicPr>
                      <p:cNvPr id="4" name="Object 3">
                        <a:extLst>
                          <a:ext uri="{FF2B5EF4-FFF2-40B4-BE49-F238E27FC236}">
                            <a16:creationId xmlns:a16="http://schemas.microsoft.com/office/drawing/2014/main" id="{C9267D0A-DDE4-4B70-BFCA-47C4C01DBA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76" y="3078164"/>
                        <a:ext cx="413067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a:extLst>
              <a:ext uri="{FF2B5EF4-FFF2-40B4-BE49-F238E27FC236}">
                <a16:creationId xmlns:a16="http://schemas.microsoft.com/office/drawing/2014/main" id="{893981B2-E7BE-4388-BC36-5D6C3DCF1F36}"/>
              </a:ext>
            </a:extLst>
          </p:cNvPr>
          <p:cNvSpPr/>
          <p:nvPr/>
        </p:nvSpPr>
        <p:spPr>
          <a:xfrm>
            <a:off x="6623050" y="3971925"/>
            <a:ext cx="3714750" cy="368300"/>
          </a:xfrm>
          <a:prstGeom prst="rect">
            <a:avLst/>
          </a:prstGeom>
        </p:spPr>
        <p:txBody>
          <a:bodyPr>
            <a:spAutoFit/>
          </a:bodyPr>
          <a:lstStyle/>
          <a:p>
            <a:pPr algn="l" rtl="0" fontAlgn="base">
              <a:lnSpc>
                <a:spcPct val="90000"/>
              </a:lnSpc>
              <a:spcBef>
                <a:spcPct val="20000"/>
              </a:spcBef>
              <a:spcAft>
                <a:spcPct val="0"/>
              </a:spcAft>
              <a:defRPr/>
            </a:pPr>
            <a:r>
              <a:rPr lang="en-US" sz="2000" kern="0" dirty="0">
                <a:solidFill>
                  <a:srgbClr val="703DFF"/>
                </a:solidFill>
                <a:latin typeface="Comic Sans MS"/>
                <a:cs typeface="Arial"/>
              </a:rPr>
              <a:t>∞ &lt; x &lt; ∞, - ∞ &lt;</a:t>
            </a:r>
            <a:r>
              <a:rPr lang="en-US" sz="2000" b="1" kern="0" dirty="0">
                <a:solidFill>
                  <a:srgbClr val="703DFF"/>
                </a:solidFill>
                <a:latin typeface="Comic Sans MS"/>
                <a:cs typeface="Arial"/>
              </a:rPr>
              <a:t> </a:t>
            </a:r>
            <a:r>
              <a:rPr lang="en-US" sz="2000" b="1" kern="0" dirty="0">
                <a:solidFill>
                  <a:srgbClr val="703DFF"/>
                </a:solidFill>
                <a:latin typeface="Arial" pitchFamily="34" charset="0"/>
                <a:cs typeface="Arial"/>
              </a:rPr>
              <a:t>µ</a:t>
            </a:r>
            <a:r>
              <a:rPr lang="en-US" sz="2000" kern="0" dirty="0">
                <a:solidFill>
                  <a:srgbClr val="703DFF"/>
                </a:solidFill>
                <a:latin typeface="Comic Sans MS"/>
                <a:cs typeface="Arial"/>
              </a:rPr>
              <a:t> &lt; ∞,</a:t>
            </a:r>
            <a:r>
              <a:rPr lang="en-US" sz="2000" b="1" kern="0" dirty="0">
                <a:solidFill>
                  <a:srgbClr val="703DFF"/>
                </a:solidFill>
                <a:latin typeface="Comic Sans MS"/>
                <a:cs typeface="Arial"/>
              </a:rPr>
              <a:t> σ</a:t>
            </a:r>
            <a:r>
              <a:rPr lang="en-US" sz="2000" kern="0" dirty="0">
                <a:solidFill>
                  <a:srgbClr val="703DFF"/>
                </a:solidFill>
                <a:latin typeface="Comic Sans MS"/>
                <a:cs typeface="Arial"/>
              </a:rPr>
              <a:t> &gt; 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3">
            <a:extLst>
              <a:ext uri="{FF2B5EF4-FFF2-40B4-BE49-F238E27FC236}">
                <a16:creationId xmlns:a16="http://schemas.microsoft.com/office/drawing/2014/main" id="{ED4D5769-B0C1-4363-AC82-ADEA26ECBFDB}"/>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711E8406-073F-49EB-A926-071F8DB427DA}"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29</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3187" name="Footer Placeholder 3">
            <a:extLst>
              <a:ext uri="{FF2B5EF4-FFF2-40B4-BE49-F238E27FC236}">
                <a16:creationId xmlns:a16="http://schemas.microsoft.com/office/drawing/2014/main" id="{A684D68F-B515-49C6-835F-D594EFBB9945}"/>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3188" name="Picture 14">
            <a:extLst>
              <a:ext uri="{FF2B5EF4-FFF2-40B4-BE49-F238E27FC236}">
                <a16:creationId xmlns:a16="http://schemas.microsoft.com/office/drawing/2014/main" id="{68AEA830-9320-4795-B7E2-D88B8C1FC21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15">
            <a:extLst>
              <a:ext uri="{FF2B5EF4-FFF2-40B4-BE49-F238E27FC236}">
                <a16:creationId xmlns:a16="http://schemas.microsoft.com/office/drawing/2014/main" id="{1FDE945E-E0F1-4AC5-878C-581B00A2E8C2}"/>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3190" name="Rectangle 16">
            <a:extLst>
              <a:ext uri="{FF2B5EF4-FFF2-40B4-BE49-F238E27FC236}">
                <a16:creationId xmlns:a16="http://schemas.microsoft.com/office/drawing/2014/main" id="{19476D8D-8E17-4E3D-B92A-EAEFE3A3A241}"/>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3191" name="Line 17">
            <a:extLst>
              <a:ext uri="{FF2B5EF4-FFF2-40B4-BE49-F238E27FC236}">
                <a16:creationId xmlns:a16="http://schemas.microsoft.com/office/drawing/2014/main" id="{623EC421-498B-462B-8C02-C62E3A0C4DA5}"/>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3A7BAFDD-FFDB-44B0-B92F-331B8D036708}"/>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3193" name="TextBox 1">
            <a:extLst>
              <a:ext uri="{FF2B5EF4-FFF2-40B4-BE49-F238E27FC236}">
                <a16:creationId xmlns:a16="http://schemas.microsoft.com/office/drawing/2014/main" id="{15CF2DC2-FC29-4F05-A633-5E10C74250CF}"/>
              </a:ext>
            </a:extLst>
          </p:cNvPr>
          <p:cNvSpPr txBox="1">
            <a:spLocks noChangeArrowheads="1"/>
          </p:cNvSpPr>
          <p:nvPr/>
        </p:nvSpPr>
        <p:spPr bwMode="auto">
          <a:xfrm>
            <a:off x="4646614" y="1576389"/>
            <a:ext cx="566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800">
                <a:solidFill>
                  <a:srgbClr val="0033CC"/>
                </a:solidFill>
                <a:cs typeface="Arial" panose="020B0604020202020204" pitchFamily="34" charset="0"/>
              </a:rPr>
              <a:t>وتأخذ دالة كثافة الاحتمال الشكل التلي:</a:t>
            </a:r>
          </a:p>
        </p:txBody>
      </p:sp>
      <p:pic>
        <p:nvPicPr>
          <p:cNvPr id="93194" name="Picture 2">
            <a:extLst>
              <a:ext uri="{FF2B5EF4-FFF2-40B4-BE49-F238E27FC236}">
                <a16:creationId xmlns:a16="http://schemas.microsoft.com/office/drawing/2014/main" id="{FA7F82DB-8E0E-4817-B777-D38B9E2F3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075" y="2347913"/>
            <a:ext cx="6305550"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a:extLst>
              <a:ext uri="{FF2B5EF4-FFF2-40B4-BE49-F238E27FC236}">
                <a16:creationId xmlns:a16="http://schemas.microsoft.com/office/drawing/2014/main" id="{CE28C47F-F241-49B7-BC59-7D2B1C135B48}"/>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الثاني: الاحتمالات والتوزيعات الاحتمالية                                                                          </a:t>
            </a:r>
            <a:fld id="{5E931851-948D-49DE-9B1C-EACE860365F2}"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66563" name="Footer Placeholder 3">
            <a:extLst>
              <a:ext uri="{FF2B5EF4-FFF2-40B4-BE49-F238E27FC236}">
                <a16:creationId xmlns:a16="http://schemas.microsoft.com/office/drawing/2014/main" id="{48DEF1EC-5415-4B4B-BCC5-7FFABE953C74}"/>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66564" name="Picture 14">
            <a:extLst>
              <a:ext uri="{FF2B5EF4-FFF2-40B4-BE49-F238E27FC236}">
                <a16:creationId xmlns:a16="http://schemas.microsoft.com/office/drawing/2014/main" id="{87921A42-8ACE-48C6-AF4F-795C7D5F24E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15">
            <a:extLst>
              <a:ext uri="{FF2B5EF4-FFF2-40B4-BE49-F238E27FC236}">
                <a16:creationId xmlns:a16="http://schemas.microsoft.com/office/drawing/2014/main" id="{D163FA69-6F09-4C1F-A929-E2BFEECA66E0}"/>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66566" name="Rectangle 16">
            <a:extLst>
              <a:ext uri="{FF2B5EF4-FFF2-40B4-BE49-F238E27FC236}">
                <a16:creationId xmlns:a16="http://schemas.microsoft.com/office/drawing/2014/main" id="{515A6840-245E-4984-8EA0-BFD079523024}"/>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66567" name="Line 17">
            <a:extLst>
              <a:ext uri="{FF2B5EF4-FFF2-40B4-BE49-F238E27FC236}">
                <a16:creationId xmlns:a16="http://schemas.microsoft.com/office/drawing/2014/main" id="{F06E4DE8-A1F3-4DED-998F-612289E93712}"/>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8714CCD4-1185-4858-94CC-FE0AAA8BD45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66569" name="Text Box 7">
            <a:extLst>
              <a:ext uri="{FF2B5EF4-FFF2-40B4-BE49-F238E27FC236}">
                <a16:creationId xmlns:a16="http://schemas.microsoft.com/office/drawing/2014/main" id="{00E8DFD5-0019-4FAD-AAC1-1173A37E3068}"/>
              </a:ext>
            </a:extLst>
          </p:cNvPr>
          <p:cNvSpPr txBox="1">
            <a:spLocks noChangeArrowheads="1"/>
          </p:cNvSpPr>
          <p:nvPr/>
        </p:nvSpPr>
        <p:spPr bwMode="auto">
          <a:xfrm>
            <a:off x="1879601" y="1655763"/>
            <a:ext cx="8308975" cy="1231900"/>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defRPr/>
            </a:pPr>
            <a:r>
              <a:rPr lang="ar-JO" sz="2000" b="1" dirty="0">
                <a:solidFill>
                  <a:srgbClr val="3333CC"/>
                </a:solidFill>
                <a:latin typeface="Arial" charset="0"/>
                <a:cs typeface="Arial" panose="020B0604020202020204" pitchFamily="34" charset="0"/>
              </a:rPr>
              <a:t>2-</a:t>
            </a:r>
            <a:r>
              <a:rPr lang="ar-SA" sz="2000" b="1" dirty="0">
                <a:solidFill>
                  <a:srgbClr val="3333CC"/>
                </a:solidFill>
                <a:latin typeface="Arial" charset="0"/>
                <a:cs typeface="Arial" panose="020B0604020202020204" pitchFamily="34" charset="0"/>
              </a:rPr>
              <a:t>الحالات الممكنة </a:t>
            </a:r>
            <a:r>
              <a:rPr lang="en-US" sz="2000" b="1" dirty="0">
                <a:solidFill>
                  <a:srgbClr val="3333CC"/>
                </a:solidFill>
                <a:latin typeface="Arial" charset="0"/>
              </a:rPr>
              <a:t>(Possible Cases)</a:t>
            </a:r>
            <a:endParaRPr lang="ar-JO" sz="2000" b="1" dirty="0">
              <a:solidFill>
                <a:srgbClr val="3333CC"/>
              </a:solidFill>
              <a:latin typeface="Arial" charset="0"/>
              <a:cs typeface="Arial" panose="020B0604020202020204" pitchFamily="34" charset="0"/>
            </a:endParaRPr>
          </a:p>
          <a:p>
            <a:pPr eaLnBrk="1" fontAlgn="base" hangingPunct="1">
              <a:spcBef>
                <a:spcPct val="0"/>
              </a:spcBef>
              <a:spcAft>
                <a:spcPct val="0"/>
              </a:spcAft>
              <a:defRPr/>
            </a:pPr>
            <a:r>
              <a:rPr lang="ar-SA" sz="2000" dirty="0">
                <a:solidFill>
                  <a:srgbClr val="3333CC"/>
                </a:solidFill>
                <a:latin typeface="Arial" charset="0"/>
                <a:cs typeface="Arial" panose="020B0604020202020204" pitchFamily="34" charset="0"/>
              </a:rPr>
              <a:t>هي الحالات أو النتائج المختلفة التي يمكن أن تظهر نتيجة لإجراء تجربة معينة ، فمثلاً عند رمي قطعة</a:t>
            </a:r>
            <a:r>
              <a:rPr lang="ar-JO" sz="2000" dirty="0">
                <a:solidFill>
                  <a:srgbClr val="3333CC"/>
                </a:solidFill>
                <a:latin typeface="Arial" charset="0"/>
                <a:cs typeface="Arial" panose="020B0604020202020204" pitchFamily="34" charset="0"/>
              </a:rPr>
              <a:t/>
            </a:r>
            <a:br>
              <a:rPr lang="ar-JO" sz="2000" dirty="0">
                <a:solidFill>
                  <a:srgbClr val="3333CC"/>
                </a:solidFill>
                <a:latin typeface="Arial" charset="0"/>
                <a:cs typeface="Arial" panose="020B0604020202020204" pitchFamily="34" charset="0"/>
              </a:rPr>
            </a:br>
            <a:r>
              <a:rPr lang="ar-SA" sz="2000" dirty="0">
                <a:solidFill>
                  <a:srgbClr val="3333CC"/>
                </a:solidFill>
                <a:latin typeface="Arial" charset="0"/>
                <a:cs typeface="Arial" panose="020B0604020202020204" pitchFamily="34" charset="0"/>
              </a:rPr>
              <a:t>عملة تكون نتيجتها صورة أو كتابة ، وعند رمي زهرة نرد تكون نتيجتها 1 أو 2 أو 3 أو 4 أو 5 أو 6 فيقال أن عدد الحالات الممكنة 2 في حالة رمي قطعة العملة و 6 في حالة رمي زهرة النرد.</a:t>
            </a:r>
            <a:endParaRPr lang="en-US" sz="2000" dirty="0">
              <a:solidFill>
                <a:srgbClr val="3333CC"/>
              </a:solidFill>
              <a:latin typeface="Arial" charset="0"/>
            </a:endParaRPr>
          </a:p>
        </p:txBody>
      </p:sp>
      <p:sp>
        <p:nvSpPr>
          <p:cNvPr id="66570" name="Text Box 4">
            <a:extLst>
              <a:ext uri="{FF2B5EF4-FFF2-40B4-BE49-F238E27FC236}">
                <a16:creationId xmlns:a16="http://schemas.microsoft.com/office/drawing/2014/main" id="{672A5CC2-F2E9-488C-AE47-CC6A4DC12C9C}"/>
              </a:ext>
            </a:extLst>
          </p:cNvPr>
          <p:cNvSpPr txBox="1">
            <a:spLocks noChangeArrowheads="1"/>
          </p:cNvSpPr>
          <p:nvPr/>
        </p:nvSpPr>
        <p:spPr bwMode="auto">
          <a:xfrm>
            <a:off x="1981200" y="3224213"/>
            <a:ext cx="8229600" cy="1231900"/>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defPPr>
              <a:defRPr lang="en-US"/>
            </a:defPPr>
            <a:lvl1pPr algn="r" rtl="1" eaLnBrk="1" hangingPunct="1">
              <a:defRPr sz="2000" b="1">
                <a:solidFill>
                  <a:schemeClr val="accent2"/>
                </a:solidFill>
                <a:latin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fontAlgn="base">
              <a:spcBef>
                <a:spcPct val="0"/>
              </a:spcBef>
              <a:spcAft>
                <a:spcPct val="0"/>
              </a:spcAft>
              <a:defRPr/>
            </a:pPr>
            <a:r>
              <a:rPr lang="ar-JO" dirty="0">
                <a:solidFill>
                  <a:srgbClr val="3333CC"/>
                </a:solidFill>
                <a:cs typeface="Arial" panose="020B0604020202020204" pitchFamily="34" charset="0"/>
              </a:rPr>
              <a:t>3-</a:t>
            </a:r>
            <a:r>
              <a:rPr lang="ar-SA" dirty="0">
                <a:solidFill>
                  <a:srgbClr val="3333CC"/>
                </a:solidFill>
                <a:cs typeface="Arial" panose="020B0604020202020204" pitchFamily="34" charset="0"/>
              </a:rPr>
              <a:t>الحالات المواتية </a:t>
            </a:r>
            <a:r>
              <a:rPr lang="en-US" dirty="0">
                <a:solidFill>
                  <a:srgbClr val="3333CC"/>
                </a:solidFill>
              </a:rPr>
              <a:t>(Favorable Cases)</a:t>
            </a:r>
            <a:r>
              <a:rPr lang="ar-JO" dirty="0">
                <a:solidFill>
                  <a:srgbClr val="3333CC"/>
                </a:solidFill>
                <a:cs typeface="Arial" panose="020B0604020202020204" pitchFamily="34" charset="0"/>
              </a:rPr>
              <a:t> </a:t>
            </a:r>
          </a:p>
          <a:p>
            <a:pPr fontAlgn="base">
              <a:spcBef>
                <a:spcPct val="0"/>
              </a:spcBef>
              <a:spcAft>
                <a:spcPct val="0"/>
              </a:spcAft>
              <a:defRPr/>
            </a:pPr>
            <a:r>
              <a:rPr lang="ar-SA" dirty="0">
                <a:solidFill>
                  <a:srgbClr val="3333CC"/>
                </a:solidFill>
                <a:cs typeface="Arial" panose="020B0604020202020204" pitchFamily="34" charset="0"/>
              </a:rPr>
              <a:t>هي النتائج او الحالات التي تؤدي إلى تحقيق الحادث الذي هو موضع اهتمامنا ، فإذا كان الحادث هو الحصول</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على رقم فردي في حالة رمي زهرة النرد فإن الحالات التي تحقق هذا الحادث هي الحصول على 1 أو 3 أو 5 ، هذه الحالات الثلاثة تسمى الحالات المواتية.</a:t>
            </a:r>
            <a:endParaRPr lang="en-US" dirty="0">
              <a:solidFill>
                <a:srgbClr val="3333CC"/>
              </a:solidFill>
            </a:endParaRPr>
          </a:p>
        </p:txBody>
      </p:sp>
      <p:sp>
        <p:nvSpPr>
          <p:cNvPr id="66571" name="Text Box 5">
            <a:extLst>
              <a:ext uri="{FF2B5EF4-FFF2-40B4-BE49-F238E27FC236}">
                <a16:creationId xmlns:a16="http://schemas.microsoft.com/office/drawing/2014/main" id="{A4BEDA0A-4221-48BD-B9E3-0E4FECD025E2}"/>
              </a:ext>
            </a:extLst>
          </p:cNvPr>
          <p:cNvSpPr txBox="1">
            <a:spLocks noChangeArrowheads="1"/>
          </p:cNvSpPr>
          <p:nvPr/>
        </p:nvSpPr>
        <p:spPr bwMode="auto">
          <a:xfrm>
            <a:off x="2051050" y="4824413"/>
            <a:ext cx="8159750" cy="1231900"/>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defPPr>
              <a:defRPr lang="en-US"/>
            </a:defPPr>
            <a:lvl1pPr algn="r" rtl="1" eaLnBrk="1" hangingPunct="1">
              <a:defRPr sz="2000" b="1">
                <a:solidFill>
                  <a:schemeClr val="accent2"/>
                </a:solidFill>
                <a:latin typeface="Arial" charset="0"/>
              </a:defRPr>
            </a:lvl1pPr>
            <a:lvl2pPr marL="742950" indent="-285750" eaLnBrk="0" hangingPunct="0">
              <a:defRPr>
                <a:solidFill>
                  <a:schemeClr val="dk1"/>
                </a:solidFill>
                <a:latin typeface="+mn-lt"/>
              </a:defRPr>
            </a:lvl2pPr>
            <a:lvl3pPr marL="1143000" indent="-228600" eaLnBrk="0" hangingPunct="0">
              <a:defRPr>
                <a:solidFill>
                  <a:schemeClr val="dk1"/>
                </a:solidFill>
                <a:latin typeface="+mn-lt"/>
              </a:defRPr>
            </a:lvl3pPr>
            <a:lvl4pPr marL="1600200" indent="-228600" eaLnBrk="0" hangingPunct="0">
              <a:defRPr>
                <a:solidFill>
                  <a:schemeClr val="dk1"/>
                </a:solidFill>
                <a:latin typeface="+mn-lt"/>
              </a:defRPr>
            </a:lvl4pPr>
            <a:lvl5pPr marL="2057400" indent="-228600" eaLnBrk="0" hangingPunct="0">
              <a:defRPr>
                <a:solidFill>
                  <a:schemeClr val="dk1"/>
                </a:solidFill>
                <a:latin typeface="+mn-lt"/>
              </a:defRPr>
            </a:lvl5pPr>
            <a:lvl6pPr marL="2514600" indent="-228600" eaLnBrk="0" fontAlgn="base" hangingPunct="0">
              <a:spcBef>
                <a:spcPct val="0"/>
              </a:spcBef>
              <a:spcAft>
                <a:spcPct val="0"/>
              </a:spcAft>
              <a:defRPr>
                <a:solidFill>
                  <a:schemeClr val="dk1"/>
                </a:solidFill>
                <a:latin typeface="+mn-lt"/>
              </a:defRPr>
            </a:lvl6pPr>
            <a:lvl7pPr marL="2971800" indent="-228600" eaLnBrk="0" fontAlgn="base" hangingPunct="0">
              <a:spcBef>
                <a:spcPct val="0"/>
              </a:spcBef>
              <a:spcAft>
                <a:spcPct val="0"/>
              </a:spcAft>
              <a:defRPr>
                <a:solidFill>
                  <a:schemeClr val="dk1"/>
                </a:solidFill>
                <a:latin typeface="+mn-lt"/>
              </a:defRPr>
            </a:lvl7pPr>
            <a:lvl8pPr marL="3429000" indent="-228600" eaLnBrk="0" fontAlgn="base" hangingPunct="0">
              <a:spcBef>
                <a:spcPct val="0"/>
              </a:spcBef>
              <a:spcAft>
                <a:spcPct val="0"/>
              </a:spcAft>
              <a:defRPr>
                <a:solidFill>
                  <a:schemeClr val="dk1"/>
                </a:solidFill>
                <a:latin typeface="+mn-lt"/>
              </a:defRPr>
            </a:lvl8pPr>
            <a:lvl9pPr marL="3886200" indent="-228600" eaLnBrk="0" fontAlgn="base" hangingPunct="0">
              <a:spcBef>
                <a:spcPct val="0"/>
              </a:spcBef>
              <a:spcAft>
                <a:spcPct val="0"/>
              </a:spcAft>
              <a:defRPr>
                <a:solidFill>
                  <a:schemeClr val="dk1"/>
                </a:solidFill>
                <a:latin typeface="+mn-lt"/>
              </a:defRPr>
            </a:lvl9pPr>
          </a:lstStyle>
          <a:p>
            <a:pPr fontAlgn="base">
              <a:spcBef>
                <a:spcPct val="0"/>
              </a:spcBef>
              <a:spcAft>
                <a:spcPct val="0"/>
              </a:spcAft>
              <a:defRPr/>
            </a:pPr>
            <a:r>
              <a:rPr lang="ar-JO" dirty="0">
                <a:solidFill>
                  <a:srgbClr val="3333CC"/>
                </a:solidFill>
                <a:cs typeface="Arial" panose="020B0604020202020204" pitchFamily="34" charset="0"/>
              </a:rPr>
              <a:t>4-</a:t>
            </a:r>
            <a:r>
              <a:rPr lang="ar-SA" dirty="0">
                <a:solidFill>
                  <a:srgbClr val="3333CC"/>
                </a:solidFill>
                <a:cs typeface="Arial" panose="020B0604020202020204" pitchFamily="34" charset="0"/>
              </a:rPr>
              <a:t>الحالات المتماثلة </a:t>
            </a:r>
            <a:r>
              <a:rPr lang="en-US" dirty="0">
                <a:solidFill>
                  <a:srgbClr val="3333CC"/>
                </a:solidFill>
              </a:rPr>
              <a:t>(Equally Likely Cases)</a:t>
            </a:r>
            <a:r>
              <a:rPr lang="ar-JO" dirty="0">
                <a:solidFill>
                  <a:srgbClr val="3333CC"/>
                </a:solidFill>
                <a:cs typeface="Arial" panose="020B0604020202020204" pitchFamily="34" charset="0"/>
              </a:rPr>
              <a:t> </a:t>
            </a:r>
          </a:p>
          <a:p>
            <a:pPr fontAlgn="base">
              <a:spcBef>
                <a:spcPct val="0"/>
              </a:spcBef>
              <a:spcAft>
                <a:spcPct val="0"/>
              </a:spcAft>
              <a:defRPr/>
            </a:pPr>
            <a:r>
              <a:rPr lang="ar-SA" dirty="0">
                <a:solidFill>
                  <a:srgbClr val="3333CC"/>
                </a:solidFill>
                <a:cs typeface="Arial" panose="020B0604020202020204" pitchFamily="34" charset="0"/>
              </a:rPr>
              <a:t>إذا كان لدينا عدة كرات معدنية مصنوعة من مادة واحدة متجانسة في الكثافة ولها نفس الوزن والحجم وضعناها في كيس وسحبنا كرة منها بعد خلطها جيداً فإن هذه الكرات تكون حالات متماثلة أي يكون لكل منها نفس النصيب في السحب.</a:t>
            </a:r>
            <a:endParaRPr lang="en-US" dirty="0">
              <a:solidFill>
                <a:srgbClr val="3333CC"/>
              </a:solidFill>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a:extLst>
              <a:ext uri="{FF2B5EF4-FFF2-40B4-BE49-F238E27FC236}">
                <a16:creationId xmlns:a16="http://schemas.microsoft.com/office/drawing/2014/main" id="{D2A5C796-9EAC-4AC6-A9E7-D1FB9BCBB33D}"/>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B435695C-04BA-4F81-9978-333E664555E1}"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30</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4211" name="Footer Placeholder 3">
            <a:extLst>
              <a:ext uri="{FF2B5EF4-FFF2-40B4-BE49-F238E27FC236}">
                <a16:creationId xmlns:a16="http://schemas.microsoft.com/office/drawing/2014/main" id="{730253D8-4C68-4BF7-B4F2-F6C08839F620}"/>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4212" name="Picture 14">
            <a:extLst>
              <a:ext uri="{FF2B5EF4-FFF2-40B4-BE49-F238E27FC236}">
                <a16:creationId xmlns:a16="http://schemas.microsoft.com/office/drawing/2014/main" id="{FA437361-B385-468B-A618-5E1E067B75A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Rectangle 15">
            <a:extLst>
              <a:ext uri="{FF2B5EF4-FFF2-40B4-BE49-F238E27FC236}">
                <a16:creationId xmlns:a16="http://schemas.microsoft.com/office/drawing/2014/main" id="{B96001B5-A64D-4CD4-87FE-DAFF1191DF1D}"/>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4214" name="Rectangle 16">
            <a:extLst>
              <a:ext uri="{FF2B5EF4-FFF2-40B4-BE49-F238E27FC236}">
                <a16:creationId xmlns:a16="http://schemas.microsoft.com/office/drawing/2014/main" id="{35DD2CF5-31ED-47FA-B976-B1C2593E521C}"/>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4215" name="Line 17">
            <a:extLst>
              <a:ext uri="{FF2B5EF4-FFF2-40B4-BE49-F238E27FC236}">
                <a16:creationId xmlns:a16="http://schemas.microsoft.com/office/drawing/2014/main" id="{ECC4D517-C8D1-4112-B693-65BCDA6AFF32}"/>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7BC758ED-01A1-470A-8C3E-356200220BC9}"/>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2400" dirty="0">
                <a:solidFill>
                  <a:srgbClr val="0033CC"/>
                </a:solidFill>
                <a:latin typeface="Modern" pitchFamily="50"/>
                <a:cs typeface="Arial" panose="020B0604020202020204" pitchFamily="34" charset="0"/>
              </a:rPr>
              <a:t>خصائص التوزيع الطبيعي:</a:t>
            </a:r>
          </a:p>
        </p:txBody>
      </p:sp>
      <p:sp>
        <p:nvSpPr>
          <p:cNvPr id="94217" name="Rectangle 2">
            <a:extLst>
              <a:ext uri="{FF2B5EF4-FFF2-40B4-BE49-F238E27FC236}">
                <a16:creationId xmlns:a16="http://schemas.microsoft.com/office/drawing/2014/main" id="{5BAB90F0-7C31-49B5-9C49-2A9386538435}"/>
              </a:ext>
            </a:extLst>
          </p:cNvPr>
          <p:cNvSpPr>
            <a:spLocks noChangeArrowheads="1"/>
          </p:cNvSpPr>
          <p:nvPr/>
        </p:nvSpPr>
        <p:spPr bwMode="auto">
          <a:xfrm>
            <a:off x="2028826" y="1450976"/>
            <a:ext cx="828357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buFont typeface="Arial" panose="020B0604020202020204" pitchFamily="34" charset="0"/>
              <a:buChar char="•"/>
            </a:pPr>
            <a:r>
              <a:rPr lang="ar-SA" altLang="ar-SA" sz="2400">
                <a:solidFill>
                  <a:srgbClr val="336600"/>
                </a:solidFill>
                <a:cs typeface="Arial" panose="020B0604020202020204" pitchFamily="34" charset="0"/>
              </a:rPr>
              <a:t>متماثل حول الوسط الحسابي  </a:t>
            </a:r>
            <a:r>
              <a:rPr lang="ar-SA" altLang="ar-SA" sz="2400">
                <a:solidFill>
                  <a:srgbClr val="336600"/>
                </a:solidFill>
                <a:latin typeface="Cambria Math" panose="02040503050406030204" pitchFamily="18" charset="0"/>
                <a:ea typeface="Cambria Math" panose="02040503050406030204" pitchFamily="18" charset="0"/>
                <a:cs typeface="Arial" panose="020B0604020202020204" pitchFamily="34" charset="0"/>
              </a:rPr>
              <a:t>µ.</a:t>
            </a:r>
          </a:p>
          <a:p>
            <a:pPr eaLnBrk="1" fontAlgn="base" hangingPunct="1">
              <a:spcBef>
                <a:spcPct val="0"/>
              </a:spcBef>
              <a:spcAft>
                <a:spcPct val="0"/>
              </a:spcAft>
              <a:buFont typeface="Arial" panose="020B0604020202020204" pitchFamily="34" charset="0"/>
              <a:buChar char="•"/>
            </a:pPr>
            <a:r>
              <a:rPr lang="ar-SA" altLang="ar-SA" sz="2400">
                <a:solidFill>
                  <a:srgbClr val="336600"/>
                </a:solidFill>
                <a:latin typeface="Cambria Math" panose="02040503050406030204" pitchFamily="18" charset="0"/>
                <a:ea typeface="Cambria Math" panose="02040503050406030204" pitchFamily="18" charset="0"/>
                <a:cs typeface="Arial" panose="020B0604020202020204" pitchFamily="34" charset="0"/>
              </a:rPr>
              <a:t>يتساوى فيه كل من: الوسط الحسابي والوسيط والمنوال.</a:t>
            </a:r>
          </a:p>
          <a:p>
            <a:pPr eaLnBrk="1" fontAlgn="base" hangingPunct="1">
              <a:spcBef>
                <a:spcPct val="0"/>
              </a:spcBef>
              <a:spcAft>
                <a:spcPct val="0"/>
              </a:spcAft>
              <a:buFont typeface="Arial" panose="020B0604020202020204" pitchFamily="34" charset="0"/>
              <a:buChar char="•"/>
            </a:pPr>
            <a:r>
              <a:rPr lang="ar-SA" altLang="ar-SA" sz="2400">
                <a:solidFill>
                  <a:srgbClr val="336600"/>
                </a:solidFill>
                <a:latin typeface="Cambria Math" panose="02040503050406030204" pitchFamily="18" charset="0"/>
                <a:ea typeface="Cambria Math" panose="02040503050406030204" pitchFamily="18" charset="0"/>
                <a:cs typeface="Arial" panose="020B0604020202020204" pitchFamily="34" charset="0"/>
              </a:rPr>
              <a:t>مجموع المساحة تحت المنحنى تساوي واحد صحيح.</a:t>
            </a:r>
          </a:p>
          <a:p>
            <a:pPr eaLnBrk="1" fontAlgn="base" hangingPunct="1">
              <a:spcBef>
                <a:spcPct val="0"/>
              </a:spcBef>
              <a:spcAft>
                <a:spcPct val="0"/>
              </a:spcAft>
              <a:buFont typeface="Arial" panose="020B0604020202020204" pitchFamily="34" charset="0"/>
              <a:buChar char="•"/>
            </a:pPr>
            <a:r>
              <a:rPr lang="ar-SA" altLang="ar-SA" sz="2400">
                <a:solidFill>
                  <a:srgbClr val="336600"/>
                </a:solidFill>
                <a:latin typeface="Cambria Math" panose="02040503050406030204" pitchFamily="18" charset="0"/>
                <a:ea typeface="Cambria Math" panose="02040503050406030204" pitchFamily="18" charset="0"/>
                <a:cs typeface="Arial" panose="020B0604020202020204" pitchFamily="34" charset="0"/>
              </a:rPr>
              <a:t>يتحدد التوزيع بشكل كامل من خلال معلمتين هما: الوسط الحسابي µ والانحراف المعياري </a:t>
            </a:r>
            <a:r>
              <a:rPr lang="ar-SA" altLang="ar-SA" sz="2400">
                <a:solidFill>
                  <a:srgbClr val="336600"/>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a:t>.</a:t>
            </a:r>
            <a:endParaRPr lang="ar-SA" altLang="ar-SA" sz="2400">
              <a:solidFill>
                <a:srgbClr val="336600"/>
              </a:solidFill>
              <a:cs typeface="Arial" panose="020B0604020202020204" pitchFamily="34" charset="0"/>
            </a:endParaRPr>
          </a:p>
          <a:p>
            <a:pPr eaLnBrk="1" fontAlgn="base" hangingPunct="1">
              <a:spcBef>
                <a:spcPct val="0"/>
              </a:spcBef>
              <a:spcAft>
                <a:spcPct val="0"/>
              </a:spcAft>
              <a:buFont typeface="Arial" panose="020B0604020202020204" pitchFamily="34" charset="0"/>
              <a:buChar char="•"/>
            </a:pPr>
            <a:r>
              <a:rPr lang="ar-SA" altLang="ar-SA" sz="2400">
                <a:solidFill>
                  <a:srgbClr val="336600"/>
                </a:solidFill>
                <a:cs typeface="Arial" panose="020B0604020202020204" pitchFamily="34" charset="0"/>
              </a:rPr>
              <a:t>الالتواء ( الاطراف ) والتفلطح ( القمة ) يساوي صفر. </a:t>
            </a:r>
          </a:p>
        </p:txBody>
      </p:sp>
      <p:pic>
        <p:nvPicPr>
          <p:cNvPr id="94218" name="Picture 3">
            <a:extLst>
              <a:ext uri="{FF2B5EF4-FFF2-40B4-BE49-F238E27FC236}">
                <a16:creationId xmlns:a16="http://schemas.microsoft.com/office/drawing/2014/main" id="{84E2ED3D-AC34-4B76-A157-CB92FA223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825" y="3871914"/>
            <a:ext cx="82296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a:extLst>
              <a:ext uri="{FF2B5EF4-FFF2-40B4-BE49-F238E27FC236}">
                <a16:creationId xmlns:a16="http://schemas.microsoft.com/office/drawing/2014/main" id="{D6B776ED-EB62-44D0-A956-6D37B2585528}"/>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65F6984E-7DD7-4131-8F18-E2FF9C00A774}"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31</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5235" name="Footer Placeholder 3">
            <a:extLst>
              <a:ext uri="{FF2B5EF4-FFF2-40B4-BE49-F238E27FC236}">
                <a16:creationId xmlns:a16="http://schemas.microsoft.com/office/drawing/2014/main" id="{B299CCE9-0A98-4ED1-87D2-F64E93632837}"/>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5236" name="Picture 14">
            <a:extLst>
              <a:ext uri="{FF2B5EF4-FFF2-40B4-BE49-F238E27FC236}">
                <a16:creationId xmlns:a16="http://schemas.microsoft.com/office/drawing/2014/main" id="{7DDBB4D8-08B3-4C8C-ADB4-EB5B41EF93B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Rectangle 15">
            <a:extLst>
              <a:ext uri="{FF2B5EF4-FFF2-40B4-BE49-F238E27FC236}">
                <a16:creationId xmlns:a16="http://schemas.microsoft.com/office/drawing/2014/main" id="{F26C3D3F-8C36-4C88-AC46-716C4D14C87B}"/>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5238" name="Rectangle 16">
            <a:extLst>
              <a:ext uri="{FF2B5EF4-FFF2-40B4-BE49-F238E27FC236}">
                <a16:creationId xmlns:a16="http://schemas.microsoft.com/office/drawing/2014/main" id="{5E418E99-00C4-4B80-8E6D-938AA0984CEC}"/>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5239" name="Line 17">
            <a:extLst>
              <a:ext uri="{FF2B5EF4-FFF2-40B4-BE49-F238E27FC236}">
                <a16:creationId xmlns:a16="http://schemas.microsoft.com/office/drawing/2014/main" id="{BF661413-564A-4B47-B5F9-2EE96C813FCB}"/>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46384825-D56F-4A37-9905-F5266CC0D081}"/>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5241" name="Rectangle 1">
            <a:extLst>
              <a:ext uri="{FF2B5EF4-FFF2-40B4-BE49-F238E27FC236}">
                <a16:creationId xmlns:a16="http://schemas.microsoft.com/office/drawing/2014/main" id="{7DD2E98A-E57D-4FC1-8299-E93D31DE5EB4}"/>
              </a:ext>
            </a:extLst>
          </p:cNvPr>
          <p:cNvSpPr>
            <a:spLocks noChangeArrowheads="1"/>
          </p:cNvSpPr>
          <p:nvPr/>
        </p:nvSpPr>
        <p:spPr bwMode="auto">
          <a:xfrm>
            <a:off x="7759701" y="1392238"/>
            <a:ext cx="2659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ar-SA" altLang="ar-SA" sz="2400">
                <a:solidFill>
                  <a:srgbClr val="336600"/>
                </a:solidFill>
                <a:cs typeface="Arial" panose="020B0604020202020204" pitchFamily="34" charset="0"/>
              </a:rPr>
              <a:t>كيفية حساب الاحتمالات: </a:t>
            </a:r>
          </a:p>
        </p:txBody>
      </p:sp>
      <p:sp>
        <p:nvSpPr>
          <p:cNvPr id="95242" name="Rectangle 2">
            <a:extLst>
              <a:ext uri="{FF2B5EF4-FFF2-40B4-BE49-F238E27FC236}">
                <a16:creationId xmlns:a16="http://schemas.microsoft.com/office/drawing/2014/main" id="{9CC3941F-6828-4C8E-848B-4BCF0CF5B93E}"/>
              </a:ext>
            </a:extLst>
          </p:cNvPr>
          <p:cNvSpPr>
            <a:spLocks noChangeArrowheads="1"/>
          </p:cNvSpPr>
          <p:nvPr/>
        </p:nvSpPr>
        <p:spPr bwMode="auto">
          <a:xfrm>
            <a:off x="2284413" y="1870076"/>
            <a:ext cx="813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SA" altLang="ar-SA" sz="2400">
                <a:solidFill>
                  <a:srgbClr val="0033CC"/>
                </a:solidFill>
                <a:cs typeface="Arial" panose="020B0604020202020204" pitchFamily="34" charset="0"/>
              </a:rPr>
              <a:t>ويمكن حساب احتمال                    </a:t>
            </a:r>
            <a:r>
              <a:rPr lang="en-US" altLang="ar-SA" sz="2400">
                <a:solidFill>
                  <a:srgbClr val="0033CC"/>
                </a:solidFill>
                <a:cs typeface="Arial" panose="020B0604020202020204" pitchFamily="34" charset="0"/>
              </a:rPr>
              <a:t>	     </a:t>
            </a:r>
            <a:r>
              <a:rPr lang="ar-SA" altLang="ar-SA" sz="2400">
                <a:solidFill>
                  <a:srgbClr val="0033CC"/>
                </a:solidFill>
                <a:cs typeface="Arial" panose="020B0604020202020204" pitchFamily="34" charset="0"/>
              </a:rPr>
              <a:t>، والذي يحدد بالمساحة التالية: </a:t>
            </a:r>
          </a:p>
        </p:txBody>
      </p:sp>
      <p:graphicFrame>
        <p:nvGraphicFramePr>
          <p:cNvPr id="95243" name="Object 3">
            <a:extLst>
              <a:ext uri="{FF2B5EF4-FFF2-40B4-BE49-F238E27FC236}">
                <a16:creationId xmlns:a16="http://schemas.microsoft.com/office/drawing/2014/main" id="{E21DECFD-28E6-4DB9-8A51-6C9BAA59056B}"/>
              </a:ext>
            </a:extLst>
          </p:cNvPr>
          <p:cNvGraphicFramePr>
            <a:graphicFrameLocks noChangeAspect="1"/>
          </p:cNvGraphicFramePr>
          <p:nvPr/>
        </p:nvGraphicFramePr>
        <p:xfrm>
          <a:off x="5389564" y="1870075"/>
          <a:ext cx="2466975" cy="444500"/>
        </p:xfrm>
        <a:graphic>
          <a:graphicData uri="http://schemas.openxmlformats.org/presentationml/2006/ole">
            <mc:AlternateContent xmlns:mc="http://schemas.openxmlformats.org/markup-compatibility/2006">
              <mc:Choice xmlns:v="urn:schemas-microsoft-com:vml" Requires="v">
                <p:oleObj spid="_x0000_s5126" name="Equation" r:id="rId5" imgW="914003" imgH="215806" progId="Equation.3">
                  <p:embed/>
                </p:oleObj>
              </mc:Choice>
              <mc:Fallback>
                <p:oleObj name="Equation" r:id="rId5" imgW="914003" imgH="215806" progId="Equation.3">
                  <p:embed/>
                  <p:pic>
                    <p:nvPicPr>
                      <p:cNvPr id="95243" name="Object 3">
                        <a:extLst>
                          <a:ext uri="{FF2B5EF4-FFF2-40B4-BE49-F238E27FC236}">
                            <a16:creationId xmlns:a16="http://schemas.microsoft.com/office/drawing/2014/main" id="{E21DECFD-28E6-4DB9-8A51-6C9BAA590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9564" y="1870075"/>
                        <a:ext cx="2466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5244" name="Picture 5">
            <a:extLst>
              <a:ext uri="{FF2B5EF4-FFF2-40B4-BE49-F238E27FC236}">
                <a16:creationId xmlns:a16="http://schemas.microsoft.com/office/drawing/2014/main" id="{63C4FA2C-CE21-48D0-95B1-CC294F5317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4414" y="2592388"/>
            <a:ext cx="3419475"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5" name="TextBox 4">
            <a:extLst>
              <a:ext uri="{FF2B5EF4-FFF2-40B4-BE49-F238E27FC236}">
                <a16:creationId xmlns:a16="http://schemas.microsoft.com/office/drawing/2014/main" id="{55CB19A4-030C-4865-92B4-0CBEBCF588D4}"/>
              </a:ext>
            </a:extLst>
          </p:cNvPr>
          <p:cNvSpPr txBox="1">
            <a:spLocks noChangeArrowheads="1"/>
          </p:cNvSpPr>
          <p:nvPr/>
        </p:nvSpPr>
        <p:spPr bwMode="auto">
          <a:xfrm>
            <a:off x="5240339" y="2460625"/>
            <a:ext cx="5178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SA" altLang="ar-SA" sz="2400">
                <a:solidFill>
                  <a:srgbClr val="0033CC"/>
                </a:solidFill>
                <a:latin typeface="Simplified Arabic" panose="02020603050405020304" pitchFamily="18" charset="-78"/>
                <a:cs typeface="Simplified Arabic" panose="02020603050405020304" pitchFamily="18" charset="-78"/>
              </a:rPr>
              <a:t>وتحسب المساحة(الاحتمال) بإيجاد التكامل المحدود التالي:</a:t>
            </a:r>
          </a:p>
        </p:txBody>
      </p:sp>
      <p:graphicFrame>
        <p:nvGraphicFramePr>
          <p:cNvPr id="95246" name="Object 6">
            <a:extLst>
              <a:ext uri="{FF2B5EF4-FFF2-40B4-BE49-F238E27FC236}">
                <a16:creationId xmlns:a16="http://schemas.microsoft.com/office/drawing/2014/main" id="{5D85BF3E-914B-466F-82D5-092328742C93}"/>
              </a:ext>
            </a:extLst>
          </p:cNvPr>
          <p:cNvGraphicFramePr>
            <a:graphicFrameLocks noChangeAspect="1"/>
          </p:cNvGraphicFramePr>
          <p:nvPr/>
        </p:nvGraphicFramePr>
        <p:xfrm>
          <a:off x="4525963" y="2982913"/>
          <a:ext cx="5078412" cy="1116012"/>
        </p:xfrm>
        <a:graphic>
          <a:graphicData uri="http://schemas.openxmlformats.org/presentationml/2006/ole">
            <mc:AlternateContent xmlns:mc="http://schemas.openxmlformats.org/markup-compatibility/2006">
              <mc:Choice xmlns:v="urn:schemas-microsoft-com:vml" Requires="v">
                <p:oleObj spid="_x0000_s5127" name="Equation" r:id="rId8" imgW="3175000" imgH="558800" progId="Equation.3">
                  <p:embed/>
                </p:oleObj>
              </mc:Choice>
              <mc:Fallback>
                <p:oleObj name="Equation" r:id="rId8" imgW="3175000" imgH="558800" progId="Equation.3">
                  <p:embed/>
                  <p:pic>
                    <p:nvPicPr>
                      <p:cNvPr id="95246" name="Object 6">
                        <a:extLst>
                          <a:ext uri="{FF2B5EF4-FFF2-40B4-BE49-F238E27FC236}">
                            <a16:creationId xmlns:a16="http://schemas.microsoft.com/office/drawing/2014/main" id="{5D85BF3E-914B-466F-82D5-092328742C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5963" y="2982913"/>
                        <a:ext cx="5078412"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247" name="Rectangle 7">
            <a:extLst>
              <a:ext uri="{FF2B5EF4-FFF2-40B4-BE49-F238E27FC236}">
                <a16:creationId xmlns:a16="http://schemas.microsoft.com/office/drawing/2014/main" id="{300D3A71-7D63-4A6D-88C1-5AF7CDA399E2}"/>
              </a:ext>
            </a:extLst>
          </p:cNvPr>
          <p:cNvSpPr>
            <a:spLocks noChangeArrowheads="1"/>
          </p:cNvSpPr>
          <p:nvPr/>
        </p:nvSpPr>
        <p:spPr bwMode="auto">
          <a:xfrm>
            <a:off x="6130925" y="4287839"/>
            <a:ext cx="4287838"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200">
                <a:solidFill>
                  <a:srgbClr val="0033CC"/>
                </a:solidFill>
                <a:latin typeface="Simplified Arabic" panose="02020603050405020304" pitchFamily="18" charset="-78"/>
                <a:cs typeface="Simplified Arabic" panose="02020603050405020304" pitchFamily="18" charset="-78"/>
              </a:rPr>
              <a:t>ويصعب حسابه، ومن ثم لجأ الإحصائيين إلى عمل تحويلة رياضية يمكن استخدام توزيعها الاحتمالي في حساب مثل هذه الاحتمالات، ويعرف المتغير الجديد بالمتغير الطبيعي القياسي </a:t>
            </a:r>
            <a:r>
              <a:rPr lang="en-US" altLang="ar-SA" sz="2200">
                <a:solidFill>
                  <a:srgbClr val="0033CC"/>
                </a:solidFill>
                <a:latin typeface="Simplified Arabic" panose="02020603050405020304" pitchFamily="18" charset="-78"/>
                <a:cs typeface="Simplified Arabic" panose="02020603050405020304" pitchFamily="18" charset="-78"/>
              </a:rPr>
              <a:t> Standard Normal Variable</a:t>
            </a:r>
            <a:endParaRPr lang="en-US" altLang="ar-SA" sz="2200">
              <a:solidFill>
                <a:srgbClr val="336600"/>
              </a:solidFill>
              <a:cs typeface="Arial" panose="020B0604020202020204" pitchFamily="34" charset="0"/>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a:extLst>
              <a:ext uri="{FF2B5EF4-FFF2-40B4-BE49-F238E27FC236}">
                <a16:creationId xmlns:a16="http://schemas.microsoft.com/office/drawing/2014/main" id="{69A4B86C-FD21-4DE5-A376-F4F3F9D3C9AC}"/>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BC2DC31B-BD9F-483A-9699-C38425282165}"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32</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6259" name="Footer Placeholder 3">
            <a:extLst>
              <a:ext uri="{FF2B5EF4-FFF2-40B4-BE49-F238E27FC236}">
                <a16:creationId xmlns:a16="http://schemas.microsoft.com/office/drawing/2014/main" id="{EA4720D2-D2EC-4006-889E-AF19EBF65BCB}"/>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6260" name="Picture 14">
            <a:extLst>
              <a:ext uri="{FF2B5EF4-FFF2-40B4-BE49-F238E27FC236}">
                <a16:creationId xmlns:a16="http://schemas.microsoft.com/office/drawing/2014/main" id="{B48171D2-78EA-4BFC-8878-30ECECE8335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15">
            <a:extLst>
              <a:ext uri="{FF2B5EF4-FFF2-40B4-BE49-F238E27FC236}">
                <a16:creationId xmlns:a16="http://schemas.microsoft.com/office/drawing/2014/main" id="{40559716-399D-4529-B081-49A71056994C}"/>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6262" name="Rectangle 16">
            <a:extLst>
              <a:ext uri="{FF2B5EF4-FFF2-40B4-BE49-F238E27FC236}">
                <a16:creationId xmlns:a16="http://schemas.microsoft.com/office/drawing/2014/main" id="{CE13D8DA-424D-4E35-BD64-DCB39A89B984}"/>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6263" name="Line 17">
            <a:extLst>
              <a:ext uri="{FF2B5EF4-FFF2-40B4-BE49-F238E27FC236}">
                <a16:creationId xmlns:a16="http://schemas.microsoft.com/office/drawing/2014/main" id="{FA111639-BE3B-41A5-BF03-41C483BB2701}"/>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84F2A979-766E-493E-8DCA-0FAD6F7F984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0033CC"/>
                </a:solidFill>
                <a:latin typeface="Arial" pitchFamily="34" charset="0"/>
                <a:cs typeface="Arial" panose="020B0604020202020204" pitchFamily="34" charset="0"/>
              </a:rPr>
              <a:t>التوزيع الطبيعي المعياري</a:t>
            </a:r>
            <a:endParaRPr lang="en-US" sz="3200" dirty="0">
              <a:solidFill>
                <a:srgbClr val="0033CC"/>
              </a:solidFill>
              <a:latin typeface="Arial" pitchFamily="34" charset="0"/>
              <a:cs typeface="Arial" pitchFamily="34" charset="0"/>
            </a:endParaRPr>
          </a:p>
        </p:txBody>
      </p:sp>
      <p:sp>
        <p:nvSpPr>
          <p:cNvPr id="96265" name="Rectangle 1">
            <a:extLst>
              <a:ext uri="{FF2B5EF4-FFF2-40B4-BE49-F238E27FC236}">
                <a16:creationId xmlns:a16="http://schemas.microsoft.com/office/drawing/2014/main" id="{AFFB2A27-3DE8-4FCD-8C15-2FEFBB4A176F}"/>
              </a:ext>
            </a:extLst>
          </p:cNvPr>
          <p:cNvSpPr>
            <a:spLocks noChangeArrowheads="1"/>
          </p:cNvSpPr>
          <p:nvPr/>
        </p:nvSpPr>
        <p:spPr bwMode="auto">
          <a:xfrm>
            <a:off x="2051051" y="1477964"/>
            <a:ext cx="82851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هو حالة خاصة من التوزيع الطبيعي وسطه الحسابي </a:t>
            </a:r>
            <a:r>
              <a:rPr lang="en-US" altLang="ar-SA" sz="2400">
                <a:solidFill>
                  <a:srgbClr val="0033CC"/>
                </a:solidFill>
                <a:latin typeface="Simplified Arabic" panose="02020603050405020304" pitchFamily="18" charset="-78"/>
                <a:cs typeface="Simplified Arabic" panose="02020603050405020304" pitchFamily="18" charset="-78"/>
              </a:rPr>
              <a:t>0</a:t>
            </a:r>
            <a:r>
              <a:rPr lang="ar-SA" altLang="ar-SA" sz="2400">
                <a:solidFill>
                  <a:srgbClr val="0033CC"/>
                </a:solidFill>
                <a:latin typeface="Simplified Arabic" panose="02020603050405020304" pitchFamily="18" charset="-78"/>
                <a:cs typeface="Simplified Arabic" panose="02020603050405020304" pitchFamily="18" charset="-78"/>
              </a:rPr>
              <a:t> وانحرافه المعياري </a:t>
            </a:r>
            <a:r>
              <a:rPr lang="en-US" altLang="ar-SA" sz="2400">
                <a:solidFill>
                  <a:srgbClr val="0033CC"/>
                </a:solidFill>
                <a:latin typeface="Simplified Arabic" panose="02020603050405020304" pitchFamily="18" charset="-78"/>
                <a:cs typeface="Simplified Arabic" panose="02020603050405020304" pitchFamily="18" charset="-78"/>
              </a:rPr>
              <a:t>) 1 </a:t>
            </a:r>
            <a:r>
              <a:rPr lang="ar-SA" altLang="ar-SA" sz="2400">
                <a:solidFill>
                  <a:srgbClr val="0033CC"/>
                </a:solidFill>
                <a:latin typeface="Simplified Arabic" panose="02020603050405020304" pitchFamily="18" charset="-78"/>
                <a:cs typeface="Simplified Arabic" panose="02020603050405020304" pitchFamily="18" charset="-78"/>
              </a:rPr>
              <a:t> أي أن   </a:t>
            </a:r>
          </a:p>
          <a:p>
            <a:pPr algn="just" eaLnBrk="1" fontAlgn="base" hangingPunct="1">
              <a:spcBef>
                <a:spcPct val="0"/>
              </a:spcBef>
              <a:spcAft>
                <a:spcPct val="0"/>
              </a:spcAft>
              <a:buFont typeface="Arial" panose="020B0604020202020204" pitchFamily="34" charset="0"/>
              <a:buChar char="•"/>
            </a:pPr>
            <a:r>
              <a:rPr lang="ar-SA" altLang="ar-SA" sz="2400">
                <a:solidFill>
                  <a:srgbClr val="0033CC"/>
                </a:solidFill>
                <a:cs typeface="Arial" panose="020B0604020202020204" pitchFamily="34" charset="0"/>
              </a:rPr>
              <a:t>يمكن تحويل أي توزيع طبيعي ( بوحدات </a:t>
            </a:r>
            <a:r>
              <a:rPr lang="en-US" altLang="ar-SA" sz="2400">
                <a:solidFill>
                  <a:srgbClr val="0033CC"/>
                </a:solidFill>
                <a:cs typeface="Arial" panose="020B0604020202020204" pitchFamily="34" charset="0"/>
              </a:rPr>
              <a:t>x</a:t>
            </a:r>
            <a:r>
              <a:rPr lang="ar-SA" altLang="ar-SA" sz="2400">
                <a:solidFill>
                  <a:srgbClr val="0033CC"/>
                </a:solidFill>
                <a:cs typeface="Arial" panose="020B0604020202020204" pitchFamily="34" charset="0"/>
              </a:rPr>
              <a:t>) إلى توزيع طبيعي معياري (بوحدات </a:t>
            </a:r>
            <a:r>
              <a:rPr lang="en-US" altLang="ar-SA" sz="2400">
                <a:solidFill>
                  <a:srgbClr val="0033CC"/>
                </a:solidFill>
                <a:cs typeface="Arial" panose="020B0604020202020204" pitchFamily="34" charset="0"/>
              </a:rPr>
              <a:t>z</a:t>
            </a:r>
            <a:r>
              <a:rPr lang="ar-SA" altLang="ar-SA" sz="2400">
                <a:solidFill>
                  <a:srgbClr val="0033CC"/>
                </a:solidFill>
                <a:cs typeface="Arial" panose="020B0604020202020204" pitchFamily="34" charset="0"/>
              </a:rPr>
              <a:t>) وذلك باستخدام التحويلة التالية:</a:t>
            </a:r>
          </a:p>
        </p:txBody>
      </p:sp>
      <p:graphicFrame>
        <p:nvGraphicFramePr>
          <p:cNvPr id="96266" name="Object 2">
            <a:extLst>
              <a:ext uri="{FF2B5EF4-FFF2-40B4-BE49-F238E27FC236}">
                <a16:creationId xmlns:a16="http://schemas.microsoft.com/office/drawing/2014/main" id="{E9771AE9-7067-4901-B24C-8B7ACCAB9BC6}"/>
              </a:ext>
            </a:extLst>
          </p:cNvPr>
          <p:cNvGraphicFramePr>
            <a:graphicFrameLocks noChangeAspect="1"/>
          </p:cNvGraphicFramePr>
          <p:nvPr/>
        </p:nvGraphicFramePr>
        <p:xfrm>
          <a:off x="6469064" y="1870076"/>
          <a:ext cx="2466975" cy="392113"/>
        </p:xfrm>
        <a:graphic>
          <a:graphicData uri="http://schemas.openxmlformats.org/presentationml/2006/ole">
            <mc:AlternateContent xmlns:mc="http://schemas.openxmlformats.org/markup-compatibility/2006">
              <mc:Choice xmlns:v="urn:schemas-microsoft-com:vml" Requires="v">
                <p:oleObj spid="_x0000_s6150" name="Equation" r:id="rId5" imgW="825500" imgH="203200" progId="Equation.3">
                  <p:embed/>
                </p:oleObj>
              </mc:Choice>
              <mc:Fallback>
                <p:oleObj name="Equation" r:id="rId5" imgW="825500" imgH="203200" progId="Equation.3">
                  <p:embed/>
                  <p:pic>
                    <p:nvPicPr>
                      <p:cNvPr id="96266" name="Object 2">
                        <a:extLst>
                          <a:ext uri="{FF2B5EF4-FFF2-40B4-BE49-F238E27FC236}">
                            <a16:creationId xmlns:a16="http://schemas.microsoft.com/office/drawing/2014/main" id="{E9771AE9-7067-4901-B24C-8B7ACCAB9B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9064" y="1870076"/>
                        <a:ext cx="24669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267" name="Object 3">
            <a:extLst>
              <a:ext uri="{FF2B5EF4-FFF2-40B4-BE49-F238E27FC236}">
                <a16:creationId xmlns:a16="http://schemas.microsoft.com/office/drawing/2014/main" id="{CE1D39C4-47BD-4542-BF23-D4219B91D212}"/>
              </a:ext>
            </a:extLst>
          </p:cNvPr>
          <p:cNvGraphicFramePr>
            <a:graphicFrameLocks noChangeAspect="1"/>
          </p:cNvGraphicFramePr>
          <p:nvPr/>
        </p:nvGraphicFramePr>
        <p:xfrm>
          <a:off x="3511550" y="2884489"/>
          <a:ext cx="3111500" cy="1304925"/>
        </p:xfrm>
        <a:graphic>
          <a:graphicData uri="http://schemas.openxmlformats.org/presentationml/2006/ole">
            <mc:AlternateContent xmlns:mc="http://schemas.openxmlformats.org/markup-compatibility/2006">
              <mc:Choice xmlns:v="urn:schemas-microsoft-com:vml" Requires="v">
                <p:oleObj spid="_x0000_s6151" name="Equation" r:id="rId7" imgW="774364" imgH="431613" progId="Equation.3">
                  <p:embed/>
                </p:oleObj>
              </mc:Choice>
              <mc:Fallback>
                <p:oleObj name="Equation" r:id="rId7" imgW="774364" imgH="431613" progId="Equation.3">
                  <p:embed/>
                  <p:pic>
                    <p:nvPicPr>
                      <p:cNvPr id="96267" name="Object 3">
                        <a:extLst>
                          <a:ext uri="{FF2B5EF4-FFF2-40B4-BE49-F238E27FC236}">
                            <a16:creationId xmlns:a16="http://schemas.microsoft.com/office/drawing/2014/main" id="{CE1D39C4-47BD-4542-BF23-D4219B91D2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1550" y="2884489"/>
                        <a:ext cx="31115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268" name="Rectangle 4">
            <a:extLst>
              <a:ext uri="{FF2B5EF4-FFF2-40B4-BE49-F238E27FC236}">
                <a16:creationId xmlns:a16="http://schemas.microsoft.com/office/drawing/2014/main" id="{503B9EE1-C91E-4A83-A6EC-24F2B3821482}"/>
              </a:ext>
            </a:extLst>
          </p:cNvPr>
          <p:cNvSpPr>
            <a:spLocks noChangeArrowheads="1"/>
          </p:cNvSpPr>
          <p:nvPr/>
        </p:nvSpPr>
        <p:spPr bwMode="auto">
          <a:xfrm>
            <a:off x="2051051" y="4405313"/>
            <a:ext cx="82851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cs typeface="Arial" panose="020B0604020202020204" pitchFamily="34" charset="0"/>
              </a:rPr>
              <a:t>ويستخدم جداول احتمالية محددة مسبقا للتوزيع الطبيعي المعياري لحساب الاحتمالات المطلوبة</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a:extLst>
              <a:ext uri="{FF2B5EF4-FFF2-40B4-BE49-F238E27FC236}">
                <a16:creationId xmlns:a16="http://schemas.microsoft.com/office/drawing/2014/main" id="{B9250D95-8062-46BD-9375-1CBC4CF28982}"/>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043F641A-273A-492A-87C8-0F8E4DBAF5AD}"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33</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7283" name="Footer Placeholder 3">
            <a:extLst>
              <a:ext uri="{FF2B5EF4-FFF2-40B4-BE49-F238E27FC236}">
                <a16:creationId xmlns:a16="http://schemas.microsoft.com/office/drawing/2014/main" id="{5A94D233-1FA8-4B10-976A-C8F447B635F3}"/>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7284" name="Picture 14">
            <a:extLst>
              <a:ext uri="{FF2B5EF4-FFF2-40B4-BE49-F238E27FC236}">
                <a16:creationId xmlns:a16="http://schemas.microsoft.com/office/drawing/2014/main" id="{913A9418-54BC-42AA-955D-C8547F5D8DE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15">
            <a:extLst>
              <a:ext uri="{FF2B5EF4-FFF2-40B4-BE49-F238E27FC236}">
                <a16:creationId xmlns:a16="http://schemas.microsoft.com/office/drawing/2014/main" id="{751B71E5-91E2-4BB4-BEF9-791D38C70AE9}"/>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7286" name="Rectangle 16">
            <a:extLst>
              <a:ext uri="{FF2B5EF4-FFF2-40B4-BE49-F238E27FC236}">
                <a16:creationId xmlns:a16="http://schemas.microsoft.com/office/drawing/2014/main" id="{F4AE5B3E-0FFB-421B-8111-E84E6C9D17A9}"/>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7287" name="Line 17">
            <a:extLst>
              <a:ext uri="{FF2B5EF4-FFF2-40B4-BE49-F238E27FC236}">
                <a16:creationId xmlns:a16="http://schemas.microsoft.com/office/drawing/2014/main" id="{A99243D1-7B23-4B0D-A471-1FAD86241AC0}"/>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2B076C2C-7863-4C18-8507-6F7CBCDE8754}"/>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7289" name="Rectangle 1">
            <a:extLst>
              <a:ext uri="{FF2B5EF4-FFF2-40B4-BE49-F238E27FC236}">
                <a16:creationId xmlns:a16="http://schemas.microsoft.com/office/drawing/2014/main" id="{68B796E7-568F-494E-BBAD-EB68DA27B703}"/>
              </a:ext>
            </a:extLst>
          </p:cNvPr>
          <p:cNvSpPr>
            <a:spLocks noChangeArrowheads="1"/>
          </p:cNvSpPr>
          <p:nvPr/>
        </p:nvSpPr>
        <p:spPr bwMode="auto">
          <a:xfrm>
            <a:off x="2962276" y="492126"/>
            <a:ext cx="754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altLang="ar-SA" sz="2800" b="1">
                <a:solidFill>
                  <a:srgbClr val="0033CC"/>
                </a:solidFill>
                <a:cs typeface="Arial" panose="020B0604020202020204" pitchFamily="34" charset="0"/>
              </a:rPr>
              <a:t>العلاقة بين التوزيع الطبيعي والتوزيع الطبيعي القياسي </a:t>
            </a:r>
          </a:p>
        </p:txBody>
      </p:sp>
      <p:pic>
        <p:nvPicPr>
          <p:cNvPr id="97290" name="Picture 2" descr="FIG3-4">
            <a:extLst>
              <a:ext uri="{FF2B5EF4-FFF2-40B4-BE49-F238E27FC236}">
                <a16:creationId xmlns:a16="http://schemas.microsoft.com/office/drawing/2014/main" id="{B36DA6A3-907D-4DA4-8E1C-14EF2E6EA0D1}"/>
              </a:ext>
            </a:extLst>
          </p:cNvPr>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l="8145" t="1436" r="1358" b="5740"/>
          <a:stretch>
            <a:fillRect/>
          </a:stretch>
        </p:blipFill>
        <p:spPr bwMode="auto">
          <a:xfrm>
            <a:off x="2028825" y="1597025"/>
            <a:ext cx="648335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1" name="Picture 2">
            <a:extLst>
              <a:ext uri="{FF2B5EF4-FFF2-40B4-BE49-F238E27FC236}">
                <a16:creationId xmlns:a16="http://schemas.microsoft.com/office/drawing/2014/main" id="{C74AA46A-C92B-4D73-8360-0017946D99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639" y="1444625"/>
            <a:ext cx="3209925"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3">
            <a:extLst>
              <a:ext uri="{FF2B5EF4-FFF2-40B4-BE49-F238E27FC236}">
                <a16:creationId xmlns:a16="http://schemas.microsoft.com/office/drawing/2014/main" id="{C35B8ABE-C98F-40AB-96FE-FA1143C1D902}"/>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472BBD81-EF30-4646-970F-926DD752F180}"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34</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8307" name="Footer Placeholder 3">
            <a:extLst>
              <a:ext uri="{FF2B5EF4-FFF2-40B4-BE49-F238E27FC236}">
                <a16:creationId xmlns:a16="http://schemas.microsoft.com/office/drawing/2014/main" id="{BA7BAF75-7E71-48DE-BE6B-5DD0BD49C94D}"/>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8308" name="Picture 14">
            <a:extLst>
              <a:ext uri="{FF2B5EF4-FFF2-40B4-BE49-F238E27FC236}">
                <a16:creationId xmlns:a16="http://schemas.microsoft.com/office/drawing/2014/main" id="{3DCF1B48-D5BF-41BF-AF65-C0122B0443C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15">
            <a:extLst>
              <a:ext uri="{FF2B5EF4-FFF2-40B4-BE49-F238E27FC236}">
                <a16:creationId xmlns:a16="http://schemas.microsoft.com/office/drawing/2014/main" id="{47356B9F-C345-4606-A104-5C028E19752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8310" name="Rectangle 16">
            <a:extLst>
              <a:ext uri="{FF2B5EF4-FFF2-40B4-BE49-F238E27FC236}">
                <a16:creationId xmlns:a16="http://schemas.microsoft.com/office/drawing/2014/main" id="{D96224AB-C1A7-46CD-8837-93EB32CD8799}"/>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8311" name="Line 17">
            <a:extLst>
              <a:ext uri="{FF2B5EF4-FFF2-40B4-BE49-F238E27FC236}">
                <a16:creationId xmlns:a16="http://schemas.microsoft.com/office/drawing/2014/main" id="{D2AFB21C-24AF-4F17-B5FC-799A14BEE183}"/>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71D81071-74F3-46B0-8491-78C69F73B20A}"/>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2800" b="1" dirty="0">
                <a:solidFill>
                  <a:srgbClr val="0033CC"/>
                </a:solidFill>
                <a:latin typeface="Modern" pitchFamily="50"/>
                <a:cs typeface="Arial" panose="020B0604020202020204" pitchFamily="34" charset="0"/>
              </a:rPr>
              <a:t>جدول المساحات (الاحتمال) تحت المنحنى الطبيعي المعياري</a:t>
            </a:r>
            <a:endParaRPr lang="en-GB" sz="2800" b="1" dirty="0">
              <a:solidFill>
                <a:srgbClr val="0033CC"/>
              </a:solidFill>
              <a:latin typeface="Modern" pitchFamily="50"/>
            </a:endParaRPr>
          </a:p>
        </p:txBody>
      </p:sp>
      <p:pic>
        <p:nvPicPr>
          <p:cNvPr id="98313" name="Picture 3">
            <a:extLst>
              <a:ext uri="{FF2B5EF4-FFF2-40B4-BE49-F238E27FC236}">
                <a16:creationId xmlns:a16="http://schemas.microsoft.com/office/drawing/2014/main" id="{35095F62-94BD-47E4-A72B-2877DA52E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151" y="1433514"/>
            <a:ext cx="7769225"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a:extLst>
              <a:ext uri="{FF2B5EF4-FFF2-40B4-BE49-F238E27FC236}">
                <a16:creationId xmlns:a16="http://schemas.microsoft.com/office/drawing/2014/main" id="{F73E6D5C-BA32-4467-BE0F-BEFB30C7D037}"/>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8CEDADC5-0E71-4908-B1BA-5A66FFEB015F}"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35</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9331" name="Footer Placeholder 3">
            <a:extLst>
              <a:ext uri="{FF2B5EF4-FFF2-40B4-BE49-F238E27FC236}">
                <a16:creationId xmlns:a16="http://schemas.microsoft.com/office/drawing/2014/main" id="{E377EDEF-79B4-45AC-9E84-91D1C8BD0D5F}"/>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9332" name="Picture 14">
            <a:extLst>
              <a:ext uri="{FF2B5EF4-FFF2-40B4-BE49-F238E27FC236}">
                <a16:creationId xmlns:a16="http://schemas.microsoft.com/office/drawing/2014/main" id="{A5815FBA-227A-4A11-83DF-9984A3C5743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ctangle 15">
            <a:extLst>
              <a:ext uri="{FF2B5EF4-FFF2-40B4-BE49-F238E27FC236}">
                <a16:creationId xmlns:a16="http://schemas.microsoft.com/office/drawing/2014/main" id="{15875F06-6F47-47E5-9F63-B3A2431250CB}"/>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9334" name="Rectangle 16">
            <a:extLst>
              <a:ext uri="{FF2B5EF4-FFF2-40B4-BE49-F238E27FC236}">
                <a16:creationId xmlns:a16="http://schemas.microsoft.com/office/drawing/2014/main" id="{06258166-37D1-4BD4-B62E-79D259AA7C0B}"/>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9335" name="Line 17">
            <a:extLst>
              <a:ext uri="{FF2B5EF4-FFF2-40B4-BE49-F238E27FC236}">
                <a16:creationId xmlns:a16="http://schemas.microsoft.com/office/drawing/2014/main" id="{E95271B7-50A6-4BED-9456-C1D294CAC831}"/>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AC73D49B-65D5-4065-AF74-896126DFE973}"/>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600" b="1" dirty="0">
                <a:solidFill>
                  <a:srgbClr val="0033CC"/>
                </a:solidFill>
                <a:latin typeface="Modern" pitchFamily="50"/>
                <a:cs typeface="Arial" panose="020B0604020202020204" pitchFamily="34" charset="0"/>
              </a:rPr>
              <a:t>طريقة استخدام الجدول</a:t>
            </a:r>
            <a:endParaRPr lang="en-GB" sz="3600" b="1" dirty="0">
              <a:solidFill>
                <a:srgbClr val="0033CC"/>
              </a:solidFill>
              <a:latin typeface="Modern" pitchFamily="50"/>
            </a:endParaRPr>
          </a:p>
        </p:txBody>
      </p:sp>
      <p:sp>
        <p:nvSpPr>
          <p:cNvPr id="9" name="Rectangle 3">
            <a:extLst>
              <a:ext uri="{FF2B5EF4-FFF2-40B4-BE49-F238E27FC236}">
                <a16:creationId xmlns:a16="http://schemas.microsoft.com/office/drawing/2014/main" id="{010CC701-6E80-4F94-98CC-ABFAD4913446}"/>
              </a:ext>
            </a:extLst>
          </p:cNvPr>
          <p:cNvSpPr txBox="1">
            <a:spLocks noChangeArrowheads="1"/>
          </p:cNvSpPr>
          <p:nvPr/>
        </p:nvSpPr>
        <p:spPr bwMode="auto">
          <a:xfrm>
            <a:off x="1590675" y="1514475"/>
            <a:ext cx="828675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2800">
                <a:solidFill>
                  <a:srgbClr val="000000"/>
                </a:solidFill>
                <a:latin typeface="+mn-lt"/>
                <a:ea typeface="+mn-ea"/>
                <a:cs typeface="+mn-cs"/>
              </a:defRPr>
            </a:lvl1pPr>
            <a:lvl2pPr marL="457200" indent="0" algn="ctr" rtl="0" eaLnBrk="0" fontAlgn="base" hangingPunct="0">
              <a:spcBef>
                <a:spcPct val="20000"/>
              </a:spcBef>
              <a:spcAft>
                <a:spcPct val="0"/>
              </a:spcAft>
              <a:buNone/>
              <a:defRPr sz="2400">
                <a:solidFill>
                  <a:srgbClr val="000000"/>
                </a:solidFill>
                <a:latin typeface="+mn-lt"/>
              </a:defRPr>
            </a:lvl2pPr>
            <a:lvl3pPr marL="914400" indent="0" algn="ctr" rtl="0" eaLnBrk="0" fontAlgn="base" hangingPunct="0">
              <a:spcBef>
                <a:spcPct val="20000"/>
              </a:spcBef>
              <a:spcAft>
                <a:spcPct val="0"/>
              </a:spcAft>
              <a:buNone/>
              <a:defRPr sz="2400" b="1">
                <a:solidFill>
                  <a:srgbClr val="000000"/>
                </a:solidFill>
                <a:latin typeface="Modern" pitchFamily="50"/>
              </a:defRPr>
            </a:lvl3pPr>
            <a:lvl4pPr marL="1371600" indent="0" algn="ctr" rtl="0" eaLnBrk="0" fontAlgn="base" hangingPunct="0">
              <a:spcBef>
                <a:spcPct val="20000"/>
              </a:spcBef>
              <a:spcAft>
                <a:spcPct val="0"/>
              </a:spcAft>
              <a:buNone/>
              <a:defRPr sz="2400" b="1">
                <a:solidFill>
                  <a:srgbClr val="000000"/>
                </a:solidFill>
                <a:latin typeface="Modern" pitchFamily="50"/>
              </a:defRPr>
            </a:lvl4pPr>
            <a:lvl5pPr marL="1828800" indent="0" algn="ctr" rtl="0" eaLnBrk="0" fontAlgn="base" hangingPunct="0">
              <a:spcBef>
                <a:spcPct val="20000"/>
              </a:spcBef>
              <a:spcAft>
                <a:spcPct val="0"/>
              </a:spcAft>
              <a:buNone/>
              <a:defRPr sz="2400" b="1">
                <a:solidFill>
                  <a:srgbClr val="000000"/>
                </a:solidFill>
                <a:latin typeface="Modern" pitchFamily="50"/>
              </a:defRPr>
            </a:lvl5pPr>
            <a:lvl6pPr marL="2286000" indent="0" algn="ctr" rtl="0" eaLnBrk="0" fontAlgn="base" hangingPunct="0">
              <a:spcBef>
                <a:spcPct val="20000"/>
              </a:spcBef>
              <a:spcAft>
                <a:spcPct val="0"/>
              </a:spcAft>
              <a:buNone/>
              <a:defRPr sz="2400" b="1">
                <a:solidFill>
                  <a:srgbClr val="000000"/>
                </a:solidFill>
                <a:latin typeface="Modern" pitchFamily="50"/>
              </a:defRPr>
            </a:lvl6pPr>
            <a:lvl7pPr marL="2743200" indent="0" algn="ctr" rtl="0" eaLnBrk="0" fontAlgn="base" hangingPunct="0">
              <a:spcBef>
                <a:spcPct val="20000"/>
              </a:spcBef>
              <a:spcAft>
                <a:spcPct val="0"/>
              </a:spcAft>
              <a:buNone/>
              <a:defRPr sz="2400" b="1">
                <a:solidFill>
                  <a:srgbClr val="000000"/>
                </a:solidFill>
                <a:latin typeface="Modern" pitchFamily="50"/>
              </a:defRPr>
            </a:lvl7pPr>
            <a:lvl8pPr marL="3200400" indent="0" algn="ctr" rtl="0" eaLnBrk="0" fontAlgn="base" hangingPunct="0">
              <a:spcBef>
                <a:spcPct val="20000"/>
              </a:spcBef>
              <a:spcAft>
                <a:spcPct val="0"/>
              </a:spcAft>
              <a:buNone/>
              <a:defRPr sz="2400" b="1">
                <a:solidFill>
                  <a:srgbClr val="000000"/>
                </a:solidFill>
                <a:latin typeface="Modern" pitchFamily="50"/>
              </a:defRPr>
            </a:lvl8pPr>
            <a:lvl9pPr marL="3657600" indent="0" algn="ctr" rtl="0" eaLnBrk="0" fontAlgn="base" hangingPunct="0">
              <a:spcBef>
                <a:spcPct val="20000"/>
              </a:spcBef>
              <a:spcAft>
                <a:spcPct val="0"/>
              </a:spcAft>
              <a:buNone/>
              <a:defRPr sz="2400" b="1">
                <a:solidFill>
                  <a:srgbClr val="000000"/>
                </a:solidFill>
                <a:latin typeface="Modern" pitchFamily="50"/>
              </a:defRPr>
            </a:lvl9pPr>
          </a:lstStyle>
          <a:p>
            <a:pPr algn="r" rtl="1" eaLnBrk="1" hangingPunct="1">
              <a:defRPr/>
            </a:pPr>
            <a:endParaRPr lang="en-US" sz="2000" b="1" dirty="0">
              <a:solidFill>
                <a:srgbClr val="0033CC"/>
              </a:solidFill>
              <a:latin typeface="Arial" pitchFamily="34" charset="0"/>
              <a:sym typeface="Symbol" pitchFamily="18" charset="2"/>
            </a:endParaRPr>
          </a:p>
          <a:p>
            <a:pPr marL="457200" indent="-457200" algn="r" rtl="1" eaLnBrk="1" hangingPunct="1">
              <a:buFont typeface="Arial" pitchFamily="34" charset="0"/>
              <a:buChar char="•"/>
              <a:defRPr/>
            </a:pPr>
            <a:r>
              <a:rPr lang="ar-SA" sz="2000" b="1" dirty="0">
                <a:solidFill>
                  <a:srgbClr val="0033CC"/>
                </a:solidFill>
                <a:latin typeface="Arial" pitchFamily="34" charset="0"/>
                <a:cs typeface="Arial" panose="020B0604020202020204" pitchFamily="34" charset="0"/>
                <a:sym typeface="Symbol" pitchFamily="18" charset="2"/>
              </a:rPr>
              <a:t>لحساب الاحتمال </a:t>
            </a:r>
            <a:r>
              <a:rPr lang="en-US" sz="2000" b="1" dirty="0">
                <a:solidFill>
                  <a:srgbClr val="0033CC"/>
                </a:solidFill>
                <a:latin typeface="Arial" pitchFamily="34" charset="0"/>
                <a:sym typeface="Symbol" pitchFamily="18" charset="2"/>
              </a:rPr>
              <a:t>P(0&lt; Z &lt; 1.55)</a:t>
            </a:r>
            <a:endParaRPr lang="ar-SA" sz="2000" b="1" dirty="0">
              <a:solidFill>
                <a:srgbClr val="0033CC"/>
              </a:solidFill>
              <a:latin typeface="Arial" pitchFamily="34" charset="0"/>
              <a:cs typeface="Arial" panose="020B0604020202020204" pitchFamily="34" charset="0"/>
              <a:sym typeface="Symbol" pitchFamily="18" charset="2"/>
            </a:endParaRPr>
          </a:p>
          <a:p>
            <a:pPr algn="r" rtl="1" eaLnBrk="1" hangingPunct="1">
              <a:defRPr/>
            </a:pPr>
            <a:r>
              <a:rPr lang="en-US" sz="2000" b="1" dirty="0">
                <a:solidFill>
                  <a:srgbClr val="0033CC"/>
                </a:solidFill>
                <a:latin typeface="Arial" pitchFamily="34" charset="0"/>
                <a:sym typeface="Symbol" pitchFamily="18" charset="2"/>
              </a:rPr>
              <a:t>     </a:t>
            </a:r>
            <a:r>
              <a:rPr lang="ar-SA" sz="2000" b="1" dirty="0">
                <a:solidFill>
                  <a:srgbClr val="0033CC"/>
                </a:solidFill>
                <a:latin typeface="Arial" pitchFamily="34" charset="0"/>
                <a:cs typeface="Arial" panose="020B0604020202020204" pitchFamily="34" charset="0"/>
                <a:sym typeface="Symbol" pitchFamily="18" charset="2"/>
              </a:rPr>
              <a:t>نوجد المساحة المظللة من الجدول:</a:t>
            </a:r>
          </a:p>
          <a:p>
            <a:pPr algn="r" rtl="1" eaLnBrk="1" hangingPunct="1">
              <a:defRPr/>
            </a:pPr>
            <a:r>
              <a:rPr lang="en-US" sz="2000" dirty="0">
                <a:solidFill>
                  <a:srgbClr val="0033CC"/>
                </a:solidFill>
                <a:latin typeface="Arial" pitchFamily="34" charset="0"/>
                <a:sym typeface="Symbol" pitchFamily="18" charset="2"/>
              </a:rPr>
              <a:t> </a:t>
            </a:r>
            <a:r>
              <a:rPr lang="en-US" sz="2000" dirty="0">
                <a:solidFill>
                  <a:srgbClr val="C00000"/>
                </a:solidFill>
                <a:latin typeface="Arial" pitchFamily="34" charset="0"/>
                <a:sym typeface="Symbol" pitchFamily="18" charset="2"/>
              </a:rPr>
              <a:t>P(Z &lt; 1.55) = 0.4394</a:t>
            </a:r>
            <a:r>
              <a:rPr lang="en-US" sz="2000" dirty="0">
                <a:solidFill>
                  <a:srgbClr val="0033CC"/>
                </a:solidFill>
                <a:latin typeface="Arial" pitchFamily="34" charset="0"/>
                <a:sym typeface="Symbol" pitchFamily="18" charset="2"/>
              </a:rPr>
              <a:t>		</a:t>
            </a:r>
          </a:p>
          <a:p>
            <a:pPr algn="r" rtl="1" eaLnBrk="1" hangingPunct="1">
              <a:defRPr/>
            </a:pPr>
            <a:endParaRPr lang="en-US" sz="2000" b="1" dirty="0">
              <a:solidFill>
                <a:srgbClr val="0033CC"/>
              </a:solidFill>
              <a:latin typeface="Arial" pitchFamily="34" charset="0"/>
              <a:sym typeface="Symbol" pitchFamily="18" charset="2"/>
            </a:endParaRPr>
          </a:p>
          <a:p>
            <a:pPr algn="r" rtl="1" eaLnBrk="1" hangingPunct="1">
              <a:defRPr/>
            </a:pPr>
            <a:endParaRPr lang="en-US" sz="2000" b="1" dirty="0">
              <a:solidFill>
                <a:srgbClr val="0033CC"/>
              </a:solidFill>
              <a:latin typeface="Arial" pitchFamily="34" charset="0"/>
              <a:sym typeface="Symbol" pitchFamily="18" charset="2"/>
            </a:endParaRPr>
          </a:p>
          <a:p>
            <a:pPr marL="342900" indent="-342900" algn="r" rtl="1" eaLnBrk="1" hangingPunct="1">
              <a:buFont typeface="Arial" pitchFamily="34" charset="0"/>
              <a:buChar char="•"/>
              <a:defRPr/>
            </a:pPr>
            <a:r>
              <a:rPr lang="ar-SA" sz="2000" b="1" dirty="0">
                <a:solidFill>
                  <a:srgbClr val="0033CC"/>
                </a:solidFill>
                <a:latin typeface="Arial" pitchFamily="34" charset="0"/>
                <a:cs typeface="Arial" panose="020B0604020202020204" pitchFamily="34" charset="0"/>
                <a:sym typeface="Symbol" pitchFamily="18" charset="2"/>
              </a:rPr>
              <a:t>لحساب الاحتمال </a:t>
            </a:r>
            <a:r>
              <a:rPr lang="en-US" sz="2000" b="1" dirty="0">
                <a:solidFill>
                  <a:srgbClr val="0033CC"/>
                </a:solidFill>
                <a:latin typeface="Arial" pitchFamily="34" charset="0"/>
                <a:sym typeface="Symbol" pitchFamily="18" charset="2"/>
              </a:rPr>
              <a:t>P(Z  </a:t>
            </a:r>
            <a:r>
              <a:rPr lang="en-US" sz="2000" b="1" dirty="0">
                <a:solidFill>
                  <a:srgbClr val="0033CC"/>
                </a:solidFill>
                <a:latin typeface="Arial" pitchFamily="34" charset="0"/>
                <a:sym typeface="Symbol"/>
              </a:rPr>
              <a:t> 0.93</a:t>
            </a:r>
            <a:r>
              <a:rPr lang="en-US" sz="2000" b="1" dirty="0">
                <a:solidFill>
                  <a:srgbClr val="0033CC"/>
                </a:solidFill>
                <a:latin typeface="Arial" pitchFamily="34" charset="0"/>
                <a:sym typeface="Symbol" pitchFamily="18" charset="2"/>
              </a:rPr>
              <a:t>)</a:t>
            </a:r>
            <a:endParaRPr lang="ar-SA" sz="2000" b="1" dirty="0">
              <a:solidFill>
                <a:srgbClr val="0033CC"/>
              </a:solidFill>
              <a:latin typeface="Arial" pitchFamily="34" charset="0"/>
              <a:cs typeface="Arial" panose="020B0604020202020204" pitchFamily="34" charset="0"/>
              <a:sym typeface="Symbol" pitchFamily="18" charset="2"/>
            </a:endParaRPr>
          </a:p>
          <a:p>
            <a:pPr algn="r" rtl="1" eaLnBrk="1" hangingPunct="1">
              <a:defRPr/>
            </a:pPr>
            <a:r>
              <a:rPr lang="en-US" sz="2000" b="1" dirty="0">
                <a:solidFill>
                  <a:srgbClr val="0033CC"/>
                </a:solidFill>
                <a:latin typeface="Arial" pitchFamily="34" charset="0"/>
                <a:sym typeface="Symbol" pitchFamily="18" charset="2"/>
              </a:rPr>
              <a:t>     </a:t>
            </a:r>
            <a:r>
              <a:rPr lang="ar-SA" sz="2000" b="1" dirty="0">
                <a:solidFill>
                  <a:srgbClr val="0033CC"/>
                </a:solidFill>
                <a:latin typeface="Arial" pitchFamily="34" charset="0"/>
                <a:cs typeface="Arial" panose="020B0604020202020204" pitchFamily="34" charset="0"/>
                <a:sym typeface="Symbol" pitchFamily="18" charset="2"/>
              </a:rPr>
              <a:t>نوجد المساحة المظللة من الجدول:</a:t>
            </a:r>
            <a:endParaRPr lang="en-US" sz="2000" b="1" dirty="0">
              <a:solidFill>
                <a:srgbClr val="0033CC"/>
              </a:solidFill>
              <a:latin typeface="Arial" pitchFamily="34" charset="0"/>
              <a:sym typeface="Symbol" pitchFamily="18" charset="2"/>
            </a:endParaRPr>
          </a:p>
          <a:p>
            <a:pPr algn="r" rtl="1" eaLnBrk="1" hangingPunct="1">
              <a:defRPr/>
            </a:pPr>
            <a:endParaRPr lang="ar-SA" sz="2000" b="1" dirty="0">
              <a:solidFill>
                <a:srgbClr val="0033CC"/>
              </a:solidFill>
              <a:latin typeface="Arial" pitchFamily="34" charset="0"/>
              <a:cs typeface="Arial" panose="020B0604020202020204" pitchFamily="34" charset="0"/>
              <a:sym typeface="Symbol" pitchFamily="18" charset="2"/>
            </a:endParaRPr>
          </a:p>
          <a:p>
            <a:pPr algn="r" rtl="1" eaLnBrk="1" hangingPunct="1">
              <a:defRPr/>
            </a:pPr>
            <a:r>
              <a:rPr lang="en-US" sz="2000" dirty="0">
                <a:solidFill>
                  <a:srgbClr val="C00000"/>
                </a:solidFill>
                <a:latin typeface="Arial" pitchFamily="34" charset="0"/>
                <a:sym typeface="Symbol" pitchFamily="18" charset="2"/>
              </a:rPr>
              <a:t>   </a:t>
            </a:r>
            <a:r>
              <a:rPr lang="ar-SA" sz="2000" dirty="0">
                <a:solidFill>
                  <a:srgbClr val="C00000"/>
                </a:solidFill>
                <a:latin typeface="Arial" pitchFamily="34" charset="0"/>
                <a:cs typeface="Arial" panose="020B0604020202020204" pitchFamily="34" charset="0"/>
                <a:sym typeface="Symbol" pitchFamily="18" charset="2"/>
              </a:rPr>
              <a:t> </a:t>
            </a:r>
            <a:r>
              <a:rPr lang="en-US" sz="2000" dirty="0">
                <a:solidFill>
                  <a:srgbClr val="C00000"/>
                </a:solidFill>
                <a:latin typeface="Arial" pitchFamily="34" charset="0"/>
                <a:sym typeface="Symbol" pitchFamily="18" charset="2"/>
              </a:rPr>
              <a:t>0.3238 = 0.1762 </a:t>
            </a:r>
            <a:r>
              <a:rPr lang="ar-SA" sz="2000" dirty="0">
                <a:solidFill>
                  <a:srgbClr val="C00000"/>
                </a:solidFill>
                <a:latin typeface="Arial" pitchFamily="34" charset="0"/>
                <a:cs typeface="Arial" panose="020B0604020202020204" pitchFamily="34" charset="0"/>
                <a:sym typeface="Symbol" pitchFamily="18" charset="2"/>
              </a:rPr>
              <a:t> </a:t>
            </a:r>
            <a:r>
              <a:rPr lang="en-US" sz="2000" dirty="0">
                <a:solidFill>
                  <a:srgbClr val="C00000"/>
                </a:solidFill>
                <a:latin typeface="Arial" pitchFamily="34" charset="0"/>
                <a:sym typeface="Symbol" pitchFamily="18" charset="2"/>
              </a:rPr>
              <a:t>-</a:t>
            </a:r>
            <a:r>
              <a:rPr lang="ar-SA" sz="2000" dirty="0">
                <a:solidFill>
                  <a:srgbClr val="C00000"/>
                </a:solidFill>
                <a:latin typeface="Arial" pitchFamily="34" charset="0"/>
                <a:cs typeface="Arial" panose="020B0604020202020204" pitchFamily="34" charset="0"/>
                <a:sym typeface="Symbol" pitchFamily="18" charset="2"/>
              </a:rPr>
              <a:t> </a:t>
            </a:r>
            <a:r>
              <a:rPr lang="en-US" sz="2000" dirty="0">
                <a:solidFill>
                  <a:srgbClr val="C00000"/>
                </a:solidFill>
                <a:latin typeface="Arial" pitchFamily="34" charset="0"/>
                <a:sym typeface="Symbol" pitchFamily="18" charset="2"/>
              </a:rPr>
              <a:t>P(Z </a:t>
            </a:r>
            <a:r>
              <a:rPr lang="en-US" sz="2000" dirty="0">
                <a:solidFill>
                  <a:srgbClr val="C00000"/>
                </a:solidFill>
                <a:latin typeface="Arial" pitchFamily="34" charset="0"/>
                <a:sym typeface="Symbol"/>
              </a:rPr>
              <a:t> 0.93</a:t>
            </a:r>
            <a:r>
              <a:rPr lang="en-US" sz="2000" dirty="0">
                <a:solidFill>
                  <a:srgbClr val="C00000"/>
                </a:solidFill>
                <a:latin typeface="Arial" pitchFamily="34" charset="0"/>
                <a:sym typeface="Symbol" pitchFamily="18" charset="2"/>
              </a:rPr>
              <a:t>) = 0.50</a:t>
            </a:r>
            <a:endParaRPr lang="ar-SA" sz="2000" dirty="0">
              <a:solidFill>
                <a:srgbClr val="C00000"/>
              </a:solidFill>
              <a:latin typeface="Arial" pitchFamily="34" charset="0"/>
              <a:cs typeface="Arial" panose="020B0604020202020204" pitchFamily="34" charset="0"/>
              <a:sym typeface="Symbol" pitchFamily="18" charset="2"/>
            </a:endParaRPr>
          </a:p>
          <a:p>
            <a:pPr algn="r" rtl="1" eaLnBrk="1" hangingPunct="1">
              <a:defRPr/>
            </a:pPr>
            <a:endParaRPr lang="en-US" sz="2000" b="1" dirty="0">
              <a:solidFill>
                <a:srgbClr val="0033CC"/>
              </a:solidFill>
              <a:latin typeface="Arial" pitchFamily="34" charset="0"/>
              <a:sym typeface="Symbol" pitchFamily="18" charset="2"/>
            </a:endParaRPr>
          </a:p>
          <a:p>
            <a:pPr algn="r" rtl="1" eaLnBrk="1" hangingPunct="1">
              <a:defRPr/>
            </a:pPr>
            <a:endParaRPr lang="en-US" sz="2000" b="1" dirty="0">
              <a:solidFill>
                <a:srgbClr val="0033CC"/>
              </a:solidFill>
              <a:latin typeface="Arial" pitchFamily="34" charset="0"/>
              <a:sym typeface="Symbol" pitchFamily="18" charset="2"/>
            </a:endParaRPr>
          </a:p>
          <a:p>
            <a:pPr algn="r" rtl="1" eaLnBrk="1" hangingPunct="1">
              <a:defRPr/>
            </a:pPr>
            <a:endParaRPr lang="en-US" sz="2000" b="1" dirty="0">
              <a:solidFill>
                <a:srgbClr val="0033CC"/>
              </a:solidFill>
              <a:latin typeface="Arial" pitchFamily="34" charset="0"/>
              <a:sym typeface="Symbol" pitchFamily="18" charset="2"/>
            </a:endParaRPr>
          </a:p>
          <a:p>
            <a:pPr algn="r" rtl="1" eaLnBrk="1" hangingPunct="1">
              <a:defRPr/>
            </a:pPr>
            <a:endParaRPr lang="en-US" sz="2000" b="1" dirty="0">
              <a:solidFill>
                <a:srgbClr val="0033CC"/>
              </a:solidFill>
              <a:latin typeface="Arial" pitchFamily="34" charset="0"/>
              <a:sym typeface="Symbol" pitchFamily="18" charset="2"/>
            </a:endParaRPr>
          </a:p>
          <a:p>
            <a:pPr algn="r" rtl="1" eaLnBrk="1" hangingPunct="1">
              <a:defRPr/>
            </a:pPr>
            <a:endParaRPr lang="en-US" sz="2000" b="1" dirty="0">
              <a:solidFill>
                <a:srgbClr val="0033CC"/>
              </a:solidFill>
              <a:latin typeface="Arial" pitchFamily="34" charset="0"/>
              <a:sym typeface="Symbol" pitchFamily="18" charset="2"/>
            </a:endParaRPr>
          </a:p>
          <a:p>
            <a:pPr algn="r" rtl="1" eaLnBrk="1" hangingPunct="1">
              <a:defRPr/>
            </a:pPr>
            <a:r>
              <a:rPr lang="en-US" sz="2000" b="1" dirty="0">
                <a:solidFill>
                  <a:srgbClr val="0033CC"/>
                </a:solidFill>
                <a:latin typeface="Arial" pitchFamily="34" charset="0"/>
                <a:sym typeface="Symbol" pitchFamily="18" charset="2"/>
              </a:rPr>
              <a:t> </a:t>
            </a:r>
          </a:p>
          <a:p>
            <a:pPr algn="r" rtl="1" eaLnBrk="1" hangingPunct="1">
              <a:defRPr/>
            </a:pPr>
            <a:endParaRPr lang="en-US" sz="2000" b="1" dirty="0">
              <a:latin typeface="Arial" pitchFamily="34" charset="0"/>
              <a:sym typeface="Symbol" pitchFamily="18" charset="2"/>
            </a:endParaRPr>
          </a:p>
          <a:p>
            <a:pPr algn="r" rtl="1" eaLnBrk="1" hangingPunct="1">
              <a:defRPr/>
            </a:pPr>
            <a:endParaRPr lang="en-US" sz="2000" b="1" dirty="0">
              <a:latin typeface="Arial" pitchFamily="34" charset="0"/>
              <a:sym typeface="Symbol" pitchFamily="18" charset="2"/>
            </a:endParaRPr>
          </a:p>
        </p:txBody>
      </p:sp>
      <p:grpSp>
        <p:nvGrpSpPr>
          <p:cNvPr id="99338" name="Group 88072">
            <a:extLst>
              <a:ext uri="{FF2B5EF4-FFF2-40B4-BE49-F238E27FC236}">
                <a16:creationId xmlns:a16="http://schemas.microsoft.com/office/drawing/2014/main" id="{212488ED-F27D-4309-A203-67B9066C8D16}"/>
              </a:ext>
            </a:extLst>
          </p:cNvPr>
          <p:cNvGrpSpPr>
            <a:grpSpLocks/>
          </p:cNvGrpSpPr>
          <p:nvPr/>
        </p:nvGrpSpPr>
        <p:grpSpPr bwMode="auto">
          <a:xfrm>
            <a:off x="95250" y="1930400"/>
            <a:ext cx="5716588" cy="1555750"/>
            <a:chOff x="-1428312" y="1930241"/>
            <a:chExt cx="5715469" cy="1555607"/>
          </a:xfrm>
        </p:grpSpPr>
        <p:sp>
          <p:nvSpPr>
            <p:cNvPr id="99349" name="Freeform 18">
              <a:extLst>
                <a:ext uri="{FF2B5EF4-FFF2-40B4-BE49-F238E27FC236}">
                  <a16:creationId xmlns:a16="http://schemas.microsoft.com/office/drawing/2014/main" id="{AE360E1F-0618-4A50-910D-1E8CB0A521AA}"/>
                </a:ext>
              </a:extLst>
            </p:cNvPr>
            <p:cNvSpPr>
              <a:spLocks/>
            </p:cNvSpPr>
            <p:nvPr/>
          </p:nvSpPr>
          <p:spPr bwMode="auto">
            <a:xfrm>
              <a:off x="339630" y="1930241"/>
              <a:ext cx="3880040" cy="1076550"/>
            </a:xfrm>
            <a:custGeom>
              <a:avLst/>
              <a:gdLst>
                <a:gd name="T0" fmla="*/ 0 w 1277"/>
                <a:gd name="T1" fmla="*/ 2147483647 h 821"/>
                <a:gd name="T2" fmla="*/ 2147483647 w 1277"/>
                <a:gd name="T3" fmla="*/ 2147483647 h 821"/>
                <a:gd name="T4" fmla="*/ 2147483647 w 1277"/>
                <a:gd name="T5" fmla="*/ 2147483647 h 821"/>
                <a:gd name="T6" fmla="*/ 2147483647 w 1277"/>
                <a:gd name="T7" fmla="*/ 2147483647 h 821"/>
                <a:gd name="T8" fmla="*/ 2147483647 w 1277"/>
                <a:gd name="T9" fmla="*/ 2147483647 h 821"/>
                <a:gd name="T10" fmla="*/ 2147483647 w 1277"/>
                <a:gd name="T11" fmla="*/ 2147483647 h 821"/>
                <a:gd name="T12" fmla="*/ 2147483647 w 1277"/>
                <a:gd name="T13" fmla="*/ 2147483647 h 821"/>
                <a:gd name="T14" fmla="*/ 2147483647 w 1277"/>
                <a:gd name="T15" fmla="*/ 2147483647 h 821"/>
                <a:gd name="T16" fmla="*/ 2147483647 w 1277"/>
                <a:gd name="T17" fmla="*/ 2147483647 h 821"/>
                <a:gd name="T18" fmla="*/ 2147483647 w 1277"/>
                <a:gd name="T19" fmla="*/ 2147483647 h 821"/>
                <a:gd name="T20" fmla="*/ 2147483647 w 1277"/>
                <a:gd name="T21" fmla="*/ 2147483647 h 821"/>
                <a:gd name="T22" fmla="*/ 2147483647 w 1277"/>
                <a:gd name="T23" fmla="*/ 2147483647 h 821"/>
                <a:gd name="T24" fmla="*/ 2147483647 w 1277"/>
                <a:gd name="T25" fmla="*/ 2147483647 h 821"/>
                <a:gd name="T26" fmla="*/ 2147483647 w 1277"/>
                <a:gd name="T27" fmla="*/ 2147483647 h 821"/>
                <a:gd name="T28" fmla="*/ 2147483647 w 1277"/>
                <a:gd name="T29" fmla="*/ 2147483647 h 821"/>
                <a:gd name="T30" fmla="*/ 2147483647 w 1277"/>
                <a:gd name="T31" fmla="*/ 2147483647 h 821"/>
                <a:gd name="T32" fmla="*/ 2147483647 w 1277"/>
                <a:gd name="T33" fmla="*/ 2147483647 h 821"/>
                <a:gd name="T34" fmla="*/ 2147483647 w 1277"/>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99350" name="Line 19">
              <a:extLst>
                <a:ext uri="{FF2B5EF4-FFF2-40B4-BE49-F238E27FC236}">
                  <a16:creationId xmlns:a16="http://schemas.microsoft.com/office/drawing/2014/main" id="{C5776953-BA9B-4079-97EE-E4CE21D131FE}"/>
                </a:ext>
              </a:extLst>
            </p:cNvPr>
            <p:cNvSpPr>
              <a:spLocks noChangeShapeType="1"/>
            </p:cNvSpPr>
            <p:nvPr/>
          </p:nvSpPr>
          <p:spPr bwMode="auto">
            <a:xfrm>
              <a:off x="272142" y="3098634"/>
              <a:ext cx="40150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99351" name="Line 21">
              <a:extLst>
                <a:ext uri="{FF2B5EF4-FFF2-40B4-BE49-F238E27FC236}">
                  <a16:creationId xmlns:a16="http://schemas.microsoft.com/office/drawing/2014/main" id="{70EBB694-FCB2-4B06-870E-75CE7EFCB737}"/>
                </a:ext>
              </a:extLst>
            </p:cNvPr>
            <p:cNvSpPr>
              <a:spLocks noChangeShapeType="1"/>
            </p:cNvSpPr>
            <p:nvPr/>
          </p:nvSpPr>
          <p:spPr bwMode="auto">
            <a:xfrm>
              <a:off x="3457949" y="2484384"/>
              <a:ext cx="0" cy="631888"/>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99352" name="Text Box 28">
              <a:extLst>
                <a:ext uri="{FF2B5EF4-FFF2-40B4-BE49-F238E27FC236}">
                  <a16:creationId xmlns:a16="http://schemas.microsoft.com/office/drawing/2014/main" id="{1129D604-4096-4BEE-914F-25BF78070D28}"/>
                </a:ext>
              </a:extLst>
            </p:cNvPr>
            <p:cNvSpPr txBox="1">
              <a:spLocks noChangeArrowheads="1"/>
            </p:cNvSpPr>
            <p:nvPr/>
          </p:nvSpPr>
          <p:spPr bwMode="auto">
            <a:xfrm>
              <a:off x="2577164" y="3116272"/>
              <a:ext cx="1642506" cy="36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50000"/>
                </a:spcBef>
                <a:spcAft>
                  <a:spcPct val="0"/>
                </a:spcAft>
              </a:pPr>
              <a:r>
                <a:rPr lang="en-US" altLang="ar-SA" sz="1800" b="1">
                  <a:solidFill>
                    <a:srgbClr val="FF00FF"/>
                  </a:solidFill>
                  <a:latin typeface="Verdana" panose="020B0604030504040204" pitchFamily="34" charset="0"/>
                  <a:cs typeface="Arial" panose="020B0604020202020204" pitchFamily="34" charset="0"/>
                </a:rPr>
                <a:t>1.55</a:t>
              </a:r>
            </a:p>
          </p:txBody>
        </p:sp>
        <p:sp>
          <p:nvSpPr>
            <p:cNvPr id="99353" name="Line 29">
              <a:extLst>
                <a:ext uri="{FF2B5EF4-FFF2-40B4-BE49-F238E27FC236}">
                  <a16:creationId xmlns:a16="http://schemas.microsoft.com/office/drawing/2014/main" id="{49B83215-E7A2-4E80-9FCE-B7E7CBD56A0E}"/>
                </a:ext>
              </a:extLst>
            </p:cNvPr>
            <p:cNvSpPr>
              <a:spLocks noChangeShapeType="1"/>
            </p:cNvSpPr>
            <p:nvPr/>
          </p:nvSpPr>
          <p:spPr bwMode="auto">
            <a:xfrm flipV="1">
              <a:off x="-1428312" y="2791050"/>
              <a:ext cx="0" cy="93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grpSp>
      <p:grpSp>
        <p:nvGrpSpPr>
          <p:cNvPr id="23" name="Group 4">
            <a:extLst>
              <a:ext uri="{FF2B5EF4-FFF2-40B4-BE49-F238E27FC236}">
                <a16:creationId xmlns:a16="http://schemas.microsoft.com/office/drawing/2014/main" id="{C177E757-CABC-4EE2-AA3F-B5109D5CD8CA}"/>
              </a:ext>
            </a:extLst>
          </p:cNvPr>
          <p:cNvGrpSpPr>
            <a:grpSpLocks/>
          </p:cNvGrpSpPr>
          <p:nvPr/>
        </p:nvGrpSpPr>
        <p:grpSpPr bwMode="auto">
          <a:xfrm>
            <a:off x="2028826" y="3703638"/>
            <a:ext cx="3425825" cy="1631950"/>
            <a:chOff x="3288" y="2205"/>
            <a:chExt cx="2158" cy="1547"/>
          </a:xfrm>
        </p:grpSpPr>
        <p:sp>
          <p:nvSpPr>
            <p:cNvPr id="99344" name="Line 5">
              <a:extLst>
                <a:ext uri="{FF2B5EF4-FFF2-40B4-BE49-F238E27FC236}">
                  <a16:creationId xmlns:a16="http://schemas.microsoft.com/office/drawing/2014/main" id="{D3E91138-2EE3-4F62-BA22-C93CDF254BFF}"/>
                </a:ext>
              </a:extLst>
            </p:cNvPr>
            <p:cNvSpPr>
              <a:spLocks noChangeShapeType="1"/>
            </p:cNvSpPr>
            <p:nvPr/>
          </p:nvSpPr>
          <p:spPr bwMode="auto">
            <a:xfrm>
              <a:off x="3334" y="3339"/>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grpSp>
          <p:nvGrpSpPr>
            <p:cNvPr id="99345" name="Group 6">
              <a:extLst>
                <a:ext uri="{FF2B5EF4-FFF2-40B4-BE49-F238E27FC236}">
                  <a16:creationId xmlns:a16="http://schemas.microsoft.com/office/drawing/2014/main" id="{4BB62F25-E123-4A94-85B7-29A5C3D9D420}"/>
                </a:ext>
              </a:extLst>
            </p:cNvPr>
            <p:cNvGrpSpPr>
              <a:grpSpLocks/>
            </p:cNvGrpSpPr>
            <p:nvPr/>
          </p:nvGrpSpPr>
          <p:grpSpPr bwMode="auto">
            <a:xfrm>
              <a:off x="3288" y="2205"/>
              <a:ext cx="2132" cy="1547"/>
              <a:chOff x="3424" y="1616"/>
              <a:chExt cx="2132" cy="1547"/>
            </a:xfrm>
          </p:grpSpPr>
          <p:sp>
            <p:nvSpPr>
              <p:cNvPr id="99346" name="Freeform 7">
                <a:extLst>
                  <a:ext uri="{FF2B5EF4-FFF2-40B4-BE49-F238E27FC236}">
                    <a16:creationId xmlns:a16="http://schemas.microsoft.com/office/drawing/2014/main" id="{63C65CD2-8896-41BA-BF82-7DE2F9193C84}"/>
                  </a:ext>
                </a:extLst>
              </p:cNvPr>
              <p:cNvSpPr>
                <a:spLocks/>
              </p:cNvSpPr>
              <p:nvPr/>
            </p:nvSpPr>
            <p:spPr bwMode="auto">
              <a:xfrm>
                <a:off x="3424" y="1616"/>
                <a:ext cx="2132" cy="1072"/>
              </a:xfrm>
              <a:custGeom>
                <a:avLst/>
                <a:gdLst>
                  <a:gd name="T0" fmla="*/ 0 w 1277"/>
                  <a:gd name="T1" fmla="*/ 130297 h 821"/>
                  <a:gd name="T2" fmla="*/ 3614421 w 1277"/>
                  <a:gd name="T3" fmla="*/ 122318 h 821"/>
                  <a:gd name="T4" fmla="*/ 4461368 w 1277"/>
                  <a:gd name="T5" fmla="*/ 112298 h 821"/>
                  <a:gd name="T6" fmla="*/ 5948936 w 1277"/>
                  <a:gd name="T7" fmla="*/ 94396 h 821"/>
                  <a:gd name="T8" fmla="*/ 6376724 w 1277"/>
                  <a:gd name="T9" fmla="*/ 88456 h 821"/>
                  <a:gd name="T10" fmla="*/ 7422559 w 1277"/>
                  <a:gd name="T11" fmla="*/ 68500 h 821"/>
                  <a:gd name="T12" fmla="*/ 7870068 w 1277"/>
                  <a:gd name="T13" fmla="*/ 54625 h 821"/>
                  <a:gd name="T14" fmla="*/ 8919063 w 1277"/>
                  <a:gd name="T15" fmla="*/ 34760 h 821"/>
                  <a:gd name="T16" fmla="*/ 11466666 w 1277"/>
                  <a:gd name="T17" fmla="*/ 939 h 821"/>
                  <a:gd name="T18" fmla="*/ 14867197 w 1277"/>
                  <a:gd name="T19" fmla="*/ 14689 h 821"/>
                  <a:gd name="T20" fmla="*/ 15927491 w 1277"/>
                  <a:gd name="T21" fmla="*/ 38811 h 821"/>
                  <a:gd name="T22" fmla="*/ 16338090 w 1277"/>
                  <a:gd name="T23" fmla="*/ 44604 h 821"/>
                  <a:gd name="T24" fmla="*/ 17416084 w 1277"/>
                  <a:gd name="T25" fmla="*/ 76552 h 821"/>
                  <a:gd name="T26" fmla="*/ 18055721 w 1277"/>
                  <a:gd name="T27" fmla="*/ 94396 h 821"/>
                  <a:gd name="T28" fmla="*/ 18915393 w 1277"/>
                  <a:gd name="T29" fmla="*/ 106381 h 821"/>
                  <a:gd name="T30" fmla="*/ 19752943 w 1277"/>
                  <a:gd name="T31" fmla="*/ 116374 h 821"/>
                  <a:gd name="T32" fmla="*/ 20179936 w 1277"/>
                  <a:gd name="T33" fmla="*/ 122318 h 821"/>
                  <a:gd name="T34" fmla="*/ 21650091 w 1277"/>
                  <a:gd name="T35" fmla="*/ 126292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99347" name="Line 9">
                <a:extLst>
                  <a:ext uri="{FF2B5EF4-FFF2-40B4-BE49-F238E27FC236}">
                    <a16:creationId xmlns:a16="http://schemas.microsoft.com/office/drawing/2014/main" id="{1776D140-FECE-4FD2-BDB2-D009241702C9}"/>
                  </a:ext>
                </a:extLst>
              </p:cNvPr>
              <p:cNvSpPr>
                <a:spLocks noChangeShapeType="1"/>
              </p:cNvSpPr>
              <p:nvPr/>
            </p:nvSpPr>
            <p:spPr bwMode="auto">
              <a:xfrm>
                <a:off x="4908" y="1780"/>
                <a:ext cx="0" cy="956"/>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99348" name="Rectangle 16">
                <a:extLst>
                  <a:ext uri="{FF2B5EF4-FFF2-40B4-BE49-F238E27FC236}">
                    <a16:creationId xmlns:a16="http://schemas.microsoft.com/office/drawing/2014/main" id="{992E6856-37C8-4832-8838-F4B711F752F9}"/>
                  </a:ext>
                </a:extLst>
              </p:cNvPr>
              <p:cNvSpPr>
                <a:spLocks noChangeArrowheads="1"/>
              </p:cNvSpPr>
              <p:nvPr/>
            </p:nvSpPr>
            <p:spPr bwMode="auto">
              <a:xfrm>
                <a:off x="4773" y="2784"/>
                <a:ext cx="405"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en-US" altLang="ar-SA" sz="2000" b="1">
                    <a:solidFill>
                      <a:srgbClr val="FF00FF"/>
                    </a:solidFill>
                    <a:latin typeface="Verdana" panose="020B0604030504040204" pitchFamily="34" charset="0"/>
                    <a:cs typeface="Arial" panose="020B0604020202020204" pitchFamily="34" charset="0"/>
                  </a:rPr>
                  <a:t>.93</a:t>
                </a:r>
              </a:p>
            </p:txBody>
          </p:sp>
        </p:grpSp>
      </p:grpSp>
      <p:cxnSp>
        <p:nvCxnSpPr>
          <p:cNvPr id="8" name="Straight Connector 7">
            <a:extLst>
              <a:ext uri="{FF2B5EF4-FFF2-40B4-BE49-F238E27FC236}">
                <a16:creationId xmlns:a16="http://schemas.microsoft.com/office/drawing/2014/main" id="{FC9CF941-ED52-4D1C-BC06-681924892538}"/>
              </a:ext>
            </a:extLst>
          </p:cNvPr>
          <p:cNvCxnSpPr/>
          <p:nvPr/>
        </p:nvCxnSpPr>
        <p:spPr bwMode="auto">
          <a:xfrm>
            <a:off x="4089400" y="1952626"/>
            <a:ext cx="0" cy="1146175"/>
          </a:xfrm>
          <a:prstGeom prst="line">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AC894D8B-778F-47A6-A2FE-08072245E2FA}"/>
              </a:ext>
            </a:extLst>
          </p:cNvPr>
          <p:cNvCxnSpPr/>
          <p:nvPr/>
        </p:nvCxnSpPr>
        <p:spPr bwMode="auto">
          <a:xfrm>
            <a:off x="3876675" y="3738564"/>
            <a:ext cx="0" cy="1146175"/>
          </a:xfrm>
          <a:prstGeom prst="line">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99342" name="Freeform 88071">
            <a:extLst>
              <a:ext uri="{FF2B5EF4-FFF2-40B4-BE49-F238E27FC236}">
                <a16:creationId xmlns:a16="http://schemas.microsoft.com/office/drawing/2014/main" id="{2ACCCEFF-3369-4555-93FA-3C49BDC51E3A}"/>
              </a:ext>
            </a:extLst>
          </p:cNvPr>
          <p:cNvSpPr>
            <a:spLocks/>
          </p:cNvSpPr>
          <p:nvPr/>
        </p:nvSpPr>
        <p:spPr bwMode="auto">
          <a:xfrm>
            <a:off x="4087813" y="1962151"/>
            <a:ext cx="938212" cy="1160463"/>
          </a:xfrm>
          <a:custGeom>
            <a:avLst/>
            <a:gdLst>
              <a:gd name="T0" fmla="*/ 23785 w 938151"/>
              <a:gd name="T1" fmla="*/ 16687 h 1160282"/>
              <a:gd name="T2" fmla="*/ 23785 w 938151"/>
              <a:gd name="T3" fmla="*/ 195276 h 1160282"/>
              <a:gd name="T4" fmla="*/ 0 w 938151"/>
              <a:gd name="T5" fmla="*/ 266715 h 1160282"/>
              <a:gd name="T6" fmla="*/ 11893 w 938151"/>
              <a:gd name="T7" fmla="*/ 433412 h 1160282"/>
              <a:gd name="T8" fmla="*/ 23785 w 938151"/>
              <a:gd name="T9" fmla="*/ 516760 h 1160282"/>
              <a:gd name="T10" fmla="*/ 35660 w 938151"/>
              <a:gd name="T11" fmla="*/ 1040651 h 1160282"/>
              <a:gd name="T12" fmla="*/ 47552 w 938151"/>
              <a:gd name="T13" fmla="*/ 1124000 h 1160282"/>
              <a:gd name="T14" fmla="*/ 320991 w 938151"/>
              <a:gd name="T15" fmla="*/ 1135909 h 1160282"/>
              <a:gd name="T16" fmla="*/ 511200 w 938151"/>
              <a:gd name="T17" fmla="*/ 1147818 h 1160282"/>
              <a:gd name="T18" fmla="*/ 915408 w 938151"/>
              <a:gd name="T19" fmla="*/ 945401 h 1160282"/>
              <a:gd name="T20" fmla="*/ 939188 w 938151"/>
              <a:gd name="T21" fmla="*/ 850153 h 1160282"/>
              <a:gd name="T22" fmla="*/ 903528 w 938151"/>
              <a:gd name="T23" fmla="*/ 540579 h 1160282"/>
              <a:gd name="T24" fmla="*/ 891636 w 938151"/>
              <a:gd name="T25" fmla="*/ 504851 h 1160282"/>
              <a:gd name="T26" fmla="*/ 820299 w 938151"/>
              <a:gd name="T27" fmla="*/ 445321 h 1160282"/>
              <a:gd name="T28" fmla="*/ 772746 w 938151"/>
              <a:gd name="T29" fmla="*/ 373882 h 1160282"/>
              <a:gd name="T30" fmla="*/ 748979 w 938151"/>
              <a:gd name="T31" fmla="*/ 338154 h 1160282"/>
              <a:gd name="T32" fmla="*/ 713302 w 938151"/>
              <a:gd name="T33" fmla="*/ 314353 h 1160282"/>
              <a:gd name="T34" fmla="*/ 689534 w 938151"/>
              <a:gd name="T35" fmla="*/ 278625 h 1160282"/>
              <a:gd name="T36" fmla="*/ 582537 w 938151"/>
              <a:gd name="T37" fmla="*/ 219095 h 1160282"/>
              <a:gd name="T38" fmla="*/ 546877 w 938151"/>
              <a:gd name="T39" fmla="*/ 195276 h 1160282"/>
              <a:gd name="T40" fmla="*/ 499308 w 938151"/>
              <a:gd name="T41" fmla="*/ 171475 h 1160282"/>
              <a:gd name="T42" fmla="*/ 463648 w 938151"/>
              <a:gd name="T43" fmla="*/ 135747 h 1160282"/>
              <a:gd name="T44" fmla="*/ 439880 w 938151"/>
              <a:gd name="T45" fmla="*/ 100026 h 1160282"/>
              <a:gd name="T46" fmla="*/ 404203 w 938151"/>
              <a:gd name="T47" fmla="*/ 88126 h 1160282"/>
              <a:gd name="T48" fmla="*/ 368543 w 938151"/>
              <a:gd name="T49" fmla="*/ 64308 h 1160282"/>
              <a:gd name="T50" fmla="*/ 261546 w 938151"/>
              <a:gd name="T51" fmla="*/ 28580 h 1160282"/>
              <a:gd name="T52" fmla="*/ 225886 w 938151"/>
              <a:gd name="T53" fmla="*/ 16687 h 1160282"/>
              <a:gd name="T54" fmla="*/ 23785 w 938151"/>
              <a:gd name="T55" fmla="*/ 16687 h 11602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38151" h="1160282">
                <a:moveTo>
                  <a:pt x="23751" y="16636"/>
                </a:moveTo>
                <a:cubicBezTo>
                  <a:pt x="-9896" y="46324"/>
                  <a:pt x="43905" y="87281"/>
                  <a:pt x="23751" y="194766"/>
                </a:cubicBezTo>
                <a:cubicBezTo>
                  <a:pt x="19137" y="219373"/>
                  <a:pt x="0" y="266018"/>
                  <a:pt x="0" y="266018"/>
                </a:cubicBezTo>
                <a:cubicBezTo>
                  <a:pt x="3959" y="321436"/>
                  <a:pt x="6608" y="376964"/>
                  <a:pt x="11876" y="432273"/>
                </a:cubicBezTo>
                <a:cubicBezTo>
                  <a:pt x="14530" y="460137"/>
                  <a:pt x="22654" y="487431"/>
                  <a:pt x="23751" y="515400"/>
                </a:cubicBezTo>
                <a:cubicBezTo>
                  <a:pt x="30578" y="689483"/>
                  <a:pt x="28799" y="863831"/>
                  <a:pt x="35626" y="1037914"/>
                </a:cubicBezTo>
                <a:cubicBezTo>
                  <a:pt x="36723" y="1065883"/>
                  <a:pt x="20947" y="1112191"/>
                  <a:pt x="47501" y="1121042"/>
                </a:cubicBezTo>
                <a:cubicBezTo>
                  <a:pt x="133955" y="1149860"/>
                  <a:pt x="229623" y="1128250"/>
                  <a:pt x="320634" y="1132917"/>
                </a:cubicBezTo>
                <a:cubicBezTo>
                  <a:pt x="384009" y="1136167"/>
                  <a:pt x="447304" y="1140834"/>
                  <a:pt x="510639" y="1144792"/>
                </a:cubicBezTo>
                <a:cubicBezTo>
                  <a:pt x="987624" y="1130338"/>
                  <a:pt x="883851" y="1263670"/>
                  <a:pt x="914400" y="942912"/>
                </a:cubicBezTo>
                <a:cubicBezTo>
                  <a:pt x="918221" y="902791"/>
                  <a:pt x="926411" y="883129"/>
                  <a:pt x="938151" y="847909"/>
                </a:cubicBezTo>
                <a:cubicBezTo>
                  <a:pt x="925025" y="585391"/>
                  <a:pt x="951343" y="685605"/>
                  <a:pt x="902525" y="539151"/>
                </a:cubicBezTo>
                <a:cubicBezTo>
                  <a:pt x="898567" y="527276"/>
                  <a:pt x="899501" y="512376"/>
                  <a:pt x="890650" y="503525"/>
                </a:cubicBezTo>
                <a:cubicBezTo>
                  <a:pt x="844932" y="457807"/>
                  <a:pt x="868998" y="477215"/>
                  <a:pt x="819398" y="444148"/>
                </a:cubicBezTo>
                <a:lnTo>
                  <a:pt x="771896" y="372896"/>
                </a:lnTo>
                <a:cubicBezTo>
                  <a:pt x="763979" y="361021"/>
                  <a:pt x="760021" y="345187"/>
                  <a:pt x="748146" y="337270"/>
                </a:cubicBezTo>
                <a:lnTo>
                  <a:pt x="712520" y="313520"/>
                </a:lnTo>
                <a:cubicBezTo>
                  <a:pt x="704603" y="301645"/>
                  <a:pt x="699510" y="287292"/>
                  <a:pt x="688769" y="277894"/>
                </a:cubicBezTo>
                <a:cubicBezTo>
                  <a:pt x="638511" y="233918"/>
                  <a:pt x="630824" y="234827"/>
                  <a:pt x="581891" y="218517"/>
                </a:cubicBezTo>
                <a:cubicBezTo>
                  <a:pt x="570016" y="210600"/>
                  <a:pt x="558657" y="201847"/>
                  <a:pt x="546265" y="194766"/>
                </a:cubicBezTo>
                <a:cubicBezTo>
                  <a:pt x="530895" y="185983"/>
                  <a:pt x="513169" y="181305"/>
                  <a:pt x="498764" y="171016"/>
                </a:cubicBezTo>
                <a:cubicBezTo>
                  <a:pt x="485098" y="161255"/>
                  <a:pt x="473889" y="148292"/>
                  <a:pt x="463138" y="135390"/>
                </a:cubicBezTo>
                <a:cubicBezTo>
                  <a:pt x="454001" y="124426"/>
                  <a:pt x="450532" y="108680"/>
                  <a:pt x="439387" y="99764"/>
                </a:cubicBezTo>
                <a:cubicBezTo>
                  <a:pt x="429612" y="91944"/>
                  <a:pt x="414957" y="93486"/>
                  <a:pt x="403761" y="87888"/>
                </a:cubicBezTo>
                <a:cubicBezTo>
                  <a:pt x="390996" y="81505"/>
                  <a:pt x="381177" y="69934"/>
                  <a:pt x="368135" y="64138"/>
                </a:cubicBezTo>
                <a:cubicBezTo>
                  <a:pt x="368120" y="64131"/>
                  <a:pt x="279078" y="34452"/>
                  <a:pt x="261257" y="28512"/>
                </a:cubicBezTo>
                <a:cubicBezTo>
                  <a:pt x="249382" y="24553"/>
                  <a:pt x="238106" y="17676"/>
                  <a:pt x="225631" y="16636"/>
                </a:cubicBezTo>
                <a:cubicBezTo>
                  <a:pt x="67348" y="3446"/>
                  <a:pt x="57398" y="-13052"/>
                  <a:pt x="23751" y="16636"/>
                </a:cubicBezTo>
                <a:close/>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99343" name="Freeform 88073">
            <a:extLst>
              <a:ext uri="{FF2B5EF4-FFF2-40B4-BE49-F238E27FC236}">
                <a16:creationId xmlns:a16="http://schemas.microsoft.com/office/drawing/2014/main" id="{2866F82A-41CF-4531-89B8-C849AA9ECBEF}"/>
              </a:ext>
            </a:extLst>
          </p:cNvPr>
          <p:cNvSpPr>
            <a:spLocks/>
          </p:cNvSpPr>
          <p:nvPr/>
        </p:nvSpPr>
        <p:spPr bwMode="auto">
          <a:xfrm>
            <a:off x="4389438" y="3873501"/>
            <a:ext cx="1096962" cy="1044575"/>
          </a:xfrm>
          <a:custGeom>
            <a:avLst/>
            <a:gdLst>
              <a:gd name="T0" fmla="*/ 10753 w 1096535"/>
              <a:gd name="T1" fmla="*/ 1006289 h 1045590"/>
              <a:gd name="T2" fmla="*/ 20346 w 1096535"/>
              <a:gd name="T3" fmla="*/ 940705 h 1045590"/>
              <a:gd name="T4" fmla="*/ 29939 w 1096535"/>
              <a:gd name="T5" fmla="*/ 912598 h 1045590"/>
              <a:gd name="T6" fmla="*/ 20346 w 1096535"/>
              <a:gd name="T7" fmla="*/ 847016 h 1045590"/>
              <a:gd name="T8" fmla="*/ 10753 w 1096535"/>
              <a:gd name="T9" fmla="*/ 903228 h 1045590"/>
              <a:gd name="T10" fmla="*/ 29939 w 1096535"/>
              <a:gd name="T11" fmla="*/ 687742 h 1045590"/>
              <a:gd name="T12" fmla="*/ 20346 w 1096535"/>
              <a:gd name="T13" fmla="*/ 453515 h 1045590"/>
              <a:gd name="T14" fmla="*/ 1160 w 1096535"/>
              <a:gd name="T15" fmla="*/ 350454 h 1045590"/>
              <a:gd name="T16" fmla="*/ 10753 w 1096535"/>
              <a:gd name="T17" fmla="*/ 3798 h 1045590"/>
              <a:gd name="T18" fmla="*/ 20346 w 1096535"/>
              <a:gd name="T19" fmla="*/ 60017 h 1045590"/>
              <a:gd name="T20" fmla="*/ 68285 w 1096535"/>
              <a:gd name="T21" fmla="*/ 116232 h 1045590"/>
              <a:gd name="T22" fmla="*/ 116225 w 1096535"/>
              <a:gd name="T23" fmla="*/ 200552 h 1045590"/>
              <a:gd name="T24" fmla="*/ 135405 w 1096535"/>
              <a:gd name="T25" fmla="*/ 228660 h 1045590"/>
              <a:gd name="T26" fmla="*/ 192935 w 1096535"/>
              <a:gd name="T27" fmla="*/ 284873 h 1045590"/>
              <a:gd name="T28" fmla="*/ 202522 w 1096535"/>
              <a:gd name="T29" fmla="*/ 312981 h 1045590"/>
              <a:gd name="T30" fmla="*/ 240874 w 1096535"/>
              <a:gd name="T31" fmla="*/ 369195 h 1045590"/>
              <a:gd name="T32" fmla="*/ 279226 w 1096535"/>
              <a:gd name="T33" fmla="*/ 425409 h 1045590"/>
              <a:gd name="T34" fmla="*/ 307992 w 1096535"/>
              <a:gd name="T35" fmla="*/ 490992 h 1045590"/>
              <a:gd name="T36" fmla="*/ 355932 w 1096535"/>
              <a:gd name="T37" fmla="*/ 575313 h 1045590"/>
              <a:gd name="T38" fmla="*/ 442227 w 1096535"/>
              <a:gd name="T39" fmla="*/ 631528 h 1045590"/>
              <a:gd name="T40" fmla="*/ 490170 w 1096535"/>
              <a:gd name="T41" fmla="*/ 669004 h 1045590"/>
              <a:gd name="T42" fmla="*/ 528522 w 1096535"/>
              <a:gd name="T43" fmla="*/ 706480 h 1045590"/>
              <a:gd name="T44" fmla="*/ 586052 w 1096535"/>
              <a:gd name="T45" fmla="*/ 753325 h 1045590"/>
              <a:gd name="T46" fmla="*/ 595640 w 1096535"/>
              <a:gd name="T47" fmla="*/ 790802 h 1045590"/>
              <a:gd name="T48" fmla="*/ 691523 w 1096535"/>
              <a:gd name="T49" fmla="*/ 837646 h 1045590"/>
              <a:gd name="T50" fmla="*/ 720287 w 1096535"/>
              <a:gd name="T51" fmla="*/ 847016 h 1045590"/>
              <a:gd name="T52" fmla="*/ 787405 w 1096535"/>
              <a:gd name="T53" fmla="*/ 875123 h 1045590"/>
              <a:gd name="T54" fmla="*/ 825757 w 1096535"/>
              <a:gd name="T55" fmla="*/ 884492 h 1045590"/>
              <a:gd name="T56" fmla="*/ 873699 w 1096535"/>
              <a:gd name="T57" fmla="*/ 893861 h 1045590"/>
              <a:gd name="T58" fmla="*/ 931228 w 1096535"/>
              <a:gd name="T59" fmla="*/ 912598 h 1045590"/>
              <a:gd name="T60" fmla="*/ 969581 w 1096535"/>
              <a:gd name="T61" fmla="*/ 921968 h 1045590"/>
              <a:gd name="T62" fmla="*/ 1007934 w 1096535"/>
              <a:gd name="T63" fmla="*/ 940705 h 1045590"/>
              <a:gd name="T64" fmla="*/ 1036699 w 1096535"/>
              <a:gd name="T65" fmla="*/ 950074 h 1045590"/>
              <a:gd name="T66" fmla="*/ 1075051 w 1096535"/>
              <a:gd name="T67" fmla="*/ 978183 h 1045590"/>
              <a:gd name="T68" fmla="*/ 1103816 w 1096535"/>
              <a:gd name="T69" fmla="*/ 996920 h 1045590"/>
              <a:gd name="T70" fmla="*/ 1075051 w 1096535"/>
              <a:gd name="T71" fmla="*/ 1006289 h 1045590"/>
              <a:gd name="T72" fmla="*/ 470991 w 1096535"/>
              <a:gd name="T73" fmla="*/ 1015656 h 1045590"/>
              <a:gd name="T74" fmla="*/ 212106 w 1096535"/>
              <a:gd name="T75" fmla="*/ 1015656 h 1045590"/>
              <a:gd name="T76" fmla="*/ 183342 w 1096535"/>
              <a:gd name="T77" fmla="*/ 1006289 h 1045590"/>
              <a:gd name="T78" fmla="*/ 10753 w 1096535"/>
              <a:gd name="T79" fmla="*/ 1006289 h 10455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6535" h="1045590">
                <a:moveTo>
                  <a:pt x="10685" y="1023041"/>
                </a:moveTo>
                <a:cubicBezTo>
                  <a:pt x="-16302" y="1011929"/>
                  <a:pt x="15807" y="978381"/>
                  <a:pt x="20210" y="956366"/>
                </a:cubicBezTo>
                <a:cubicBezTo>
                  <a:pt x="22179" y="946521"/>
                  <a:pt x="29735" y="937831"/>
                  <a:pt x="29735" y="927791"/>
                </a:cubicBezTo>
                <a:cubicBezTo>
                  <a:pt x="29735" y="905340"/>
                  <a:pt x="23385" y="883341"/>
                  <a:pt x="20210" y="861116"/>
                </a:cubicBezTo>
                <a:cubicBezTo>
                  <a:pt x="17035" y="880166"/>
                  <a:pt x="10685" y="937579"/>
                  <a:pt x="10685" y="918266"/>
                </a:cubicBezTo>
                <a:cubicBezTo>
                  <a:pt x="10685" y="747817"/>
                  <a:pt x="1688" y="783333"/>
                  <a:pt x="29735" y="699191"/>
                </a:cubicBezTo>
                <a:cubicBezTo>
                  <a:pt x="26560" y="619816"/>
                  <a:pt x="25324" y="540340"/>
                  <a:pt x="20210" y="461066"/>
                </a:cubicBezTo>
                <a:cubicBezTo>
                  <a:pt x="19049" y="443076"/>
                  <a:pt x="5230" y="376640"/>
                  <a:pt x="1160" y="356291"/>
                </a:cubicBezTo>
                <a:cubicBezTo>
                  <a:pt x="4335" y="238816"/>
                  <a:pt x="3119" y="121140"/>
                  <a:pt x="10685" y="3866"/>
                </a:cubicBezTo>
                <a:cubicBezTo>
                  <a:pt x="11928" y="-15407"/>
                  <a:pt x="14103" y="42694"/>
                  <a:pt x="20210" y="61016"/>
                </a:cubicBezTo>
                <a:cubicBezTo>
                  <a:pt x="26841" y="80908"/>
                  <a:pt x="54572" y="104903"/>
                  <a:pt x="67835" y="118166"/>
                </a:cubicBezTo>
                <a:cubicBezTo>
                  <a:pt x="84600" y="168461"/>
                  <a:pt x="71791" y="138387"/>
                  <a:pt x="115460" y="203891"/>
                </a:cubicBezTo>
                <a:cubicBezTo>
                  <a:pt x="121810" y="213416"/>
                  <a:pt x="126415" y="224371"/>
                  <a:pt x="134510" y="232466"/>
                </a:cubicBezTo>
                <a:lnTo>
                  <a:pt x="191660" y="289616"/>
                </a:lnTo>
                <a:cubicBezTo>
                  <a:pt x="194835" y="299141"/>
                  <a:pt x="196309" y="309414"/>
                  <a:pt x="201185" y="318191"/>
                </a:cubicBezTo>
                <a:cubicBezTo>
                  <a:pt x="212304" y="338205"/>
                  <a:pt x="232045" y="353621"/>
                  <a:pt x="239285" y="375341"/>
                </a:cubicBezTo>
                <a:cubicBezTo>
                  <a:pt x="253070" y="416695"/>
                  <a:pt x="241710" y="396816"/>
                  <a:pt x="277385" y="432491"/>
                </a:cubicBezTo>
                <a:cubicBezTo>
                  <a:pt x="299723" y="499504"/>
                  <a:pt x="270650" y="416776"/>
                  <a:pt x="305960" y="499166"/>
                </a:cubicBezTo>
                <a:cubicBezTo>
                  <a:pt x="321272" y="534893"/>
                  <a:pt x="313230" y="552607"/>
                  <a:pt x="353585" y="584891"/>
                </a:cubicBezTo>
                <a:cubicBezTo>
                  <a:pt x="412298" y="631861"/>
                  <a:pt x="383026" y="613899"/>
                  <a:pt x="439310" y="642041"/>
                </a:cubicBezTo>
                <a:cubicBezTo>
                  <a:pt x="485730" y="711670"/>
                  <a:pt x="428380" y="638316"/>
                  <a:pt x="486935" y="680141"/>
                </a:cubicBezTo>
                <a:cubicBezTo>
                  <a:pt x="501550" y="690580"/>
                  <a:pt x="511398" y="706552"/>
                  <a:pt x="525035" y="718241"/>
                </a:cubicBezTo>
                <a:cubicBezTo>
                  <a:pt x="617862" y="797807"/>
                  <a:pt x="483099" y="666780"/>
                  <a:pt x="582185" y="765866"/>
                </a:cubicBezTo>
                <a:cubicBezTo>
                  <a:pt x="585360" y="778566"/>
                  <a:pt x="583090" y="794114"/>
                  <a:pt x="591710" y="803966"/>
                </a:cubicBezTo>
                <a:cubicBezTo>
                  <a:pt x="626346" y="843550"/>
                  <a:pt x="645749" y="839816"/>
                  <a:pt x="686960" y="851591"/>
                </a:cubicBezTo>
                <a:cubicBezTo>
                  <a:pt x="696614" y="854349"/>
                  <a:pt x="706307" y="857161"/>
                  <a:pt x="715535" y="861116"/>
                </a:cubicBezTo>
                <a:cubicBezTo>
                  <a:pt x="766335" y="882887"/>
                  <a:pt x="737534" y="876927"/>
                  <a:pt x="782210" y="889691"/>
                </a:cubicBezTo>
                <a:cubicBezTo>
                  <a:pt x="794797" y="893287"/>
                  <a:pt x="807531" y="896376"/>
                  <a:pt x="820310" y="899216"/>
                </a:cubicBezTo>
                <a:cubicBezTo>
                  <a:pt x="836114" y="902728"/>
                  <a:pt x="852316" y="904481"/>
                  <a:pt x="867935" y="908741"/>
                </a:cubicBezTo>
                <a:cubicBezTo>
                  <a:pt x="887308" y="914025"/>
                  <a:pt x="905604" y="922921"/>
                  <a:pt x="925085" y="927791"/>
                </a:cubicBezTo>
                <a:cubicBezTo>
                  <a:pt x="937785" y="930966"/>
                  <a:pt x="950928" y="932719"/>
                  <a:pt x="963185" y="937316"/>
                </a:cubicBezTo>
                <a:cubicBezTo>
                  <a:pt x="976480" y="942302"/>
                  <a:pt x="988234" y="950773"/>
                  <a:pt x="1001285" y="956366"/>
                </a:cubicBezTo>
                <a:cubicBezTo>
                  <a:pt x="1010513" y="960321"/>
                  <a:pt x="1020335" y="962716"/>
                  <a:pt x="1029860" y="965891"/>
                </a:cubicBezTo>
                <a:cubicBezTo>
                  <a:pt x="1042560" y="975416"/>
                  <a:pt x="1055042" y="985239"/>
                  <a:pt x="1067960" y="994466"/>
                </a:cubicBezTo>
                <a:cubicBezTo>
                  <a:pt x="1077275" y="1001120"/>
                  <a:pt x="1096535" y="1002068"/>
                  <a:pt x="1096535" y="1013516"/>
                </a:cubicBezTo>
                <a:cubicBezTo>
                  <a:pt x="1096535" y="1023556"/>
                  <a:pt x="1077996" y="1022737"/>
                  <a:pt x="1067960" y="1023041"/>
                </a:cubicBezTo>
                <a:cubicBezTo>
                  <a:pt x="868002" y="1029100"/>
                  <a:pt x="667910" y="1029391"/>
                  <a:pt x="467885" y="1032566"/>
                </a:cubicBezTo>
                <a:cubicBezTo>
                  <a:pt x="353958" y="1051554"/>
                  <a:pt x="398695" y="1048231"/>
                  <a:pt x="210710" y="1032566"/>
                </a:cubicBezTo>
                <a:cubicBezTo>
                  <a:pt x="200704" y="1031732"/>
                  <a:pt x="192125" y="1024040"/>
                  <a:pt x="182135" y="1023041"/>
                </a:cubicBezTo>
                <a:cubicBezTo>
                  <a:pt x="81292" y="1012957"/>
                  <a:pt x="37672" y="1034153"/>
                  <a:pt x="10685" y="1023041"/>
                </a:cubicBezTo>
                <a:close/>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Horizontal)">
                                      <p:cBhvr>
                                        <p:cTn id="7" dur="500"/>
                                        <p:tgtEl>
                                          <p:spTgt spid="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Horizontal)">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Horizontal)">
                                      <p:cBhvr>
                                        <p:cTn id="17" dur="500"/>
                                        <p:tgtEl>
                                          <p:spTgt spid="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Horizontal)">
                                      <p:cBhvr>
                                        <p:cTn id="22" dur="500"/>
                                        <p:tgtEl>
                                          <p:spTgt spid="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barn(inHorizontal)">
                                      <p:cBhvr>
                                        <p:cTn id="27" dur="500"/>
                                        <p:tgtEl>
                                          <p:spTgt spid="9">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barn(inHorizontal)">
                                      <p:cBhvr>
                                        <p:cTn id="32" dur="500"/>
                                        <p:tgtEl>
                                          <p:spTgt spid="9">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9">
                                            <p:txEl>
                                              <p:pRg st="15" end="15"/>
                                            </p:txEl>
                                          </p:spTgt>
                                        </p:tgtEl>
                                        <p:attrNameLst>
                                          <p:attrName>style.visibility</p:attrName>
                                        </p:attrNameLst>
                                      </p:cBhvr>
                                      <p:to>
                                        <p:strVal val="visible"/>
                                      </p:to>
                                    </p:set>
                                    <p:animEffect transition="in" filter="barn(inHorizontal)">
                                      <p:cBhvr>
                                        <p:cTn id="37" dur="500"/>
                                        <p:tgtEl>
                                          <p:spTgt spid="9">
                                            <p:txEl>
                                              <p:pRg st="15" end="1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3">
            <a:extLst>
              <a:ext uri="{FF2B5EF4-FFF2-40B4-BE49-F238E27FC236}">
                <a16:creationId xmlns:a16="http://schemas.microsoft.com/office/drawing/2014/main" id="{F997BFFE-F74E-424C-BB52-D6045AFCA84B}"/>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C16AA907-084E-4249-A347-45EAA9914BB7}"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36</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0355" name="Footer Placeholder 3">
            <a:extLst>
              <a:ext uri="{FF2B5EF4-FFF2-40B4-BE49-F238E27FC236}">
                <a16:creationId xmlns:a16="http://schemas.microsoft.com/office/drawing/2014/main" id="{95408C0C-86B7-4740-B5C6-8C7E2FCA577A}"/>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0356" name="Picture 14">
            <a:extLst>
              <a:ext uri="{FF2B5EF4-FFF2-40B4-BE49-F238E27FC236}">
                <a16:creationId xmlns:a16="http://schemas.microsoft.com/office/drawing/2014/main" id="{D22AA96A-6C03-4E55-98B8-81A72A9F758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Rectangle 15">
            <a:extLst>
              <a:ext uri="{FF2B5EF4-FFF2-40B4-BE49-F238E27FC236}">
                <a16:creationId xmlns:a16="http://schemas.microsoft.com/office/drawing/2014/main" id="{8B8ED950-DA0D-4FB3-B5BE-82A9D9AA9E5A}"/>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0358" name="Rectangle 16">
            <a:extLst>
              <a:ext uri="{FF2B5EF4-FFF2-40B4-BE49-F238E27FC236}">
                <a16:creationId xmlns:a16="http://schemas.microsoft.com/office/drawing/2014/main" id="{3C2A88C6-B069-4EE5-B128-966F0C5818B1}"/>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0359" name="Line 17">
            <a:extLst>
              <a:ext uri="{FF2B5EF4-FFF2-40B4-BE49-F238E27FC236}">
                <a16:creationId xmlns:a16="http://schemas.microsoft.com/office/drawing/2014/main" id="{D203711E-9B97-415D-86E3-5980FD807C06}"/>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99653349-9490-4CE6-9A32-4AF551F73A55}"/>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 name="Rectangle 3">
            <a:extLst>
              <a:ext uri="{FF2B5EF4-FFF2-40B4-BE49-F238E27FC236}">
                <a16:creationId xmlns:a16="http://schemas.microsoft.com/office/drawing/2014/main" id="{AA778DC0-CAF8-4E06-8C2A-1BCC6A4CF41A}"/>
              </a:ext>
            </a:extLst>
          </p:cNvPr>
          <p:cNvSpPr txBox="1">
            <a:spLocks noChangeArrowheads="1"/>
          </p:cNvSpPr>
          <p:nvPr/>
        </p:nvSpPr>
        <p:spPr bwMode="auto">
          <a:xfrm>
            <a:off x="1676400" y="1341438"/>
            <a:ext cx="874395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20000"/>
              </a:spcBef>
              <a:spcAft>
                <a:spcPct val="0"/>
              </a:spcAft>
              <a:buFont typeface="Arial" panose="020B0604020202020204" pitchFamily="34" charset="0"/>
              <a:buChar char="•"/>
            </a:pP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buFont typeface="Arial" panose="020B0604020202020204" pitchFamily="34" charset="0"/>
              <a:buChar char="•"/>
            </a:pP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لحساب الاحتمال </a:t>
            </a:r>
            <a:r>
              <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P(Z &lt; -2. 1)  </a:t>
            </a: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  نوجد المساحة التالية:</a:t>
            </a: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pPr>
            <a:r>
              <a:rPr lang="ar-SA" altLang="ar-SA" sz="2000">
                <a:solidFill>
                  <a:srgbClr val="C00000"/>
                </a:solidFill>
                <a:latin typeface="Arial" panose="020B0604020202020204" pitchFamily="34" charset="0"/>
                <a:cs typeface="Arial" panose="020B0604020202020204" pitchFamily="34" charset="0"/>
                <a:sym typeface="Symbol" panose="05050102010706020507" pitchFamily="18" charset="2"/>
              </a:rPr>
              <a:t>         </a:t>
            </a:r>
            <a:r>
              <a:rPr lang="en-US" altLang="ar-SA" sz="2000">
                <a:solidFill>
                  <a:srgbClr val="C00000"/>
                </a:solidFill>
                <a:latin typeface="Arial" panose="020B0604020202020204" pitchFamily="34" charset="0"/>
                <a:cs typeface="Arial" panose="020B0604020202020204" pitchFamily="34" charset="0"/>
                <a:sym typeface="Symbol" panose="05050102010706020507" pitchFamily="18" charset="2"/>
              </a:rPr>
              <a:t>P(Z  &lt; - 2. 1) =0.5 – 0.4821 = 0.0179</a:t>
            </a:r>
            <a:r>
              <a:rPr lang="ar-SA" altLang="ar-SA" sz="2000">
                <a:solidFill>
                  <a:srgbClr val="C00000"/>
                </a:solidFill>
                <a:latin typeface="Arial" panose="020B0604020202020204" pitchFamily="34" charset="0"/>
                <a:cs typeface="Arial" panose="020B0604020202020204" pitchFamily="34" charset="0"/>
                <a:sym typeface="Symbol" panose="05050102010706020507" pitchFamily="18" charset="2"/>
              </a:rPr>
              <a:t> </a:t>
            </a:r>
            <a:endParaRPr lang="en-US" altLang="ar-SA" sz="2000" u="sng">
              <a:solidFill>
                <a:srgbClr val="C00000"/>
              </a:solidFill>
              <a:latin typeface="Monotype Corsiva" panose="03010101010201010101" pitchFamily="66" charset="0"/>
              <a:cs typeface="Arial" panose="020B0604020202020204" pitchFamily="34" charset="0"/>
              <a:sym typeface="Symbol" panose="05050102010706020507" pitchFamily="18" charset="2"/>
            </a:endParaRPr>
          </a:p>
          <a:p>
            <a:pPr algn="l" rtl="0" eaLnBrk="1" fontAlgn="base" hangingPunct="1">
              <a:spcBef>
                <a:spcPct val="20000"/>
              </a:spcBef>
              <a:spcAft>
                <a:spcPct val="0"/>
              </a:spcAft>
            </a:pPr>
            <a:endParaRPr lang="en-US" altLang="ar-SA" sz="2400" b="1" u="sng">
              <a:solidFill>
                <a:srgbClr val="0033CC"/>
              </a:solidFill>
              <a:latin typeface="Monotype Corsiva" panose="03010101010201010101" pitchFamily="66" charset="0"/>
              <a:cs typeface="Arial" panose="020B0604020202020204" pitchFamily="34" charset="0"/>
              <a:sym typeface="Symbol" panose="05050102010706020507" pitchFamily="18" charset="2"/>
            </a:endParaRPr>
          </a:p>
          <a:p>
            <a:pPr algn="l" rtl="0" eaLnBrk="1" fontAlgn="base" hangingPunct="1">
              <a:spcBef>
                <a:spcPct val="20000"/>
              </a:spcBef>
              <a:spcAft>
                <a:spcPct val="0"/>
              </a:spcAft>
            </a:pPr>
            <a:endParaRPr lang="ar-SA" altLang="ar-SA" sz="2400" b="1">
              <a:solidFill>
                <a:srgbClr val="0033CC"/>
              </a:solidFill>
              <a:latin typeface="Arial" panose="020B0604020202020204" pitchFamily="34" charset="0"/>
              <a:cs typeface="Arial" panose="020B0604020202020204" pitchFamily="34" charset="0"/>
              <a:sym typeface="Symbol" panose="05050102010706020507" pitchFamily="18" charset="2"/>
            </a:endParaRPr>
          </a:p>
          <a:p>
            <a:pPr algn="l" rtl="0" eaLnBrk="1" fontAlgn="base" hangingPunct="1">
              <a:spcBef>
                <a:spcPct val="20000"/>
              </a:spcBef>
              <a:spcAft>
                <a:spcPct val="0"/>
              </a:spcAft>
            </a:pPr>
            <a:endParaRPr lang="ar-SA" altLang="ar-SA" sz="24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pP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buFont typeface="Arial" panose="020B0604020202020204" pitchFamily="34" charset="0"/>
              <a:buChar char="•"/>
            </a:pP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لحساب الاحتمال </a:t>
            </a:r>
            <a:r>
              <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P(Z  -0.84)  </a:t>
            </a: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  نوجد المساحة التالية:</a:t>
            </a: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pPr>
            <a:r>
              <a:rPr lang="en-US" altLang="ar-SA" sz="2000">
                <a:solidFill>
                  <a:srgbClr val="C00000"/>
                </a:solidFill>
                <a:latin typeface="Arial" panose="020B0604020202020204" pitchFamily="34" charset="0"/>
                <a:cs typeface="Arial" panose="020B0604020202020204" pitchFamily="34" charset="0"/>
                <a:sym typeface="Symbol" panose="05050102010706020507" pitchFamily="18" charset="2"/>
              </a:rPr>
              <a:t> P(Z  -0.84)= 0.50 + 0.2995 = 0.7995</a:t>
            </a:r>
          </a:p>
        </p:txBody>
      </p:sp>
      <p:grpSp>
        <p:nvGrpSpPr>
          <p:cNvPr id="10" name="Group 10">
            <a:extLst>
              <a:ext uri="{FF2B5EF4-FFF2-40B4-BE49-F238E27FC236}">
                <a16:creationId xmlns:a16="http://schemas.microsoft.com/office/drawing/2014/main" id="{E005E592-D447-4B31-85ED-02C679B66088}"/>
              </a:ext>
            </a:extLst>
          </p:cNvPr>
          <p:cNvGrpSpPr>
            <a:grpSpLocks/>
          </p:cNvGrpSpPr>
          <p:nvPr/>
        </p:nvGrpSpPr>
        <p:grpSpPr bwMode="auto">
          <a:xfrm>
            <a:off x="1846264" y="1741489"/>
            <a:ext cx="3330575" cy="1817687"/>
            <a:chOff x="3456" y="2880"/>
            <a:chExt cx="2112" cy="1445"/>
          </a:xfrm>
        </p:grpSpPr>
        <p:sp>
          <p:nvSpPr>
            <p:cNvPr id="100374" name="Line 11">
              <a:extLst>
                <a:ext uri="{FF2B5EF4-FFF2-40B4-BE49-F238E27FC236}">
                  <a16:creationId xmlns:a16="http://schemas.microsoft.com/office/drawing/2014/main" id="{D2C66096-0A58-4057-AD32-B2DE0313AA8A}"/>
                </a:ext>
              </a:extLst>
            </p:cNvPr>
            <p:cNvSpPr>
              <a:spLocks noChangeShapeType="1"/>
            </p:cNvSpPr>
            <p:nvPr/>
          </p:nvSpPr>
          <p:spPr bwMode="auto">
            <a:xfrm>
              <a:off x="3456" y="4032"/>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5" name="Freeform 12">
              <a:extLst>
                <a:ext uri="{FF2B5EF4-FFF2-40B4-BE49-F238E27FC236}">
                  <a16:creationId xmlns:a16="http://schemas.microsoft.com/office/drawing/2014/main" id="{6631FE8C-1AD6-4F9A-8B1C-F6E3E8987143}"/>
                </a:ext>
              </a:extLst>
            </p:cNvPr>
            <p:cNvSpPr>
              <a:spLocks/>
            </p:cNvSpPr>
            <p:nvPr/>
          </p:nvSpPr>
          <p:spPr bwMode="auto">
            <a:xfrm>
              <a:off x="3456" y="2880"/>
              <a:ext cx="2064" cy="1104"/>
            </a:xfrm>
            <a:custGeom>
              <a:avLst/>
              <a:gdLst>
                <a:gd name="T0" fmla="*/ 0 w 1277"/>
                <a:gd name="T1" fmla="*/ 227870 h 821"/>
                <a:gd name="T2" fmla="*/ 1949620 w 1277"/>
                <a:gd name="T3" fmla="*/ 213955 h 821"/>
                <a:gd name="T4" fmla="*/ 2407991 w 1277"/>
                <a:gd name="T5" fmla="*/ 196599 h 821"/>
                <a:gd name="T6" fmla="*/ 3212591 w 1277"/>
                <a:gd name="T7" fmla="*/ 165000 h 821"/>
                <a:gd name="T8" fmla="*/ 3446878 w 1277"/>
                <a:gd name="T9" fmla="*/ 154764 h 821"/>
                <a:gd name="T10" fmla="*/ 4011336 w 1277"/>
                <a:gd name="T11" fmla="*/ 119896 h 821"/>
                <a:gd name="T12" fmla="*/ 4249163 w 1277"/>
                <a:gd name="T13" fmla="*/ 95744 h 821"/>
                <a:gd name="T14" fmla="*/ 4818008 w 1277"/>
                <a:gd name="T15" fmla="*/ 60686 h 821"/>
                <a:gd name="T16" fmla="*/ 6195228 w 1277"/>
                <a:gd name="T17" fmla="*/ 1680 h 821"/>
                <a:gd name="T18" fmla="*/ 8028724 w 1277"/>
                <a:gd name="T19" fmla="*/ 25865 h 821"/>
                <a:gd name="T20" fmla="*/ 8602786 w 1277"/>
                <a:gd name="T21" fmla="*/ 67781 h 821"/>
                <a:gd name="T22" fmla="*/ 8828111 w 1277"/>
                <a:gd name="T23" fmla="*/ 77995 h 821"/>
                <a:gd name="T24" fmla="*/ 9408187 w 1277"/>
                <a:gd name="T25" fmla="*/ 133868 h 821"/>
                <a:gd name="T26" fmla="*/ 9754378 w 1277"/>
                <a:gd name="T27" fmla="*/ 165000 h 821"/>
                <a:gd name="T28" fmla="*/ 10211478 w 1277"/>
                <a:gd name="T29" fmla="*/ 185963 h 821"/>
                <a:gd name="T30" fmla="*/ 10668347 w 1277"/>
                <a:gd name="T31" fmla="*/ 203331 h 821"/>
                <a:gd name="T32" fmla="*/ 10896892 w 1277"/>
                <a:gd name="T33" fmla="*/ 213955 h 821"/>
                <a:gd name="T34" fmla="*/ 11696281 w 1277"/>
                <a:gd name="T35" fmla="*/ 220795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6" name="Line 13">
              <a:extLst>
                <a:ext uri="{FF2B5EF4-FFF2-40B4-BE49-F238E27FC236}">
                  <a16:creationId xmlns:a16="http://schemas.microsoft.com/office/drawing/2014/main" id="{8E4BB05E-2CB2-43CA-9D1D-A0865F3BAD0A}"/>
                </a:ext>
              </a:extLst>
            </p:cNvPr>
            <p:cNvSpPr>
              <a:spLocks noChangeShapeType="1"/>
            </p:cNvSpPr>
            <p:nvPr/>
          </p:nvSpPr>
          <p:spPr bwMode="auto">
            <a:xfrm>
              <a:off x="4079" y="3600"/>
              <a:ext cx="0" cy="384"/>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7" name="Rectangle 14">
              <a:extLst>
                <a:ext uri="{FF2B5EF4-FFF2-40B4-BE49-F238E27FC236}">
                  <a16:creationId xmlns:a16="http://schemas.microsoft.com/office/drawing/2014/main" id="{056D1E5F-766B-44DB-B8B8-186C6BA3C19D}"/>
                </a:ext>
              </a:extLst>
            </p:cNvPr>
            <p:cNvSpPr>
              <a:spLocks noChangeArrowheads="1"/>
            </p:cNvSpPr>
            <p:nvPr/>
          </p:nvSpPr>
          <p:spPr bwMode="auto">
            <a:xfrm>
              <a:off x="3776" y="4032"/>
              <a:ext cx="426"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ar-SA" altLang="ar-SA" sz="1800" b="1">
                  <a:solidFill>
                    <a:srgbClr val="FF00FF"/>
                  </a:solidFill>
                  <a:latin typeface="Verdana" panose="020B0604030504040204" pitchFamily="34" charset="0"/>
                  <a:cs typeface="Arial" panose="020B0604020202020204" pitchFamily="34" charset="0"/>
                </a:rPr>
                <a:t>-</a:t>
              </a:r>
              <a:r>
                <a:rPr lang="en-US" altLang="ar-SA" sz="1800" b="1">
                  <a:solidFill>
                    <a:srgbClr val="FF00FF"/>
                  </a:solidFill>
                  <a:latin typeface="Verdana" panose="020B0604030504040204" pitchFamily="34" charset="0"/>
                  <a:cs typeface="Arial" panose="020B0604020202020204" pitchFamily="34" charset="0"/>
                </a:rPr>
                <a:t>2.1</a:t>
              </a:r>
            </a:p>
          </p:txBody>
        </p:sp>
      </p:grpSp>
      <p:grpSp>
        <p:nvGrpSpPr>
          <p:cNvPr id="18" name="Group 4">
            <a:extLst>
              <a:ext uri="{FF2B5EF4-FFF2-40B4-BE49-F238E27FC236}">
                <a16:creationId xmlns:a16="http://schemas.microsoft.com/office/drawing/2014/main" id="{1AC8A173-0BB5-49D0-94BE-603100E15127}"/>
              </a:ext>
            </a:extLst>
          </p:cNvPr>
          <p:cNvGrpSpPr>
            <a:grpSpLocks/>
          </p:cNvGrpSpPr>
          <p:nvPr/>
        </p:nvGrpSpPr>
        <p:grpSpPr bwMode="auto">
          <a:xfrm>
            <a:off x="2028826" y="3976689"/>
            <a:ext cx="3406775" cy="2111375"/>
            <a:chOff x="3456" y="144"/>
            <a:chExt cx="2160" cy="1454"/>
          </a:xfrm>
        </p:grpSpPr>
        <p:sp>
          <p:nvSpPr>
            <p:cNvPr id="100369" name="Line 5">
              <a:extLst>
                <a:ext uri="{FF2B5EF4-FFF2-40B4-BE49-F238E27FC236}">
                  <a16:creationId xmlns:a16="http://schemas.microsoft.com/office/drawing/2014/main" id="{27B9F6AC-B1B4-4106-9F5A-C89E4804A7C2}"/>
                </a:ext>
              </a:extLst>
            </p:cNvPr>
            <p:cNvSpPr>
              <a:spLocks noChangeShapeType="1"/>
            </p:cNvSpPr>
            <p:nvPr/>
          </p:nvSpPr>
          <p:spPr bwMode="auto">
            <a:xfrm>
              <a:off x="3456" y="1296"/>
              <a:ext cx="2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0" name="Freeform 6">
              <a:extLst>
                <a:ext uri="{FF2B5EF4-FFF2-40B4-BE49-F238E27FC236}">
                  <a16:creationId xmlns:a16="http://schemas.microsoft.com/office/drawing/2014/main" id="{D4D1ACC7-FD08-48F7-88EB-DC7E83765451}"/>
                </a:ext>
              </a:extLst>
            </p:cNvPr>
            <p:cNvSpPr>
              <a:spLocks/>
            </p:cNvSpPr>
            <p:nvPr/>
          </p:nvSpPr>
          <p:spPr bwMode="auto">
            <a:xfrm>
              <a:off x="3504" y="144"/>
              <a:ext cx="2064" cy="1104"/>
            </a:xfrm>
            <a:custGeom>
              <a:avLst/>
              <a:gdLst>
                <a:gd name="T0" fmla="*/ 0 w 1277"/>
                <a:gd name="T1" fmla="*/ 227870 h 821"/>
                <a:gd name="T2" fmla="*/ 1949620 w 1277"/>
                <a:gd name="T3" fmla="*/ 213955 h 821"/>
                <a:gd name="T4" fmla="*/ 2407991 w 1277"/>
                <a:gd name="T5" fmla="*/ 196599 h 821"/>
                <a:gd name="T6" fmla="*/ 3212591 w 1277"/>
                <a:gd name="T7" fmla="*/ 165000 h 821"/>
                <a:gd name="T8" fmla="*/ 3446878 w 1277"/>
                <a:gd name="T9" fmla="*/ 154764 h 821"/>
                <a:gd name="T10" fmla="*/ 4011336 w 1277"/>
                <a:gd name="T11" fmla="*/ 119896 h 821"/>
                <a:gd name="T12" fmla="*/ 4249163 w 1277"/>
                <a:gd name="T13" fmla="*/ 95744 h 821"/>
                <a:gd name="T14" fmla="*/ 4818008 w 1277"/>
                <a:gd name="T15" fmla="*/ 60686 h 821"/>
                <a:gd name="T16" fmla="*/ 6195228 w 1277"/>
                <a:gd name="T17" fmla="*/ 1680 h 821"/>
                <a:gd name="T18" fmla="*/ 8028724 w 1277"/>
                <a:gd name="T19" fmla="*/ 25865 h 821"/>
                <a:gd name="T20" fmla="*/ 8602786 w 1277"/>
                <a:gd name="T21" fmla="*/ 67781 h 821"/>
                <a:gd name="T22" fmla="*/ 8828111 w 1277"/>
                <a:gd name="T23" fmla="*/ 77995 h 821"/>
                <a:gd name="T24" fmla="*/ 9408187 w 1277"/>
                <a:gd name="T25" fmla="*/ 133868 h 821"/>
                <a:gd name="T26" fmla="*/ 9754378 w 1277"/>
                <a:gd name="T27" fmla="*/ 165000 h 821"/>
                <a:gd name="T28" fmla="*/ 10211478 w 1277"/>
                <a:gd name="T29" fmla="*/ 185963 h 821"/>
                <a:gd name="T30" fmla="*/ 10668347 w 1277"/>
                <a:gd name="T31" fmla="*/ 203331 h 821"/>
                <a:gd name="T32" fmla="*/ 10896892 w 1277"/>
                <a:gd name="T33" fmla="*/ 213955 h 821"/>
                <a:gd name="T34" fmla="*/ 11696281 w 1277"/>
                <a:gd name="T35" fmla="*/ 220795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1" name="Line 7">
              <a:extLst>
                <a:ext uri="{FF2B5EF4-FFF2-40B4-BE49-F238E27FC236}">
                  <a16:creationId xmlns:a16="http://schemas.microsoft.com/office/drawing/2014/main" id="{14296EE4-96DA-4DC0-8EDA-3ECB95038CD7}"/>
                </a:ext>
              </a:extLst>
            </p:cNvPr>
            <p:cNvSpPr>
              <a:spLocks noChangeShapeType="1"/>
            </p:cNvSpPr>
            <p:nvPr/>
          </p:nvSpPr>
          <p:spPr bwMode="auto">
            <a:xfrm>
              <a:off x="4443" y="288"/>
              <a:ext cx="0" cy="1008"/>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2" name="Line 8">
              <a:extLst>
                <a:ext uri="{FF2B5EF4-FFF2-40B4-BE49-F238E27FC236}">
                  <a16:creationId xmlns:a16="http://schemas.microsoft.com/office/drawing/2014/main" id="{82E8631F-0297-483A-8E79-95C27372FACB}"/>
                </a:ext>
              </a:extLst>
            </p:cNvPr>
            <p:cNvSpPr>
              <a:spLocks noChangeShapeType="1"/>
            </p:cNvSpPr>
            <p:nvPr/>
          </p:nvSpPr>
          <p:spPr bwMode="auto">
            <a:xfrm flipV="1">
              <a:off x="4656" y="120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3" name="Text Box 9">
              <a:extLst>
                <a:ext uri="{FF2B5EF4-FFF2-40B4-BE49-F238E27FC236}">
                  <a16:creationId xmlns:a16="http://schemas.microsoft.com/office/drawing/2014/main" id="{45093063-5CA6-4814-AFEE-18B0D22331C4}"/>
                </a:ext>
              </a:extLst>
            </p:cNvPr>
            <p:cNvSpPr txBox="1">
              <a:spLocks noChangeArrowheads="1"/>
            </p:cNvSpPr>
            <p:nvPr/>
          </p:nvSpPr>
          <p:spPr bwMode="auto">
            <a:xfrm>
              <a:off x="4144" y="1344"/>
              <a:ext cx="539"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50000"/>
                </a:spcBef>
                <a:spcAft>
                  <a:spcPct val="0"/>
                </a:spcAft>
              </a:pPr>
              <a:r>
                <a:rPr lang="en-US" altLang="ar-SA" sz="1800" b="1">
                  <a:solidFill>
                    <a:srgbClr val="FF00FF"/>
                  </a:solidFill>
                  <a:latin typeface="Verdana" panose="020B0604030504040204" pitchFamily="34" charset="0"/>
                  <a:cs typeface="Arial" panose="020B0604020202020204" pitchFamily="34" charset="0"/>
                </a:rPr>
                <a:t>- .84</a:t>
              </a:r>
            </a:p>
          </p:txBody>
        </p:sp>
      </p:grpSp>
      <p:sp>
        <p:nvSpPr>
          <p:cNvPr id="100364" name="Freeform 1">
            <a:extLst>
              <a:ext uri="{FF2B5EF4-FFF2-40B4-BE49-F238E27FC236}">
                <a16:creationId xmlns:a16="http://schemas.microsoft.com/office/drawing/2014/main" id="{44BCA127-0E07-4C23-870C-EBE2F37C83F7}"/>
              </a:ext>
            </a:extLst>
          </p:cNvPr>
          <p:cNvSpPr>
            <a:spLocks/>
          </p:cNvSpPr>
          <p:nvPr/>
        </p:nvSpPr>
        <p:spPr bwMode="auto">
          <a:xfrm>
            <a:off x="1835150" y="2705100"/>
            <a:ext cx="1003300" cy="509588"/>
          </a:xfrm>
          <a:custGeom>
            <a:avLst/>
            <a:gdLst>
              <a:gd name="T0" fmla="*/ 992429 w 1003382"/>
              <a:gd name="T1" fmla="*/ 0 h 509022"/>
              <a:gd name="T2" fmla="*/ 1001937 w 1003382"/>
              <a:gd name="T3" fmla="*/ 48533 h 509022"/>
              <a:gd name="T4" fmla="*/ 982921 w 1003382"/>
              <a:gd name="T5" fmla="*/ 262080 h 509022"/>
              <a:gd name="T6" fmla="*/ 973396 w 1003382"/>
              <a:gd name="T7" fmla="*/ 504747 h 509022"/>
              <a:gd name="T8" fmla="*/ 859266 w 1003382"/>
              <a:gd name="T9" fmla="*/ 495040 h 509022"/>
              <a:gd name="T10" fmla="*/ 830725 w 1003382"/>
              <a:gd name="T11" fmla="*/ 485333 h 509022"/>
              <a:gd name="T12" fmla="*/ 764145 w 1003382"/>
              <a:gd name="T13" fmla="*/ 465919 h 509022"/>
              <a:gd name="T14" fmla="*/ 783168 w 1003382"/>
              <a:gd name="T15" fmla="*/ 495040 h 509022"/>
              <a:gd name="T16" fmla="*/ 754627 w 1003382"/>
              <a:gd name="T17" fmla="*/ 504747 h 509022"/>
              <a:gd name="T18" fmla="*/ 478793 w 1003382"/>
              <a:gd name="T19" fmla="*/ 495040 h 509022"/>
              <a:gd name="T20" fmla="*/ 60271 w 1003382"/>
              <a:gd name="T21" fmla="*/ 475627 h 509022"/>
              <a:gd name="T22" fmla="*/ 3206 w 1003382"/>
              <a:gd name="T23" fmla="*/ 465919 h 509022"/>
              <a:gd name="T24" fmla="*/ 12714 w 1003382"/>
              <a:gd name="T25" fmla="*/ 436800 h 509022"/>
              <a:gd name="T26" fmla="*/ 60271 w 1003382"/>
              <a:gd name="T27" fmla="*/ 446506 h 509022"/>
              <a:gd name="T28" fmla="*/ 88812 w 1003382"/>
              <a:gd name="T29" fmla="*/ 456213 h 509022"/>
              <a:gd name="T30" fmla="*/ 136369 w 1003382"/>
              <a:gd name="T31" fmla="*/ 465919 h 509022"/>
              <a:gd name="T32" fmla="*/ 174418 w 1003382"/>
              <a:gd name="T33" fmla="*/ 475627 h 509022"/>
              <a:gd name="T34" fmla="*/ 307581 w 1003382"/>
              <a:gd name="T35" fmla="*/ 465919 h 509022"/>
              <a:gd name="T36" fmla="*/ 250515 w 1003382"/>
              <a:gd name="T37" fmla="*/ 446506 h 509022"/>
              <a:gd name="T38" fmla="*/ 193434 w 1003382"/>
              <a:gd name="T39" fmla="*/ 417386 h 509022"/>
              <a:gd name="T40" fmla="*/ 164910 w 1003382"/>
              <a:gd name="T41" fmla="*/ 436800 h 509022"/>
              <a:gd name="T42" fmla="*/ 193434 w 1003382"/>
              <a:gd name="T43" fmla="*/ 427094 h 509022"/>
              <a:gd name="T44" fmla="*/ 374154 w 1003382"/>
              <a:gd name="T45" fmla="*/ 417386 h 509022"/>
              <a:gd name="T46" fmla="*/ 497809 w 1003382"/>
              <a:gd name="T47" fmla="*/ 407679 h 509022"/>
              <a:gd name="T48" fmla="*/ 526350 w 1003382"/>
              <a:gd name="T49" fmla="*/ 397975 h 509022"/>
              <a:gd name="T50" fmla="*/ 545366 w 1003382"/>
              <a:gd name="T51" fmla="*/ 368853 h 509022"/>
              <a:gd name="T52" fmla="*/ 602448 w 1003382"/>
              <a:gd name="T53" fmla="*/ 349440 h 509022"/>
              <a:gd name="T54" fmla="*/ 630972 w 1003382"/>
              <a:gd name="T55" fmla="*/ 339734 h 509022"/>
              <a:gd name="T56" fmla="*/ 659513 w 1003382"/>
              <a:gd name="T57" fmla="*/ 310613 h 509022"/>
              <a:gd name="T58" fmla="*/ 688054 w 1003382"/>
              <a:gd name="T59" fmla="*/ 300906 h 509022"/>
              <a:gd name="T60" fmla="*/ 726103 w 1003382"/>
              <a:gd name="T61" fmla="*/ 271789 h 509022"/>
              <a:gd name="T62" fmla="*/ 754627 w 1003382"/>
              <a:gd name="T63" fmla="*/ 252373 h 509022"/>
              <a:gd name="T64" fmla="*/ 811709 w 1003382"/>
              <a:gd name="T65" fmla="*/ 194133 h 509022"/>
              <a:gd name="T66" fmla="*/ 840233 w 1003382"/>
              <a:gd name="T67" fmla="*/ 174720 h 509022"/>
              <a:gd name="T68" fmla="*/ 868774 w 1003382"/>
              <a:gd name="T69" fmla="*/ 145600 h 509022"/>
              <a:gd name="T70" fmla="*/ 906823 w 1003382"/>
              <a:gd name="T71" fmla="*/ 87360 h 509022"/>
              <a:gd name="T72" fmla="*/ 935356 w 1003382"/>
              <a:gd name="T73" fmla="*/ 77653 h 509022"/>
              <a:gd name="T74" fmla="*/ 944872 w 1003382"/>
              <a:gd name="T75" fmla="*/ 48533 h 509022"/>
              <a:gd name="T76" fmla="*/ 992429 w 1003382"/>
              <a:gd name="T77" fmla="*/ 0 h 5090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3382" h="509022">
                <a:moveTo>
                  <a:pt x="993806" y="0"/>
                </a:moveTo>
                <a:cubicBezTo>
                  <a:pt x="1003331" y="0"/>
                  <a:pt x="1003331" y="31436"/>
                  <a:pt x="1003331" y="47625"/>
                </a:cubicBezTo>
                <a:cubicBezTo>
                  <a:pt x="1003331" y="191141"/>
                  <a:pt x="1005344" y="172924"/>
                  <a:pt x="984281" y="257175"/>
                </a:cubicBezTo>
                <a:cubicBezTo>
                  <a:pt x="981106" y="336550"/>
                  <a:pt x="1012591" y="425450"/>
                  <a:pt x="974756" y="495300"/>
                </a:cubicBezTo>
                <a:cubicBezTo>
                  <a:pt x="956547" y="528917"/>
                  <a:pt x="898353" y="490828"/>
                  <a:pt x="860456" y="485775"/>
                </a:cubicBezTo>
                <a:cubicBezTo>
                  <a:pt x="850504" y="484448"/>
                  <a:pt x="841535" y="479008"/>
                  <a:pt x="831881" y="476250"/>
                </a:cubicBezTo>
                <a:cubicBezTo>
                  <a:pt x="748160" y="452330"/>
                  <a:pt x="833719" y="480038"/>
                  <a:pt x="765206" y="457200"/>
                </a:cubicBezTo>
                <a:cubicBezTo>
                  <a:pt x="771556" y="466725"/>
                  <a:pt x="787032" y="474669"/>
                  <a:pt x="784256" y="485775"/>
                </a:cubicBezTo>
                <a:cubicBezTo>
                  <a:pt x="781821" y="495515"/>
                  <a:pt x="765721" y="495300"/>
                  <a:pt x="755681" y="495300"/>
                </a:cubicBezTo>
                <a:cubicBezTo>
                  <a:pt x="663551" y="495300"/>
                  <a:pt x="571508" y="489558"/>
                  <a:pt x="479456" y="485775"/>
                </a:cubicBezTo>
                <a:lnTo>
                  <a:pt x="60356" y="466725"/>
                </a:lnTo>
                <a:cubicBezTo>
                  <a:pt x="41306" y="463550"/>
                  <a:pt x="18287" y="469265"/>
                  <a:pt x="3206" y="457200"/>
                </a:cubicBezTo>
                <a:cubicBezTo>
                  <a:pt x="-4634" y="450928"/>
                  <a:pt x="3206" y="431800"/>
                  <a:pt x="12731" y="428625"/>
                </a:cubicBezTo>
                <a:cubicBezTo>
                  <a:pt x="28090" y="423505"/>
                  <a:pt x="44650" y="434223"/>
                  <a:pt x="60356" y="438150"/>
                </a:cubicBezTo>
                <a:cubicBezTo>
                  <a:pt x="70096" y="440585"/>
                  <a:pt x="79191" y="445240"/>
                  <a:pt x="88931" y="447675"/>
                </a:cubicBezTo>
                <a:cubicBezTo>
                  <a:pt x="104637" y="451602"/>
                  <a:pt x="120752" y="453688"/>
                  <a:pt x="136556" y="457200"/>
                </a:cubicBezTo>
                <a:cubicBezTo>
                  <a:pt x="149335" y="460040"/>
                  <a:pt x="161956" y="463550"/>
                  <a:pt x="174656" y="466725"/>
                </a:cubicBezTo>
                <a:lnTo>
                  <a:pt x="308006" y="457200"/>
                </a:lnTo>
                <a:cubicBezTo>
                  <a:pt x="326808" y="450149"/>
                  <a:pt x="267564" y="449289"/>
                  <a:pt x="250856" y="438150"/>
                </a:cubicBezTo>
                <a:cubicBezTo>
                  <a:pt x="213927" y="413531"/>
                  <a:pt x="233141" y="422720"/>
                  <a:pt x="193706" y="409575"/>
                </a:cubicBezTo>
                <a:cubicBezTo>
                  <a:pt x="184181" y="415925"/>
                  <a:pt x="165131" y="417177"/>
                  <a:pt x="165131" y="428625"/>
                </a:cubicBezTo>
                <a:cubicBezTo>
                  <a:pt x="165131" y="438665"/>
                  <a:pt x="183707" y="420009"/>
                  <a:pt x="193706" y="419100"/>
                </a:cubicBezTo>
                <a:cubicBezTo>
                  <a:pt x="253866" y="413631"/>
                  <a:pt x="314390" y="413343"/>
                  <a:pt x="374681" y="409575"/>
                </a:cubicBezTo>
                <a:cubicBezTo>
                  <a:pt x="415997" y="406993"/>
                  <a:pt x="457231" y="403225"/>
                  <a:pt x="498506" y="400050"/>
                </a:cubicBezTo>
                <a:cubicBezTo>
                  <a:pt x="508031" y="396875"/>
                  <a:pt x="519241" y="396797"/>
                  <a:pt x="527081" y="390525"/>
                </a:cubicBezTo>
                <a:cubicBezTo>
                  <a:pt x="536020" y="383374"/>
                  <a:pt x="536423" y="368017"/>
                  <a:pt x="546131" y="361950"/>
                </a:cubicBezTo>
                <a:cubicBezTo>
                  <a:pt x="563159" y="351307"/>
                  <a:pt x="584231" y="349250"/>
                  <a:pt x="603281" y="342900"/>
                </a:cubicBezTo>
                <a:lnTo>
                  <a:pt x="631856" y="333375"/>
                </a:lnTo>
                <a:cubicBezTo>
                  <a:pt x="641381" y="323850"/>
                  <a:pt x="649223" y="312272"/>
                  <a:pt x="660431" y="304800"/>
                </a:cubicBezTo>
                <a:cubicBezTo>
                  <a:pt x="668785" y="299231"/>
                  <a:pt x="680289" y="300256"/>
                  <a:pt x="689006" y="295275"/>
                </a:cubicBezTo>
                <a:cubicBezTo>
                  <a:pt x="702789" y="287399"/>
                  <a:pt x="714188" y="275927"/>
                  <a:pt x="727106" y="266700"/>
                </a:cubicBezTo>
                <a:cubicBezTo>
                  <a:pt x="736421" y="260046"/>
                  <a:pt x="747125" y="255255"/>
                  <a:pt x="755681" y="247650"/>
                </a:cubicBezTo>
                <a:cubicBezTo>
                  <a:pt x="775817" y="229752"/>
                  <a:pt x="790415" y="205444"/>
                  <a:pt x="812831" y="190500"/>
                </a:cubicBezTo>
                <a:cubicBezTo>
                  <a:pt x="822356" y="184150"/>
                  <a:pt x="832612" y="178779"/>
                  <a:pt x="841406" y="171450"/>
                </a:cubicBezTo>
                <a:cubicBezTo>
                  <a:pt x="851754" y="162826"/>
                  <a:pt x="861711" y="153508"/>
                  <a:pt x="869981" y="142875"/>
                </a:cubicBezTo>
                <a:cubicBezTo>
                  <a:pt x="884037" y="124803"/>
                  <a:pt x="886361" y="92965"/>
                  <a:pt x="908081" y="85725"/>
                </a:cubicBezTo>
                <a:lnTo>
                  <a:pt x="936656" y="76200"/>
                </a:lnTo>
                <a:cubicBezTo>
                  <a:pt x="939831" y="66675"/>
                  <a:pt x="941691" y="56605"/>
                  <a:pt x="946181" y="47625"/>
                </a:cubicBezTo>
                <a:cubicBezTo>
                  <a:pt x="956951" y="26084"/>
                  <a:pt x="984281" y="0"/>
                  <a:pt x="993806" y="0"/>
                </a:cubicBezTo>
                <a:close/>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cxnSp>
        <p:nvCxnSpPr>
          <p:cNvPr id="4" name="Straight Connector 3">
            <a:extLst>
              <a:ext uri="{FF2B5EF4-FFF2-40B4-BE49-F238E27FC236}">
                <a16:creationId xmlns:a16="http://schemas.microsoft.com/office/drawing/2014/main" id="{06938A6D-F735-486C-AAD5-92C4FE222513}"/>
              </a:ext>
            </a:extLst>
          </p:cNvPr>
          <p:cNvCxnSpPr/>
          <p:nvPr/>
        </p:nvCxnSpPr>
        <p:spPr bwMode="auto">
          <a:xfrm flipH="1">
            <a:off x="3676651" y="1741489"/>
            <a:ext cx="28575" cy="144938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cxnSp>
        <p:nvCxnSpPr>
          <p:cNvPr id="27" name="Straight Connector 26">
            <a:extLst>
              <a:ext uri="{FF2B5EF4-FFF2-40B4-BE49-F238E27FC236}">
                <a16:creationId xmlns:a16="http://schemas.microsoft.com/office/drawing/2014/main" id="{0795CE7B-9006-4DE9-92A9-4CFDA9007C65}"/>
              </a:ext>
            </a:extLst>
          </p:cNvPr>
          <p:cNvCxnSpPr/>
          <p:nvPr/>
        </p:nvCxnSpPr>
        <p:spPr bwMode="auto">
          <a:xfrm>
            <a:off x="3949700" y="3976689"/>
            <a:ext cx="0" cy="1673225"/>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00367" name="Freeform 7">
            <a:extLst>
              <a:ext uri="{FF2B5EF4-FFF2-40B4-BE49-F238E27FC236}">
                <a16:creationId xmlns:a16="http://schemas.microsoft.com/office/drawing/2014/main" id="{9FC4E354-B9C4-487C-B6EA-8CF608A44A43}"/>
              </a:ext>
            </a:extLst>
          </p:cNvPr>
          <p:cNvSpPr>
            <a:spLocks/>
          </p:cNvSpPr>
          <p:nvPr/>
        </p:nvSpPr>
        <p:spPr bwMode="auto">
          <a:xfrm>
            <a:off x="3581400" y="3997325"/>
            <a:ext cx="1887538" cy="1677988"/>
          </a:xfrm>
          <a:custGeom>
            <a:avLst/>
            <a:gdLst>
              <a:gd name="T0" fmla="*/ 0 w 1886790"/>
              <a:gd name="T1" fmla="*/ 1614908 h 1677190"/>
              <a:gd name="T2" fmla="*/ 19178 w 1886790"/>
              <a:gd name="T3" fmla="*/ 1096629 h 1677190"/>
              <a:gd name="T4" fmla="*/ 19178 w 1886790"/>
              <a:gd name="T5" fmla="*/ 213631 h 1677190"/>
              <a:gd name="T6" fmla="*/ 124609 w 1886790"/>
              <a:gd name="T7" fmla="*/ 146447 h 1677190"/>
              <a:gd name="T8" fmla="*/ 95858 w 1886790"/>
              <a:gd name="T9" fmla="*/ 165644 h 1677190"/>
              <a:gd name="T10" fmla="*/ 210881 w 1886790"/>
              <a:gd name="T11" fmla="*/ 69666 h 1677190"/>
              <a:gd name="T12" fmla="*/ 546378 w 1886790"/>
              <a:gd name="T13" fmla="*/ 31278 h 1677190"/>
              <a:gd name="T14" fmla="*/ 690162 w 1886790"/>
              <a:gd name="T15" fmla="*/ 79266 h 1677190"/>
              <a:gd name="T16" fmla="*/ 738090 w 1886790"/>
              <a:gd name="T17" fmla="*/ 146447 h 1677190"/>
              <a:gd name="T18" fmla="*/ 795605 w 1886790"/>
              <a:gd name="T19" fmla="*/ 280817 h 1677190"/>
              <a:gd name="T20" fmla="*/ 824362 w 1886790"/>
              <a:gd name="T21" fmla="*/ 338404 h 1677190"/>
              <a:gd name="T22" fmla="*/ 853118 w 1886790"/>
              <a:gd name="T23" fmla="*/ 405590 h 1677190"/>
              <a:gd name="T24" fmla="*/ 881875 w 1886790"/>
              <a:gd name="T25" fmla="*/ 463175 h 1677190"/>
              <a:gd name="T26" fmla="*/ 929802 w 1886790"/>
              <a:gd name="T27" fmla="*/ 559153 h 1677190"/>
              <a:gd name="T28" fmla="*/ 958561 w 1886790"/>
              <a:gd name="T29" fmla="*/ 645533 h 1677190"/>
              <a:gd name="T30" fmla="*/ 1016073 w 1886790"/>
              <a:gd name="T31" fmla="*/ 741509 h 1677190"/>
              <a:gd name="T32" fmla="*/ 1054417 w 1886790"/>
              <a:gd name="T33" fmla="*/ 827890 h 1677190"/>
              <a:gd name="T34" fmla="*/ 1092758 w 1886790"/>
              <a:gd name="T35" fmla="*/ 914271 h 1677190"/>
              <a:gd name="T36" fmla="*/ 1140686 w 1886790"/>
              <a:gd name="T37" fmla="*/ 1000650 h 1677190"/>
              <a:gd name="T38" fmla="*/ 1198200 w 1886790"/>
              <a:gd name="T39" fmla="*/ 1115823 h 1677190"/>
              <a:gd name="T40" fmla="*/ 1226956 w 1886790"/>
              <a:gd name="T41" fmla="*/ 1183008 h 1677190"/>
              <a:gd name="T42" fmla="*/ 1255713 w 1886790"/>
              <a:gd name="T43" fmla="*/ 1240594 h 1677190"/>
              <a:gd name="T44" fmla="*/ 1341984 w 1886790"/>
              <a:gd name="T45" fmla="*/ 1355767 h 1677190"/>
              <a:gd name="T46" fmla="*/ 1389912 w 1886790"/>
              <a:gd name="T47" fmla="*/ 1394159 h 1677190"/>
              <a:gd name="T48" fmla="*/ 1514525 w 1886790"/>
              <a:gd name="T49" fmla="*/ 1461343 h 1677190"/>
              <a:gd name="T50" fmla="*/ 1629551 w 1886790"/>
              <a:gd name="T51" fmla="*/ 1538124 h 1677190"/>
              <a:gd name="T52" fmla="*/ 1850021 w 1886790"/>
              <a:gd name="T53" fmla="*/ 1605309 h 1677190"/>
              <a:gd name="T54" fmla="*/ 1859606 w 1886790"/>
              <a:gd name="T55" fmla="*/ 1662896 h 1677190"/>
              <a:gd name="T56" fmla="*/ 1639138 w 1886790"/>
              <a:gd name="T57" fmla="*/ 1653299 h 1677190"/>
              <a:gd name="T58" fmla="*/ 1016073 w 1886790"/>
              <a:gd name="T59" fmla="*/ 1662896 h 1677190"/>
              <a:gd name="T60" fmla="*/ 891460 w 1886790"/>
              <a:gd name="T61" fmla="*/ 1643701 h 1677190"/>
              <a:gd name="T62" fmla="*/ 153372 w 1886790"/>
              <a:gd name="T63" fmla="*/ 1653299 h 1677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6790" h="1677190">
                <a:moveTo>
                  <a:pt x="9525" y="1650288"/>
                </a:moveTo>
                <a:cubicBezTo>
                  <a:pt x="6350" y="1634413"/>
                  <a:pt x="0" y="1618852"/>
                  <a:pt x="0" y="1602663"/>
                </a:cubicBezTo>
                <a:cubicBezTo>
                  <a:pt x="0" y="1569136"/>
                  <a:pt x="9228" y="1546405"/>
                  <a:pt x="19050" y="1516938"/>
                </a:cubicBezTo>
                <a:cubicBezTo>
                  <a:pt x="41580" y="1088873"/>
                  <a:pt x="19050" y="1621414"/>
                  <a:pt x="19050" y="1088313"/>
                </a:cubicBezTo>
                <a:cubicBezTo>
                  <a:pt x="19050" y="805720"/>
                  <a:pt x="25400" y="523163"/>
                  <a:pt x="28575" y="240588"/>
                </a:cubicBezTo>
                <a:cubicBezTo>
                  <a:pt x="25400" y="231063"/>
                  <a:pt x="15875" y="221538"/>
                  <a:pt x="19050" y="212013"/>
                </a:cubicBezTo>
                <a:cubicBezTo>
                  <a:pt x="29368" y="181060"/>
                  <a:pt x="61296" y="180020"/>
                  <a:pt x="85725" y="173913"/>
                </a:cubicBezTo>
                <a:cubicBezTo>
                  <a:pt x="98425" y="164388"/>
                  <a:pt x="135050" y="156563"/>
                  <a:pt x="123825" y="145338"/>
                </a:cubicBezTo>
                <a:cubicBezTo>
                  <a:pt x="110169" y="131682"/>
                  <a:pt x="82744" y="144150"/>
                  <a:pt x="66675" y="154863"/>
                </a:cubicBezTo>
                <a:cubicBezTo>
                  <a:pt x="58321" y="160432"/>
                  <a:pt x="85725" y="161213"/>
                  <a:pt x="95250" y="164388"/>
                </a:cubicBezTo>
                <a:cubicBezTo>
                  <a:pt x="104775" y="158038"/>
                  <a:pt x="115269" y="152943"/>
                  <a:pt x="123825" y="145338"/>
                </a:cubicBezTo>
                <a:cubicBezTo>
                  <a:pt x="145380" y="126178"/>
                  <a:pt x="177124" y="83550"/>
                  <a:pt x="209550" y="69138"/>
                </a:cubicBezTo>
                <a:cubicBezTo>
                  <a:pt x="254833" y="49012"/>
                  <a:pt x="275927" y="48550"/>
                  <a:pt x="323850" y="40563"/>
                </a:cubicBezTo>
                <a:cubicBezTo>
                  <a:pt x="231467" y="-21026"/>
                  <a:pt x="248271" y="-2637"/>
                  <a:pt x="542925" y="31038"/>
                </a:cubicBezTo>
                <a:cubicBezTo>
                  <a:pt x="572851" y="34458"/>
                  <a:pt x="600075" y="50088"/>
                  <a:pt x="628650" y="59613"/>
                </a:cubicBezTo>
                <a:lnTo>
                  <a:pt x="685800" y="78663"/>
                </a:lnTo>
                <a:lnTo>
                  <a:pt x="714375" y="88188"/>
                </a:lnTo>
                <a:cubicBezTo>
                  <a:pt x="720725" y="107238"/>
                  <a:pt x="731207" y="125380"/>
                  <a:pt x="733425" y="145338"/>
                </a:cubicBezTo>
                <a:cubicBezTo>
                  <a:pt x="738721" y="192998"/>
                  <a:pt x="729189" y="226827"/>
                  <a:pt x="762000" y="259638"/>
                </a:cubicBezTo>
                <a:cubicBezTo>
                  <a:pt x="770095" y="267733"/>
                  <a:pt x="781050" y="272338"/>
                  <a:pt x="790575" y="278688"/>
                </a:cubicBezTo>
                <a:cubicBezTo>
                  <a:pt x="793750" y="288213"/>
                  <a:pt x="795610" y="298283"/>
                  <a:pt x="800100" y="307263"/>
                </a:cubicBezTo>
                <a:cubicBezTo>
                  <a:pt x="805220" y="317502"/>
                  <a:pt x="814641" y="325316"/>
                  <a:pt x="819150" y="335838"/>
                </a:cubicBezTo>
                <a:cubicBezTo>
                  <a:pt x="824307" y="347870"/>
                  <a:pt x="823518" y="361906"/>
                  <a:pt x="828675" y="373938"/>
                </a:cubicBezTo>
                <a:cubicBezTo>
                  <a:pt x="833184" y="384460"/>
                  <a:pt x="842605" y="392274"/>
                  <a:pt x="847725" y="402513"/>
                </a:cubicBezTo>
                <a:cubicBezTo>
                  <a:pt x="852215" y="411493"/>
                  <a:pt x="852760" y="422108"/>
                  <a:pt x="857250" y="431088"/>
                </a:cubicBezTo>
                <a:cubicBezTo>
                  <a:pt x="862370" y="441327"/>
                  <a:pt x="871180" y="449424"/>
                  <a:pt x="876300" y="459663"/>
                </a:cubicBezTo>
                <a:cubicBezTo>
                  <a:pt x="880790" y="468643"/>
                  <a:pt x="881335" y="479258"/>
                  <a:pt x="885825" y="488238"/>
                </a:cubicBezTo>
                <a:cubicBezTo>
                  <a:pt x="920191" y="556971"/>
                  <a:pt x="890527" y="471418"/>
                  <a:pt x="923925" y="554913"/>
                </a:cubicBezTo>
                <a:cubicBezTo>
                  <a:pt x="931383" y="573557"/>
                  <a:pt x="936625" y="593013"/>
                  <a:pt x="942975" y="612063"/>
                </a:cubicBezTo>
                <a:cubicBezTo>
                  <a:pt x="946150" y="621588"/>
                  <a:pt x="948010" y="631658"/>
                  <a:pt x="952500" y="640638"/>
                </a:cubicBezTo>
                <a:cubicBezTo>
                  <a:pt x="958850" y="653338"/>
                  <a:pt x="964245" y="666562"/>
                  <a:pt x="971550" y="678738"/>
                </a:cubicBezTo>
                <a:cubicBezTo>
                  <a:pt x="983330" y="698371"/>
                  <a:pt x="1002410" y="714168"/>
                  <a:pt x="1009650" y="735888"/>
                </a:cubicBezTo>
                <a:cubicBezTo>
                  <a:pt x="1033591" y="807712"/>
                  <a:pt x="1001296" y="719180"/>
                  <a:pt x="1038225" y="793038"/>
                </a:cubicBezTo>
                <a:cubicBezTo>
                  <a:pt x="1042715" y="802018"/>
                  <a:pt x="1043260" y="812633"/>
                  <a:pt x="1047750" y="821613"/>
                </a:cubicBezTo>
                <a:cubicBezTo>
                  <a:pt x="1052870" y="831852"/>
                  <a:pt x="1062151" y="839727"/>
                  <a:pt x="1066800" y="850188"/>
                </a:cubicBezTo>
                <a:cubicBezTo>
                  <a:pt x="1074955" y="868538"/>
                  <a:pt x="1074711" y="890630"/>
                  <a:pt x="1085850" y="907338"/>
                </a:cubicBezTo>
                <a:cubicBezTo>
                  <a:pt x="1140445" y="989230"/>
                  <a:pt x="1074990" y="885618"/>
                  <a:pt x="1114425" y="964488"/>
                </a:cubicBezTo>
                <a:cubicBezTo>
                  <a:pt x="1119545" y="974727"/>
                  <a:pt x="1128826" y="982602"/>
                  <a:pt x="1133475" y="993063"/>
                </a:cubicBezTo>
                <a:cubicBezTo>
                  <a:pt x="1170771" y="1076978"/>
                  <a:pt x="1128944" y="1026632"/>
                  <a:pt x="1181100" y="1078788"/>
                </a:cubicBezTo>
                <a:cubicBezTo>
                  <a:pt x="1184275" y="1088313"/>
                  <a:pt x="1186135" y="1098383"/>
                  <a:pt x="1190625" y="1107363"/>
                </a:cubicBezTo>
                <a:cubicBezTo>
                  <a:pt x="1195745" y="1117602"/>
                  <a:pt x="1205166" y="1125416"/>
                  <a:pt x="1209675" y="1135938"/>
                </a:cubicBezTo>
                <a:cubicBezTo>
                  <a:pt x="1214832" y="1147970"/>
                  <a:pt x="1214043" y="1162006"/>
                  <a:pt x="1219200" y="1174038"/>
                </a:cubicBezTo>
                <a:cubicBezTo>
                  <a:pt x="1223709" y="1184560"/>
                  <a:pt x="1233130" y="1192374"/>
                  <a:pt x="1238250" y="1202613"/>
                </a:cubicBezTo>
                <a:cubicBezTo>
                  <a:pt x="1242740" y="1211593"/>
                  <a:pt x="1242899" y="1222411"/>
                  <a:pt x="1247775" y="1231188"/>
                </a:cubicBezTo>
                <a:cubicBezTo>
                  <a:pt x="1258894" y="1251202"/>
                  <a:pt x="1273175" y="1269288"/>
                  <a:pt x="1285875" y="1288338"/>
                </a:cubicBezTo>
                <a:cubicBezTo>
                  <a:pt x="1333173" y="1359284"/>
                  <a:pt x="1272384" y="1272149"/>
                  <a:pt x="1333500" y="1345488"/>
                </a:cubicBezTo>
                <a:cubicBezTo>
                  <a:pt x="1340829" y="1354282"/>
                  <a:pt x="1343611" y="1366912"/>
                  <a:pt x="1352550" y="1374063"/>
                </a:cubicBezTo>
                <a:cubicBezTo>
                  <a:pt x="1360390" y="1380335"/>
                  <a:pt x="1371600" y="1380413"/>
                  <a:pt x="1381125" y="1383588"/>
                </a:cubicBezTo>
                <a:cubicBezTo>
                  <a:pt x="1386242" y="1387426"/>
                  <a:pt x="1436404" y="1426148"/>
                  <a:pt x="1447800" y="1431213"/>
                </a:cubicBezTo>
                <a:cubicBezTo>
                  <a:pt x="1466150" y="1439368"/>
                  <a:pt x="1488242" y="1439124"/>
                  <a:pt x="1504950" y="1450263"/>
                </a:cubicBezTo>
                <a:cubicBezTo>
                  <a:pt x="1544417" y="1476575"/>
                  <a:pt x="1522419" y="1466537"/>
                  <a:pt x="1571625" y="1478838"/>
                </a:cubicBezTo>
                <a:cubicBezTo>
                  <a:pt x="1685925" y="1555038"/>
                  <a:pt x="1517650" y="1437563"/>
                  <a:pt x="1619250" y="1526463"/>
                </a:cubicBezTo>
                <a:cubicBezTo>
                  <a:pt x="1645681" y="1549590"/>
                  <a:pt x="1696276" y="1580224"/>
                  <a:pt x="1733550" y="1583613"/>
                </a:cubicBezTo>
                <a:lnTo>
                  <a:pt x="1838325" y="1593138"/>
                </a:lnTo>
                <a:cubicBezTo>
                  <a:pt x="1843087" y="1596313"/>
                  <a:pt x="1893887" y="1624888"/>
                  <a:pt x="1885950" y="1640763"/>
                </a:cubicBezTo>
                <a:cubicBezTo>
                  <a:pt x="1880096" y="1652472"/>
                  <a:pt x="1860550" y="1647113"/>
                  <a:pt x="1847850" y="1650288"/>
                </a:cubicBezTo>
                <a:cubicBezTo>
                  <a:pt x="1835150" y="1643938"/>
                  <a:pt x="1822801" y="1636831"/>
                  <a:pt x="1809750" y="1631238"/>
                </a:cubicBezTo>
                <a:cubicBezTo>
                  <a:pt x="1742969" y="1602617"/>
                  <a:pt x="1738303" y="1635287"/>
                  <a:pt x="1628775" y="1640763"/>
                </a:cubicBezTo>
                <a:lnTo>
                  <a:pt x="1438275" y="1650288"/>
                </a:lnTo>
                <a:cubicBezTo>
                  <a:pt x="1284696" y="1701481"/>
                  <a:pt x="1399288" y="1666868"/>
                  <a:pt x="1009650" y="1650288"/>
                </a:cubicBezTo>
                <a:cubicBezTo>
                  <a:pt x="993475" y="1649600"/>
                  <a:pt x="978026" y="1643225"/>
                  <a:pt x="962025" y="1640763"/>
                </a:cubicBezTo>
                <a:cubicBezTo>
                  <a:pt x="936725" y="1636871"/>
                  <a:pt x="911225" y="1634413"/>
                  <a:pt x="885825" y="1631238"/>
                </a:cubicBezTo>
                <a:cubicBezTo>
                  <a:pt x="665423" y="1557771"/>
                  <a:pt x="847683" y="1615021"/>
                  <a:pt x="247650" y="1631238"/>
                </a:cubicBezTo>
                <a:cubicBezTo>
                  <a:pt x="215753" y="1632100"/>
                  <a:pt x="184150" y="1637588"/>
                  <a:pt x="152400" y="1640763"/>
                </a:cubicBezTo>
                <a:lnTo>
                  <a:pt x="9525" y="1650288"/>
                </a:lnTo>
                <a:close/>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cxnSp>
        <p:nvCxnSpPr>
          <p:cNvPr id="31" name="Straight Connector 30">
            <a:extLst>
              <a:ext uri="{FF2B5EF4-FFF2-40B4-BE49-F238E27FC236}">
                <a16:creationId xmlns:a16="http://schemas.microsoft.com/office/drawing/2014/main" id="{BECD9E6D-E6EF-47D2-B9CB-BDB39E90F308}"/>
              </a:ext>
            </a:extLst>
          </p:cNvPr>
          <p:cNvCxnSpPr/>
          <p:nvPr/>
        </p:nvCxnSpPr>
        <p:spPr bwMode="auto">
          <a:xfrm flipH="1">
            <a:off x="3940175" y="3997325"/>
            <a:ext cx="14288" cy="1652588"/>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ox(in)">
                                      <p:cBhvr>
                                        <p:cTn id="7" dur="500"/>
                                        <p:tgtEl>
                                          <p:spTgt spid="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7" end="7"/>
                                            </p:txEl>
                                          </p:spTgt>
                                        </p:tgtEl>
                                        <p:attrNameLst>
                                          <p:attrName>style.visibility</p:attrName>
                                        </p:attrNameLst>
                                      </p:cBhvr>
                                      <p:to>
                                        <p:strVal val="visible"/>
                                      </p:to>
                                    </p:set>
                                    <p:animEffect transition="in" filter="box(in)">
                                      <p:cBhvr>
                                        <p:cTn id="12" dur="500"/>
                                        <p:tgtEl>
                                          <p:spTgt spid="9">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box(in)">
                                      <p:cBhvr>
                                        <p:cTn id="17" dur="500"/>
                                        <p:tgtEl>
                                          <p:spTgt spid="9">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ox(in)">
                                      <p:cBhvr>
                                        <p:cTn id="22" dur="500"/>
                                        <p:tgtEl>
                                          <p:spTgt spid="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a:extLst>
              <a:ext uri="{FF2B5EF4-FFF2-40B4-BE49-F238E27FC236}">
                <a16:creationId xmlns:a16="http://schemas.microsoft.com/office/drawing/2014/main" id="{A45209DA-94D6-4749-9188-B1656DD99035}"/>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4F5BBDFF-ED7B-4685-BEAE-B62CA752DAC6}"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37</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1379" name="Footer Placeholder 3">
            <a:extLst>
              <a:ext uri="{FF2B5EF4-FFF2-40B4-BE49-F238E27FC236}">
                <a16:creationId xmlns:a16="http://schemas.microsoft.com/office/drawing/2014/main" id="{3511DFE2-D4C0-478C-9F3D-41CAF0AE988B}"/>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1380" name="Picture 14">
            <a:extLst>
              <a:ext uri="{FF2B5EF4-FFF2-40B4-BE49-F238E27FC236}">
                <a16:creationId xmlns:a16="http://schemas.microsoft.com/office/drawing/2014/main" id="{BD026DB0-948C-4AA9-B9EB-D72729A9332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Rectangle 15">
            <a:extLst>
              <a:ext uri="{FF2B5EF4-FFF2-40B4-BE49-F238E27FC236}">
                <a16:creationId xmlns:a16="http://schemas.microsoft.com/office/drawing/2014/main" id="{0BE24876-C28D-4566-B47E-C2544B0CCC9D}"/>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1382" name="Rectangle 16">
            <a:extLst>
              <a:ext uri="{FF2B5EF4-FFF2-40B4-BE49-F238E27FC236}">
                <a16:creationId xmlns:a16="http://schemas.microsoft.com/office/drawing/2014/main" id="{4CFC253F-776E-4068-9EEF-E531BB3B1F34}"/>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1383" name="Line 17">
            <a:extLst>
              <a:ext uri="{FF2B5EF4-FFF2-40B4-BE49-F238E27FC236}">
                <a16:creationId xmlns:a16="http://schemas.microsoft.com/office/drawing/2014/main" id="{70A345A7-6B66-4C4E-A34E-11611B3BAA76}"/>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5F64570E-D32B-47B2-9430-3F4A7A5EC8F9}"/>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 name="Rectangle 3">
            <a:extLst>
              <a:ext uri="{FF2B5EF4-FFF2-40B4-BE49-F238E27FC236}">
                <a16:creationId xmlns:a16="http://schemas.microsoft.com/office/drawing/2014/main" id="{75AC18B0-8CA1-4482-8336-2626519017C1}"/>
              </a:ext>
            </a:extLst>
          </p:cNvPr>
          <p:cNvSpPr txBox="1">
            <a:spLocks noChangeArrowheads="1"/>
          </p:cNvSpPr>
          <p:nvPr/>
        </p:nvSpPr>
        <p:spPr bwMode="auto">
          <a:xfrm>
            <a:off x="1676400" y="1341438"/>
            <a:ext cx="874395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20000"/>
              </a:spcBef>
              <a:spcAft>
                <a:spcPct val="0"/>
              </a:spcAft>
              <a:buFont typeface="Arial" panose="020B0604020202020204" pitchFamily="34" charset="0"/>
              <a:buChar char="•"/>
            </a:pP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buFont typeface="Arial" panose="020B0604020202020204" pitchFamily="34" charset="0"/>
              <a:buChar char="•"/>
            </a:pP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لحساب الاحتمال </a:t>
            </a:r>
            <a:r>
              <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P( -1.3&lt; Z  &gt; 0.49)  </a:t>
            </a: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  نوجد المساحة التالية:</a:t>
            </a: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pPr>
            <a:r>
              <a:rPr lang="ar-SA" altLang="ar-SA" sz="2000">
                <a:solidFill>
                  <a:srgbClr val="C00000"/>
                </a:solidFill>
                <a:latin typeface="Arial" panose="020B0604020202020204" pitchFamily="34" charset="0"/>
                <a:cs typeface="Arial" panose="020B0604020202020204" pitchFamily="34" charset="0"/>
                <a:sym typeface="Symbol" panose="05050102010706020507" pitchFamily="18" charset="2"/>
              </a:rPr>
              <a:t> </a:t>
            </a:r>
            <a:r>
              <a:rPr lang="en-US" altLang="ar-SA" sz="2000">
                <a:solidFill>
                  <a:srgbClr val="C00000"/>
                </a:solidFill>
                <a:latin typeface="Arial" panose="020B0604020202020204" pitchFamily="34" charset="0"/>
                <a:cs typeface="Arial" panose="020B0604020202020204" pitchFamily="34" charset="0"/>
                <a:sym typeface="Symbol" panose="05050102010706020507" pitchFamily="18" charset="2"/>
              </a:rPr>
              <a:t>P( -1.3 &lt; Z &lt; 0.49) =0.4032 +0.1879</a:t>
            </a:r>
          </a:p>
          <a:p>
            <a:pPr eaLnBrk="1" fontAlgn="base" hangingPunct="1">
              <a:spcBef>
                <a:spcPct val="20000"/>
              </a:spcBef>
              <a:spcAft>
                <a:spcPct val="0"/>
              </a:spcAft>
            </a:pPr>
            <a:r>
              <a:rPr lang="en-US" altLang="ar-SA" sz="2000">
                <a:solidFill>
                  <a:srgbClr val="C00000"/>
                </a:solidFill>
                <a:latin typeface="Arial" panose="020B0604020202020204" pitchFamily="34" charset="0"/>
                <a:cs typeface="Arial" panose="020B0604020202020204" pitchFamily="34" charset="0"/>
                <a:sym typeface="Symbol" panose="05050102010706020507" pitchFamily="18" charset="2"/>
              </a:rPr>
              <a:t> = 0.5911</a:t>
            </a:r>
            <a:r>
              <a:rPr lang="ar-SA" altLang="ar-SA" sz="2000">
                <a:solidFill>
                  <a:srgbClr val="C00000"/>
                </a:solidFill>
                <a:latin typeface="Arial" panose="020B0604020202020204" pitchFamily="34" charset="0"/>
                <a:cs typeface="Arial" panose="020B0604020202020204" pitchFamily="34" charset="0"/>
                <a:sym typeface="Symbol" panose="05050102010706020507" pitchFamily="18" charset="2"/>
              </a:rPr>
              <a:t> </a:t>
            </a:r>
            <a:endParaRPr lang="en-US" altLang="ar-SA" sz="2000" u="sng">
              <a:solidFill>
                <a:srgbClr val="C00000"/>
              </a:solidFill>
              <a:latin typeface="Monotype Corsiva" panose="03010101010201010101" pitchFamily="66" charset="0"/>
              <a:cs typeface="Arial" panose="020B0604020202020204" pitchFamily="34" charset="0"/>
              <a:sym typeface="Symbol" panose="05050102010706020507" pitchFamily="18" charset="2"/>
            </a:endParaRPr>
          </a:p>
          <a:p>
            <a:pPr algn="l" rtl="0" eaLnBrk="1" fontAlgn="base" hangingPunct="1">
              <a:spcBef>
                <a:spcPct val="20000"/>
              </a:spcBef>
              <a:spcAft>
                <a:spcPct val="0"/>
              </a:spcAft>
            </a:pPr>
            <a:endParaRPr lang="en-US" altLang="ar-SA" sz="2400" b="1" u="sng">
              <a:solidFill>
                <a:srgbClr val="0033CC"/>
              </a:solidFill>
              <a:latin typeface="Monotype Corsiva" panose="03010101010201010101" pitchFamily="66" charset="0"/>
              <a:cs typeface="Arial" panose="020B0604020202020204" pitchFamily="34" charset="0"/>
              <a:sym typeface="Symbol" panose="05050102010706020507" pitchFamily="18" charset="2"/>
            </a:endParaRPr>
          </a:p>
          <a:p>
            <a:pPr algn="l" rtl="0" eaLnBrk="1" fontAlgn="base" hangingPunct="1">
              <a:spcBef>
                <a:spcPct val="20000"/>
              </a:spcBef>
              <a:spcAft>
                <a:spcPct val="0"/>
              </a:spcAft>
            </a:pPr>
            <a:endParaRPr lang="ar-SA" altLang="ar-SA" sz="2400" b="1">
              <a:solidFill>
                <a:srgbClr val="0033CC"/>
              </a:solidFill>
              <a:latin typeface="Arial" panose="020B0604020202020204" pitchFamily="34" charset="0"/>
              <a:cs typeface="Arial" panose="020B0604020202020204" pitchFamily="34" charset="0"/>
              <a:sym typeface="Symbol" panose="05050102010706020507" pitchFamily="18" charset="2"/>
            </a:endParaRPr>
          </a:p>
          <a:p>
            <a:pPr algn="l" rtl="0" eaLnBrk="1" fontAlgn="base" hangingPunct="1">
              <a:spcBef>
                <a:spcPct val="20000"/>
              </a:spcBef>
              <a:spcAft>
                <a:spcPct val="0"/>
              </a:spcAft>
            </a:pPr>
            <a:endParaRPr lang="ar-SA" altLang="ar-SA" sz="24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pP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buFont typeface="Arial" panose="020B0604020202020204" pitchFamily="34" charset="0"/>
              <a:buChar char="•"/>
            </a:pP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لحساب الاحتمال </a:t>
            </a:r>
            <a:r>
              <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P(Z  -0.84)  </a:t>
            </a: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  نوجد المساحة التالية:</a:t>
            </a: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pPr>
            <a:r>
              <a:rPr lang="en-US" altLang="ar-SA" sz="2000">
                <a:solidFill>
                  <a:srgbClr val="C00000"/>
                </a:solidFill>
                <a:latin typeface="Arial" panose="020B0604020202020204" pitchFamily="34" charset="0"/>
                <a:cs typeface="Arial" panose="020B0604020202020204" pitchFamily="34" charset="0"/>
                <a:sym typeface="Symbol" panose="05050102010706020507" pitchFamily="18" charset="2"/>
              </a:rPr>
              <a:t> P(-1.4  Z  2.15)= 1- (0.4192 + 0.4842)</a:t>
            </a:r>
          </a:p>
          <a:p>
            <a:pPr eaLnBrk="1" fontAlgn="base" hangingPunct="1">
              <a:spcBef>
                <a:spcPct val="20000"/>
              </a:spcBef>
              <a:spcAft>
                <a:spcPct val="0"/>
              </a:spcAft>
            </a:pPr>
            <a:r>
              <a:rPr lang="en-US" altLang="ar-SA" sz="2000">
                <a:solidFill>
                  <a:srgbClr val="C00000"/>
                </a:solidFill>
                <a:latin typeface="Arial" panose="020B0604020202020204" pitchFamily="34" charset="0"/>
                <a:cs typeface="Arial" panose="020B0604020202020204" pitchFamily="34" charset="0"/>
                <a:sym typeface="Symbol" panose="05050102010706020507" pitchFamily="18" charset="2"/>
              </a:rPr>
              <a:t> = 0.0966</a:t>
            </a:r>
          </a:p>
        </p:txBody>
      </p:sp>
      <p:grpSp>
        <p:nvGrpSpPr>
          <p:cNvPr id="10" name="Group 10">
            <a:extLst>
              <a:ext uri="{FF2B5EF4-FFF2-40B4-BE49-F238E27FC236}">
                <a16:creationId xmlns:a16="http://schemas.microsoft.com/office/drawing/2014/main" id="{C2BEBFFF-7D32-46D9-A253-9ABF8BFEB759}"/>
              </a:ext>
            </a:extLst>
          </p:cNvPr>
          <p:cNvGrpSpPr>
            <a:grpSpLocks/>
          </p:cNvGrpSpPr>
          <p:nvPr/>
        </p:nvGrpSpPr>
        <p:grpSpPr bwMode="auto">
          <a:xfrm>
            <a:off x="1846264" y="1741489"/>
            <a:ext cx="3330575" cy="1787525"/>
            <a:chOff x="3456" y="2880"/>
            <a:chExt cx="2112" cy="1421"/>
          </a:xfrm>
        </p:grpSpPr>
        <p:sp>
          <p:nvSpPr>
            <p:cNvPr id="101403" name="Line 11">
              <a:extLst>
                <a:ext uri="{FF2B5EF4-FFF2-40B4-BE49-F238E27FC236}">
                  <a16:creationId xmlns:a16="http://schemas.microsoft.com/office/drawing/2014/main" id="{7EF291A5-D88D-4B29-A002-AE814CD6E766}"/>
                </a:ext>
              </a:extLst>
            </p:cNvPr>
            <p:cNvSpPr>
              <a:spLocks noChangeShapeType="1"/>
            </p:cNvSpPr>
            <p:nvPr/>
          </p:nvSpPr>
          <p:spPr bwMode="auto">
            <a:xfrm>
              <a:off x="3456" y="4032"/>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404" name="Freeform 12">
              <a:extLst>
                <a:ext uri="{FF2B5EF4-FFF2-40B4-BE49-F238E27FC236}">
                  <a16:creationId xmlns:a16="http://schemas.microsoft.com/office/drawing/2014/main" id="{46057308-B2D9-41DE-A220-46D23D89FA0C}"/>
                </a:ext>
              </a:extLst>
            </p:cNvPr>
            <p:cNvSpPr>
              <a:spLocks/>
            </p:cNvSpPr>
            <p:nvPr/>
          </p:nvSpPr>
          <p:spPr bwMode="auto">
            <a:xfrm>
              <a:off x="3456" y="2880"/>
              <a:ext cx="2064" cy="1104"/>
            </a:xfrm>
            <a:custGeom>
              <a:avLst/>
              <a:gdLst>
                <a:gd name="T0" fmla="*/ 0 w 1277"/>
                <a:gd name="T1" fmla="*/ 227870 h 821"/>
                <a:gd name="T2" fmla="*/ 1949620 w 1277"/>
                <a:gd name="T3" fmla="*/ 213955 h 821"/>
                <a:gd name="T4" fmla="*/ 2407991 w 1277"/>
                <a:gd name="T5" fmla="*/ 196599 h 821"/>
                <a:gd name="T6" fmla="*/ 3212591 w 1277"/>
                <a:gd name="T7" fmla="*/ 165000 h 821"/>
                <a:gd name="T8" fmla="*/ 3446878 w 1277"/>
                <a:gd name="T9" fmla="*/ 154764 h 821"/>
                <a:gd name="T10" fmla="*/ 4011336 w 1277"/>
                <a:gd name="T11" fmla="*/ 119896 h 821"/>
                <a:gd name="T12" fmla="*/ 4249163 w 1277"/>
                <a:gd name="T13" fmla="*/ 95744 h 821"/>
                <a:gd name="T14" fmla="*/ 4818008 w 1277"/>
                <a:gd name="T15" fmla="*/ 60686 h 821"/>
                <a:gd name="T16" fmla="*/ 6195228 w 1277"/>
                <a:gd name="T17" fmla="*/ 1680 h 821"/>
                <a:gd name="T18" fmla="*/ 8028724 w 1277"/>
                <a:gd name="T19" fmla="*/ 25865 h 821"/>
                <a:gd name="T20" fmla="*/ 8602786 w 1277"/>
                <a:gd name="T21" fmla="*/ 67781 h 821"/>
                <a:gd name="T22" fmla="*/ 8828111 w 1277"/>
                <a:gd name="T23" fmla="*/ 77995 h 821"/>
                <a:gd name="T24" fmla="*/ 9408187 w 1277"/>
                <a:gd name="T25" fmla="*/ 133868 h 821"/>
                <a:gd name="T26" fmla="*/ 9754378 w 1277"/>
                <a:gd name="T27" fmla="*/ 165000 h 821"/>
                <a:gd name="T28" fmla="*/ 10211478 w 1277"/>
                <a:gd name="T29" fmla="*/ 185963 h 821"/>
                <a:gd name="T30" fmla="*/ 10668347 w 1277"/>
                <a:gd name="T31" fmla="*/ 203331 h 821"/>
                <a:gd name="T32" fmla="*/ 10896892 w 1277"/>
                <a:gd name="T33" fmla="*/ 213955 h 821"/>
                <a:gd name="T34" fmla="*/ 11696281 w 1277"/>
                <a:gd name="T35" fmla="*/ 220795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405" name="Line 13">
              <a:extLst>
                <a:ext uri="{FF2B5EF4-FFF2-40B4-BE49-F238E27FC236}">
                  <a16:creationId xmlns:a16="http://schemas.microsoft.com/office/drawing/2014/main" id="{8FC6201A-C25D-4B0C-ABA1-D30C7907D300}"/>
                </a:ext>
              </a:extLst>
            </p:cNvPr>
            <p:cNvSpPr>
              <a:spLocks noChangeShapeType="1"/>
            </p:cNvSpPr>
            <p:nvPr/>
          </p:nvSpPr>
          <p:spPr bwMode="auto">
            <a:xfrm>
              <a:off x="4193" y="3432"/>
              <a:ext cx="0" cy="6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406" name="Rectangle 14">
              <a:extLst>
                <a:ext uri="{FF2B5EF4-FFF2-40B4-BE49-F238E27FC236}">
                  <a16:creationId xmlns:a16="http://schemas.microsoft.com/office/drawing/2014/main" id="{D723E4CF-1485-4D98-B269-97B0F02BA003}"/>
                </a:ext>
              </a:extLst>
            </p:cNvPr>
            <p:cNvSpPr>
              <a:spLocks noChangeArrowheads="1"/>
            </p:cNvSpPr>
            <p:nvPr/>
          </p:nvSpPr>
          <p:spPr bwMode="auto">
            <a:xfrm>
              <a:off x="3912" y="4032"/>
              <a:ext cx="393"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ar-SA" altLang="ar-SA" sz="1600" b="1">
                  <a:solidFill>
                    <a:srgbClr val="FF00FF"/>
                  </a:solidFill>
                  <a:latin typeface="Verdana" panose="020B0604030504040204" pitchFamily="34" charset="0"/>
                  <a:cs typeface="Arial" panose="020B0604020202020204" pitchFamily="34" charset="0"/>
                </a:rPr>
                <a:t>-</a:t>
              </a:r>
              <a:r>
                <a:rPr lang="en-US" altLang="ar-SA" sz="1600" b="1">
                  <a:solidFill>
                    <a:srgbClr val="FF00FF"/>
                  </a:solidFill>
                  <a:latin typeface="Verdana" panose="020B0604030504040204" pitchFamily="34" charset="0"/>
                  <a:cs typeface="Arial" panose="020B0604020202020204" pitchFamily="34" charset="0"/>
                </a:rPr>
                <a:t>1.3</a:t>
              </a:r>
            </a:p>
          </p:txBody>
        </p:sp>
      </p:grpSp>
      <p:grpSp>
        <p:nvGrpSpPr>
          <p:cNvPr id="18" name="Group 4">
            <a:extLst>
              <a:ext uri="{FF2B5EF4-FFF2-40B4-BE49-F238E27FC236}">
                <a16:creationId xmlns:a16="http://schemas.microsoft.com/office/drawing/2014/main" id="{0F511128-4DF2-415F-821B-745C4864C2AC}"/>
              </a:ext>
            </a:extLst>
          </p:cNvPr>
          <p:cNvGrpSpPr>
            <a:grpSpLocks/>
          </p:cNvGrpSpPr>
          <p:nvPr/>
        </p:nvGrpSpPr>
        <p:grpSpPr bwMode="auto">
          <a:xfrm>
            <a:off x="2028826" y="3976688"/>
            <a:ext cx="3406775" cy="2081212"/>
            <a:chOff x="3456" y="144"/>
            <a:chExt cx="2160" cy="1433"/>
          </a:xfrm>
        </p:grpSpPr>
        <p:sp>
          <p:nvSpPr>
            <p:cNvPr id="101398" name="Line 5">
              <a:extLst>
                <a:ext uri="{FF2B5EF4-FFF2-40B4-BE49-F238E27FC236}">
                  <a16:creationId xmlns:a16="http://schemas.microsoft.com/office/drawing/2014/main" id="{D22CBE3F-9290-4080-9EAB-9F0231D5F9D2}"/>
                </a:ext>
              </a:extLst>
            </p:cNvPr>
            <p:cNvSpPr>
              <a:spLocks noChangeShapeType="1"/>
            </p:cNvSpPr>
            <p:nvPr/>
          </p:nvSpPr>
          <p:spPr bwMode="auto">
            <a:xfrm>
              <a:off x="3456" y="1296"/>
              <a:ext cx="2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399" name="Freeform 6">
              <a:extLst>
                <a:ext uri="{FF2B5EF4-FFF2-40B4-BE49-F238E27FC236}">
                  <a16:creationId xmlns:a16="http://schemas.microsoft.com/office/drawing/2014/main" id="{F2E05888-A273-4106-BA8C-25ED7C72738F}"/>
                </a:ext>
              </a:extLst>
            </p:cNvPr>
            <p:cNvSpPr>
              <a:spLocks/>
            </p:cNvSpPr>
            <p:nvPr/>
          </p:nvSpPr>
          <p:spPr bwMode="auto">
            <a:xfrm>
              <a:off x="3504" y="144"/>
              <a:ext cx="2064" cy="1104"/>
            </a:xfrm>
            <a:custGeom>
              <a:avLst/>
              <a:gdLst>
                <a:gd name="T0" fmla="*/ 0 w 1277"/>
                <a:gd name="T1" fmla="*/ 227870 h 821"/>
                <a:gd name="T2" fmla="*/ 1949620 w 1277"/>
                <a:gd name="T3" fmla="*/ 213955 h 821"/>
                <a:gd name="T4" fmla="*/ 2407991 w 1277"/>
                <a:gd name="T5" fmla="*/ 196599 h 821"/>
                <a:gd name="T6" fmla="*/ 3212591 w 1277"/>
                <a:gd name="T7" fmla="*/ 165000 h 821"/>
                <a:gd name="T8" fmla="*/ 3446878 w 1277"/>
                <a:gd name="T9" fmla="*/ 154764 h 821"/>
                <a:gd name="T10" fmla="*/ 4011336 w 1277"/>
                <a:gd name="T11" fmla="*/ 119896 h 821"/>
                <a:gd name="T12" fmla="*/ 4249163 w 1277"/>
                <a:gd name="T13" fmla="*/ 95744 h 821"/>
                <a:gd name="T14" fmla="*/ 4818008 w 1277"/>
                <a:gd name="T15" fmla="*/ 60686 h 821"/>
                <a:gd name="T16" fmla="*/ 6195228 w 1277"/>
                <a:gd name="T17" fmla="*/ 1680 h 821"/>
                <a:gd name="T18" fmla="*/ 8028724 w 1277"/>
                <a:gd name="T19" fmla="*/ 25865 h 821"/>
                <a:gd name="T20" fmla="*/ 8602786 w 1277"/>
                <a:gd name="T21" fmla="*/ 67781 h 821"/>
                <a:gd name="T22" fmla="*/ 8828111 w 1277"/>
                <a:gd name="T23" fmla="*/ 77995 h 821"/>
                <a:gd name="T24" fmla="*/ 9408187 w 1277"/>
                <a:gd name="T25" fmla="*/ 133868 h 821"/>
                <a:gd name="T26" fmla="*/ 9754378 w 1277"/>
                <a:gd name="T27" fmla="*/ 165000 h 821"/>
                <a:gd name="T28" fmla="*/ 10211478 w 1277"/>
                <a:gd name="T29" fmla="*/ 185963 h 821"/>
                <a:gd name="T30" fmla="*/ 10668347 w 1277"/>
                <a:gd name="T31" fmla="*/ 203331 h 821"/>
                <a:gd name="T32" fmla="*/ 10896892 w 1277"/>
                <a:gd name="T33" fmla="*/ 213955 h 821"/>
                <a:gd name="T34" fmla="*/ 11696281 w 1277"/>
                <a:gd name="T35" fmla="*/ 220795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400" name="Line 7">
              <a:extLst>
                <a:ext uri="{FF2B5EF4-FFF2-40B4-BE49-F238E27FC236}">
                  <a16:creationId xmlns:a16="http://schemas.microsoft.com/office/drawing/2014/main" id="{DA9F412B-309B-4AEB-A242-6510489F6DBE}"/>
                </a:ext>
              </a:extLst>
            </p:cNvPr>
            <p:cNvSpPr>
              <a:spLocks noChangeShapeType="1"/>
            </p:cNvSpPr>
            <p:nvPr/>
          </p:nvSpPr>
          <p:spPr bwMode="auto">
            <a:xfrm flipH="1">
              <a:off x="4288" y="547"/>
              <a:ext cx="3" cy="725"/>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401" name="Line 8">
              <a:extLst>
                <a:ext uri="{FF2B5EF4-FFF2-40B4-BE49-F238E27FC236}">
                  <a16:creationId xmlns:a16="http://schemas.microsoft.com/office/drawing/2014/main" id="{F9ACD156-3642-4350-90AD-2427F7566685}"/>
                </a:ext>
              </a:extLst>
            </p:cNvPr>
            <p:cNvSpPr>
              <a:spLocks noChangeShapeType="1"/>
            </p:cNvSpPr>
            <p:nvPr/>
          </p:nvSpPr>
          <p:spPr bwMode="auto">
            <a:xfrm flipV="1">
              <a:off x="4656" y="120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402" name="Text Box 9">
              <a:extLst>
                <a:ext uri="{FF2B5EF4-FFF2-40B4-BE49-F238E27FC236}">
                  <a16:creationId xmlns:a16="http://schemas.microsoft.com/office/drawing/2014/main" id="{E1DDFB05-5C65-4A0F-8DC2-A786D7DDFFAE}"/>
                </a:ext>
              </a:extLst>
            </p:cNvPr>
            <p:cNvSpPr txBox="1">
              <a:spLocks noChangeArrowheads="1"/>
            </p:cNvSpPr>
            <p:nvPr/>
          </p:nvSpPr>
          <p:spPr bwMode="auto">
            <a:xfrm>
              <a:off x="4009" y="1344"/>
              <a:ext cx="67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50000"/>
                </a:spcBef>
                <a:spcAft>
                  <a:spcPct val="0"/>
                </a:spcAft>
              </a:pPr>
              <a:r>
                <a:rPr lang="en-US" altLang="ar-SA" sz="1600" b="1">
                  <a:solidFill>
                    <a:srgbClr val="FF00FF"/>
                  </a:solidFill>
                  <a:latin typeface="Verdana" panose="020B0604030504040204" pitchFamily="34" charset="0"/>
                  <a:cs typeface="Arial" panose="020B0604020202020204" pitchFamily="34" charset="0"/>
                </a:rPr>
                <a:t>-1.4</a:t>
              </a:r>
            </a:p>
          </p:txBody>
        </p:sp>
      </p:grpSp>
      <p:cxnSp>
        <p:nvCxnSpPr>
          <p:cNvPr id="4" name="Straight Connector 3">
            <a:extLst>
              <a:ext uri="{FF2B5EF4-FFF2-40B4-BE49-F238E27FC236}">
                <a16:creationId xmlns:a16="http://schemas.microsoft.com/office/drawing/2014/main" id="{7EBBD1F4-5597-457B-9489-45605F18C490}"/>
              </a:ext>
            </a:extLst>
          </p:cNvPr>
          <p:cNvCxnSpPr/>
          <p:nvPr/>
        </p:nvCxnSpPr>
        <p:spPr bwMode="auto">
          <a:xfrm flipH="1">
            <a:off x="3697289" y="1741489"/>
            <a:ext cx="28575" cy="144938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cxnSp>
        <p:nvCxnSpPr>
          <p:cNvPr id="27" name="Straight Connector 26">
            <a:extLst>
              <a:ext uri="{FF2B5EF4-FFF2-40B4-BE49-F238E27FC236}">
                <a16:creationId xmlns:a16="http://schemas.microsoft.com/office/drawing/2014/main" id="{72868E03-C969-407A-B712-D41383DAE5F6}"/>
              </a:ext>
            </a:extLst>
          </p:cNvPr>
          <p:cNvCxnSpPr/>
          <p:nvPr/>
        </p:nvCxnSpPr>
        <p:spPr bwMode="auto">
          <a:xfrm>
            <a:off x="3949700" y="3976689"/>
            <a:ext cx="0" cy="1673225"/>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01390" name="Line 13">
            <a:extLst>
              <a:ext uri="{FF2B5EF4-FFF2-40B4-BE49-F238E27FC236}">
                <a16:creationId xmlns:a16="http://schemas.microsoft.com/office/drawing/2014/main" id="{61776196-D23B-4581-B97E-66E626C77F93}"/>
              </a:ext>
            </a:extLst>
          </p:cNvPr>
          <p:cNvSpPr>
            <a:spLocks noChangeShapeType="1"/>
          </p:cNvSpPr>
          <p:nvPr/>
        </p:nvSpPr>
        <p:spPr bwMode="auto">
          <a:xfrm>
            <a:off x="4065588" y="1876425"/>
            <a:ext cx="0" cy="131445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391" name="Rectangle 14">
            <a:extLst>
              <a:ext uri="{FF2B5EF4-FFF2-40B4-BE49-F238E27FC236}">
                <a16:creationId xmlns:a16="http://schemas.microsoft.com/office/drawing/2014/main" id="{9517562B-CE84-45A7-B6FF-E6368B7D8413}"/>
              </a:ext>
            </a:extLst>
          </p:cNvPr>
          <p:cNvSpPr>
            <a:spLocks noChangeArrowheads="1"/>
          </p:cNvSpPr>
          <p:nvPr/>
        </p:nvSpPr>
        <p:spPr bwMode="auto">
          <a:xfrm>
            <a:off x="3730626" y="3200400"/>
            <a:ext cx="6953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en-US" altLang="ar-SA" sz="1600" b="1">
                <a:solidFill>
                  <a:srgbClr val="FF00FF"/>
                </a:solidFill>
                <a:latin typeface="Verdana" panose="020B0604030504040204" pitchFamily="34" charset="0"/>
                <a:cs typeface="Arial" panose="020B0604020202020204" pitchFamily="34" charset="0"/>
              </a:rPr>
              <a:t>0.49</a:t>
            </a:r>
          </a:p>
        </p:txBody>
      </p:sp>
      <p:sp>
        <p:nvSpPr>
          <p:cNvPr id="101392" name="Freeform 2">
            <a:extLst>
              <a:ext uri="{FF2B5EF4-FFF2-40B4-BE49-F238E27FC236}">
                <a16:creationId xmlns:a16="http://schemas.microsoft.com/office/drawing/2014/main" id="{76DFADB6-8EB8-43C8-8FA9-DCF0CAB6CC4B}"/>
              </a:ext>
            </a:extLst>
          </p:cNvPr>
          <p:cNvSpPr>
            <a:spLocks/>
          </p:cNvSpPr>
          <p:nvPr/>
        </p:nvSpPr>
        <p:spPr bwMode="auto">
          <a:xfrm>
            <a:off x="2981325" y="1776413"/>
            <a:ext cx="1104900" cy="1452562"/>
          </a:xfrm>
          <a:custGeom>
            <a:avLst/>
            <a:gdLst>
              <a:gd name="T0" fmla="*/ 47370 w 1105258"/>
              <a:gd name="T1" fmla="*/ 1402597 h 1453315"/>
              <a:gd name="T2" fmla="*/ 37896 w 1105258"/>
              <a:gd name="T3" fmla="*/ 1355389 h 1453315"/>
              <a:gd name="T4" fmla="*/ 66304 w 1105258"/>
              <a:gd name="T5" fmla="*/ 1298740 h 1453315"/>
              <a:gd name="T6" fmla="*/ 37896 w 1105258"/>
              <a:gd name="T7" fmla="*/ 1128794 h 1453315"/>
              <a:gd name="T8" fmla="*/ 47370 w 1105258"/>
              <a:gd name="T9" fmla="*/ 911639 h 1453315"/>
              <a:gd name="T10" fmla="*/ 56842 w 1105258"/>
              <a:gd name="T11" fmla="*/ 609515 h 1453315"/>
              <a:gd name="T12" fmla="*/ 75775 w 1105258"/>
              <a:gd name="T13" fmla="*/ 562307 h 1453315"/>
              <a:gd name="T14" fmla="*/ 85249 w 1105258"/>
              <a:gd name="T15" fmla="*/ 533982 h 1453315"/>
              <a:gd name="T16" fmla="*/ 151567 w 1105258"/>
              <a:gd name="T17" fmla="*/ 449010 h 1453315"/>
              <a:gd name="T18" fmla="*/ 189452 w 1105258"/>
              <a:gd name="T19" fmla="*/ 382918 h 1453315"/>
              <a:gd name="T20" fmla="*/ 236816 w 1105258"/>
              <a:gd name="T21" fmla="*/ 297946 h 1453315"/>
              <a:gd name="T22" fmla="*/ 265238 w 1105258"/>
              <a:gd name="T23" fmla="*/ 269622 h 1453315"/>
              <a:gd name="T24" fmla="*/ 293655 w 1105258"/>
              <a:gd name="T25" fmla="*/ 250739 h 1453315"/>
              <a:gd name="T26" fmla="*/ 331542 w 1105258"/>
              <a:gd name="T27" fmla="*/ 222415 h 1453315"/>
              <a:gd name="T28" fmla="*/ 388383 w 1105258"/>
              <a:gd name="T29" fmla="*/ 184650 h 1453315"/>
              <a:gd name="T30" fmla="*/ 426271 w 1105258"/>
              <a:gd name="T31" fmla="*/ 156325 h 1453315"/>
              <a:gd name="T32" fmla="*/ 454688 w 1105258"/>
              <a:gd name="T33" fmla="*/ 118556 h 1453315"/>
              <a:gd name="T34" fmla="*/ 473633 w 1105258"/>
              <a:gd name="T35" fmla="*/ 90234 h 1453315"/>
              <a:gd name="T36" fmla="*/ 511526 w 1105258"/>
              <a:gd name="T37" fmla="*/ 71354 h 1453315"/>
              <a:gd name="T38" fmla="*/ 539943 w 1105258"/>
              <a:gd name="T39" fmla="*/ 52474 h 1453315"/>
              <a:gd name="T40" fmla="*/ 577834 w 1105258"/>
              <a:gd name="T41" fmla="*/ 43034 h 1453315"/>
              <a:gd name="T42" fmla="*/ 672561 w 1105258"/>
              <a:gd name="T43" fmla="*/ 14697 h 1453315"/>
              <a:gd name="T44" fmla="*/ 767287 w 1105258"/>
              <a:gd name="T45" fmla="*/ 5257 h 1453315"/>
              <a:gd name="T46" fmla="*/ 1013577 w 1105258"/>
              <a:gd name="T47" fmla="*/ 14697 h 1453315"/>
              <a:gd name="T48" fmla="*/ 1023050 w 1105258"/>
              <a:gd name="T49" fmla="*/ 99674 h 1453315"/>
              <a:gd name="T50" fmla="*/ 1070413 w 1105258"/>
              <a:gd name="T51" fmla="*/ 146884 h 1453315"/>
              <a:gd name="T52" fmla="*/ 1098832 w 1105258"/>
              <a:gd name="T53" fmla="*/ 175209 h 1453315"/>
              <a:gd name="T54" fmla="*/ 1089359 w 1105258"/>
              <a:gd name="T55" fmla="*/ 1015496 h 1453315"/>
              <a:gd name="T56" fmla="*/ 1079887 w 1105258"/>
              <a:gd name="T57" fmla="*/ 1043821 h 1453315"/>
              <a:gd name="T58" fmla="*/ 1070413 w 1105258"/>
              <a:gd name="T59" fmla="*/ 1138235 h 1453315"/>
              <a:gd name="T60" fmla="*/ 1079887 w 1105258"/>
              <a:gd name="T61" fmla="*/ 1289299 h 1453315"/>
              <a:gd name="T62" fmla="*/ 1098832 w 1105258"/>
              <a:gd name="T63" fmla="*/ 1327064 h 1453315"/>
              <a:gd name="T64" fmla="*/ 1089359 w 1105258"/>
              <a:gd name="T65" fmla="*/ 1412037 h 1453315"/>
              <a:gd name="T66" fmla="*/ 1041996 w 1105258"/>
              <a:gd name="T67" fmla="*/ 1402597 h 1453315"/>
              <a:gd name="T68" fmla="*/ 985159 w 1105258"/>
              <a:gd name="T69" fmla="*/ 1383713 h 1453315"/>
              <a:gd name="T70" fmla="*/ 843070 w 1105258"/>
              <a:gd name="T71" fmla="*/ 1402597 h 1453315"/>
              <a:gd name="T72" fmla="*/ 814652 w 1105258"/>
              <a:gd name="T73" fmla="*/ 1412037 h 1453315"/>
              <a:gd name="T74" fmla="*/ 748342 w 1105258"/>
              <a:gd name="T75" fmla="*/ 1421479 h 1453315"/>
              <a:gd name="T76" fmla="*/ 719926 w 1105258"/>
              <a:gd name="T77" fmla="*/ 1430920 h 1453315"/>
              <a:gd name="T78" fmla="*/ 511526 w 1105258"/>
              <a:gd name="T79" fmla="*/ 1430920 h 1453315"/>
              <a:gd name="T80" fmla="*/ 369435 w 1105258"/>
              <a:gd name="T81" fmla="*/ 1412037 h 1453315"/>
              <a:gd name="T82" fmla="*/ 341014 w 1105258"/>
              <a:gd name="T83" fmla="*/ 1393155 h 1453315"/>
              <a:gd name="T84" fmla="*/ 293655 w 1105258"/>
              <a:gd name="T85" fmla="*/ 1383713 h 1453315"/>
              <a:gd name="T86" fmla="*/ 265238 w 1105258"/>
              <a:gd name="T87" fmla="*/ 1374272 h 1453315"/>
              <a:gd name="T88" fmla="*/ 0 w 1105258"/>
              <a:gd name="T89" fmla="*/ 1383713 h 14533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05258" h="1453315">
                <a:moveTo>
                  <a:pt x="47625" y="1415008"/>
                </a:moveTo>
                <a:cubicBezTo>
                  <a:pt x="44450" y="1399133"/>
                  <a:pt x="38100" y="1383572"/>
                  <a:pt x="38100" y="1367383"/>
                </a:cubicBezTo>
                <a:cubicBezTo>
                  <a:pt x="38100" y="1347665"/>
                  <a:pt x="57043" y="1324680"/>
                  <a:pt x="66675" y="1310233"/>
                </a:cubicBezTo>
                <a:cubicBezTo>
                  <a:pt x="27589" y="1466577"/>
                  <a:pt x="48631" y="1412595"/>
                  <a:pt x="38100" y="1138783"/>
                </a:cubicBezTo>
                <a:cubicBezTo>
                  <a:pt x="41275" y="1065758"/>
                  <a:pt x="44969" y="992754"/>
                  <a:pt x="47625" y="919708"/>
                </a:cubicBezTo>
                <a:cubicBezTo>
                  <a:pt x="51319" y="818126"/>
                  <a:pt x="48935" y="716225"/>
                  <a:pt x="57150" y="614908"/>
                </a:cubicBezTo>
                <a:cubicBezTo>
                  <a:pt x="58532" y="597866"/>
                  <a:pt x="70197" y="583292"/>
                  <a:pt x="76200" y="567283"/>
                </a:cubicBezTo>
                <a:cubicBezTo>
                  <a:pt x="79725" y="557882"/>
                  <a:pt x="80849" y="547485"/>
                  <a:pt x="85725" y="538708"/>
                </a:cubicBezTo>
                <a:cubicBezTo>
                  <a:pt x="114208" y="487439"/>
                  <a:pt x="117690" y="487693"/>
                  <a:pt x="152400" y="452983"/>
                </a:cubicBezTo>
                <a:cubicBezTo>
                  <a:pt x="174239" y="387465"/>
                  <a:pt x="144368" y="467039"/>
                  <a:pt x="190500" y="386308"/>
                </a:cubicBezTo>
                <a:cubicBezTo>
                  <a:pt x="222440" y="330413"/>
                  <a:pt x="159851" y="378857"/>
                  <a:pt x="238125" y="300583"/>
                </a:cubicBezTo>
                <a:cubicBezTo>
                  <a:pt x="247650" y="291058"/>
                  <a:pt x="256352" y="280632"/>
                  <a:pt x="266700" y="272008"/>
                </a:cubicBezTo>
                <a:cubicBezTo>
                  <a:pt x="275494" y="264679"/>
                  <a:pt x="285960" y="259612"/>
                  <a:pt x="295275" y="252958"/>
                </a:cubicBezTo>
                <a:cubicBezTo>
                  <a:pt x="308193" y="243731"/>
                  <a:pt x="320370" y="233487"/>
                  <a:pt x="333375" y="224383"/>
                </a:cubicBezTo>
                <a:cubicBezTo>
                  <a:pt x="352132" y="211253"/>
                  <a:pt x="372209" y="200020"/>
                  <a:pt x="390525" y="186283"/>
                </a:cubicBezTo>
                <a:cubicBezTo>
                  <a:pt x="403225" y="176758"/>
                  <a:pt x="417400" y="168933"/>
                  <a:pt x="428625" y="157708"/>
                </a:cubicBezTo>
                <a:cubicBezTo>
                  <a:pt x="439850" y="146483"/>
                  <a:pt x="447973" y="132526"/>
                  <a:pt x="457200" y="119608"/>
                </a:cubicBezTo>
                <a:cubicBezTo>
                  <a:pt x="463854" y="110293"/>
                  <a:pt x="467456" y="98362"/>
                  <a:pt x="476250" y="91033"/>
                </a:cubicBezTo>
                <a:cubicBezTo>
                  <a:pt x="487158" y="81943"/>
                  <a:pt x="502022" y="79028"/>
                  <a:pt x="514350" y="71983"/>
                </a:cubicBezTo>
                <a:cubicBezTo>
                  <a:pt x="524289" y="66303"/>
                  <a:pt x="532403" y="57442"/>
                  <a:pt x="542925" y="52933"/>
                </a:cubicBezTo>
                <a:cubicBezTo>
                  <a:pt x="554957" y="47776"/>
                  <a:pt x="568486" y="47170"/>
                  <a:pt x="581025" y="43408"/>
                </a:cubicBezTo>
                <a:cubicBezTo>
                  <a:pt x="605130" y="36177"/>
                  <a:pt x="648333" y="18825"/>
                  <a:pt x="676275" y="14833"/>
                </a:cubicBezTo>
                <a:cubicBezTo>
                  <a:pt x="707863" y="10320"/>
                  <a:pt x="739775" y="8483"/>
                  <a:pt x="771525" y="5308"/>
                </a:cubicBezTo>
                <a:cubicBezTo>
                  <a:pt x="854075" y="8483"/>
                  <a:pt x="941707" y="-13859"/>
                  <a:pt x="1019175" y="14833"/>
                </a:cubicBezTo>
                <a:cubicBezTo>
                  <a:pt x="1046136" y="24819"/>
                  <a:pt x="1021727" y="72666"/>
                  <a:pt x="1028700" y="100558"/>
                </a:cubicBezTo>
                <a:cubicBezTo>
                  <a:pt x="1036053" y="129969"/>
                  <a:pt x="1056272" y="131472"/>
                  <a:pt x="1076325" y="148183"/>
                </a:cubicBezTo>
                <a:cubicBezTo>
                  <a:pt x="1086673" y="156807"/>
                  <a:pt x="1095375" y="167233"/>
                  <a:pt x="1104900" y="176758"/>
                </a:cubicBezTo>
                <a:cubicBezTo>
                  <a:pt x="1101725" y="459333"/>
                  <a:pt x="1101517" y="741957"/>
                  <a:pt x="1095375" y="1024483"/>
                </a:cubicBezTo>
                <a:cubicBezTo>
                  <a:pt x="1095157" y="1034521"/>
                  <a:pt x="1087377" y="1043135"/>
                  <a:pt x="1085850" y="1053058"/>
                </a:cubicBezTo>
                <a:cubicBezTo>
                  <a:pt x="1080998" y="1084595"/>
                  <a:pt x="1079500" y="1116558"/>
                  <a:pt x="1076325" y="1148308"/>
                </a:cubicBezTo>
                <a:cubicBezTo>
                  <a:pt x="1079500" y="1199108"/>
                  <a:pt x="1078300" y="1250372"/>
                  <a:pt x="1085850" y="1300708"/>
                </a:cubicBezTo>
                <a:cubicBezTo>
                  <a:pt x="1087956" y="1314750"/>
                  <a:pt x="1103811" y="1324651"/>
                  <a:pt x="1104900" y="1338808"/>
                </a:cubicBezTo>
                <a:cubicBezTo>
                  <a:pt x="1107105" y="1367474"/>
                  <a:pt x="1098550" y="1395958"/>
                  <a:pt x="1095375" y="1424533"/>
                </a:cubicBezTo>
                <a:cubicBezTo>
                  <a:pt x="1079500" y="1421358"/>
                  <a:pt x="1063369" y="1419268"/>
                  <a:pt x="1047750" y="1415008"/>
                </a:cubicBezTo>
                <a:cubicBezTo>
                  <a:pt x="1028377" y="1409724"/>
                  <a:pt x="990600" y="1395958"/>
                  <a:pt x="990600" y="1395958"/>
                </a:cubicBezTo>
                <a:cubicBezTo>
                  <a:pt x="949329" y="1400544"/>
                  <a:pt x="890480" y="1405507"/>
                  <a:pt x="847725" y="1415008"/>
                </a:cubicBezTo>
                <a:cubicBezTo>
                  <a:pt x="837924" y="1417186"/>
                  <a:pt x="828995" y="1422564"/>
                  <a:pt x="819150" y="1424533"/>
                </a:cubicBezTo>
                <a:cubicBezTo>
                  <a:pt x="797135" y="1428936"/>
                  <a:pt x="774700" y="1430883"/>
                  <a:pt x="752475" y="1434058"/>
                </a:cubicBezTo>
                <a:cubicBezTo>
                  <a:pt x="742950" y="1437233"/>
                  <a:pt x="733778" y="1441787"/>
                  <a:pt x="723900" y="1443583"/>
                </a:cubicBezTo>
                <a:cubicBezTo>
                  <a:pt x="634210" y="1459890"/>
                  <a:pt x="619736" y="1452747"/>
                  <a:pt x="514350" y="1443583"/>
                </a:cubicBezTo>
                <a:cubicBezTo>
                  <a:pt x="441224" y="1437224"/>
                  <a:pt x="435628" y="1435225"/>
                  <a:pt x="371475" y="1424533"/>
                </a:cubicBezTo>
                <a:cubicBezTo>
                  <a:pt x="361950" y="1418183"/>
                  <a:pt x="353619" y="1409503"/>
                  <a:pt x="342900" y="1405483"/>
                </a:cubicBezTo>
                <a:cubicBezTo>
                  <a:pt x="327741" y="1399799"/>
                  <a:pt x="310981" y="1399885"/>
                  <a:pt x="295275" y="1395958"/>
                </a:cubicBezTo>
                <a:cubicBezTo>
                  <a:pt x="285535" y="1393523"/>
                  <a:pt x="276225" y="1389608"/>
                  <a:pt x="266700" y="1386433"/>
                </a:cubicBezTo>
                <a:cubicBezTo>
                  <a:pt x="114584" y="1401645"/>
                  <a:pt x="203358" y="1395958"/>
                  <a:pt x="0" y="1395958"/>
                </a:cubicBezTo>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cxnSp>
        <p:nvCxnSpPr>
          <p:cNvPr id="28" name="Straight Connector 27">
            <a:extLst>
              <a:ext uri="{FF2B5EF4-FFF2-40B4-BE49-F238E27FC236}">
                <a16:creationId xmlns:a16="http://schemas.microsoft.com/office/drawing/2014/main" id="{0CC5F308-23BB-45C0-B24F-D5B2029B08F4}"/>
              </a:ext>
            </a:extLst>
          </p:cNvPr>
          <p:cNvCxnSpPr>
            <a:endCxn id="101392" idx="37"/>
          </p:cNvCxnSpPr>
          <p:nvPr/>
        </p:nvCxnSpPr>
        <p:spPr bwMode="auto">
          <a:xfrm>
            <a:off x="3732214" y="1711325"/>
            <a:ext cx="1587" cy="149860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01394" name="Line 7">
            <a:extLst>
              <a:ext uri="{FF2B5EF4-FFF2-40B4-BE49-F238E27FC236}">
                <a16:creationId xmlns:a16="http://schemas.microsoft.com/office/drawing/2014/main" id="{4A59262C-ED5C-42A9-A57C-49C5B1158B0E}"/>
              </a:ext>
            </a:extLst>
          </p:cNvPr>
          <p:cNvSpPr>
            <a:spLocks noChangeShapeType="1"/>
          </p:cNvSpPr>
          <p:nvPr/>
        </p:nvSpPr>
        <p:spPr bwMode="auto">
          <a:xfrm flipH="1">
            <a:off x="4827588" y="5143500"/>
            <a:ext cx="0" cy="560388"/>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395" name="Text Box 9">
            <a:extLst>
              <a:ext uri="{FF2B5EF4-FFF2-40B4-BE49-F238E27FC236}">
                <a16:creationId xmlns:a16="http://schemas.microsoft.com/office/drawing/2014/main" id="{59842EE0-D3EE-45C3-B1B0-C26660D9F2E3}"/>
              </a:ext>
            </a:extLst>
          </p:cNvPr>
          <p:cNvSpPr txBox="1">
            <a:spLocks noChangeArrowheads="1"/>
          </p:cNvSpPr>
          <p:nvPr/>
        </p:nvSpPr>
        <p:spPr bwMode="auto">
          <a:xfrm>
            <a:off x="4460876" y="5653089"/>
            <a:ext cx="7334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50000"/>
              </a:spcBef>
              <a:spcAft>
                <a:spcPct val="0"/>
              </a:spcAft>
            </a:pPr>
            <a:r>
              <a:rPr lang="en-US" altLang="ar-SA" sz="1600" b="1">
                <a:solidFill>
                  <a:srgbClr val="FF00FF"/>
                </a:solidFill>
                <a:latin typeface="Verdana" panose="020B0604030504040204" pitchFamily="34" charset="0"/>
                <a:cs typeface="Arial" panose="020B0604020202020204" pitchFamily="34" charset="0"/>
              </a:rPr>
              <a:t>2.15</a:t>
            </a:r>
          </a:p>
        </p:txBody>
      </p:sp>
      <p:sp>
        <p:nvSpPr>
          <p:cNvPr id="101396" name="Freeform 6">
            <a:extLst>
              <a:ext uri="{FF2B5EF4-FFF2-40B4-BE49-F238E27FC236}">
                <a16:creationId xmlns:a16="http://schemas.microsoft.com/office/drawing/2014/main" id="{9C70C4ED-6F4C-4803-B40A-5B5E485A64CF}"/>
              </a:ext>
            </a:extLst>
          </p:cNvPr>
          <p:cNvSpPr>
            <a:spLocks/>
          </p:cNvSpPr>
          <p:nvPr/>
        </p:nvSpPr>
        <p:spPr bwMode="auto">
          <a:xfrm>
            <a:off x="2047876" y="4581525"/>
            <a:ext cx="1323975" cy="1123950"/>
          </a:xfrm>
          <a:custGeom>
            <a:avLst/>
            <a:gdLst>
              <a:gd name="T0" fmla="*/ 1285875 w 1323975"/>
              <a:gd name="T1" fmla="*/ 0 h 1123950"/>
              <a:gd name="T2" fmla="*/ 1276350 w 1323975"/>
              <a:gd name="T3" fmla="*/ 66675 h 1123950"/>
              <a:gd name="T4" fmla="*/ 1257300 w 1323975"/>
              <a:gd name="T5" fmla="*/ 95250 h 1123950"/>
              <a:gd name="T6" fmla="*/ 1219200 w 1323975"/>
              <a:gd name="T7" fmla="*/ 161925 h 1123950"/>
              <a:gd name="T8" fmla="*/ 1209675 w 1323975"/>
              <a:gd name="T9" fmla="*/ 190500 h 1123950"/>
              <a:gd name="T10" fmla="*/ 1200150 w 1323975"/>
              <a:gd name="T11" fmla="*/ 228600 h 1123950"/>
              <a:gd name="T12" fmla="*/ 1181100 w 1323975"/>
              <a:gd name="T13" fmla="*/ 257175 h 1123950"/>
              <a:gd name="T14" fmla="*/ 1133475 w 1323975"/>
              <a:gd name="T15" fmla="*/ 342900 h 1123950"/>
              <a:gd name="T16" fmla="*/ 1104900 w 1323975"/>
              <a:gd name="T17" fmla="*/ 400050 h 1123950"/>
              <a:gd name="T18" fmla="*/ 1076325 w 1323975"/>
              <a:gd name="T19" fmla="*/ 428625 h 1123950"/>
              <a:gd name="T20" fmla="*/ 1057275 w 1323975"/>
              <a:gd name="T21" fmla="*/ 457200 h 1123950"/>
              <a:gd name="T22" fmla="*/ 1028700 w 1323975"/>
              <a:gd name="T23" fmla="*/ 485775 h 1123950"/>
              <a:gd name="T24" fmla="*/ 1009650 w 1323975"/>
              <a:gd name="T25" fmla="*/ 514350 h 1123950"/>
              <a:gd name="T26" fmla="*/ 952500 w 1323975"/>
              <a:gd name="T27" fmla="*/ 561975 h 1123950"/>
              <a:gd name="T28" fmla="*/ 923925 w 1323975"/>
              <a:gd name="T29" fmla="*/ 590550 h 1123950"/>
              <a:gd name="T30" fmla="*/ 847725 w 1323975"/>
              <a:gd name="T31" fmla="*/ 685800 h 1123950"/>
              <a:gd name="T32" fmla="*/ 819150 w 1323975"/>
              <a:gd name="T33" fmla="*/ 704850 h 1123950"/>
              <a:gd name="T34" fmla="*/ 790575 w 1323975"/>
              <a:gd name="T35" fmla="*/ 723900 h 1123950"/>
              <a:gd name="T36" fmla="*/ 771525 w 1323975"/>
              <a:gd name="T37" fmla="*/ 752475 h 1123950"/>
              <a:gd name="T38" fmla="*/ 685800 w 1323975"/>
              <a:gd name="T39" fmla="*/ 819150 h 1123950"/>
              <a:gd name="T40" fmla="*/ 628650 w 1323975"/>
              <a:gd name="T41" fmla="*/ 847725 h 1123950"/>
              <a:gd name="T42" fmla="*/ 619125 w 1323975"/>
              <a:gd name="T43" fmla="*/ 876300 h 1123950"/>
              <a:gd name="T44" fmla="*/ 590550 w 1323975"/>
              <a:gd name="T45" fmla="*/ 895350 h 1123950"/>
              <a:gd name="T46" fmla="*/ 561975 w 1323975"/>
              <a:gd name="T47" fmla="*/ 904875 h 1123950"/>
              <a:gd name="T48" fmla="*/ 466725 w 1323975"/>
              <a:gd name="T49" fmla="*/ 923925 h 1123950"/>
              <a:gd name="T50" fmla="*/ 438150 w 1323975"/>
              <a:gd name="T51" fmla="*/ 942975 h 1123950"/>
              <a:gd name="T52" fmla="*/ 333375 w 1323975"/>
              <a:gd name="T53" fmla="*/ 962025 h 1123950"/>
              <a:gd name="T54" fmla="*/ 304800 w 1323975"/>
              <a:gd name="T55" fmla="*/ 971550 h 1123950"/>
              <a:gd name="T56" fmla="*/ 171450 w 1323975"/>
              <a:gd name="T57" fmla="*/ 981075 h 1123950"/>
              <a:gd name="T58" fmla="*/ 142875 w 1323975"/>
              <a:gd name="T59" fmla="*/ 990600 h 1123950"/>
              <a:gd name="T60" fmla="*/ 28575 w 1323975"/>
              <a:gd name="T61" fmla="*/ 1000125 h 1123950"/>
              <a:gd name="T62" fmla="*/ 0 w 1323975"/>
              <a:gd name="T63" fmla="*/ 1019175 h 1123950"/>
              <a:gd name="T64" fmla="*/ 9525 w 1323975"/>
              <a:gd name="T65" fmla="*/ 1076325 h 1123950"/>
              <a:gd name="T66" fmla="*/ 66675 w 1323975"/>
              <a:gd name="T67" fmla="*/ 1085850 h 1123950"/>
              <a:gd name="T68" fmla="*/ 104775 w 1323975"/>
              <a:gd name="T69" fmla="*/ 1095375 h 1123950"/>
              <a:gd name="T70" fmla="*/ 209550 w 1323975"/>
              <a:gd name="T71" fmla="*/ 1076325 h 1123950"/>
              <a:gd name="T72" fmla="*/ 247650 w 1323975"/>
              <a:gd name="T73" fmla="*/ 1066800 h 1123950"/>
              <a:gd name="T74" fmla="*/ 304800 w 1323975"/>
              <a:gd name="T75" fmla="*/ 1076325 h 1123950"/>
              <a:gd name="T76" fmla="*/ 457200 w 1323975"/>
              <a:gd name="T77" fmla="*/ 1085850 h 1123950"/>
              <a:gd name="T78" fmla="*/ 495300 w 1323975"/>
              <a:gd name="T79" fmla="*/ 1104900 h 1123950"/>
              <a:gd name="T80" fmla="*/ 552450 w 1323975"/>
              <a:gd name="T81" fmla="*/ 1123950 h 1123950"/>
              <a:gd name="T82" fmla="*/ 685800 w 1323975"/>
              <a:gd name="T83" fmla="*/ 1114425 h 1123950"/>
              <a:gd name="T84" fmla="*/ 723900 w 1323975"/>
              <a:gd name="T85" fmla="*/ 1085850 h 1123950"/>
              <a:gd name="T86" fmla="*/ 752475 w 1323975"/>
              <a:gd name="T87" fmla="*/ 1076325 h 1123950"/>
              <a:gd name="T88" fmla="*/ 981075 w 1323975"/>
              <a:gd name="T89" fmla="*/ 1085850 h 1123950"/>
              <a:gd name="T90" fmla="*/ 1009650 w 1323975"/>
              <a:gd name="T91" fmla="*/ 1095375 h 1123950"/>
              <a:gd name="T92" fmla="*/ 1047750 w 1323975"/>
              <a:gd name="T93" fmla="*/ 1104900 h 1123950"/>
              <a:gd name="T94" fmla="*/ 1104900 w 1323975"/>
              <a:gd name="T95" fmla="*/ 1123950 h 1123950"/>
              <a:gd name="T96" fmla="*/ 1181100 w 1323975"/>
              <a:gd name="T97" fmla="*/ 1114425 h 1123950"/>
              <a:gd name="T98" fmla="*/ 1266825 w 1323975"/>
              <a:gd name="T99" fmla="*/ 1104900 h 1123950"/>
              <a:gd name="T100" fmla="*/ 1295400 w 1323975"/>
              <a:gd name="T101" fmla="*/ 1047750 h 1123950"/>
              <a:gd name="T102" fmla="*/ 1304925 w 1323975"/>
              <a:gd name="T103" fmla="*/ 914400 h 1123950"/>
              <a:gd name="T104" fmla="*/ 1323975 w 1323975"/>
              <a:gd name="T105" fmla="*/ 857250 h 1123950"/>
              <a:gd name="T106" fmla="*/ 1323975 w 1323975"/>
              <a:gd name="T107" fmla="*/ 76200 h 11239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23975" h="1123950">
                <a:moveTo>
                  <a:pt x="1285875" y="0"/>
                </a:moveTo>
                <a:cubicBezTo>
                  <a:pt x="1282700" y="22225"/>
                  <a:pt x="1282801" y="45171"/>
                  <a:pt x="1276350" y="66675"/>
                </a:cubicBezTo>
                <a:cubicBezTo>
                  <a:pt x="1273061" y="77640"/>
                  <a:pt x="1262420" y="85011"/>
                  <a:pt x="1257300" y="95250"/>
                </a:cubicBezTo>
                <a:cubicBezTo>
                  <a:pt x="1220937" y="167976"/>
                  <a:pt x="1288296" y="69797"/>
                  <a:pt x="1219200" y="161925"/>
                </a:cubicBezTo>
                <a:cubicBezTo>
                  <a:pt x="1216025" y="171450"/>
                  <a:pt x="1212433" y="180846"/>
                  <a:pt x="1209675" y="190500"/>
                </a:cubicBezTo>
                <a:cubicBezTo>
                  <a:pt x="1206079" y="203087"/>
                  <a:pt x="1205307" y="216568"/>
                  <a:pt x="1200150" y="228600"/>
                </a:cubicBezTo>
                <a:cubicBezTo>
                  <a:pt x="1195641" y="239122"/>
                  <a:pt x="1185749" y="246714"/>
                  <a:pt x="1181100" y="257175"/>
                </a:cubicBezTo>
                <a:cubicBezTo>
                  <a:pt x="1143804" y="341090"/>
                  <a:pt x="1185631" y="290744"/>
                  <a:pt x="1133475" y="342900"/>
                </a:cubicBezTo>
                <a:cubicBezTo>
                  <a:pt x="1123929" y="371539"/>
                  <a:pt x="1125416" y="375431"/>
                  <a:pt x="1104900" y="400050"/>
                </a:cubicBezTo>
                <a:cubicBezTo>
                  <a:pt x="1096276" y="410398"/>
                  <a:pt x="1084949" y="418277"/>
                  <a:pt x="1076325" y="428625"/>
                </a:cubicBezTo>
                <a:cubicBezTo>
                  <a:pt x="1068996" y="437419"/>
                  <a:pt x="1064604" y="448406"/>
                  <a:pt x="1057275" y="457200"/>
                </a:cubicBezTo>
                <a:cubicBezTo>
                  <a:pt x="1048651" y="467548"/>
                  <a:pt x="1037324" y="475427"/>
                  <a:pt x="1028700" y="485775"/>
                </a:cubicBezTo>
                <a:cubicBezTo>
                  <a:pt x="1021371" y="494569"/>
                  <a:pt x="1016979" y="505556"/>
                  <a:pt x="1009650" y="514350"/>
                </a:cubicBezTo>
                <a:cubicBezTo>
                  <a:pt x="971704" y="559886"/>
                  <a:pt x="993368" y="527918"/>
                  <a:pt x="952500" y="561975"/>
                </a:cubicBezTo>
                <a:cubicBezTo>
                  <a:pt x="942152" y="570599"/>
                  <a:pt x="933450" y="581025"/>
                  <a:pt x="923925" y="590550"/>
                </a:cubicBezTo>
                <a:cubicBezTo>
                  <a:pt x="897635" y="669420"/>
                  <a:pt x="921583" y="636561"/>
                  <a:pt x="847725" y="685800"/>
                </a:cubicBezTo>
                <a:lnTo>
                  <a:pt x="819150" y="704850"/>
                </a:lnTo>
                <a:lnTo>
                  <a:pt x="790575" y="723900"/>
                </a:lnTo>
                <a:cubicBezTo>
                  <a:pt x="784225" y="733425"/>
                  <a:pt x="778854" y="743681"/>
                  <a:pt x="771525" y="752475"/>
                </a:cubicBezTo>
                <a:cubicBezTo>
                  <a:pt x="752559" y="775234"/>
                  <a:pt x="710308" y="810981"/>
                  <a:pt x="685800" y="819150"/>
                </a:cubicBezTo>
                <a:cubicBezTo>
                  <a:pt x="646365" y="832295"/>
                  <a:pt x="665579" y="823106"/>
                  <a:pt x="628650" y="847725"/>
                </a:cubicBezTo>
                <a:cubicBezTo>
                  <a:pt x="625475" y="857250"/>
                  <a:pt x="625397" y="868460"/>
                  <a:pt x="619125" y="876300"/>
                </a:cubicBezTo>
                <a:cubicBezTo>
                  <a:pt x="611974" y="885239"/>
                  <a:pt x="600789" y="890230"/>
                  <a:pt x="590550" y="895350"/>
                </a:cubicBezTo>
                <a:cubicBezTo>
                  <a:pt x="581570" y="899840"/>
                  <a:pt x="571629" y="902117"/>
                  <a:pt x="561975" y="904875"/>
                </a:cubicBezTo>
                <a:cubicBezTo>
                  <a:pt x="522190" y="916242"/>
                  <a:pt x="511633" y="916440"/>
                  <a:pt x="466725" y="923925"/>
                </a:cubicBezTo>
                <a:cubicBezTo>
                  <a:pt x="457200" y="930275"/>
                  <a:pt x="448869" y="938955"/>
                  <a:pt x="438150" y="942975"/>
                </a:cubicBezTo>
                <a:cubicBezTo>
                  <a:pt x="425543" y="947703"/>
                  <a:pt x="342129" y="960080"/>
                  <a:pt x="333375" y="962025"/>
                </a:cubicBezTo>
                <a:cubicBezTo>
                  <a:pt x="323574" y="964203"/>
                  <a:pt x="314771" y="970377"/>
                  <a:pt x="304800" y="971550"/>
                </a:cubicBezTo>
                <a:cubicBezTo>
                  <a:pt x="260542" y="976757"/>
                  <a:pt x="215900" y="977900"/>
                  <a:pt x="171450" y="981075"/>
                </a:cubicBezTo>
                <a:cubicBezTo>
                  <a:pt x="161925" y="984250"/>
                  <a:pt x="152827" y="989273"/>
                  <a:pt x="142875" y="990600"/>
                </a:cubicBezTo>
                <a:cubicBezTo>
                  <a:pt x="104978" y="995653"/>
                  <a:pt x="66065" y="992627"/>
                  <a:pt x="28575" y="1000125"/>
                </a:cubicBezTo>
                <a:cubicBezTo>
                  <a:pt x="17350" y="1002370"/>
                  <a:pt x="9525" y="1012825"/>
                  <a:pt x="0" y="1019175"/>
                </a:cubicBezTo>
                <a:cubicBezTo>
                  <a:pt x="3175" y="1038225"/>
                  <a:pt x="-4131" y="1062669"/>
                  <a:pt x="9525" y="1076325"/>
                </a:cubicBezTo>
                <a:cubicBezTo>
                  <a:pt x="23181" y="1089981"/>
                  <a:pt x="47737" y="1082062"/>
                  <a:pt x="66675" y="1085850"/>
                </a:cubicBezTo>
                <a:cubicBezTo>
                  <a:pt x="79512" y="1088417"/>
                  <a:pt x="92075" y="1092200"/>
                  <a:pt x="104775" y="1095375"/>
                </a:cubicBezTo>
                <a:cubicBezTo>
                  <a:pt x="146132" y="1088482"/>
                  <a:pt x="169612" y="1085200"/>
                  <a:pt x="209550" y="1076325"/>
                </a:cubicBezTo>
                <a:cubicBezTo>
                  <a:pt x="222329" y="1073485"/>
                  <a:pt x="234950" y="1069975"/>
                  <a:pt x="247650" y="1066800"/>
                </a:cubicBezTo>
                <a:cubicBezTo>
                  <a:pt x="266700" y="1069975"/>
                  <a:pt x="285567" y="1074577"/>
                  <a:pt x="304800" y="1076325"/>
                </a:cubicBezTo>
                <a:cubicBezTo>
                  <a:pt x="355490" y="1080933"/>
                  <a:pt x="406864" y="1078300"/>
                  <a:pt x="457200" y="1085850"/>
                </a:cubicBezTo>
                <a:cubicBezTo>
                  <a:pt x="471242" y="1087956"/>
                  <a:pt x="482117" y="1099627"/>
                  <a:pt x="495300" y="1104900"/>
                </a:cubicBezTo>
                <a:cubicBezTo>
                  <a:pt x="513944" y="1112358"/>
                  <a:pt x="552450" y="1123950"/>
                  <a:pt x="552450" y="1123950"/>
                </a:cubicBezTo>
                <a:cubicBezTo>
                  <a:pt x="596900" y="1120775"/>
                  <a:pt x="642298" y="1124092"/>
                  <a:pt x="685800" y="1114425"/>
                </a:cubicBezTo>
                <a:cubicBezTo>
                  <a:pt x="701297" y="1110981"/>
                  <a:pt x="710117" y="1093726"/>
                  <a:pt x="723900" y="1085850"/>
                </a:cubicBezTo>
                <a:cubicBezTo>
                  <a:pt x="732617" y="1080869"/>
                  <a:pt x="742950" y="1079500"/>
                  <a:pt x="752475" y="1076325"/>
                </a:cubicBezTo>
                <a:cubicBezTo>
                  <a:pt x="828675" y="1079500"/>
                  <a:pt x="905017" y="1080216"/>
                  <a:pt x="981075" y="1085850"/>
                </a:cubicBezTo>
                <a:cubicBezTo>
                  <a:pt x="991088" y="1086592"/>
                  <a:pt x="999996" y="1092617"/>
                  <a:pt x="1009650" y="1095375"/>
                </a:cubicBezTo>
                <a:cubicBezTo>
                  <a:pt x="1022237" y="1098971"/>
                  <a:pt x="1035211" y="1101138"/>
                  <a:pt x="1047750" y="1104900"/>
                </a:cubicBezTo>
                <a:cubicBezTo>
                  <a:pt x="1066984" y="1110670"/>
                  <a:pt x="1104900" y="1123950"/>
                  <a:pt x="1104900" y="1123950"/>
                </a:cubicBezTo>
                <a:lnTo>
                  <a:pt x="1181100" y="1114425"/>
                </a:lnTo>
                <a:cubicBezTo>
                  <a:pt x="1209654" y="1111066"/>
                  <a:pt x="1239805" y="1114725"/>
                  <a:pt x="1266825" y="1104900"/>
                </a:cubicBezTo>
                <a:cubicBezTo>
                  <a:pt x="1280833" y="1099806"/>
                  <a:pt x="1291562" y="1059264"/>
                  <a:pt x="1295400" y="1047750"/>
                </a:cubicBezTo>
                <a:cubicBezTo>
                  <a:pt x="1298575" y="1003300"/>
                  <a:pt x="1298314" y="958470"/>
                  <a:pt x="1304925" y="914400"/>
                </a:cubicBezTo>
                <a:cubicBezTo>
                  <a:pt x="1307904" y="894542"/>
                  <a:pt x="1323975" y="877330"/>
                  <a:pt x="1323975" y="857250"/>
                </a:cubicBezTo>
                <a:lnTo>
                  <a:pt x="1323975" y="76200"/>
                </a:lnTo>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397" name="Freeform 14">
            <a:extLst>
              <a:ext uri="{FF2B5EF4-FFF2-40B4-BE49-F238E27FC236}">
                <a16:creationId xmlns:a16="http://schemas.microsoft.com/office/drawing/2014/main" id="{451FB12A-632E-4B19-9478-987787A02CBB}"/>
              </a:ext>
            </a:extLst>
          </p:cNvPr>
          <p:cNvSpPr>
            <a:spLocks/>
          </p:cNvSpPr>
          <p:nvPr/>
        </p:nvSpPr>
        <p:spPr bwMode="auto">
          <a:xfrm>
            <a:off x="4794250" y="5156201"/>
            <a:ext cx="692150" cy="492125"/>
          </a:xfrm>
          <a:custGeom>
            <a:avLst/>
            <a:gdLst>
              <a:gd name="T0" fmla="*/ 44485 w 691811"/>
              <a:gd name="T1" fmla="*/ 15868 h 492101"/>
              <a:gd name="T2" fmla="*/ 121314 w 691811"/>
              <a:gd name="T3" fmla="*/ 92119 h 492101"/>
              <a:gd name="T4" fmla="*/ 150128 w 691811"/>
              <a:gd name="T5" fmla="*/ 120728 h 492101"/>
              <a:gd name="T6" fmla="*/ 188550 w 691811"/>
              <a:gd name="T7" fmla="*/ 177929 h 492101"/>
              <a:gd name="T8" fmla="*/ 236573 w 691811"/>
              <a:gd name="T9" fmla="*/ 235113 h 492101"/>
              <a:gd name="T10" fmla="*/ 294201 w 691811"/>
              <a:gd name="T11" fmla="*/ 273247 h 492101"/>
              <a:gd name="T12" fmla="*/ 351828 w 691811"/>
              <a:gd name="T13" fmla="*/ 292314 h 492101"/>
              <a:gd name="T14" fmla="*/ 380642 w 691811"/>
              <a:gd name="T15" fmla="*/ 301856 h 492101"/>
              <a:gd name="T16" fmla="*/ 438271 w 691811"/>
              <a:gd name="T17" fmla="*/ 339990 h 492101"/>
              <a:gd name="T18" fmla="*/ 495899 w 691811"/>
              <a:gd name="T19" fmla="*/ 359052 h 492101"/>
              <a:gd name="T20" fmla="*/ 563132 w 691811"/>
              <a:gd name="T21" fmla="*/ 387649 h 492101"/>
              <a:gd name="T22" fmla="*/ 591946 w 691811"/>
              <a:gd name="T23" fmla="*/ 406716 h 492101"/>
              <a:gd name="T24" fmla="*/ 697595 w 691811"/>
              <a:gd name="T25" fmla="*/ 435308 h 492101"/>
              <a:gd name="T26" fmla="*/ 687991 w 691811"/>
              <a:gd name="T27" fmla="*/ 473442 h 492101"/>
              <a:gd name="T28" fmla="*/ 659178 w 691811"/>
              <a:gd name="T29" fmla="*/ 492509 h 492101"/>
              <a:gd name="T30" fmla="*/ 467085 w 691811"/>
              <a:gd name="T31" fmla="*/ 482984 h 492101"/>
              <a:gd name="T32" fmla="*/ 25265 w 691811"/>
              <a:gd name="T33" fmla="*/ 473442 h 492101"/>
              <a:gd name="T34" fmla="*/ 6062 w 691811"/>
              <a:gd name="T35" fmla="*/ 416241 h 492101"/>
              <a:gd name="T36" fmla="*/ 34875 w 691811"/>
              <a:gd name="T37" fmla="*/ 425783 h 492101"/>
              <a:gd name="T38" fmla="*/ 44485 w 691811"/>
              <a:gd name="T39" fmla="*/ 15868 h 4921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91811" h="492101">
                <a:moveTo>
                  <a:pt x="44111" y="15851"/>
                </a:moveTo>
                <a:cubicBezTo>
                  <a:pt x="58399" y="-39712"/>
                  <a:pt x="94911" y="66651"/>
                  <a:pt x="120311" y="92051"/>
                </a:cubicBezTo>
                <a:cubicBezTo>
                  <a:pt x="129836" y="101576"/>
                  <a:pt x="141414" y="109418"/>
                  <a:pt x="148886" y="120626"/>
                </a:cubicBezTo>
                <a:lnTo>
                  <a:pt x="186986" y="177776"/>
                </a:lnTo>
                <a:cubicBezTo>
                  <a:pt x="203919" y="203176"/>
                  <a:pt x="209224" y="215181"/>
                  <a:pt x="234611" y="234926"/>
                </a:cubicBezTo>
                <a:cubicBezTo>
                  <a:pt x="252683" y="248982"/>
                  <a:pt x="270041" y="265786"/>
                  <a:pt x="291761" y="273026"/>
                </a:cubicBezTo>
                <a:lnTo>
                  <a:pt x="348911" y="292076"/>
                </a:lnTo>
                <a:cubicBezTo>
                  <a:pt x="358436" y="295251"/>
                  <a:pt x="369132" y="296032"/>
                  <a:pt x="377486" y="301601"/>
                </a:cubicBezTo>
                <a:cubicBezTo>
                  <a:pt x="396536" y="314301"/>
                  <a:pt x="412916" y="332461"/>
                  <a:pt x="434636" y="339701"/>
                </a:cubicBezTo>
                <a:cubicBezTo>
                  <a:pt x="453686" y="346051"/>
                  <a:pt x="475078" y="347612"/>
                  <a:pt x="491786" y="358751"/>
                </a:cubicBezTo>
                <a:cubicBezTo>
                  <a:pt x="531253" y="385063"/>
                  <a:pt x="509255" y="375025"/>
                  <a:pt x="558461" y="387326"/>
                </a:cubicBezTo>
                <a:cubicBezTo>
                  <a:pt x="567986" y="393676"/>
                  <a:pt x="575992" y="403364"/>
                  <a:pt x="587036" y="406376"/>
                </a:cubicBezTo>
                <a:cubicBezTo>
                  <a:pt x="707430" y="439211"/>
                  <a:pt x="627253" y="391913"/>
                  <a:pt x="691811" y="434951"/>
                </a:cubicBezTo>
                <a:cubicBezTo>
                  <a:pt x="688636" y="447651"/>
                  <a:pt x="689548" y="462159"/>
                  <a:pt x="682286" y="473051"/>
                </a:cubicBezTo>
                <a:cubicBezTo>
                  <a:pt x="675936" y="482576"/>
                  <a:pt x="665148" y="491604"/>
                  <a:pt x="653711" y="492101"/>
                </a:cubicBezTo>
                <a:lnTo>
                  <a:pt x="463211" y="482576"/>
                </a:lnTo>
                <a:lnTo>
                  <a:pt x="25061" y="473051"/>
                </a:lnTo>
                <a:cubicBezTo>
                  <a:pt x="18711" y="454001"/>
                  <a:pt x="-13039" y="409551"/>
                  <a:pt x="6011" y="415901"/>
                </a:cubicBezTo>
                <a:cubicBezTo>
                  <a:pt x="15536" y="419076"/>
                  <a:pt x="33796" y="435435"/>
                  <a:pt x="34586" y="425426"/>
                </a:cubicBezTo>
                <a:cubicBezTo>
                  <a:pt x="44331" y="301985"/>
                  <a:pt x="29823" y="71414"/>
                  <a:pt x="44111" y="15851"/>
                </a:cubicBezTo>
                <a:close/>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ox(in)">
                                      <p:cBhvr>
                                        <p:cTn id="7" dur="500"/>
                                        <p:tgtEl>
                                          <p:spTgt spid="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ox(in)">
                                      <p:cBhvr>
                                        <p:cTn id="12" dur="500"/>
                                        <p:tgtEl>
                                          <p:spTgt spid="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box(in)">
                                      <p:cBhvr>
                                        <p:cTn id="17" dur="500"/>
                                        <p:tgtEl>
                                          <p:spTgt spid="9">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box(in)">
                                      <p:cBhvr>
                                        <p:cTn id="22" dur="500"/>
                                        <p:tgtEl>
                                          <p:spTgt spid="9">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animEffect transition="in" filter="box(in)">
                                      <p:cBhvr>
                                        <p:cTn id="27" dur="500"/>
                                        <p:tgtEl>
                                          <p:spTgt spid="9">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box(in)">
                                      <p:cBhvr>
                                        <p:cTn id="32" dur="500"/>
                                        <p:tgtEl>
                                          <p:spTgt spid="9">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a:extLst>
              <a:ext uri="{FF2B5EF4-FFF2-40B4-BE49-F238E27FC236}">
                <a16:creationId xmlns:a16="http://schemas.microsoft.com/office/drawing/2014/main" id="{E8A2C8FD-086E-473C-8C52-34849B2FBE97}"/>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DAC95FAA-2CC5-442F-9EF2-0295473753C3}"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38</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2403" name="Footer Placeholder 3">
            <a:extLst>
              <a:ext uri="{FF2B5EF4-FFF2-40B4-BE49-F238E27FC236}">
                <a16:creationId xmlns:a16="http://schemas.microsoft.com/office/drawing/2014/main" id="{FBE1B60F-D684-4F6F-8F1B-A2495FAE63DA}"/>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2404" name="Picture 14">
            <a:extLst>
              <a:ext uri="{FF2B5EF4-FFF2-40B4-BE49-F238E27FC236}">
                <a16:creationId xmlns:a16="http://schemas.microsoft.com/office/drawing/2014/main" id="{78A0808D-093C-4BDF-930A-804C31F6EFB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Rectangle 15">
            <a:extLst>
              <a:ext uri="{FF2B5EF4-FFF2-40B4-BE49-F238E27FC236}">
                <a16:creationId xmlns:a16="http://schemas.microsoft.com/office/drawing/2014/main" id="{7E923C47-0B14-457C-B916-AC9A1C9C976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2406" name="Rectangle 16">
            <a:extLst>
              <a:ext uri="{FF2B5EF4-FFF2-40B4-BE49-F238E27FC236}">
                <a16:creationId xmlns:a16="http://schemas.microsoft.com/office/drawing/2014/main" id="{2A1E5B70-5C47-4A74-9120-032981E8F6A8}"/>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2407" name="Line 17">
            <a:extLst>
              <a:ext uri="{FF2B5EF4-FFF2-40B4-BE49-F238E27FC236}">
                <a16:creationId xmlns:a16="http://schemas.microsoft.com/office/drawing/2014/main" id="{8ADFA068-BCFF-4324-A0D1-FE2CB3E11A2A}"/>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49510835-4C90-45B7-8A3D-D51105530544}"/>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102409" name="Rectangle 1">
            <a:extLst>
              <a:ext uri="{FF2B5EF4-FFF2-40B4-BE49-F238E27FC236}">
                <a16:creationId xmlns:a16="http://schemas.microsoft.com/office/drawing/2014/main" id="{79768BCD-6641-45CA-AACF-461ADC76970E}"/>
              </a:ext>
            </a:extLst>
          </p:cNvPr>
          <p:cNvSpPr>
            <a:spLocks noChangeArrowheads="1"/>
          </p:cNvSpPr>
          <p:nvPr/>
        </p:nvSpPr>
        <p:spPr bwMode="auto">
          <a:xfrm>
            <a:off x="2239964" y="1412875"/>
            <a:ext cx="7934325"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SA" altLang="ar-SA" sz="2400" b="1" u="sng">
                <a:solidFill>
                  <a:srgbClr val="FF0000"/>
                </a:solidFill>
                <a:latin typeface="Simplified Arabic" panose="02020603050405020304" pitchFamily="18" charset="-78"/>
                <a:cs typeface="Simplified Arabic" panose="02020603050405020304" pitchFamily="18" charset="-78"/>
              </a:rPr>
              <a:t>مثال</a:t>
            </a:r>
            <a:endParaRPr lang="en-US" altLang="ar-SA" sz="2400">
              <a:solidFill>
                <a:srgbClr val="FF0000"/>
              </a:solidFill>
              <a:latin typeface="Simplified Arabic" panose="02020603050405020304" pitchFamily="18" charset="-78"/>
              <a:cs typeface="Simplified Arabic" panose="02020603050405020304" pitchFamily="18" charset="-78"/>
            </a:endParaRPr>
          </a:p>
          <a:p>
            <a:pPr algn="just"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قامت إحدى الشركات بإجراء اختبار للمتقدمين لشغل بعض الوظائف الشاغرة بها، إذا علمت أن درجات هذا الاختبار تتبع توزيعا معتدلا وسطه الحسابي </a:t>
            </a:r>
            <a:r>
              <a:rPr lang="en-US" altLang="ar-SA" sz="2400">
                <a:solidFill>
                  <a:srgbClr val="0033CC"/>
                </a:solidFill>
                <a:latin typeface="Simplified Arabic" panose="02020603050405020304" pitchFamily="18" charset="-78"/>
                <a:cs typeface="Simplified Arabic" panose="02020603050405020304" pitchFamily="18" charset="-78"/>
              </a:rPr>
              <a:t>500</a:t>
            </a:r>
            <a:r>
              <a:rPr lang="ar-SA" altLang="ar-SA" sz="2400">
                <a:solidFill>
                  <a:srgbClr val="0033CC"/>
                </a:solidFill>
                <a:latin typeface="Simplified Arabic" panose="02020603050405020304" pitchFamily="18" charset="-78"/>
                <a:cs typeface="Simplified Arabic" panose="02020603050405020304" pitchFamily="18" charset="-78"/>
              </a:rPr>
              <a:t> وانحرافه لمعياري </a:t>
            </a:r>
            <a:r>
              <a:rPr lang="en-US" altLang="ar-SA" sz="2400">
                <a:solidFill>
                  <a:srgbClr val="0033CC"/>
                </a:solidFill>
                <a:latin typeface="Simplified Arabic" panose="02020603050405020304" pitchFamily="18" charset="-78"/>
                <a:cs typeface="Simplified Arabic" panose="02020603050405020304" pitchFamily="18" charset="-78"/>
              </a:rPr>
              <a:t>100</a:t>
            </a:r>
            <a:r>
              <a:rPr lang="ar-SA" altLang="ar-SA" sz="2400">
                <a:solidFill>
                  <a:srgbClr val="0033CC"/>
                </a:solidFill>
                <a:latin typeface="Simplified Arabic" panose="02020603050405020304" pitchFamily="18" charset="-78"/>
                <a:cs typeface="Simplified Arabic" panose="02020603050405020304" pitchFamily="18" charset="-78"/>
              </a:rPr>
              <a:t> درجة وأن أحد المختبرين قد اختير عشوائيا، ما هو احتمال أن تكون درجته أكبر من </a:t>
            </a:r>
            <a:r>
              <a:rPr lang="en-US" altLang="ar-SA" sz="2400">
                <a:solidFill>
                  <a:srgbClr val="0033CC"/>
                </a:solidFill>
                <a:latin typeface="Simplified Arabic" panose="02020603050405020304" pitchFamily="18" charset="-78"/>
                <a:cs typeface="Simplified Arabic" panose="02020603050405020304" pitchFamily="18" charset="-78"/>
              </a:rPr>
              <a:t>700</a:t>
            </a:r>
            <a:r>
              <a:rPr lang="ar-SA" altLang="ar-SA" sz="2400">
                <a:solidFill>
                  <a:srgbClr val="0033CC"/>
                </a:solidFill>
                <a:latin typeface="Simplified Arabic" panose="02020603050405020304" pitchFamily="18" charset="-78"/>
                <a:cs typeface="Simplified Arabic" panose="02020603050405020304" pitchFamily="18" charset="-78"/>
              </a:rPr>
              <a:t>؟</a:t>
            </a:r>
          </a:p>
          <a:p>
            <a:pPr algn="just" eaLnBrk="1" fontAlgn="base" hangingPunct="1">
              <a:spcBef>
                <a:spcPct val="0"/>
              </a:spcBef>
              <a:spcAft>
                <a:spcPct val="0"/>
              </a:spcAft>
              <a:buFont typeface="Arial" panose="020B0604020202020204" pitchFamily="34" charset="0"/>
              <a:buChar char="•"/>
            </a:pPr>
            <a:endParaRPr lang="ar-SA" altLang="ar-SA" sz="2400">
              <a:solidFill>
                <a:srgbClr val="336600"/>
              </a:solidFill>
              <a:latin typeface="Simplified Arabic" panose="02020603050405020304" pitchFamily="18" charset="-78"/>
              <a:cs typeface="Simplified Arabic" panose="02020603050405020304" pitchFamily="18" charset="-78"/>
            </a:endParaRPr>
          </a:p>
          <a:p>
            <a:pPr algn="just" eaLnBrk="1" fontAlgn="base" hangingPunct="1">
              <a:spcBef>
                <a:spcPct val="0"/>
              </a:spcBef>
              <a:spcAft>
                <a:spcPct val="0"/>
              </a:spcAft>
            </a:pPr>
            <a:r>
              <a:rPr lang="ar-SA" altLang="ar-SA" sz="2400" b="1">
                <a:solidFill>
                  <a:srgbClr val="FF0000"/>
                </a:solidFill>
                <a:latin typeface="Simplified Arabic" panose="02020603050405020304" pitchFamily="18" charset="-78"/>
                <a:cs typeface="Simplified Arabic" panose="02020603050405020304" pitchFamily="18" charset="-78"/>
              </a:rPr>
              <a:t>الحل:</a:t>
            </a:r>
          </a:p>
          <a:p>
            <a:pPr algn="just" eaLnBrk="1" fontAlgn="base" hangingPunct="1">
              <a:spcBef>
                <a:spcPct val="0"/>
              </a:spcBef>
              <a:spcAft>
                <a:spcPct val="0"/>
              </a:spcAft>
            </a:pPr>
            <a:r>
              <a:rPr lang="ar-SA" altLang="ar-SA" sz="2400">
                <a:solidFill>
                  <a:srgbClr val="0033CC"/>
                </a:solidFill>
                <a:latin typeface="Simplified Arabic" panose="02020603050405020304" pitchFamily="18" charset="-78"/>
                <a:cs typeface="Simplified Arabic" panose="02020603050405020304" pitchFamily="18" charset="-78"/>
              </a:rPr>
              <a:t>إذا كانت </a:t>
            </a:r>
            <a:r>
              <a:rPr lang="en-US" altLang="ar-SA" sz="2400">
                <a:solidFill>
                  <a:srgbClr val="0033CC"/>
                </a:solidFill>
                <a:latin typeface="Simplified Arabic" panose="02020603050405020304" pitchFamily="18" charset="-78"/>
                <a:cs typeface="Simplified Arabic" panose="02020603050405020304" pitchFamily="18" charset="-78"/>
              </a:rPr>
              <a:t>X</a:t>
            </a:r>
            <a:r>
              <a:rPr lang="ar-SA" altLang="ar-SA" sz="2400">
                <a:solidFill>
                  <a:srgbClr val="0033CC"/>
                </a:solidFill>
                <a:latin typeface="Simplified Arabic" panose="02020603050405020304" pitchFamily="18" charset="-78"/>
                <a:cs typeface="Simplified Arabic" panose="02020603050405020304" pitchFamily="18" charset="-78"/>
              </a:rPr>
              <a:t> ترمز لدرجة أي ممتحن، فإن </a:t>
            </a:r>
            <a:r>
              <a:rPr lang="en-US" altLang="ar-SA" sz="2400">
                <a:solidFill>
                  <a:srgbClr val="0033CC"/>
                </a:solidFill>
                <a:latin typeface="Simplified Arabic" panose="02020603050405020304" pitchFamily="18" charset="-78"/>
                <a:cs typeface="Simplified Arabic" panose="02020603050405020304" pitchFamily="18" charset="-78"/>
              </a:rPr>
              <a:t>X</a:t>
            </a:r>
            <a:r>
              <a:rPr lang="ar-SA" altLang="ar-SA" sz="2400">
                <a:solidFill>
                  <a:srgbClr val="0033CC"/>
                </a:solidFill>
                <a:latin typeface="Simplified Arabic" panose="02020603050405020304" pitchFamily="18" charset="-78"/>
                <a:cs typeface="Simplified Arabic" panose="02020603050405020304" pitchFamily="18" charset="-78"/>
              </a:rPr>
              <a:t> تتبع توزيعا معتدلا وسطه الحسابي </a:t>
            </a:r>
            <a:r>
              <a:rPr lang="en-US" altLang="ar-SA" sz="2400">
                <a:solidFill>
                  <a:srgbClr val="0033CC"/>
                </a:solidFill>
                <a:latin typeface="Simplified Arabic" panose="02020603050405020304" pitchFamily="18" charset="-78"/>
                <a:cs typeface="Simplified Arabic" panose="02020603050405020304" pitchFamily="18" charset="-78"/>
              </a:rPr>
              <a:t>500</a:t>
            </a:r>
            <a:r>
              <a:rPr lang="ar-SA" altLang="ar-SA" sz="2400">
                <a:solidFill>
                  <a:srgbClr val="0033CC"/>
                </a:solidFill>
                <a:latin typeface="Simplified Arabic" panose="02020603050405020304" pitchFamily="18" charset="-78"/>
                <a:cs typeface="Simplified Arabic" panose="02020603050405020304" pitchFamily="18" charset="-78"/>
              </a:rPr>
              <a:t> درجه وإنحرافه المعياري </a:t>
            </a:r>
            <a:r>
              <a:rPr lang="en-US" altLang="ar-SA" sz="2400">
                <a:solidFill>
                  <a:srgbClr val="0033CC"/>
                </a:solidFill>
                <a:latin typeface="Simplified Arabic" panose="02020603050405020304" pitchFamily="18" charset="-78"/>
                <a:cs typeface="Simplified Arabic" panose="02020603050405020304" pitchFamily="18" charset="-78"/>
              </a:rPr>
              <a:t>100</a:t>
            </a:r>
            <a:r>
              <a:rPr lang="ar-SA" altLang="ar-SA" sz="2400">
                <a:solidFill>
                  <a:srgbClr val="0033CC"/>
                </a:solidFill>
                <a:latin typeface="Simplified Arabic" panose="02020603050405020304" pitchFamily="18" charset="-78"/>
                <a:cs typeface="Simplified Arabic" panose="02020603050405020304" pitchFamily="18" charset="-78"/>
              </a:rPr>
              <a:t> درجه، وباستخدام المعادلة الخاصة بالدرجة المعيارية:</a:t>
            </a:r>
          </a:p>
        </p:txBody>
      </p:sp>
      <p:graphicFrame>
        <p:nvGraphicFramePr>
          <p:cNvPr id="102410" name="Object 1">
            <a:extLst>
              <a:ext uri="{FF2B5EF4-FFF2-40B4-BE49-F238E27FC236}">
                <a16:creationId xmlns:a16="http://schemas.microsoft.com/office/drawing/2014/main" id="{64365261-79E6-4787-B94D-709F87137511}"/>
              </a:ext>
            </a:extLst>
          </p:cNvPr>
          <p:cNvGraphicFramePr>
            <a:graphicFrameLocks noChangeAspect="1"/>
          </p:cNvGraphicFramePr>
          <p:nvPr/>
        </p:nvGraphicFramePr>
        <p:xfrm>
          <a:off x="5080000" y="4972050"/>
          <a:ext cx="2590800" cy="990600"/>
        </p:xfrm>
        <a:graphic>
          <a:graphicData uri="http://schemas.openxmlformats.org/presentationml/2006/ole">
            <mc:AlternateContent xmlns:mc="http://schemas.openxmlformats.org/markup-compatibility/2006">
              <mc:Choice xmlns:v="urn:schemas-microsoft-com:vml" Requires="v">
                <p:oleObj spid="_x0000_s7172" name="Equation" r:id="rId5" imgW="698197" imgH="393529" progId="Equation.3">
                  <p:embed/>
                </p:oleObj>
              </mc:Choice>
              <mc:Fallback>
                <p:oleObj name="Equation" r:id="rId5" imgW="698197" imgH="393529" progId="Equation.3">
                  <p:embed/>
                  <p:pic>
                    <p:nvPicPr>
                      <p:cNvPr id="102410" name="Object 1">
                        <a:extLst>
                          <a:ext uri="{FF2B5EF4-FFF2-40B4-BE49-F238E27FC236}">
                            <a16:creationId xmlns:a16="http://schemas.microsoft.com/office/drawing/2014/main" id="{64365261-79E6-4787-B94D-709F871375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0" y="4972050"/>
                        <a:ext cx="259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a:extLst>
              <a:ext uri="{FF2B5EF4-FFF2-40B4-BE49-F238E27FC236}">
                <a16:creationId xmlns:a16="http://schemas.microsoft.com/office/drawing/2014/main" id="{516297FB-823B-453F-9259-28E0FA336160}"/>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30F95616-0A28-4D7D-9724-02CD12980AB3}"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39</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3427" name="Footer Placeholder 3">
            <a:extLst>
              <a:ext uri="{FF2B5EF4-FFF2-40B4-BE49-F238E27FC236}">
                <a16:creationId xmlns:a16="http://schemas.microsoft.com/office/drawing/2014/main" id="{13E82309-C3F3-447E-8CF7-064B30507969}"/>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3428" name="Picture 14">
            <a:extLst>
              <a:ext uri="{FF2B5EF4-FFF2-40B4-BE49-F238E27FC236}">
                <a16:creationId xmlns:a16="http://schemas.microsoft.com/office/drawing/2014/main" id="{37DF22FC-BD8E-4CBE-AC81-D147E25E13A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Rectangle 15">
            <a:extLst>
              <a:ext uri="{FF2B5EF4-FFF2-40B4-BE49-F238E27FC236}">
                <a16:creationId xmlns:a16="http://schemas.microsoft.com/office/drawing/2014/main" id="{80D94832-3F40-4A10-B27F-CDED2B447F9B}"/>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3430" name="Rectangle 16">
            <a:extLst>
              <a:ext uri="{FF2B5EF4-FFF2-40B4-BE49-F238E27FC236}">
                <a16:creationId xmlns:a16="http://schemas.microsoft.com/office/drawing/2014/main" id="{7879ABC3-19A5-47EE-A22F-BF91101E7CFD}"/>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3431" name="Line 17">
            <a:extLst>
              <a:ext uri="{FF2B5EF4-FFF2-40B4-BE49-F238E27FC236}">
                <a16:creationId xmlns:a16="http://schemas.microsoft.com/office/drawing/2014/main" id="{F192A073-8BC7-49F7-8A0A-95B465C5E57E}"/>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B49DB0CA-3F5A-44D4-9FDF-B0C78B8443AF}"/>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103433" name="Rectangle 1">
            <a:extLst>
              <a:ext uri="{FF2B5EF4-FFF2-40B4-BE49-F238E27FC236}">
                <a16:creationId xmlns:a16="http://schemas.microsoft.com/office/drawing/2014/main" id="{1100AF63-40D6-49A6-A27F-9F5EAC10651C}"/>
              </a:ext>
            </a:extLst>
          </p:cNvPr>
          <p:cNvSpPr>
            <a:spLocks noChangeArrowheads="1"/>
          </p:cNvSpPr>
          <p:nvPr/>
        </p:nvSpPr>
        <p:spPr bwMode="auto">
          <a:xfrm>
            <a:off x="2578101" y="1430338"/>
            <a:ext cx="7686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latin typeface="Simplified Arabic" panose="02020603050405020304" pitchFamily="18" charset="-78"/>
                <a:cs typeface="Simplified Arabic" panose="02020603050405020304" pitchFamily="18" charset="-78"/>
              </a:rPr>
              <a:t>نجد أن القيمة المعيارية </a:t>
            </a:r>
            <a:r>
              <a:rPr lang="en-US" altLang="ar-SA" sz="2400">
                <a:solidFill>
                  <a:srgbClr val="0033CC"/>
                </a:solidFill>
                <a:latin typeface="Simplified Arabic" panose="02020603050405020304" pitchFamily="18" charset="-78"/>
                <a:cs typeface="Simplified Arabic" panose="02020603050405020304" pitchFamily="18" charset="-78"/>
              </a:rPr>
              <a:t>Z</a:t>
            </a:r>
            <a:r>
              <a:rPr lang="ar-SA" altLang="ar-SA" sz="2400">
                <a:solidFill>
                  <a:srgbClr val="0033CC"/>
                </a:solidFill>
                <a:latin typeface="Simplified Arabic" panose="02020603050405020304" pitchFamily="18" charset="-78"/>
                <a:cs typeface="Simplified Arabic" panose="02020603050405020304" pitchFamily="18" charset="-78"/>
              </a:rPr>
              <a:t> للقيمة </a:t>
            </a:r>
            <a:r>
              <a:rPr lang="en-US" altLang="ar-SA" sz="2400">
                <a:solidFill>
                  <a:srgbClr val="0033CC"/>
                </a:solidFill>
                <a:latin typeface="Simplified Arabic" panose="02020603050405020304" pitchFamily="18" charset="-78"/>
                <a:cs typeface="Simplified Arabic" panose="02020603050405020304" pitchFamily="18" charset="-78"/>
              </a:rPr>
              <a:t>700</a:t>
            </a:r>
            <a:r>
              <a:rPr lang="ar-SA" altLang="ar-SA" sz="2400">
                <a:solidFill>
                  <a:srgbClr val="0033CC"/>
                </a:solidFill>
                <a:latin typeface="Simplified Arabic" panose="02020603050405020304" pitchFamily="18" charset="-78"/>
                <a:cs typeface="Simplified Arabic" panose="02020603050405020304" pitchFamily="18" charset="-78"/>
              </a:rPr>
              <a:t> هي :</a:t>
            </a:r>
          </a:p>
        </p:txBody>
      </p:sp>
      <p:graphicFrame>
        <p:nvGraphicFramePr>
          <p:cNvPr id="103434" name="Object 2">
            <a:extLst>
              <a:ext uri="{FF2B5EF4-FFF2-40B4-BE49-F238E27FC236}">
                <a16:creationId xmlns:a16="http://schemas.microsoft.com/office/drawing/2014/main" id="{3DAFBE6B-8534-4325-A6B7-8DA22E6E4998}"/>
              </a:ext>
            </a:extLst>
          </p:cNvPr>
          <p:cNvGraphicFramePr>
            <a:graphicFrameLocks noChangeAspect="1"/>
          </p:cNvGraphicFramePr>
          <p:nvPr/>
        </p:nvGraphicFramePr>
        <p:xfrm>
          <a:off x="2051050" y="2070100"/>
          <a:ext cx="7848600" cy="850900"/>
        </p:xfrm>
        <a:graphic>
          <a:graphicData uri="http://schemas.openxmlformats.org/presentationml/2006/ole">
            <mc:AlternateContent xmlns:mc="http://schemas.openxmlformats.org/markup-compatibility/2006">
              <mc:Choice xmlns:v="urn:schemas-microsoft-com:vml" Requires="v">
                <p:oleObj spid="_x0000_s8196" name="معادلة" r:id="rId5" imgW="2171700" imgH="393700" progId="Equation.3">
                  <p:embed/>
                </p:oleObj>
              </mc:Choice>
              <mc:Fallback>
                <p:oleObj name="معادلة" r:id="rId5" imgW="2171700" imgH="393700" progId="Equation.3">
                  <p:embed/>
                  <p:pic>
                    <p:nvPicPr>
                      <p:cNvPr id="103434" name="Object 2">
                        <a:extLst>
                          <a:ext uri="{FF2B5EF4-FFF2-40B4-BE49-F238E27FC236}">
                            <a16:creationId xmlns:a16="http://schemas.microsoft.com/office/drawing/2014/main" id="{3DAFBE6B-8534-4325-A6B7-8DA22E6E4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070100"/>
                        <a:ext cx="7848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35" name="TextBox 3">
            <a:extLst>
              <a:ext uri="{FF2B5EF4-FFF2-40B4-BE49-F238E27FC236}">
                <a16:creationId xmlns:a16="http://schemas.microsoft.com/office/drawing/2014/main" id="{AB12B41F-AB7F-4612-9755-A01BA001BE69}"/>
              </a:ext>
            </a:extLst>
          </p:cNvPr>
          <p:cNvSpPr txBox="1">
            <a:spLocks noChangeArrowheads="1"/>
          </p:cNvSpPr>
          <p:nvPr/>
        </p:nvSpPr>
        <p:spPr bwMode="auto">
          <a:xfrm>
            <a:off x="4908551" y="3167064"/>
            <a:ext cx="5356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336600"/>
                </a:solidFill>
                <a:cs typeface="Arial" panose="020B0604020202020204" pitchFamily="34" charset="0"/>
              </a:rPr>
              <a:t>وبالتالي يصبح الاحتمال المطلوب:</a:t>
            </a:r>
          </a:p>
        </p:txBody>
      </p:sp>
      <p:sp>
        <p:nvSpPr>
          <p:cNvPr id="103436" name="TextBox 4">
            <a:extLst>
              <a:ext uri="{FF2B5EF4-FFF2-40B4-BE49-F238E27FC236}">
                <a16:creationId xmlns:a16="http://schemas.microsoft.com/office/drawing/2014/main" id="{653E3A07-76B6-442B-92D6-7BC9C08C460C}"/>
              </a:ext>
            </a:extLst>
          </p:cNvPr>
          <p:cNvSpPr txBox="1">
            <a:spLocks noChangeArrowheads="1"/>
          </p:cNvSpPr>
          <p:nvPr/>
        </p:nvSpPr>
        <p:spPr bwMode="auto">
          <a:xfrm>
            <a:off x="5116513" y="4013200"/>
            <a:ext cx="49403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en-US" altLang="ar-SA" sz="2800">
                <a:solidFill>
                  <a:srgbClr val="C00000"/>
                </a:solidFill>
                <a:cs typeface="Arial" panose="020B0604020202020204" pitchFamily="34" charset="0"/>
              </a:rPr>
              <a:t>P(X </a:t>
            </a:r>
            <a:r>
              <a:rPr lang="en-US" altLang="ar-SA" sz="2800" b="1">
                <a:solidFill>
                  <a:srgbClr val="C00000"/>
                </a:solidFill>
                <a:cs typeface="Arial" panose="020B0604020202020204" pitchFamily="34" charset="0"/>
                <a:sym typeface="Symbol" panose="05050102010706020507" pitchFamily="18" charset="2"/>
              </a:rPr>
              <a:t></a:t>
            </a:r>
            <a:r>
              <a:rPr lang="en-US" altLang="ar-SA" sz="2800">
                <a:solidFill>
                  <a:srgbClr val="C00000"/>
                </a:solidFill>
                <a:cs typeface="Arial" panose="020B0604020202020204" pitchFamily="34" charset="0"/>
                <a:sym typeface="Symbol" panose="05050102010706020507" pitchFamily="18" charset="2"/>
              </a:rPr>
              <a:t> 700) = P(Z </a:t>
            </a:r>
            <a:r>
              <a:rPr lang="en-US" altLang="ar-SA" sz="2800" b="1">
                <a:solidFill>
                  <a:srgbClr val="C00000"/>
                </a:solidFill>
                <a:cs typeface="Arial" panose="020B0604020202020204" pitchFamily="34" charset="0"/>
                <a:sym typeface="Symbol" panose="05050102010706020507" pitchFamily="18" charset="2"/>
              </a:rPr>
              <a:t></a:t>
            </a:r>
            <a:r>
              <a:rPr lang="en-US" altLang="ar-SA" sz="2800">
                <a:solidFill>
                  <a:srgbClr val="C00000"/>
                </a:solidFill>
                <a:cs typeface="Arial" panose="020B0604020202020204" pitchFamily="34" charset="0"/>
                <a:sym typeface="Symbol" panose="05050102010706020507" pitchFamily="18" charset="2"/>
              </a:rPr>
              <a:t> 2)</a:t>
            </a:r>
          </a:p>
          <a:p>
            <a:pPr algn="l" rtl="0" eaLnBrk="1" fontAlgn="base" hangingPunct="1">
              <a:spcBef>
                <a:spcPct val="0"/>
              </a:spcBef>
              <a:spcAft>
                <a:spcPct val="0"/>
              </a:spcAft>
            </a:pPr>
            <a:r>
              <a:rPr lang="en-US" altLang="ar-SA" sz="2800">
                <a:solidFill>
                  <a:srgbClr val="C00000"/>
                </a:solidFill>
                <a:cs typeface="Arial" panose="020B0604020202020204" pitchFamily="34" charset="0"/>
              </a:rPr>
              <a:t>		= 0.50 – 0.4772</a:t>
            </a:r>
          </a:p>
          <a:p>
            <a:pPr algn="l" rtl="0" eaLnBrk="1" fontAlgn="base" hangingPunct="1">
              <a:spcBef>
                <a:spcPct val="0"/>
              </a:spcBef>
              <a:spcAft>
                <a:spcPct val="0"/>
              </a:spcAft>
            </a:pPr>
            <a:r>
              <a:rPr lang="en-US" altLang="ar-SA" sz="2800">
                <a:solidFill>
                  <a:srgbClr val="C00000"/>
                </a:solidFill>
                <a:cs typeface="Arial" panose="020B0604020202020204" pitchFamily="34" charset="0"/>
              </a:rPr>
              <a:t>		= 0.0228</a:t>
            </a:r>
          </a:p>
        </p:txBody>
      </p:sp>
      <p:grpSp>
        <p:nvGrpSpPr>
          <p:cNvPr id="14" name="Group 4">
            <a:extLst>
              <a:ext uri="{FF2B5EF4-FFF2-40B4-BE49-F238E27FC236}">
                <a16:creationId xmlns:a16="http://schemas.microsoft.com/office/drawing/2014/main" id="{C64CE0D3-3063-46DF-93F8-D920746B102C}"/>
              </a:ext>
            </a:extLst>
          </p:cNvPr>
          <p:cNvGrpSpPr>
            <a:grpSpLocks/>
          </p:cNvGrpSpPr>
          <p:nvPr/>
        </p:nvGrpSpPr>
        <p:grpSpPr bwMode="auto">
          <a:xfrm>
            <a:off x="1787526" y="3889376"/>
            <a:ext cx="3190875" cy="2303463"/>
            <a:chOff x="3504" y="2795"/>
            <a:chExt cx="2112" cy="1416"/>
          </a:xfrm>
        </p:grpSpPr>
        <p:sp>
          <p:nvSpPr>
            <p:cNvPr id="15" name="Freeform 5">
              <a:extLst>
                <a:ext uri="{FF2B5EF4-FFF2-40B4-BE49-F238E27FC236}">
                  <a16:creationId xmlns:a16="http://schemas.microsoft.com/office/drawing/2014/main" id="{681BCE08-6ECC-4FD4-8B7B-27E57DC49B06}"/>
                </a:ext>
              </a:extLst>
            </p:cNvPr>
            <p:cNvSpPr>
              <a:spLocks/>
            </p:cNvSpPr>
            <p:nvPr/>
          </p:nvSpPr>
          <p:spPr bwMode="auto">
            <a:xfrm>
              <a:off x="3506" y="2795"/>
              <a:ext cx="2064" cy="1104"/>
            </a:xfrm>
            <a:custGeom>
              <a:avLst/>
              <a:gdLst>
                <a:gd name="T0" fmla="*/ 0 w 1277"/>
                <a:gd name="T1" fmla="*/ 1103 h 821"/>
                <a:gd name="T2" fmla="*/ 344 w 1277"/>
                <a:gd name="T3" fmla="*/ 1035 h 821"/>
                <a:gd name="T4" fmla="*/ 425 w 1277"/>
                <a:gd name="T5" fmla="*/ 951 h 821"/>
                <a:gd name="T6" fmla="*/ 567 w 1277"/>
                <a:gd name="T7" fmla="*/ 799 h 821"/>
                <a:gd name="T8" fmla="*/ 608 w 1277"/>
                <a:gd name="T9" fmla="*/ 749 h 821"/>
                <a:gd name="T10" fmla="*/ 708 w 1277"/>
                <a:gd name="T11" fmla="*/ 580 h 821"/>
                <a:gd name="T12" fmla="*/ 750 w 1277"/>
                <a:gd name="T13" fmla="*/ 463 h 821"/>
                <a:gd name="T14" fmla="*/ 850 w 1277"/>
                <a:gd name="T15" fmla="*/ 294 h 821"/>
                <a:gd name="T16" fmla="*/ 1093 w 1277"/>
                <a:gd name="T17" fmla="*/ 8 h 821"/>
                <a:gd name="T18" fmla="*/ 1417 w 1277"/>
                <a:gd name="T19" fmla="*/ 125 h 821"/>
                <a:gd name="T20" fmla="*/ 1518 w 1277"/>
                <a:gd name="T21" fmla="*/ 328 h 821"/>
                <a:gd name="T22" fmla="*/ 1558 w 1277"/>
                <a:gd name="T23" fmla="*/ 378 h 821"/>
                <a:gd name="T24" fmla="*/ 1660 w 1277"/>
                <a:gd name="T25" fmla="*/ 648 h 821"/>
                <a:gd name="T26" fmla="*/ 1721 w 1277"/>
                <a:gd name="T27" fmla="*/ 799 h 821"/>
                <a:gd name="T28" fmla="*/ 1802 w 1277"/>
                <a:gd name="T29" fmla="*/ 900 h 821"/>
                <a:gd name="T30" fmla="*/ 1883 w 1277"/>
                <a:gd name="T31" fmla="*/ 984 h 821"/>
                <a:gd name="T32" fmla="*/ 1923 w 1277"/>
                <a:gd name="T33" fmla="*/ 1035 h 821"/>
                <a:gd name="T34" fmla="*/ 2064 w 1277"/>
                <a:gd name="T35" fmla="*/ 1069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l" rtl="0" fontAlgn="base">
                <a:spcBef>
                  <a:spcPct val="0"/>
                </a:spcBef>
                <a:spcAft>
                  <a:spcPct val="0"/>
                </a:spcAft>
                <a:defRPr/>
              </a:pPr>
              <a:endParaRPr lang="en-US" sz="3200">
                <a:ln>
                  <a:solidFill>
                    <a:sysClr val="windowText" lastClr="000000"/>
                  </a:solidFill>
                </a:ln>
                <a:solidFill>
                  <a:srgbClr val="336600"/>
                </a:solidFill>
                <a:latin typeface="Georgia"/>
              </a:endParaRPr>
            </a:p>
          </p:txBody>
        </p:sp>
        <p:sp>
          <p:nvSpPr>
            <p:cNvPr id="16" name="Line 6">
              <a:extLst>
                <a:ext uri="{FF2B5EF4-FFF2-40B4-BE49-F238E27FC236}">
                  <a16:creationId xmlns:a16="http://schemas.microsoft.com/office/drawing/2014/main" id="{E9CB2928-4A28-40DF-9D21-6AB0FDA34149}"/>
                </a:ext>
              </a:extLst>
            </p:cNvPr>
            <p:cNvSpPr>
              <a:spLocks noChangeShapeType="1"/>
            </p:cNvSpPr>
            <p:nvPr/>
          </p:nvSpPr>
          <p:spPr bwMode="auto">
            <a:xfrm>
              <a:off x="3504" y="3936"/>
              <a:ext cx="2112" cy="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pPr algn="l" rtl="0" fontAlgn="base">
                <a:spcBef>
                  <a:spcPct val="0"/>
                </a:spcBef>
                <a:spcAft>
                  <a:spcPct val="0"/>
                </a:spcAft>
                <a:defRPr/>
              </a:pPr>
              <a:endParaRPr lang="en-US" sz="3200">
                <a:solidFill>
                  <a:srgbClr val="336600"/>
                </a:solidFill>
                <a:latin typeface="Georgia"/>
              </a:endParaRPr>
            </a:p>
          </p:txBody>
        </p:sp>
        <p:sp>
          <p:nvSpPr>
            <p:cNvPr id="17" name="Line 7">
              <a:extLst>
                <a:ext uri="{FF2B5EF4-FFF2-40B4-BE49-F238E27FC236}">
                  <a16:creationId xmlns:a16="http://schemas.microsoft.com/office/drawing/2014/main" id="{C77D873F-3643-4EB1-93E0-C799FD64013A}"/>
                </a:ext>
              </a:extLst>
            </p:cNvPr>
            <p:cNvSpPr>
              <a:spLocks noChangeShapeType="1"/>
            </p:cNvSpPr>
            <p:nvPr/>
          </p:nvSpPr>
          <p:spPr bwMode="auto">
            <a:xfrm>
              <a:off x="5038" y="3168"/>
              <a:ext cx="0" cy="768"/>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pPr algn="l" rtl="0" fontAlgn="base">
                <a:spcBef>
                  <a:spcPct val="0"/>
                </a:spcBef>
                <a:spcAft>
                  <a:spcPct val="0"/>
                </a:spcAft>
                <a:defRPr/>
              </a:pPr>
              <a:endParaRPr lang="en-US" sz="3200">
                <a:solidFill>
                  <a:srgbClr val="336600"/>
                </a:solidFill>
                <a:latin typeface="Georgia"/>
              </a:endParaRPr>
            </a:p>
          </p:txBody>
        </p:sp>
        <p:sp>
          <p:nvSpPr>
            <p:cNvPr id="24" name="Text Box 14">
              <a:extLst>
                <a:ext uri="{FF2B5EF4-FFF2-40B4-BE49-F238E27FC236}">
                  <a16:creationId xmlns:a16="http://schemas.microsoft.com/office/drawing/2014/main" id="{2659A80C-0B62-4749-82B8-627D437055A5}"/>
                </a:ext>
              </a:extLst>
            </p:cNvPr>
            <p:cNvSpPr txBox="1">
              <a:spLocks noChangeArrowheads="1"/>
            </p:cNvSpPr>
            <p:nvPr/>
          </p:nvSpPr>
          <p:spPr bwMode="auto">
            <a:xfrm>
              <a:off x="4896" y="3984"/>
              <a:ext cx="336" cy="227"/>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algn="r" rtl="1"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algn="r" rtl="1"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algn="r" rtl="1"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algn="r" rtl="1" eaLnBrk="0" fontAlgn="base" hangingPunct="0">
                <a:spcBef>
                  <a:spcPct val="0"/>
                </a:spcBef>
                <a:spcAft>
                  <a:spcPct val="0"/>
                </a:spcAft>
                <a:defRPr>
                  <a:solidFill>
                    <a:schemeClr val="tx1"/>
                  </a:solidFill>
                  <a:latin typeface="Comic Sans MS" pitchFamily="66" charset="0"/>
                  <a:cs typeface="Arial" pitchFamily="34" charset="0"/>
                </a:defRPr>
              </a:lvl9pPr>
            </a:lstStyle>
            <a:p>
              <a:pPr algn="ctr" rtl="0" eaLnBrk="1" fontAlgn="base" hangingPunct="1">
                <a:spcBef>
                  <a:spcPct val="50000"/>
                </a:spcBef>
                <a:spcAft>
                  <a:spcPct val="0"/>
                </a:spcAft>
                <a:defRPr/>
              </a:pPr>
              <a:r>
                <a:rPr lang="en-US" b="1" dirty="0">
                  <a:solidFill>
                    <a:srgbClr val="FF00FF"/>
                  </a:solidFill>
                  <a:latin typeface="Verdana" pitchFamily="34" charset="0"/>
                </a:rPr>
                <a:t>2</a:t>
              </a:r>
            </a:p>
          </p:txBody>
        </p:sp>
      </p:grpSp>
      <p:sp>
        <p:nvSpPr>
          <p:cNvPr id="31" name="Line 7">
            <a:extLst>
              <a:ext uri="{FF2B5EF4-FFF2-40B4-BE49-F238E27FC236}">
                <a16:creationId xmlns:a16="http://schemas.microsoft.com/office/drawing/2014/main" id="{CB8F87CD-7427-4ED1-AFD7-2EA01FF25ECA}"/>
              </a:ext>
            </a:extLst>
          </p:cNvPr>
          <p:cNvSpPr>
            <a:spLocks noChangeShapeType="1"/>
          </p:cNvSpPr>
          <p:nvPr/>
        </p:nvSpPr>
        <p:spPr bwMode="auto">
          <a:xfrm>
            <a:off x="3602038" y="3889376"/>
            <a:ext cx="0" cy="1825625"/>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pPr algn="l" rtl="0" fontAlgn="base">
              <a:spcBef>
                <a:spcPct val="0"/>
              </a:spcBef>
              <a:spcAft>
                <a:spcPct val="0"/>
              </a:spcAft>
              <a:defRPr/>
            </a:pPr>
            <a:endParaRPr lang="en-US" sz="3200">
              <a:solidFill>
                <a:srgbClr val="336600"/>
              </a:solidFill>
              <a:latin typeface="Georgia"/>
            </a:endParaRPr>
          </a:p>
        </p:txBody>
      </p:sp>
      <p:sp>
        <p:nvSpPr>
          <p:cNvPr id="103439" name="Freeform 7">
            <a:extLst>
              <a:ext uri="{FF2B5EF4-FFF2-40B4-BE49-F238E27FC236}">
                <a16:creationId xmlns:a16="http://schemas.microsoft.com/office/drawing/2014/main" id="{917EDEA4-4813-4816-BD73-C913EE7C545D}"/>
              </a:ext>
            </a:extLst>
          </p:cNvPr>
          <p:cNvSpPr>
            <a:spLocks/>
          </p:cNvSpPr>
          <p:nvPr/>
        </p:nvSpPr>
        <p:spPr bwMode="auto">
          <a:xfrm>
            <a:off x="4095750" y="4521200"/>
            <a:ext cx="895350" cy="1231900"/>
          </a:xfrm>
          <a:custGeom>
            <a:avLst/>
            <a:gdLst>
              <a:gd name="T0" fmla="*/ 28538 w 895282"/>
              <a:gd name="T1" fmla="*/ 1181829 h 1232058"/>
              <a:gd name="T2" fmla="*/ 38080 w 895282"/>
              <a:gd name="T3" fmla="*/ 792154 h 1232058"/>
              <a:gd name="T4" fmla="*/ 38080 w 895282"/>
              <a:gd name="T5" fmla="*/ 697116 h 1232058"/>
              <a:gd name="T6" fmla="*/ 28538 w 895282"/>
              <a:gd name="T7" fmla="*/ 725632 h 1232058"/>
              <a:gd name="T8" fmla="*/ 18996 w 895282"/>
              <a:gd name="T9" fmla="*/ 773155 h 1232058"/>
              <a:gd name="T10" fmla="*/ 9471 w 895282"/>
              <a:gd name="T11" fmla="*/ 402479 h 1232058"/>
              <a:gd name="T12" fmla="*/ 18996 w 895282"/>
              <a:gd name="T13" fmla="*/ 3313 h 1232058"/>
              <a:gd name="T14" fmla="*/ 38080 w 895282"/>
              <a:gd name="T15" fmla="*/ 60327 h 1232058"/>
              <a:gd name="T16" fmla="*/ 47622 w 895282"/>
              <a:gd name="T17" fmla="*/ 31820 h 1232058"/>
              <a:gd name="T18" fmla="*/ 66689 w 895282"/>
              <a:gd name="T19" fmla="*/ 88851 h 1232058"/>
              <a:gd name="T20" fmla="*/ 76231 w 895282"/>
              <a:gd name="T21" fmla="*/ 126866 h 1232058"/>
              <a:gd name="T22" fmla="*/ 85773 w 895282"/>
              <a:gd name="T23" fmla="*/ 174389 h 1232058"/>
              <a:gd name="T24" fmla="*/ 95298 w 895282"/>
              <a:gd name="T25" fmla="*/ 202896 h 1232058"/>
              <a:gd name="T26" fmla="*/ 104840 w 895282"/>
              <a:gd name="T27" fmla="*/ 250419 h 1232058"/>
              <a:gd name="T28" fmla="*/ 123907 w 895282"/>
              <a:gd name="T29" fmla="*/ 307447 h 1232058"/>
              <a:gd name="T30" fmla="*/ 152533 w 895282"/>
              <a:gd name="T31" fmla="*/ 392987 h 1232058"/>
              <a:gd name="T32" fmla="*/ 162058 w 895282"/>
              <a:gd name="T33" fmla="*/ 421495 h 1232058"/>
              <a:gd name="T34" fmla="*/ 171600 w 895282"/>
              <a:gd name="T35" fmla="*/ 450002 h 1232058"/>
              <a:gd name="T36" fmla="*/ 209751 w 895282"/>
              <a:gd name="T37" fmla="*/ 583063 h 1232058"/>
              <a:gd name="T38" fmla="*/ 219293 w 895282"/>
              <a:gd name="T39" fmla="*/ 611577 h 1232058"/>
              <a:gd name="T40" fmla="*/ 228818 w 895282"/>
              <a:gd name="T41" fmla="*/ 640094 h 1232058"/>
              <a:gd name="T42" fmla="*/ 276511 w 895282"/>
              <a:gd name="T43" fmla="*/ 697116 h 1232058"/>
              <a:gd name="T44" fmla="*/ 305120 w 895282"/>
              <a:gd name="T45" fmla="*/ 725632 h 1232058"/>
              <a:gd name="T46" fmla="*/ 314662 w 895282"/>
              <a:gd name="T47" fmla="*/ 754139 h 1232058"/>
              <a:gd name="T48" fmla="*/ 362348 w 895282"/>
              <a:gd name="T49" fmla="*/ 811170 h 1232058"/>
              <a:gd name="T50" fmla="*/ 390964 w 895282"/>
              <a:gd name="T51" fmla="*/ 868195 h 1232058"/>
              <a:gd name="T52" fmla="*/ 400489 w 895282"/>
              <a:gd name="T53" fmla="*/ 896708 h 1232058"/>
              <a:gd name="T54" fmla="*/ 448182 w 895282"/>
              <a:gd name="T55" fmla="*/ 963230 h 1232058"/>
              <a:gd name="T56" fmla="*/ 476791 w 895282"/>
              <a:gd name="T57" fmla="*/ 982246 h 1232058"/>
              <a:gd name="T58" fmla="*/ 514942 w 895282"/>
              <a:gd name="T59" fmla="*/ 1010753 h 1232058"/>
              <a:gd name="T60" fmla="*/ 572160 w 895282"/>
              <a:gd name="T61" fmla="*/ 1029769 h 1232058"/>
              <a:gd name="T62" fmla="*/ 600786 w 895282"/>
              <a:gd name="T63" fmla="*/ 1039273 h 1232058"/>
              <a:gd name="T64" fmla="*/ 677071 w 895282"/>
              <a:gd name="T65" fmla="*/ 1058276 h 1232058"/>
              <a:gd name="T66" fmla="*/ 734306 w 895282"/>
              <a:gd name="T67" fmla="*/ 1096291 h 1232058"/>
              <a:gd name="T68" fmla="*/ 762915 w 895282"/>
              <a:gd name="T69" fmla="*/ 1124811 h 1232058"/>
              <a:gd name="T70" fmla="*/ 858284 w 895282"/>
              <a:gd name="T71" fmla="*/ 1134307 h 1232058"/>
              <a:gd name="T72" fmla="*/ 896435 w 895282"/>
              <a:gd name="T73" fmla="*/ 1172329 h 1232058"/>
              <a:gd name="T74" fmla="*/ 886893 w 895282"/>
              <a:gd name="T75" fmla="*/ 1200845 h 1232058"/>
              <a:gd name="T76" fmla="*/ 495875 w 895282"/>
              <a:gd name="T77" fmla="*/ 1210350 h 1232058"/>
              <a:gd name="T78" fmla="*/ 438640 w 895282"/>
              <a:gd name="T79" fmla="*/ 1229352 h 1232058"/>
              <a:gd name="T80" fmla="*/ 28538 w 895282"/>
              <a:gd name="T81" fmla="*/ 1181829 h 12320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95282" h="1232058">
                <a:moveTo>
                  <a:pt x="28504" y="1184413"/>
                </a:moveTo>
                <a:cubicBezTo>
                  <a:pt x="-38171" y="1111388"/>
                  <a:pt x="32247" y="923973"/>
                  <a:pt x="38029" y="793888"/>
                </a:cubicBezTo>
                <a:cubicBezTo>
                  <a:pt x="43015" y="681711"/>
                  <a:pt x="63313" y="850344"/>
                  <a:pt x="38029" y="698638"/>
                </a:cubicBezTo>
                <a:cubicBezTo>
                  <a:pt x="34854" y="708163"/>
                  <a:pt x="30939" y="717473"/>
                  <a:pt x="28504" y="727213"/>
                </a:cubicBezTo>
                <a:cubicBezTo>
                  <a:pt x="24577" y="742919"/>
                  <a:pt x="19930" y="790999"/>
                  <a:pt x="18979" y="774838"/>
                </a:cubicBezTo>
                <a:cubicBezTo>
                  <a:pt x="11705" y="651186"/>
                  <a:pt x="12629" y="527188"/>
                  <a:pt x="9454" y="403363"/>
                </a:cubicBezTo>
                <a:cubicBezTo>
                  <a:pt x="12629" y="270013"/>
                  <a:pt x="7902" y="136240"/>
                  <a:pt x="18979" y="3313"/>
                </a:cubicBezTo>
                <a:cubicBezTo>
                  <a:pt x="20647" y="-16698"/>
                  <a:pt x="38029" y="60463"/>
                  <a:pt x="38029" y="60463"/>
                </a:cubicBezTo>
                <a:cubicBezTo>
                  <a:pt x="41204" y="50938"/>
                  <a:pt x="40454" y="24788"/>
                  <a:pt x="47554" y="31888"/>
                </a:cubicBezTo>
                <a:cubicBezTo>
                  <a:pt x="61753" y="46087"/>
                  <a:pt x="61734" y="69557"/>
                  <a:pt x="66604" y="89038"/>
                </a:cubicBezTo>
                <a:cubicBezTo>
                  <a:pt x="69779" y="101738"/>
                  <a:pt x="73289" y="114359"/>
                  <a:pt x="76129" y="127138"/>
                </a:cubicBezTo>
                <a:cubicBezTo>
                  <a:pt x="79641" y="142942"/>
                  <a:pt x="81727" y="159057"/>
                  <a:pt x="85654" y="174763"/>
                </a:cubicBezTo>
                <a:cubicBezTo>
                  <a:pt x="88089" y="184503"/>
                  <a:pt x="92744" y="193598"/>
                  <a:pt x="95179" y="203338"/>
                </a:cubicBezTo>
                <a:cubicBezTo>
                  <a:pt x="99106" y="219044"/>
                  <a:pt x="100444" y="235344"/>
                  <a:pt x="104704" y="250963"/>
                </a:cubicBezTo>
                <a:cubicBezTo>
                  <a:pt x="109988" y="270336"/>
                  <a:pt x="117404" y="289063"/>
                  <a:pt x="123754" y="308113"/>
                </a:cubicBezTo>
                <a:lnTo>
                  <a:pt x="152329" y="393838"/>
                </a:lnTo>
                <a:lnTo>
                  <a:pt x="161854" y="422413"/>
                </a:lnTo>
                <a:cubicBezTo>
                  <a:pt x="165029" y="431938"/>
                  <a:pt x="168944" y="441248"/>
                  <a:pt x="171379" y="450988"/>
                </a:cubicBezTo>
                <a:cubicBezTo>
                  <a:pt x="195299" y="546669"/>
                  <a:pt x="182150" y="502350"/>
                  <a:pt x="209479" y="584338"/>
                </a:cubicBezTo>
                <a:lnTo>
                  <a:pt x="219004" y="612913"/>
                </a:lnTo>
                <a:cubicBezTo>
                  <a:pt x="222179" y="622438"/>
                  <a:pt x="221429" y="634388"/>
                  <a:pt x="228529" y="641488"/>
                </a:cubicBezTo>
                <a:cubicBezTo>
                  <a:pt x="312011" y="724970"/>
                  <a:pt x="209849" y="619072"/>
                  <a:pt x="276154" y="698638"/>
                </a:cubicBezTo>
                <a:cubicBezTo>
                  <a:pt x="284778" y="708986"/>
                  <a:pt x="295204" y="717688"/>
                  <a:pt x="304729" y="727213"/>
                </a:cubicBezTo>
                <a:cubicBezTo>
                  <a:pt x="307904" y="736738"/>
                  <a:pt x="309764" y="746808"/>
                  <a:pt x="314254" y="755788"/>
                </a:cubicBezTo>
                <a:cubicBezTo>
                  <a:pt x="327515" y="782310"/>
                  <a:pt x="340813" y="791872"/>
                  <a:pt x="361879" y="812938"/>
                </a:cubicBezTo>
                <a:cubicBezTo>
                  <a:pt x="385820" y="884762"/>
                  <a:pt x="353525" y="796230"/>
                  <a:pt x="390454" y="870088"/>
                </a:cubicBezTo>
                <a:cubicBezTo>
                  <a:pt x="394944" y="879068"/>
                  <a:pt x="395489" y="889683"/>
                  <a:pt x="399979" y="898663"/>
                </a:cubicBezTo>
                <a:cubicBezTo>
                  <a:pt x="405387" y="909480"/>
                  <a:pt x="443290" y="961024"/>
                  <a:pt x="447604" y="965338"/>
                </a:cubicBezTo>
                <a:cubicBezTo>
                  <a:pt x="455699" y="973433"/>
                  <a:pt x="466864" y="977734"/>
                  <a:pt x="476179" y="984388"/>
                </a:cubicBezTo>
                <a:cubicBezTo>
                  <a:pt x="489097" y="993615"/>
                  <a:pt x="500080" y="1005863"/>
                  <a:pt x="514279" y="1012963"/>
                </a:cubicBezTo>
                <a:cubicBezTo>
                  <a:pt x="532240" y="1021943"/>
                  <a:pt x="552379" y="1025663"/>
                  <a:pt x="571429" y="1032013"/>
                </a:cubicBezTo>
                <a:cubicBezTo>
                  <a:pt x="580954" y="1035188"/>
                  <a:pt x="590264" y="1039103"/>
                  <a:pt x="600004" y="1041538"/>
                </a:cubicBezTo>
                <a:lnTo>
                  <a:pt x="676204" y="1060588"/>
                </a:lnTo>
                <a:cubicBezTo>
                  <a:pt x="695254" y="1073288"/>
                  <a:pt x="717165" y="1082499"/>
                  <a:pt x="733354" y="1098688"/>
                </a:cubicBezTo>
                <a:cubicBezTo>
                  <a:pt x="742879" y="1108213"/>
                  <a:pt x="749054" y="1123302"/>
                  <a:pt x="761929" y="1127263"/>
                </a:cubicBezTo>
                <a:cubicBezTo>
                  <a:pt x="792426" y="1136647"/>
                  <a:pt x="825429" y="1133613"/>
                  <a:pt x="857179" y="1136788"/>
                </a:cubicBezTo>
                <a:cubicBezTo>
                  <a:pt x="882579" y="1145255"/>
                  <a:pt x="895279" y="1141021"/>
                  <a:pt x="895279" y="1174888"/>
                </a:cubicBezTo>
                <a:cubicBezTo>
                  <a:pt x="895279" y="1184928"/>
                  <a:pt x="895749" y="1202511"/>
                  <a:pt x="885754" y="1203463"/>
                </a:cubicBezTo>
                <a:cubicBezTo>
                  <a:pt x="756127" y="1215808"/>
                  <a:pt x="625404" y="1209813"/>
                  <a:pt x="495229" y="1212988"/>
                </a:cubicBezTo>
                <a:cubicBezTo>
                  <a:pt x="476179" y="1219338"/>
                  <a:pt x="458150" y="1232646"/>
                  <a:pt x="438079" y="1232038"/>
                </a:cubicBezTo>
                <a:cubicBezTo>
                  <a:pt x="98366" y="1221744"/>
                  <a:pt x="95179" y="1257438"/>
                  <a:pt x="28504" y="1184413"/>
                </a:cubicBezTo>
                <a:close/>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a:extLst>
              <a:ext uri="{FF2B5EF4-FFF2-40B4-BE49-F238E27FC236}">
                <a16:creationId xmlns:a16="http://schemas.microsoft.com/office/drawing/2014/main" id="{A498544D-05D9-4ABB-A1A0-420C05011734}"/>
              </a:ext>
            </a:extLst>
          </p:cNvPr>
          <p:cNvSpPr>
            <a:spLocks noGrp="1"/>
          </p:cNvSpPr>
          <p:nvPr>
            <p:ph type="ftr" sz="quarter" idx="10"/>
          </p:nvPr>
        </p:nvSpPr>
        <p:spPr>
          <a:xfrm>
            <a:off x="1524000" y="6400800"/>
            <a:ext cx="9144000" cy="4318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1020C19D-A6B3-4E9B-B4CC-98623D286AD0}"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67587" name="Footer Placeholder 3">
            <a:extLst>
              <a:ext uri="{FF2B5EF4-FFF2-40B4-BE49-F238E27FC236}">
                <a16:creationId xmlns:a16="http://schemas.microsoft.com/office/drawing/2014/main" id="{A30AE2F8-000D-424E-8A96-4E250D5EF3B6}"/>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67588" name="Picture 14">
            <a:extLst>
              <a:ext uri="{FF2B5EF4-FFF2-40B4-BE49-F238E27FC236}">
                <a16:creationId xmlns:a16="http://schemas.microsoft.com/office/drawing/2014/main" id="{6E2785AA-A7F6-4BFF-B206-AFE4F3F0ED6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15">
            <a:extLst>
              <a:ext uri="{FF2B5EF4-FFF2-40B4-BE49-F238E27FC236}">
                <a16:creationId xmlns:a16="http://schemas.microsoft.com/office/drawing/2014/main" id="{8529226D-EC91-4045-B818-AA96DDC0B0FC}"/>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67590" name="Rectangle 16">
            <a:extLst>
              <a:ext uri="{FF2B5EF4-FFF2-40B4-BE49-F238E27FC236}">
                <a16:creationId xmlns:a16="http://schemas.microsoft.com/office/drawing/2014/main" id="{356D2FF8-A280-4773-99D7-A61CAB1AC74F}"/>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67591" name="Line 17">
            <a:extLst>
              <a:ext uri="{FF2B5EF4-FFF2-40B4-BE49-F238E27FC236}">
                <a16:creationId xmlns:a16="http://schemas.microsoft.com/office/drawing/2014/main" id="{507634BA-EB38-4824-B36C-ABAA7E506C2A}"/>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0B417588-D861-403A-8B2C-EDA8D3A0559E}"/>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67593" name="Text Box 4">
            <a:extLst>
              <a:ext uri="{FF2B5EF4-FFF2-40B4-BE49-F238E27FC236}">
                <a16:creationId xmlns:a16="http://schemas.microsoft.com/office/drawing/2014/main" id="{B5B98BF6-284E-449C-B947-A28F2D5BCFB7}"/>
              </a:ext>
            </a:extLst>
          </p:cNvPr>
          <p:cNvSpPr txBox="1">
            <a:spLocks noChangeArrowheads="1"/>
          </p:cNvSpPr>
          <p:nvPr/>
        </p:nvSpPr>
        <p:spPr bwMode="auto">
          <a:xfrm>
            <a:off x="1785938" y="2779714"/>
            <a:ext cx="8437562" cy="923925"/>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defPPr>
              <a:defRPr lang="en-US"/>
            </a:defPPr>
            <a:lvl1pPr algn="r" rtl="1" eaLnBrk="1" hangingPunct="1">
              <a:defRPr sz="2000" b="1">
                <a:solidFill>
                  <a:schemeClr val="accent2"/>
                </a:solidFill>
                <a:latin typeface="Arial" charset="0"/>
              </a:defRPr>
            </a:lvl1pPr>
            <a:lvl2pPr marL="742950" indent="-285750" eaLnBrk="0" hangingPunct="0">
              <a:defRPr>
                <a:solidFill>
                  <a:schemeClr val="dk1"/>
                </a:solidFill>
                <a:latin typeface="+mn-lt"/>
              </a:defRPr>
            </a:lvl2pPr>
            <a:lvl3pPr marL="1143000" indent="-228600" eaLnBrk="0" hangingPunct="0">
              <a:defRPr>
                <a:solidFill>
                  <a:schemeClr val="dk1"/>
                </a:solidFill>
                <a:latin typeface="+mn-lt"/>
              </a:defRPr>
            </a:lvl3pPr>
            <a:lvl4pPr marL="1600200" indent="-228600" eaLnBrk="0" hangingPunct="0">
              <a:defRPr>
                <a:solidFill>
                  <a:schemeClr val="dk1"/>
                </a:solidFill>
                <a:latin typeface="+mn-lt"/>
              </a:defRPr>
            </a:lvl4pPr>
            <a:lvl5pPr marL="2057400" indent="-228600" eaLnBrk="0" hangingPunct="0">
              <a:defRPr>
                <a:solidFill>
                  <a:schemeClr val="dk1"/>
                </a:solidFill>
                <a:latin typeface="+mn-lt"/>
              </a:defRPr>
            </a:lvl5pPr>
            <a:lvl6pPr marL="2514600" indent="-228600" eaLnBrk="0" fontAlgn="base" hangingPunct="0">
              <a:spcBef>
                <a:spcPct val="0"/>
              </a:spcBef>
              <a:spcAft>
                <a:spcPct val="0"/>
              </a:spcAft>
              <a:defRPr>
                <a:solidFill>
                  <a:schemeClr val="dk1"/>
                </a:solidFill>
                <a:latin typeface="+mn-lt"/>
              </a:defRPr>
            </a:lvl6pPr>
            <a:lvl7pPr marL="2971800" indent="-228600" eaLnBrk="0" fontAlgn="base" hangingPunct="0">
              <a:spcBef>
                <a:spcPct val="0"/>
              </a:spcBef>
              <a:spcAft>
                <a:spcPct val="0"/>
              </a:spcAft>
              <a:defRPr>
                <a:solidFill>
                  <a:schemeClr val="dk1"/>
                </a:solidFill>
                <a:latin typeface="+mn-lt"/>
              </a:defRPr>
            </a:lvl7pPr>
            <a:lvl8pPr marL="3429000" indent="-228600" eaLnBrk="0" fontAlgn="base" hangingPunct="0">
              <a:spcBef>
                <a:spcPct val="0"/>
              </a:spcBef>
              <a:spcAft>
                <a:spcPct val="0"/>
              </a:spcAft>
              <a:defRPr>
                <a:solidFill>
                  <a:schemeClr val="dk1"/>
                </a:solidFill>
                <a:latin typeface="+mn-lt"/>
              </a:defRPr>
            </a:lvl8pPr>
            <a:lvl9pPr marL="3886200" indent="-228600" eaLnBrk="0" fontAlgn="base" hangingPunct="0">
              <a:spcBef>
                <a:spcPct val="0"/>
              </a:spcBef>
              <a:spcAft>
                <a:spcPct val="0"/>
              </a:spcAft>
              <a:defRPr>
                <a:solidFill>
                  <a:schemeClr val="dk1"/>
                </a:solidFill>
                <a:latin typeface="+mn-lt"/>
              </a:defRPr>
            </a:lvl9pPr>
          </a:lstStyle>
          <a:p>
            <a:pPr fontAlgn="base">
              <a:spcBef>
                <a:spcPct val="0"/>
              </a:spcBef>
              <a:spcAft>
                <a:spcPct val="0"/>
              </a:spcAft>
              <a:defRPr/>
            </a:pPr>
            <a:r>
              <a:rPr lang="ar-JO" dirty="0">
                <a:solidFill>
                  <a:srgbClr val="3333CC"/>
                </a:solidFill>
                <a:cs typeface="Arial" panose="020B0604020202020204" pitchFamily="34" charset="0"/>
              </a:rPr>
              <a:t>6-</a:t>
            </a:r>
            <a:r>
              <a:rPr lang="ar-SA" dirty="0">
                <a:solidFill>
                  <a:srgbClr val="3333CC"/>
                </a:solidFill>
                <a:cs typeface="Arial" panose="020B0604020202020204" pitchFamily="34" charset="0"/>
              </a:rPr>
              <a:t>الحوادث المستقلة </a:t>
            </a:r>
            <a:r>
              <a:rPr lang="en-US" dirty="0">
                <a:solidFill>
                  <a:srgbClr val="3333CC"/>
                </a:solidFill>
              </a:rPr>
              <a:t>(Independent Events)</a:t>
            </a:r>
            <a:endParaRPr lang="ar-JO" dirty="0">
              <a:solidFill>
                <a:srgbClr val="3333CC"/>
              </a:solidFill>
              <a:cs typeface="Arial" panose="020B0604020202020204" pitchFamily="34" charset="0"/>
            </a:endParaRPr>
          </a:p>
          <a:p>
            <a:pPr fontAlgn="base">
              <a:spcBef>
                <a:spcPct val="0"/>
              </a:spcBef>
              <a:spcAft>
                <a:spcPct val="0"/>
              </a:spcAft>
              <a:defRPr/>
            </a:pPr>
            <a:r>
              <a:rPr lang="ar-SA" dirty="0">
                <a:solidFill>
                  <a:srgbClr val="3333CC"/>
                </a:solidFill>
                <a:cs typeface="Arial" panose="020B0604020202020204" pitchFamily="34" charset="0"/>
              </a:rPr>
              <a:t>يعتبر الحادثين </a:t>
            </a:r>
            <a:r>
              <a:rPr lang="en-US" dirty="0">
                <a:solidFill>
                  <a:srgbClr val="3333CC"/>
                </a:solidFill>
              </a:rPr>
              <a:t>A</a:t>
            </a:r>
            <a:r>
              <a:rPr lang="ar-SA" dirty="0">
                <a:solidFill>
                  <a:srgbClr val="3333CC"/>
                </a:solidFill>
                <a:cs typeface="Arial" panose="020B0604020202020204" pitchFamily="34" charset="0"/>
              </a:rPr>
              <a:t> أو </a:t>
            </a:r>
            <a:r>
              <a:rPr lang="en-US" dirty="0">
                <a:solidFill>
                  <a:srgbClr val="3333CC"/>
                </a:solidFill>
              </a:rPr>
              <a:t>B</a:t>
            </a:r>
            <a:r>
              <a:rPr lang="ar-SA" dirty="0">
                <a:solidFill>
                  <a:srgbClr val="3333CC"/>
                </a:solidFill>
                <a:cs typeface="Arial" panose="020B0604020202020204" pitchFamily="34" charset="0"/>
              </a:rPr>
              <a:t> حادثين مستقلين إذا كان وقوع إحداهما أو عدم وقوعه لا يؤثر في وقوع الآخر. فمثلاً عند رمي قطعة عملة واحدة مرتين متتاليتين فإن نتيجة الرمية الثانية لا تتأثر بنتيجة الأولى.</a:t>
            </a:r>
            <a:endParaRPr lang="en-US" dirty="0">
              <a:solidFill>
                <a:srgbClr val="3333CC"/>
              </a:solidFill>
            </a:endParaRPr>
          </a:p>
        </p:txBody>
      </p:sp>
      <p:sp>
        <p:nvSpPr>
          <p:cNvPr id="67594" name="Text Box 5">
            <a:extLst>
              <a:ext uri="{FF2B5EF4-FFF2-40B4-BE49-F238E27FC236}">
                <a16:creationId xmlns:a16="http://schemas.microsoft.com/office/drawing/2014/main" id="{63E4A57E-98CB-452C-AF6A-E74790B53B29}"/>
              </a:ext>
            </a:extLst>
          </p:cNvPr>
          <p:cNvSpPr txBox="1">
            <a:spLocks noChangeArrowheads="1"/>
          </p:cNvSpPr>
          <p:nvPr/>
        </p:nvSpPr>
        <p:spPr bwMode="auto">
          <a:xfrm>
            <a:off x="1785938" y="4084638"/>
            <a:ext cx="8437562" cy="1846262"/>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defPPr>
              <a:defRPr lang="en-US"/>
            </a:defPPr>
            <a:lvl1pPr algn="r" rtl="1" eaLnBrk="1" hangingPunct="1">
              <a:defRPr sz="2000" b="1">
                <a:solidFill>
                  <a:schemeClr val="accent2"/>
                </a:solidFill>
                <a:latin typeface="Arial" charset="0"/>
              </a:defRPr>
            </a:lvl1pPr>
            <a:lvl2pPr marL="742950" indent="-285750" eaLnBrk="0" hangingPunct="0">
              <a:defRPr>
                <a:solidFill>
                  <a:schemeClr val="dk1"/>
                </a:solidFill>
                <a:latin typeface="+mn-lt"/>
              </a:defRPr>
            </a:lvl2pPr>
            <a:lvl3pPr marL="1143000" indent="-228600" eaLnBrk="0" hangingPunct="0">
              <a:defRPr>
                <a:solidFill>
                  <a:schemeClr val="dk1"/>
                </a:solidFill>
                <a:latin typeface="+mn-lt"/>
              </a:defRPr>
            </a:lvl3pPr>
            <a:lvl4pPr marL="1600200" indent="-228600" eaLnBrk="0" hangingPunct="0">
              <a:defRPr>
                <a:solidFill>
                  <a:schemeClr val="dk1"/>
                </a:solidFill>
                <a:latin typeface="+mn-lt"/>
              </a:defRPr>
            </a:lvl4pPr>
            <a:lvl5pPr marL="2057400" indent="-228600" eaLnBrk="0" hangingPunct="0">
              <a:defRPr>
                <a:solidFill>
                  <a:schemeClr val="dk1"/>
                </a:solidFill>
                <a:latin typeface="+mn-lt"/>
              </a:defRPr>
            </a:lvl5pPr>
            <a:lvl6pPr marL="2514600" indent="-228600" eaLnBrk="0" fontAlgn="base" hangingPunct="0">
              <a:spcBef>
                <a:spcPct val="0"/>
              </a:spcBef>
              <a:spcAft>
                <a:spcPct val="0"/>
              </a:spcAft>
              <a:defRPr>
                <a:solidFill>
                  <a:schemeClr val="dk1"/>
                </a:solidFill>
                <a:latin typeface="+mn-lt"/>
              </a:defRPr>
            </a:lvl6pPr>
            <a:lvl7pPr marL="2971800" indent="-228600" eaLnBrk="0" fontAlgn="base" hangingPunct="0">
              <a:spcBef>
                <a:spcPct val="0"/>
              </a:spcBef>
              <a:spcAft>
                <a:spcPct val="0"/>
              </a:spcAft>
              <a:defRPr>
                <a:solidFill>
                  <a:schemeClr val="dk1"/>
                </a:solidFill>
                <a:latin typeface="+mn-lt"/>
              </a:defRPr>
            </a:lvl7pPr>
            <a:lvl8pPr marL="3429000" indent="-228600" eaLnBrk="0" fontAlgn="base" hangingPunct="0">
              <a:spcBef>
                <a:spcPct val="0"/>
              </a:spcBef>
              <a:spcAft>
                <a:spcPct val="0"/>
              </a:spcAft>
              <a:defRPr>
                <a:solidFill>
                  <a:schemeClr val="dk1"/>
                </a:solidFill>
                <a:latin typeface="+mn-lt"/>
              </a:defRPr>
            </a:lvl8pPr>
            <a:lvl9pPr marL="3886200" indent="-228600" eaLnBrk="0" fontAlgn="base" hangingPunct="0">
              <a:spcBef>
                <a:spcPct val="0"/>
              </a:spcBef>
              <a:spcAft>
                <a:spcPct val="0"/>
              </a:spcAft>
              <a:defRPr>
                <a:solidFill>
                  <a:schemeClr val="dk1"/>
                </a:solidFill>
                <a:latin typeface="+mn-lt"/>
              </a:defRPr>
            </a:lvl9pPr>
          </a:lstStyle>
          <a:p>
            <a:pPr fontAlgn="base">
              <a:spcBef>
                <a:spcPct val="0"/>
              </a:spcBef>
              <a:spcAft>
                <a:spcPct val="0"/>
              </a:spcAft>
              <a:defRPr/>
            </a:pPr>
            <a:r>
              <a:rPr lang="ar-JO" dirty="0">
                <a:solidFill>
                  <a:srgbClr val="3333CC"/>
                </a:solidFill>
                <a:cs typeface="Arial" panose="020B0604020202020204" pitchFamily="34" charset="0"/>
              </a:rPr>
              <a:t>7-</a:t>
            </a:r>
            <a:r>
              <a:rPr lang="ar-SA" dirty="0">
                <a:solidFill>
                  <a:srgbClr val="3333CC"/>
                </a:solidFill>
                <a:cs typeface="Arial" panose="020B0604020202020204" pitchFamily="34" charset="0"/>
              </a:rPr>
              <a:t>الحوادث الشاملة </a:t>
            </a:r>
            <a:r>
              <a:rPr lang="en-US" dirty="0">
                <a:solidFill>
                  <a:srgbClr val="3333CC"/>
                </a:solidFill>
              </a:rPr>
              <a:t>(Exhaustive Events)</a:t>
            </a:r>
            <a:endParaRPr lang="ar-JO" dirty="0">
              <a:solidFill>
                <a:srgbClr val="3333CC"/>
              </a:solidFill>
              <a:cs typeface="Arial" panose="020B0604020202020204" pitchFamily="34" charset="0"/>
            </a:endParaRPr>
          </a:p>
          <a:p>
            <a:pPr fontAlgn="base">
              <a:spcBef>
                <a:spcPct val="0"/>
              </a:spcBef>
              <a:spcAft>
                <a:spcPct val="0"/>
              </a:spcAft>
              <a:defRPr/>
            </a:pPr>
            <a:r>
              <a:rPr lang="ar-SA" dirty="0">
                <a:solidFill>
                  <a:srgbClr val="3333CC"/>
                </a:solidFill>
                <a:cs typeface="Arial" panose="020B0604020202020204" pitchFamily="34" charset="0"/>
              </a:rPr>
              <a:t>تسمى الحوادث </a:t>
            </a:r>
            <a:r>
              <a:rPr lang="en-US" dirty="0">
                <a:solidFill>
                  <a:srgbClr val="3333CC"/>
                </a:solidFill>
              </a:rPr>
              <a:t>A</a:t>
            </a:r>
            <a:r>
              <a:rPr lang="ar-SA" dirty="0">
                <a:solidFill>
                  <a:srgbClr val="3333CC"/>
                </a:solidFill>
                <a:cs typeface="Arial" panose="020B0604020202020204" pitchFamily="34" charset="0"/>
              </a:rPr>
              <a:t> ، </a:t>
            </a:r>
            <a:r>
              <a:rPr lang="en-US" dirty="0">
                <a:solidFill>
                  <a:srgbClr val="3333CC"/>
                </a:solidFill>
              </a:rPr>
              <a:t>B</a:t>
            </a:r>
            <a:r>
              <a:rPr lang="ar-SA" dirty="0">
                <a:solidFill>
                  <a:srgbClr val="3333CC"/>
                </a:solidFill>
                <a:cs typeface="Arial" panose="020B0604020202020204" pitchFamily="34" charset="0"/>
              </a:rPr>
              <a:t> ، </a:t>
            </a:r>
            <a:r>
              <a:rPr lang="en-US" dirty="0">
                <a:solidFill>
                  <a:srgbClr val="3333CC"/>
                </a:solidFill>
              </a:rPr>
              <a:t>C</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حوادث شاملة في تجربة ما إذا كان لابد من حدوث إحداها عند إجراء التجربة.</a:t>
            </a:r>
            <a:endParaRPr lang="ar-JO" dirty="0">
              <a:solidFill>
                <a:srgbClr val="3333CC"/>
              </a:solidFill>
              <a:cs typeface="Arial" panose="020B0604020202020204" pitchFamily="34" charset="0"/>
            </a:endParaRPr>
          </a:p>
          <a:p>
            <a:pPr fontAlgn="base">
              <a:spcBef>
                <a:spcPct val="0"/>
              </a:spcBef>
              <a:spcAft>
                <a:spcPct val="0"/>
              </a:spcAft>
              <a:defRPr/>
            </a:pPr>
            <a:r>
              <a:rPr lang="ar-SA" dirty="0">
                <a:solidFill>
                  <a:srgbClr val="3333CC"/>
                </a:solidFill>
                <a:cs typeface="Arial" panose="020B0604020202020204" pitchFamily="34" charset="0"/>
              </a:rPr>
              <a:t>فمثلاً عند اختيار طالب من الجامعة لمعرفة حالته ما إذا كان مدخنا أو غير مدخن تعتبر هذه الحالات حوادث شاملة لأنه لابد للفرد أن يكون له صفة واحدة من هذه الصفات. كذلك فإن الحصول على العدد 1 أو 2 أو 3 أو 4 أو 5 أو 6 عند رمي حجر النرد تعتبر حوادث شاملة لأنه لابد من حدوث إحداها.</a:t>
            </a:r>
            <a:endParaRPr lang="en-US" dirty="0">
              <a:solidFill>
                <a:srgbClr val="3333CC"/>
              </a:solidFill>
            </a:endParaRPr>
          </a:p>
        </p:txBody>
      </p:sp>
      <p:sp>
        <p:nvSpPr>
          <p:cNvPr id="67595" name="Text Box 6">
            <a:extLst>
              <a:ext uri="{FF2B5EF4-FFF2-40B4-BE49-F238E27FC236}">
                <a16:creationId xmlns:a16="http://schemas.microsoft.com/office/drawing/2014/main" id="{997B9785-B6FC-4341-AC3F-1A796D95AC0C}"/>
              </a:ext>
            </a:extLst>
          </p:cNvPr>
          <p:cNvSpPr txBox="1">
            <a:spLocks noChangeArrowheads="1"/>
          </p:cNvSpPr>
          <p:nvPr/>
        </p:nvSpPr>
        <p:spPr bwMode="auto">
          <a:xfrm>
            <a:off x="1878014" y="1508126"/>
            <a:ext cx="8345487" cy="923925"/>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defPPr>
              <a:defRPr lang="en-US"/>
            </a:defPPr>
            <a:lvl1pPr algn="r" rtl="1" eaLnBrk="1" hangingPunct="1">
              <a:defRPr sz="2000" b="1">
                <a:solidFill>
                  <a:schemeClr val="accent2"/>
                </a:solidFill>
                <a:latin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fontAlgn="base">
              <a:spcBef>
                <a:spcPct val="0"/>
              </a:spcBef>
              <a:spcAft>
                <a:spcPct val="0"/>
              </a:spcAft>
              <a:defRPr/>
            </a:pPr>
            <a:r>
              <a:rPr lang="ar-JO" dirty="0">
                <a:solidFill>
                  <a:srgbClr val="3333CC"/>
                </a:solidFill>
                <a:cs typeface="Arial" panose="020B0604020202020204" pitchFamily="34" charset="0"/>
              </a:rPr>
              <a:t>5-</a:t>
            </a:r>
            <a:r>
              <a:rPr lang="ar-SA" dirty="0">
                <a:solidFill>
                  <a:srgbClr val="3333CC"/>
                </a:solidFill>
                <a:cs typeface="Arial" panose="020B0604020202020204" pitchFamily="34" charset="0"/>
              </a:rPr>
              <a:t>الحوادث المتنافية </a:t>
            </a:r>
            <a:r>
              <a:rPr lang="en-US" dirty="0">
                <a:solidFill>
                  <a:srgbClr val="3333CC"/>
                </a:solidFill>
              </a:rPr>
              <a:t>(Mutually Exclusive Events)</a:t>
            </a:r>
            <a:r>
              <a:rPr lang="ar-JO" dirty="0">
                <a:solidFill>
                  <a:srgbClr val="3333CC"/>
                </a:solidFill>
                <a:cs typeface="Arial" panose="020B0604020202020204" pitchFamily="34" charset="0"/>
              </a:rPr>
              <a:t> </a:t>
            </a:r>
          </a:p>
          <a:p>
            <a:pPr fontAlgn="base">
              <a:spcBef>
                <a:spcPct val="0"/>
              </a:spcBef>
              <a:spcAft>
                <a:spcPct val="0"/>
              </a:spcAft>
              <a:defRPr/>
            </a:pPr>
            <a:r>
              <a:rPr lang="ar-SA" dirty="0">
                <a:solidFill>
                  <a:srgbClr val="3333CC"/>
                </a:solidFill>
                <a:cs typeface="Arial" panose="020B0604020202020204" pitchFamily="34" charset="0"/>
              </a:rPr>
              <a:t>يقال عن الحادثين </a:t>
            </a:r>
            <a:r>
              <a:rPr lang="en-US" dirty="0">
                <a:solidFill>
                  <a:srgbClr val="3333CC"/>
                </a:solidFill>
              </a:rPr>
              <a:t>A</a:t>
            </a:r>
            <a:r>
              <a:rPr lang="ar-SA" dirty="0">
                <a:solidFill>
                  <a:srgbClr val="3333CC"/>
                </a:solidFill>
                <a:cs typeface="Arial" panose="020B0604020202020204" pitchFamily="34" charset="0"/>
              </a:rPr>
              <a:t> و </a:t>
            </a:r>
            <a:r>
              <a:rPr lang="en-US" dirty="0">
                <a:solidFill>
                  <a:srgbClr val="3333CC"/>
                </a:solidFill>
              </a:rPr>
              <a:t>B</a:t>
            </a:r>
            <a:r>
              <a:rPr lang="ar-SA" dirty="0">
                <a:solidFill>
                  <a:srgbClr val="3333CC"/>
                </a:solidFill>
                <a:cs typeface="Arial" panose="020B0604020202020204" pitchFamily="34" charset="0"/>
              </a:rPr>
              <a:t> أنهما متنافيان إذا استحال حدوثهما معا </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فمثلاً عند رمي حجر النرد لا يمكن</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الحصول على وجهين في وقت واحد.</a:t>
            </a:r>
            <a:endParaRPr lang="en-US" dirty="0">
              <a:solidFill>
                <a:srgbClr val="3333CC"/>
              </a:solidFill>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3">
            <a:extLst>
              <a:ext uri="{FF2B5EF4-FFF2-40B4-BE49-F238E27FC236}">
                <a16:creationId xmlns:a16="http://schemas.microsoft.com/office/drawing/2014/main" id="{6A1BA350-292A-43AB-B310-B9A1750BFEE6}"/>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5ED30733-10A6-4FF8-9D50-E93120B05AAF}"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40</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4451" name="Footer Placeholder 3">
            <a:extLst>
              <a:ext uri="{FF2B5EF4-FFF2-40B4-BE49-F238E27FC236}">
                <a16:creationId xmlns:a16="http://schemas.microsoft.com/office/drawing/2014/main" id="{C2B6E386-8ECC-4FBF-9B84-516B4ECB4975}"/>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4452" name="Picture 14">
            <a:extLst>
              <a:ext uri="{FF2B5EF4-FFF2-40B4-BE49-F238E27FC236}">
                <a16:creationId xmlns:a16="http://schemas.microsoft.com/office/drawing/2014/main" id="{F4A710CC-C6CA-4FA4-B0B2-A0BAED0CB75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Rectangle 15">
            <a:extLst>
              <a:ext uri="{FF2B5EF4-FFF2-40B4-BE49-F238E27FC236}">
                <a16:creationId xmlns:a16="http://schemas.microsoft.com/office/drawing/2014/main" id="{B7510D87-4A20-491C-97A3-13745AEC7590}"/>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4454" name="Rectangle 16">
            <a:extLst>
              <a:ext uri="{FF2B5EF4-FFF2-40B4-BE49-F238E27FC236}">
                <a16:creationId xmlns:a16="http://schemas.microsoft.com/office/drawing/2014/main" id="{2E9C18CA-E116-4883-8964-E18E47A77721}"/>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4455" name="Line 17">
            <a:extLst>
              <a:ext uri="{FF2B5EF4-FFF2-40B4-BE49-F238E27FC236}">
                <a16:creationId xmlns:a16="http://schemas.microsoft.com/office/drawing/2014/main" id="{7BBAFEC6-B672-4357-82F8-B2BFC534732D}"/>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EC9ACDA7-9AE5-4CFF-8FC5-4AFF20DC62F2}"/>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200" b="1" dirty="0">
                <a:solidFill>
                  <a:srgbClr val="0033CC"/>
                </a:solidFill>
                <a:latin typeface="Modern" pitchFamily="50"/>
                <a:cs typeface="Arial" panose="020B0604020202020204" pitchFamily="34" charset="0"/>
              </a:rPr>
              <a:t>تقريب توزيع ذو الحدين بواسطة التوزيع الطبيعي</a:t>
            </a:r>
            <a:endParaRPr lang="en-GB" sz="3200" b="1" dirty="0">
              <a:solidFill>
                <a:srgbClr val="0033CC"/>
              </a:solidFill>
              <a:latin typeface="Modern" pitchFamily="50"/>
            </a:endParaRPr>
          </a:p>
        </p:txBody>
      </p:sp>
      <p:sp>
        <p:nvSpPr>
          <p:cNvPr id="104457" name="TextBox 2">
            <a:extLst>
              <a:ext uri="{FF2B5EF4-FFF2-40B4-BE49-F238E27FC236}">
                <a16:creationId xmlns:a16="http://schemas.microsoft.com/office/drawing/2014/main" id="{74A526C2-2B31-4A8D-8482-2B73806D8158}"/>
              </a:ext>
            </a:extLst>
          </p:cNvPr>
          <p:cNvSpPr txBox="1">
            <a:spLocks noChangeArrowheads="1"/>
          </p:cNvSpPr>
          <p:nvPr/>
        </p:nvSpPr>
        <p:spPr bwMode="auto">
          <a:xfrm>
            <a:off x="2028826" y="1520826"/>
            <a:ext cx="8366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336600"/>
                </a:solidFill>
                <a:cs typeface="Arial" panose="020B0604020202020204" pitchFamily="34" charset="0"/>
              </a:rPr>
              <a:t>في بعض حالات توزيع ذو الحدين يصبح عملية حساب الاحتمالات عن طريق دالة توزيع ذو الحدين غير عملية ومعقدة.</a:t>
            </a:r>
            <a:endParaRPr lang="en-US" altLang="ar-SA" sz="2400">
              <a:solidFill>
                <a:srgbClr val="336600"/>
              </a:solidFill>
              <a:cs typeface="Arial" panose="020B0604020202020204" pitchFamily="34" charset="0"/>
            </a:endParaRPr>
          </a:p>
        </p:txBody>
      </p:sp>
      <p:sp>
        <p:nvSpPr>
          <p:cNvPr id="104458" name="TextBox 3">
            <a:extLst>
              <a:ext uri="{FF2B5EF4-FFF2-40B4-BE49-F238E27FC236}">
                <a16:creationId xmlns:a16="http://schemas.microsoft.com/office/drawing/2014/main" id="{D4F104D4-12C2-490D-BE6C-D8DC05DD822A}"/>
              </a:ext>
            </a:extLst>
          </p:cNvPr>
          <p:cNvSpPr txBox="1">
            <a:spLocks noChangeArrowheads="1"/>
          </p:cNvSpPr>
          <p:nvPr/>
        </p:nvSpPr>
        <p:spPr bwMode="auto">
          <a:xfrm>
            <a:off x="2533651" y="2600325"/>
            <a:ext cx="7635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336600"/>
                </a:solidFill>
                <a:cs typeface="Arial" panose="020B0604020202020204" pitchFamily="34" charset="0"/>
              </a:rPr>
              <a:t>فمثلا: اذا كانت نسبة الانتاج السليم لاحد الشركات المصنعة لشرائح (</a:t>
            </a:r>
            <a:r>
              <a:rPr lang="en-US" altLang="ar-SA" sz="2400">
                <a:solidFill>
                  <a:srgbClr val="336600"/>
                </a:solidFill>
                <a:cs typeface="Arial" panose="020B0604020202020204" pitchFamily="34" charset="0"/>
              </a:rPr>
              <a:t>chips</a:t>
            </a:r>
            <a:r>
              <a:rPr lang="ar-SA" altLang="ar-SA" sz="2400">
                <a:solidFill>
                  <a:srgbClr val="336600"/>
                </a:solidFill>
                <a:cs typeface="Arial" panose="020B0604020202020204" pitchFamily="34" charset="0"/>
              </a:rPr>
              <a:t>) الكمبيوتر هي</a:t>
            </a:r>
            <a:r>
              <a:rPr lang="en-US" altLang="ar-SA" sz="2400">
                <a:solidFill>
                  <a:srgbClr val="336600"/>
                </a:solidFill>
                <a:cs typeface="Arial" panose="020B0604020202020204" pitchFamily="34" charset="0"/>
              </a:rPr>
              <a:t> 35 </a:t>
            </a:r>
            <a:r>
              <a:rPr lang="ar-SA" altLang="ar-SA" sz="2400">
                <a:solidFill>
                  <a:srgbClr val="336600"/>
                </a:solidFill>
                <a:cs typeface="Arial" panose="020B0604020202020204" pitchFamily="34" charset="0"/>
              </a:rPr>
              <a:t>%، فما احتمال ان يكون هناك ما لا يقل عن </a:t>
            </a:r>
            <a:r>
              <a:rPr lang="en-US" altLang="ar-SA" sz="2400">
                <a:solidFill>
                  <a:srgbClr val="336600"/>
                </a:solidFill>
                <a:cs typeface="Arial" panose="020B0604020202020204" pitchFamily="34" charset="0"/>
              </a:rPr>
              <a:t> 60 </a:t>
            </a:r>
            <a:r>
              <a:rPr lang="ar-SA" altLang="ar-SA" sz="2400">
                <a:solidFill>
                  <a:srgbClr val="336600"/>
                </a:solidFill>
                <a:cs typeface="Arial" panose="020B0604020202020204" pitchFamily="34" charset="0"/>
              </a:rPr>
              <a:t>شريحة سليمة من بين </a:t>
            </a:r>
            <a:r>
              <a:rPr lang="en-US" altLang="ar-SA" sz="2400">
                <a:solidFill>
                  <a:srgbClr val="336600"/>
                </a:solidFill>
                <a:cs typeface="Arial" panose="020B0604020202020204" pitchFamily="34" charset="0"/>
              </a:rPr>
              <a:t>150 </a:t>
            </a:r>
            <a:r>
              <a:rPr lang="ar-SA" altLang="ar-SA" sz="2400">
                <a:solidFill>
                  <a:srgbClr val="336600"/>
                </a:solidFill>
                <a:cs typeface="Arial" panose="020B0604020202020204" pitchFamily="34" charset="0"/>
              </a:rPr>
              <a:t> شريحة. </a:t>
            </a:r>
            <a:endParaRPr lang="en-US" altLang="ar-SA" sz="2400">
              <a:solidFill>
                <a:srgbClr val="336600"/>
              </a:solidFill>
              <a:cs typeface="Arial" panose="020B0604020202020204" pitchFamily="34" charset="0"/>
            </a:endParaRPr>
          </a:p>
        </p:txBody>
      </p:sp>
      <p:sp>
        <p:nvSpPr>
          <p:cNvPr id="104459" name="TextBox 4">
            <a:extLst>
              <a:ext uri="{FF2B5EF4-FFF2-40B4-BE49-F238E27FC236}">
                <a16:creationId xmlns:a16="http://schemas.microsoft.com/office/drawing/2014/main" id="{55F6F2A5-A775-4CF3-9AEF-F1DBD2F674EA}"/>
              </a:ext>
            </a:extLst>
          </p:cNvPr>
          <p:cNvSpPr txBox="1">
            <a:spLocks noChangeArrowheads="1"/>
          </p:cNvSpPr>
          <p:nvPr/>
        </p:nvSpPr>
        <p:spPr bwMode="auto">
          <a:xfrm>
            <a:off x="2251076" y="4030664"/>
            <a:ext cx="7921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a:solidFill>
                  <a:srgbClr val="336600"/>
                </a:solidFill>
                <a:cs typeface="Arial" panose="020B0604020202020204" pitchFamily="34" charset="0"/>
              </a:rPr>
              <a:t>اي اننا نحتاج ان نطبق معادلة توزيع ذو الحدين </a:t>
            </a:r>
            <a:r>
              <a:rPr lang="en-US" altLang="ar-SA">
                <a:solidFill>
                  <a:srgbClr val="336600"/>
                </a:solidFill>
                <a:cs typeface="Arial" panose="020B0604020202020204" pitchFamily="34" charset="0"/>
              </a:rPr>
              <a:t>91</a:t>
            </a:r>
            <a:r>
              <a:rPr lang="ar-SA" altLang="ar-SA">
                <a:solidFill>
                  <a:srgbClr val="336600"/>
                </a:solidFill>
                <a:cs typeface="Arial" panose="020B0604020202020204" pitchFamily="34" charset="0"/>
              </a:rPr>
              <a:t> مرة!! لايجاد الاحتمال المطلوب</a:t>
            </a:r>
            <a:endParaRPr lang="en-US" altLang="ar-SA">
              <a:solidFill>
                <a:srgbClr val="336600"/>
              </a:solidFill>
              <a:cs typeface="Arial" panose="020B0604020202020204" pitchFamily="34" charset="0"/>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3">
            <a:extLst>
              <a:ext uri="{FF2B5EF4-FFF2-40B4-BE49-F238E27FC236}">
                <a16:creationId xmlns:a16="http://schemas.microsoft.com/office/drawing/2014/main" id="{A8E2AA4F-5D15-490F-94A2-C996B63CC065}"/>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F0585A09-64C9-4276-B3F1-A8B45A60C48B}"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41</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5475" name="Footer Placeholder 3">
            <a:extLst>
              <a:ext uri="{FF2B5EF4-FFF2-40B4-BE49-F238E27FC236}">
                <a16:creationId xmlns:a16="http://schemas.microsoft.com/office/drawing/2014/main" id="{0204BDA5-69A0-4E8C-8E20-B7BBFCCD05D1}"/>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5476" name="Picture 14">
            <a:extLst>
              <a:ext uri="{FF2B5EF4-FFF2-40B4-BE49-F238E27FC236}">
                <a16:creationId xmlns:a16="http://schemas.microsoft.com/office/drawing/2014/main" id="{D9D2A034-E7DD-4BEF-932C-7912CC738A4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Rectangle 15">
            <a:extLst>
              <a:ext uri="{FF2B5EF4-FFF2-40B4-BE49-F238E27FC236}">
                <a16:creationId xmlns:a16="http://schemas.microsoft.com/office/drawing/2014/main" id="{0EBDCB30-40CC-4B9B-8FB9-AF9B90328A7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5478" name="Rectangle 16">
            <a:extLst>
              <a:ext uri="{FF2B5EF4-FFF2-40B4-BE49-F238E27FC236}">
                <a16:creationId xmlns:a16="http://schemas.microsoft.com/office/drawing/2014/main" id="{FDE6F43C-12F9-4FD6-ADC7-C0B840569D71}"/>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5479" name="Line 17">
            <a:extLst>
              <a:ext uri="{FF2B5EF4-FFF2-40B4-BE49-F238E27FC236}">
                <a16:creationId xmlns:a16="http://schemas.microsoft.com/office/drawing/2014/main" id="{91F95F9A-E088-4222-AA87-7592319476D3}"/>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E783F6D0-DEDD-4E45-BA8D-E317899D8008}"/>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105481" name="TextBox 1">
            <a:extLst>
              <a:ext uri="{FF2B5EF4-FFF2-40B4-BE49-F238E27FC236}">
                <a16:creationId xmlns:a16="http://schemas.microsoft.com/office/drawing/2014/main" id="{424D44E5-1B87-4EF3-B03E-B71F0B3FBA46}"/>
              </a:ext>
            </a:extLst>
          </p:cNvPr>
          <p:cNvSpPr txBox="1">
            <a:spLocks noChangeArrowheads="1"/>
          </p:cNvSpPr>
          <p:nvPr/>
        </p:nvSpPr>
        <p:spPr bwMode="auto">
          <a:xfrm>
            <a:off x="2028825" y="1555750"/>
            <a:ext cx="8331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800">
                <a:solidFill>
                  <a:srgbClr val="336600"/>
                </a:solidFill>
                <a:cs typeface="Arial" panose="020B0604020202020204" pitchFamily="34" charset="0"/>
              </a:rPr>
              <a:t>يمكنننا ان نقرب توزيع ذو الحدين بواسطة التوزيع الطبيعي في حالة تحقق الاتي:</a:t>
            </a:r>
          </a:p>
        </p:txBody>
      </p:sp>
      <p:sp>
        <p:nvSpPr>
          <p:cNvPr id="105482" name="TextBox 2">
            <a:extLst>
              <a:ext uri="{FF2B5EF4-FFF2-40B4-BE49-F238E27FC236}">
                <a16:creationId xmlns:a16="http://schemas.microsoft.com/office/drawing/2014/main" id="{238166E3-7263-4F47-A764-8592E254960D}"/>
              </a:ext>
            </a:extLst>
          </p:cNvPr>
          <p:cNvSpPr txBox="1">
            <a:spLocks noChangeArrowheads="1"/>
          </p:cNvSpPr>
          <p:nvPr/>
        </p:nvSpPr>
        <p:spPr bwMode="auto">
          <a:xfrm>
            <a:off x="2332039" y="2854325"/>
            <a:ext cx="7896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800">
                <a:solidFill>
                  <a:srgbClr val="336600"/>
                </a:solidFill>
                <a:cs typeface="Arial" panose="020B0604020202020204" pitchFamily="34" charset="0"/>
              </a:rPr>
              <a:t>عندما تصبح</a:t>
            </a:r>
            <a:r>
              <a:rPr lang="en-US" altLang="ar-SA" sz="2800">
                <a:solidFill>
                  <a:srgbClr val="336600"/>
                </a:solidFill>
                <a:cs typeface="Arial" panose="020B0604020202020204" pitchFamily="34" charset="0"/>
              </a:rPr>
              <a:t>5 </a:t>
            </a:r>
            <a:r>
              <a:rPr lang="ar-SA" altLang="ar-SA" sz="2800">
                <a:solidFill>
                  <a:srgbClr val="336600"/>
                </a:solidFill>
                <a:cs typeface="Arial" panose="020B0604020202020204" pitchFamily="34" charset="0"/>
              </a:rPr>
              <a:t> </a:t>
            </a:r>
            <a:r>
              <a:rPr lang="en-US" altLang="ar-SA" sz="2800">
                <a:solidFill>
                  <a:srgbClr val="336600"/>
                </a:solidFill>
                <a:cs typeface="Arial" panose="020B0604020202020204" pitchFamily="34" charset="0"/>
              </a:rPr>
              <a:t>np ≥</a:t>
            </a:r>
            <a:r>
              <a:rPr lang="ar-SA" altLang="ar-SA" sz="2800">
                <a:solidFill>
                  <a:srgbClr val="336600"/>
                </a:solidFill>
                <a:cs typeface="Arial" panose="020B0604020202020204" pitchFamily="34" charset="0"/>
              </a:rPr>
              <a:t> و </a:t>
            </a:r>
            <a:r>
              <a:rPr lang="en-US" altLang="ar-SA" sz="2800">
                <a:solidFill>
                  <a:srgbClr val="336600"/>
                </a:solidFill>
                <a:cs typeface="Arial" panose="020B0604020202020204" pitchFamily="34" charset="0"/>
              </a:rPr>
              <a:t>nq ≥ 5</a:t>
            </a:r>
            <a:r>
              <a:rPr lang="ar-SA" altLang="ar-SA" sz="2800">
                <a:solidFill>
                  <a:srgbClr val="336600"/>
                </a:solidFill>
                <a:cs typeface="Arial" panose="020B0604020202020204" pitchFamily="34" charset="0"/>
              </a:rPr>
              <a:t> ، فان المتغير العشوائي ذو الحدين يمكن تقريبه بواسطة التوزيع الطبيعي بمتوسط وانحراف معياري </a:t>
            </a:r>
            <a:r>
              <a:rPr lang="en-US" altLang="ar-SA" sz="2800">
                <a:solidFill>
                  <a:srgbClr val="336600"/>
                </a:solidFill>
                <a:cs typeface="Arial" panose="020B0604020202020204" pitchFamily="34" charset="0"/>
              </a:rPr>
              <a:t>:</a:t>
            </a:r>
            <a:endParaRPr lang="ar-SA" altLang="ar-SA" sz="2800">
              <a:solidFill>
                <a:srgbClr val="336600"/>
              </a:solidFill>
              <a:cs typeface="Arial" panose="020B0604020202020204" pitchFamily="34" charset="0"/>
            </a:endParaRPr>
          </a:p>
        </p:txBody>
      </p:sp>
      <p:sp>
        <p:nvSpPr>
          <p:cNvPr id="4" name="TextBox 3">
            <a:extLst>
              <a:ext uri="{FF2B5EF4-FFF2-40B4-BE49-F238E27FC236}">
                <a16:creationId xmlns:a16="http://schemas.microsoft.com/office/drawing/2014/main" id="{9CF21C3B-798F-4F32-85E3-E72C9F449D35}"/>
              </a:ext>
            </a:extLst>
          </p:cNvPr>
          <p:cNvSpPr txBox="1">
            <a:spLocks noRot="1" noChangeAspect="1" noMove="1" noResize="1" noEditPoints="1" noAdjustHandles="1" noChangeArrowheads="1" noChangeShapeType="1" noTextEdit="1"/>
          </p:cNvSpPr>
          <p:nvPr/>
        </p:nvSpPr>
        <p:spPr>
          <a:xfrm>
            <a:off x="4955970" y="4370121"/>
            <a:ext cx="3645725" cy="1082797"/>
          </a:xfrm>
          <a:prstGeom prst="rect">
            <a:avLst/>
          </a:prstGeom>
          <a:blipFill rotWithShape="1">
            <a:blip r:embed="rId4"/>
            <a:stretch>
              <a:fillRect l="-4348" t="-7865" b="-16292"/>
            </a:stretch>
          </a:blipFill>
        </p:spPr>
        <p:txBody>
          <a:bodyPr/>
          <a:lstStyle/>
          <a:p>
            <a:pPr algn="l" rtl="0" fontAlgn="base">
              <a:spcBef>
                <a:spcPct val="0"/>
              </a:spcBef>
              <a:spcAft>
                <a:spcPct val="0"/>
              </a:spcAft>
              <a:defRPr/>
            </a:pPr>
            <a:r>
              <a:rPr lang="en-US" sz="3200">
                <a:noFill/>
                <a:latin typeface="Modern" pitchFamily="50"/>
              </a:rPr>
              <a:t> </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3">
            <a:extLst>
              <a:ext uri="{FF2B5EF4-FFF2-40B4-BE49-F238E27FC236}">
                <a16:creationId xmlns:a16="http://schemas.microsoft.com/office/drawing/2014/main" id="{37E1E4BE-6BA5-4A7D-A285-87220A722E12}"/>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258798AF-5D5A-416D-9B73-26942301CF05}"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42</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6499" name="Footer Placeholder 3">
            <a:extLst>
              <a:ext uri="{FF2B5EF4-FFF2-40B4-BE49-F238E27FC236}">
                <a16:creationId xmlns:a16="http://schemas.microsoft.com/office/drawing/2014/main" id="{ABBBAF66-3E4A-4C0C-B41D-49399C55250D}"/>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6500" name="Picture 14">
            <a:extLst>
              <a:ext uri="{FF2B5EF4-FFF2-40B4-BE49-F238E27FC236}">
                <a16:creationId xmlns:a16="http://schemas.microsoft.com/office/drawing/2014/main" id="{61F9B776-D9E4-40E3-93F7-6C20F209781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Rectangle 15">
            <a:extLst>
              <a:ext uri="{FF2B5EF4-FFF2-40B4-BE49-F238E27FC236}">
                <a16:creationId xmlns:a16="http://schemas.microsoft.com/office/drawing/2014/main" id="{52401704-4435-422A-8900-809A7EECB732}"/>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6502" name="Rectangle 16">
            <a:extLst>
              <a:ext uri="{FF2B5EF4-FFF2-40B4-BE49-F238E27FC236}">
                <a16:creationId xmlns:a16="http://schemas.microsoft.com/office/drawing/2014/main" id="{CB1EC6C1-58B2-4396-8133-EA4AFEF49EEF}"/>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6503" name="Line 17">
            <a:extLst>
              <a:ext uri="{FF2B5EF4-FFF2-40B4-BE49-F238E27FC236}">
                <a16:creationId xmlns:a16="http://schemas.microsoft.com/office/drawing/2014/main" id="{FEC297BA-AAAC-4ED6-B0CF-64F98663D9B6}"/>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BB0CC46C-EE47-4CF5-8E24-1CF18D3A2872}"/>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pic>
        <p:nvPicPr>
          <p:cNvPr id="106505" name="Picture 2">
            <a:extLst>
              <a:ext uri="{FF2B5EF4-FFF2-40B4-BE49-F238E27FC236}">
                <a16:creationId xmlns:a16="http://schemas.microsoft.com/office/drawing/2014/main" id="{727D7886-7595-4EA7-BF25-64A07802B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089" y="1270001"/>
            <a:ext cx="4725987"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6" name="TextBox 2">
            <a:extLst>
              <a:ext uri="{FF2B5EF4-FFF2-40B4-BE49-F238E27FC236}">
                <a16:creationId xmlns:a16="http://schemas.microsoft.com/office/drawing/2014/main" id="{E7BBF5C6-F6C0-4F91-B77A-D98E43BEEA37}"/>
              </a:ext>
            </a:extLst>
          </p:cNvPr>
          <p:cNvSpPr txBox="1">
            <a:spLocks noChangeArrowheads="1"/>
          </p:cNvSpPr>
          <p:nvPr/>
        </p:nvSpPr>
        <p:spPr bwMode="auto">
          <a:xfrm>
            <a:off x="6623050" y="1473201"/>
            <a:ext cx="3652838"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800">
                <a:solidFill>
                  <a:srgbClr val="336600"/>
                </a:solidFill>
                <a:cs typeface="Arial" panose="020B0604020202020204" pitchFamily="34" charset="0"/>
              </a:rPr>
              <a:t>ولاننا نقرب متغير متقطع لمتغير متصل فاننا نحتاج الى معامل تصحيح باضافة وطرح القيمة </a:t>
            </a:r>
            <a:r>
              <a:rPr lang="en-US" altLang="ar-SA" sz="2800">
                <a:solidFill>
                  <a:srgbClr val="336600"/>
                </a:solidFill>
                <a:cs typeface="Arial" panose="020B0604020202020204" pitchFamily="34" charset="0"/>
              </a:rPr>
              <a:t>0.5</a:t>
            </a:r>
          </a:p>
        </p:txBody>
      </p:sp>
      <p:sp>
        <p:nvSpPr>
          <p:cNvPr id="106507" name="TextBox 3">
            <a:extLst>
              <a:ext uri="{FF2B5EF4-FFF2-40B4-BE49-F238E27FC236}">
                <a16:creationId xmlns:a16="http://schemas.microsoft.com/office/drawing/2014/main" id="{7840734B-4705-4E8C-97CD-7F428588767B}"/>
              </a:ext>
            </a:extLst>
          </p:cNvPr>
          <p:cNvSpPr txBox="1">
            <a:spLocks noChangeArrowheads="1"/>
          </p:cNvSpPr>
          <p:nvPr/>
        </p:nvSpPr>
        <p:spPr bwMode="auto">
          <a:xfrm>
            <a:off x="3032126" y="4013200"/>
            <a:ext cx="6875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en-US" altLang="ar-SA">
                <a:solidFill>
                  <a:srgbClr val="336600"/>
                </a:solidFill>
                <a:cs typeface="Arial" panose="020B0604020202020204" pitchFamily="34" charset="0"/>
              </a:rPr>
              <a:t>P(X ≥ 59.5) = P(Z ≥ 1.2) = 0.1151</a:t>
            </a:r>
          </a:p>
        </p:txBody>
      </p:sp>
      <p:sp>
        <p:nvSpPr>
          <p:cNvPr id="106508" name="TextBox 4">
            <a:extLst>
              <a:ext uri="{FF2B5EF4-FFF2-40B4-BE49-F238E27FC236}">
                <a16:creationId xmlns:a16="http://schemas.microsoft.com/office/drawing/2014/main" id="{A8B659AE-2604-4D09-A6EF-B6F2BE3697B6}"/>
              </a:ext>
            </a:extLst>
          </p:cNvPr>
          <p:cNvSpPr txBox="1">
            <a:spLocks noChangeArrowheads="1"/>
          </p:cNvSpPr>
          <p:nvPr/>
        </p:nvSpPr>
        <p:spPr bwMode="auto">
          <a:xfrm>
            <a:off x="7461250" y="3287714"/>
            <a:ext cx="28146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a:solidFill>
                  <a:srgbClr val="336600"/>
                </a:solidFill>
                <a:cs typeface="Arial" panose="020B0604020202020204" pitchFamily="34" charset="0"/>
              </a:rPr>
              <a:t>اي نحسب:</a:t>
            </a:r>
            <a:endParaRPr lang="en-US" altLang="ar-SA">
              <a:solidFill>
                <a:srgbClr val="336600"/>
              </a:solidFill>
              <a:cs typeface="Arial" panose="020B0604020202020204" pitchFamily="34" charset="0"/>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3">
            <a:extLst>
              <a:ext uri="{FF2B5EF4-FFF2-40B4-BE49-F238E27FC236}">
                <a16:creationId xmlns:a16="http://schemas.microsoft.com/office/drawing/2014/main" id="{36394F01-D921-420D-9673-23C299EDA2F8}"/>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F0C43E73-C334-4AE3-921F-0215BC79015F}"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43</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7523" name="Footer Placeholder 3">
            <a:extLst>
              <a:ext uri="{FF2B5EF4-FFF2-40B4-BE49-F238E27FC236}">
                <a16:creationId xmlns:a16="http://schemas.microsoft.com/office/drawing/2014/main" id="{0A184031-FBF4-4000-B4EA-B90998701A4A}"/>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7524" name="Picture 14">
            <a:extLst>
              <a:ext uri="{FF2B5EF4-FFF2-40B4-BE49-F238E27FC236}">
                <a16:creationId xmlns:a16="http://schemas.microsoft.com/office/drawing/2014/main" id="{45F0DC12-933B-4732-A867-FFE49CF1CE7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Rectangle 15">
            <a:extLst>
              <a:ext uri="{FF2B5EF4-FFF2-40B4-BE49-F238E27FC236}">
                <a16:creationId xmlns:a16="http://schemas.microsoft.com/office/drawing/2014/main" id="{E7B40337-7C59-4A74-89E1-F96189853610}"/>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7526" name="Rectangle 16">
            <a:extLst>
              <a:ext uri="{FF2B5EF4-FFF2-40B4-BE49-F238E27FC236}">
                <a16:creationId xmlns:a16="http://schemas.microsoft.com/office/drawing/2014/main" id="{23136FA4-5A96-44B9-AA08-D8DC60F359B3}"/>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7527" name="Line 17">
            <a:extLst>
              <a:ext uri="{FF2B5EF4-FFF2-40B4-BE49-F238E27FC236}">
                <a16:creationId xmlns:a16="http://schemas.microsoft.com/office/drawing/2014/main" id="{AD067A77-581E-47FB-8C34-D32771E774D4}"/>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9A1C46D2-F995-49BC-B2D7-1C68D5815BBC}"/>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4400" b="1" dirty="0">
                <a:solidFill>
                  <a:srgbClr val="FF0000"/>
                </a:solidFill>
                <a:latin typeface="Arial" pitchFamily="34" charset="0"/>
                <a:cs typeface="Arial" panose="020B0604020202020204" pitchFamily="34" charset="0"/>
              </a:rPr>
              <a:t>توزيع </a:t>
            </a:r>
            <a:r>
              <a:rPr lang="en-US" sz="4400" b="1" dirty="0">
                <a:solidFill>
                  <a:srgbClr val="FF0000"/>
                </a:solidFill>
                <a:latin typeface="Arial" pitchFamily="34" charset="0"/>
                <a:cs typeface="Arial" pitchFamily="34" charset="0"/>
              </a:rPr>
              <a:t>t</a:t>
            </a:r>
            <a:r>
              <a:rPr lang="ar-SA" sz="4400" b="1" dirty="0">
                <a:solidFill>
                  <a:srgbClr val="FF0000"/>
                </a:solidFill>
                <a:latin typeface="Arial" pitchFamily="34" charset="0"/>
                <a:cs typeface="Arial" panose="020B0604020202020204" pitchFamily="34" charset="0"/>
              </a:rPr>
              <a:t> ستيودنت</a:t>
            </a:r>
            <a:endParaRPr lang="en-US" sz="4400" dirty="0">
              <a:solidFill>
                <a:prstClr val="black"/>
              </a:solidFill>
              <a:latin typeface="Arial" pitchFamily="34" charset="0"/>
              <a:cs typeface="Arial" pitchFamily="34" charset="0"/>
            </a:endParaRPr>
          </a:p>
        </p:txBody>
      </p:sp>
      <p:sp>
        <p:nvSpPr>
          <p:cNvPr id="107529" name="Rectangle 1">
            <a:extLst>
              <a:ext uri="{FF2B5EF4-FFF2-40B4-BE49-F238E27FC236}">
                <a16:creationId xmlns:a16="http://schemas.microsoft.com/office/drawing/2014/main" id="{F7E47DF6-5ABA-44B0-AC54-698A35BD6F58}"/>
              </a:ext>
            </a:extLst>
          </p:cNvPr>
          <p:cNvSpPr>
            <a:spLocks noChangeArrowheads="1"/>
          </p:cNvSpPr>
          <p:nvPr/>
        </p:nvSpPr>
        <p:spPr bwMode="auto">
          <a:xfrm>
            <a:off x="1914525" y="1358901"/>
            <a:ext cx="8580438"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EG" altLang="ar-SA" sz="2800">
                <a:solidFill>
                  <a:srgbClr val="336600"/>
                </a:solidFill>
                <a:cs typeface="Arial" panose="020B0604020202020204" pitchFamily="34" charset="0"/>
              </a:rPr>
              <a:t>توجد عائلة أخرى من المت</a:t>
            </a:r>
            <a:r>
              <a:rPr lang="ar-SA" altLang="ar-SA" sz="2800">
                <a:solidFill>
                  <a:srgbClr val="336600"/>
                </a:solidFill>
                <a:cs typeface="Arial" panose="020B0604020202020204" pitchFamily="34" charset="0"/>
              </a:rPr>
              <a:t>غ</a:t>
            </a:r>
            <a:r>
              <a:rPr lang="ar-EG" altLang="ar-SA" sz="2800">
                <a:solidFill>
                  <a:srgbClr val="336600"/>
                </a:solidFill>
                <a:cs typeface="Arial" panose="020B0604020202020204" pitchFamily="34" charset="0"/>
              </a:rPr>
              <a:t>يرات العشوائية المتصلة المستخدمة في الإحصاء الاستدلالي وهي مجموعة المتغيرات العشوائية </a:t>
            </a:r>
            <a:r>
              <a:rPr lang="en-US" altLang="ar-SA" sz="2800">
                <a:solidFill>
                  <a:srgbClr val="336600"/>
                </a:solidFill>
                <a:cs typeface="Arial" panose="020B0604020202020204" pitchFamily="34" charset="0"/>
              </a:rPr>
              <a:t> t </a:t>
            </a:r>
            <a:r>
              <a:rPr lang="ar-EG" altLang="ar-SA" sz="2800">
                <a:solidFill>
                  <a:srgbClr val="336600"/>
                </a:solidFill>
                <a:cs typeface="Arial" panose="020B0604020202020204" pitchFamily="34" charset="0"/>
              </a:rPr>
              <a:t>ويعتبر وليم جوست </a:t>
            </a:r>
            <a:r>
              <a:rPr lang="en-US" altLang="ar-SA" sz="2800">
                <a:solidFill>
                  <a:srgbClr val="336600"/>
                </a:solidFill>
                <a:cs typeface="Arial" panose="020B0604020202020204" pitchFamily="34" charset="0"/>
              </a:rPr>
              <a:t>w.s. Gosset </a:t>
            </a:r>
            <a:r>
              <a:rPr lang="ar-EG" altLang="ar-SA" sz="2800">
                <a:solidFill>
                  <a:srgbClr val="336600"/>
                </a:solidFill>
                <a:cs typeface="Arial" panose="020B0604020202020204" pitchFamily="34" charset="0"/>
              </a:rPr>
              <a:t>هو أول من درس تلك المتغيرات حيث سجل نتائجه عام 1908 تحت اسم مستعار هو </a:t>
            </a:r>
            <a:r>
              <a:rPr lang="en-US" altLang="ar-SA" sz="2800">
                <a:solidFill>
                  <a:srgbClr val="336600"/>
                </a:solidFill>
                <a:cs typeface="Arial" panose="020B0604020202020204" pitchFamily="34" charset="0"/>
              </a:rPr>
              <a:t>student  </a:t>
            </a:r>
            <a:r>
              <a:rPr lang="ar-EG" altLang="ar-SA" sz="2800">
                <a:solidFill>
                  <a:srgbClr val="336600"/>
                </a:solidFill>
                <a:cs typeface="Arial" panose="020B0604020202020204" pitchFamily="34" charset="0"/>
              </a:rPr>
              <a:t>ولذلك يسمى توزيع </a:t>
            </a:r>
            <a:r>
              <a:rPr lang="en-US" altLang="ar-SA" sz="2800">
                <a:solidFill>
                  <a:srgbClr val="336600"/>
                </a:solidFill>
                <a:cs typeface="Arial" panose="020B0604020202020204" pitchFamily="34" charset="0"/>
              </a:rPr>
              <a:t>t </a:t>
            </a:r>
            <a:r>
              <a:rPr lang="ar-SA" altLang="ar-SA" sz="2800">
                <a:solidFill>
                  <a:srgbClr val="336600"/>
                </a:solidFill>
                <a:cs typeface="Arial" panose="020B0604020202020204" pitchFamily="34" charset="0"/>
              </a:rPr>
              <a:t> </a:t>
            </a:r>
            <a:r>
              <a:rPr lang="ar-EG" altLang="ar-SA" sz="2800">
                <a:solidFill>
                  <a:srgbClr val="336600"/>
                </a:solidFill>
                <a:cs typeface="Arial" panose="020B0604020202020204" pitchFamily="34" charset="0"/>
              </a:rPr>
              <a:t>في بعض الأحيان بتوزيع ستيودنت.</a:t>
            </a:r>
            <a:endParaRPr lang="ar-SA" altLang="ar-SA" sz="2800">
              <a:solidFill>
                <a:srgbClr val="336600"/>
              </a:solidFill>
              <a:cs typeface="Arial" panose="020B0604020202020204" pitchFamily="34" charset="0"/>
            </a:endParaRPr>
          </a:p>
        </p:txBody>
      </p:sp>
      <p:sp>
        <p:nvSpPr>
          <p:cNvPr id="107530" name="Rectangle 1">
            <a:extLst>
              <a:ext uri="{FF2B5EF4-FFF2-40B4-BE49-F238E27FC236}">
                <a16:creationId xmlns:a16="http://schemas.microsoft.com/office/drawing/2014/main" id="{C04FA08C-BA17-4EAB-8CFB-E7DFDDBF4C38}"/>
              </a:ext>
            </a:extLst>
          </p:cNvPr>
          <p:cNvSpPr>
            <a:spLocks noChangeArrowheads="1"/>
          </p:cNvSpPr>
          <p:nvPr/>
        </p:nvSpPr>
        <p:spPr bwMode="auto">
          <a:xfrm>
            <a:off x="1992313" y="3879850"/>
            <a:ext cx="85026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EG" altLang="ar-SA" sz="2800">
                <a:solidFill>
                  <a:srgbClr val="336600"/>
                </a:solidFill>
                <a:cs typeface="Arial" panose="020B0604020202020204" pitchFamily="34" charset="0"/>
              </a:rPr>
              <a:t>يختلف المتغير العشوائي </a:t>
            </a:r>
            <a:r>
              <a:rPr lang="en-US" altLang="ar-SA" sz="2800">
                <a:solidFill>
                  <a:srgbClr val="336600"/>
                </a:solidFill>
                <a:cs typeface="Arial" panose="020B0604020202020204" pitchFamily="34" charset="0"/>
              </a:rPr>
              <a:t>t </a:t>
            </a:r>
            <a:r>
              <a:rPr lang="ar-SA" altLang="ar-SA" sz="2800">
                <a:solidFill>
                  <a:srgbClr val="336600"/>
                </a:solidFill>
                <a:cs typeface="Arial" panose="020B0604020202020204" pitchFamily="34" charset="0"/>
              </a:rPr>
              <a:t> </a:t>
            </a:r>
            <a:r>
              <a:rPr lang="ar-EG" altLang="ar-SA" sz="2800">
                <a:solidFill>
                  <a:srgbClr val="336600"/>
                </a:solidFill>
                <a:cs typeface="Arial" panose="020B0604020202020204" pitchFamily="34" charset="0"/>
              </a:rPr>
              <a:t>عن المتغير العشوائي ا</a:t>
            </a:r>
            <a:r>
              <a:rPr lang="ar-SA" altLang="ar-SA" sz="2800">
                <a:solidFill>
                  <a:srgbClr val="336600"/>
                </a:solidFill>
                <a:cs typeface="Arial" panose="020B0604020202020204" pitchFamily="34" charset="0"/>
              </a:rPr>
              <a:t>لطبيعي </a:t>
            </a:r>
            <a:r>
              <a:rPr lang="ar-EG" altLang="ar-SA" sz="2800">
                <a:solidFill>
                  <a:srgbClr val="336600"/>
                </a:solidFill>
                <a:cs typeface="Arial" panose="020B0604020202020204" pitchFamily="34" charset="0"/>
              </a:rPr>
              <a:t>,حيث يتحدد المتغير العشوائي </a:t>
            </a:r>
            <a:r>
              <a:rPr lang="ar-SA" altLang="ar-SA" sz="2800">
                <a:solidFill>
                  <a:srgbClr val="336600"/>
                </a:solidFill>
                <a:cs typeface="Arial" panose="020B0604020202020204" pitchFamily="34" charset="0"/>
              </a:rPr>
              <a:t>الطبيعي </a:t>
            </a:r>
            <a:r>
              <a:rPr lang="ar-EG" altLang="ar-SA" sz="2800">
                <a:solidFill>
                  <a:srgbClr val="336600"/>
                </a:solidFill>
                <a:cs typeface="Arial" panose="020B0604020202020204" pitchFamily="34" charset="0"/>
              </a:rPr>
              <a:t>بمعلمين هما الانحراف المعياري والمتوسط</a:t>
            </a:r>
            <a:r>
              <a:rPr lang="ar-SA" altLang="ar-SA" sz="2800">
                <a:solidFill>
                  <a:srgbClr val="336600"/>
                </a:solidFill>
                <a:cs typeface="Arial" panose="020B0604020202020204" pitchFamily="34" charset="0"/>
              </a:rPr>
              <a:t>، </a:t>
            </a:r>
            <a:r>
              <a:rPr lang="ar-EG" altLang="ar-SA" sz="2800">
                <a:solidFill>
                  <a:srgbClr val="336600"/>
                </a:solidFill>
                <a:cs typeface="Arial" panose="020B0604020202020204" pitchFamily="34" charset="0"/>
              </a:rPr>
              <a:t>بينما يتحدد المتغير العشوائي </a:t>
            </a:r>
            <a:r>
              <a:rPr lang="en-US" altLang="ar-SA" sz="2800">
                <a:solidFill>
                  <a:srgbClr val="336600"/>
                </a:solidFill>
                <a:cs typeface="Arial" panose="020B0604020202020204" pitchFamily="34" charset="0"/>
              </a:rPr>
              <a:t>t </a:t>
            </a:r>
            <a:r>
              <a:rPr lang="ar-SA" altLang="ar-SA" sz="2800">
                <a:solidFill>
                  <a:srgbClr val="336600"/>
                </a:solidFill>
                <a:cs typeface="Arial" panose="020B0604020202020204" pitchFamily="34" charset="0"/>
              </a:rPr>
              <a:t> </a:t>
            </a:r>
            <a:r>
              <a:rPr lang="ar-EG" altLang="ar-SA" sz="2800">
                <a:solidFill>
                  <a:srgbClr val="336600"/>
                </a:solidFill>
                <a:cs typeface="Arial" panose="020B0604020202020204" pitchFamily="34" charset="0"/>
              </a:rPr>
              <a:t>بمعلم واحد فقط هو </a:t>
            </a:r>
            <a:r>
              <a:rPr lang="ar-EG" altLang="ar-SA" sz="2800" b="1">
                <a:solidFill>
                  <a:srgbClr val="C00000"/>
                </a:solidFill>
                <a:cs typeface="Arial" panose="020B0604020202020204" pitchFamily="34" charset="0"/>
              </a:rPr>
              <a:t>درجة الحرية</a:t>
            </a:r>
            <a:r>
              <a:rPr lang="ar-SA" altLang="ar-SA" sz="2800" b="1">
                <a:solidFill>
                  <a:srgbClr val="C00000"/>
                </a:solidFill>
                <a:cs typeface="Arial" panose="020B0604020202020204" pitchFamily="34" charset="0"/>
              </a:rPr>
              <a:t>، ويرمز لها بالرمز </a:t>
            </a:r>
            <a:r>
              <a:rPr lang="en-US" altLang="ar-SA" sz="2800" b="1">
                <a:solidFill>
                  <a:srgbClr val="C00000"/>
                </a:solidFill>
                <a:cs typeface="Arial" panose="020B0604020202020204" pitchFamily="34" charset="0"/>
              </a:rPr>
              <a:t>v</a:t>
            </a:r>
            <a:r>
              <a:rPr lang="ar-EG" altLang="ar-SA" sz="2800" b="1">
                <a:solidFill>
                  <a:srgbClr val="C00000"/>
                </a:solidFill>
                <a:cs typeface="Arial" panose="020B0604020202020204" pitchFamily="34" charset="0"/>
              </a:rPr>
              <a:t>.</a:t>
            </a:r>
            <a:endParaRPr lang="ar-SA" altLang="ar-SA" sz="2800" b="1">
              <a:solidFill>
                <a:srgbClr val="C00000"/>
              </a:solidFill>
              <a:cs typeface="Arial" panose="020B0604020202020204" pitchFamily="34" charset="0"/>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3">
            <a:extLst>
              <a:ext uri="{FF2B5EF4-FFF2-40B4-BE49-F238E27FC236}">
                <a16:creationId xmlns:a16="http://schemas.microsoft.com/office/drawing/2014/main" id="{92F02A27-B60B-4DBC-8FC1-364D085E513E}"/>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28C80917-E4A3-4EE8-86AE-B09E2F623A21}"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44</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8547" name="Footer Placeholder 3">
            <a:extLst>
              <a:ext uri="{FF2B5EF4-FFF2-40B4-BE49-F238E27FC236}">
                <a16:creationId xmlns:a16="http://schemas.microsoft.com/office/drawing/2014/main" id="{5DA6E7E7-18C4-4330-BFDC-F6AE220D11FE}"/>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8548" name="Picture 14">
            <a:extLst>
              <a:ext uri="{FF2B5EF4-FFF2-40B4-BE49-F238E27FC236}">
                <a16:creationId xmlns:a16="http://schemas.microsoft.com/office/drawing/2014/main" id="{EE8C62E5-63DA-4A6C-A084-D0EC800FCB8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Rectangle 15">
            <a:extLst>
              <a:ext uri="{FF2B5EF4-FFF2-40B4-BE49-F238E27FC236}">
                <a16:creationId xmlns:a16="http://schemas.microsoft.com/office/drawing/2014/main" id="{45D8FD6D-4900-4AAC-8EBE-D891D4444E5B}"/>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8550" name="Rectangle 16">
            <a:extLst>
              <a:ext uri="{FF2B5EF4-FFF2-40B4-BE49-F238E27FC236}">
                <a16:creationId xmlns:a16="http://schemas.microsoft.com/office/drawing/2014/main" id="{258722F3-D215-4542-A7E7-86A352524EF3}"/>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8551" name="Line 17">
            <a:extLst>
              <a:ext uri="{FF2B5EF4-FFF2-40B4-BE49-F238E27FC236}">
                <a16:creationId xmlns:a16="http://schemas.microsoft.com/office/drawing/2014/main" id="{7CE1ADDB-D739-472F-A1FB-1F6768979BC3}"/>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E32CEA34-5366-4CF6-B981-877FC02AA935}"/>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108553" name="Rectangle 1">
            <a:extLst>
              <a:ext uri="{FF2B5EF4-FFF2-40B4-BE49-F238E27FC236}">
                <a16:creationId xmlns:a16="http://schemas.microsoft.com/office/drawing/2014/main" id="{BBD4C900-AC06-45E4-A265-B3B248CF342A}"/>
              </a:ext>
            </a:extLst>
          </p:cNvPr>
          <p:cNvSpPr>
            <a:spLocks noChangeArrowheads="1"/>
          </p:cNvSpPr>
          <p:nvPr/>
        </p:nvSpPr>
        <p:spPr bwMode="auto">
          <a:xfrm>
            <a:off x="2051051" y="1514475"/>
            <a:ext cx="82327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EG" altLang="ar-SA" sz="2400">
                <a:solidFill>
                  <a:srgbClr val="0033CC"/>
                </a:solidFill>
                <a:latin typeface="Simplified Arabic" panose="02020603050405020304" pitchFamily="18" charset="-78"/>
                <a:cs typeface="Simplified Arabic" panose="02020603050405020304" pitchFamily="18" charset="-78"/>
              </a:rPr>
              <a:t>وتتحدد درجة حرية</a:t>
            </a:r>
            <a:r>
              <a:rPr lang="ar-SA" altLang="ar-SA" sz="2400">
                <a:solidFill>
                  <a:srgbClr val="0033CC"/>
                </a:solidFill>
                <a:latin typeface="Simplified Arabic" panose="02020603050405020304" pitchFamily="18" charset="-78"/>
                <a:cs typeface="Simplified Arabic" panose="02020603050405020304" pitchFamily="18" charset="-78"/>
              </a:rPr>
              <a:t> (</a:t>
            </a:r>
            <a:r>
              <a:rPr lang="en-US" altLang="ar-SA" sz="2400">
                <a:solidFill>
                  <a:srgbClr val="0033CC"/>
                </a:solidFill>
                <a:latin typeface="Simplified Arabic" panose="02020603050405020304" pitchFamily="18" charset="-78"/>
                <a:cs typeface="Simplified Arabic" panose="02020603050405020304" pitchFamily="18" charset="-78"/>
              </a:rPr>
              <a:t>v</a:t>
            </a:r>
            <a:r>
              <a:rPr lang="ar-SA" altLang="ar-SA" sz="2400">
                <a:solidFill>
                  <a:srgbClr val="0033CC"/>
                </a:solidFill>
                <a:latin typeface="Simplified Arabic" panose="02020603050405020304" pitchFamily="18" charset="-78"/>
                <a:cs typeface="Simplified Arabic" panose="02020603050405020304" pitchFamily="18" charset="-78"/>
              </a:rPr>
              <a:t>)</a:t>
            </a:r>
            <a:r>
              <a:rPr lang="ar-EG" altLang="ar-SA" sz="2400">
                <a:solidFill>
                  <a:srgbClr val="0033CC"/>
                </a:solidFill>
                <a:latin typeface="Simplified Arabic" panose="02020603050405020304" pitchFamily="18" charset="-78"/>
                <a:cs typeface="Simplified Arabic" panose="02020603050405020304" pitchFamily="18" charset="-78"/>
              </a:rPr>
              <a:t> المتغير العشوائي </a:t>
            </a:r>
            <a:r>
              <a:rPr lang="en-US" altLang="ar-SA" sz="2400">
                <a:solidFill>
                  <a:srgbClr val="0033CC"/>
                </a:solidFill>
                <a:latin typeface="Simplified Arabic" panose="02020603050405020304" pitchFamily="18" charset="-78"/>
                <a:cs typeface="Simplified Arabic" panose="02020603050405020304" pitchFamily="18" charset="-78"/>
              </a:rPr>
              <a:t> t </a:t>
            </a:r>
            <a:r>
              <a:rPr lang="ar-EG" altLang="ar-SA" sz="2400">
                <a:solidFill>
                  <a:srgbClr val="0033CC"/>
                </a:solidFill>
                <a:latin typeface="Simplified Arabic" panose="02020603050405020304" pitchFamily="18" charset="-78"/>
                <a:cs typeface="Simplified Arabic" panose="02020603050405020304" pitchFamily="18" charset="-78"/>
              </a:rPr>
              <a:t>بأنها تساوي</a:t>
            </a:r>
            <a:r>
              <a:rPr lang="ar-SA" altLang="ar-SA" sz="2400">
                <a:solidFill>
                  <a:srgbClr val="0033CC"/>
                </a:solidFill>
                <a:latin typeface="Simplified Arabic" panose="02020603050405020304" pitchFamily="18" charset="-78"/>
                <a:cs typeface="Simplified Arabic" panose="02020603050405020304" pitchFamily="18" charset="-78"/>
              </a:rPr>
              <a:t> </a:t>
            </a:r>
            <a:r>
              <a:rPr lang="en-US" altLang="ar-SA" sz="2400">
                <a:solidFill>
                  <a:srgbClr val="0033CC"/>
                </a:solidFill>
                <a:latin typeface="Simplified Arabic" panose="02020603050405020304" pitchFamily="18" charset="-78"/>
                <a:cs typeface="Simplified Arabic" panose="02020603050405020304" pitchFamily="18" charset="-78"/>
              </a:rPr>
              <a:t>n-1) </a:t>
            </a:r>
            <a:r>
              <a:rPr lang="ar-SA" altLang="ar-SA" sz="2400">
                <a:solidFill>
                  <a:srgbClr val="0033CC"/>
                </a:solidFill>
                <a:latin typeface="Simplified Arabic" panose="02020603050405020304" pitchFamily="18" charset="-78"/>
                <a:cs typeface="Simplified Arabic" panose="02020603050405020304" pitchFamily="18" charset="-78"/>
              </a:rPr>
              <a:t>) </a:t>
            </a:r>
            <a:r>
              <a:rPr lang="ar-EG" altLang="ar-SA" sz="2400">
                <a:solidFill>
                  <a:srgbClr val="0033CC"/>
                </a:solidFill>
                <a:latin typeface="Simplified Arabic" panose="02020603050405020304" pitchFamily="18" charset="-78"/>
                <a:cs typeface="Simplified Arabic" panose="02020603050405020304" pitchFamily="18" charset="-78"/>
              </a:rPr>
              <a:t>كذلك فإنه لكل قيم </a:t>
            </a:r>
            <a:r>
              <a:rPr lang="en-US" altLang="ar-SA" sz="2400">
                <a:solidFill>
                  <a:srgbClr val="0033CC"/>
                </a:solidFill>
                <a:latin typeface="Simplified Arabic" panose="02020603050405020304" pitchFamily="18" charset="-78"/>
                <a:cs typeface="Simplified Arabic" panose="02020603050405020304" pitchFamily="18" charset="-78"/>
              </a:rPr>
              <a:t>n </a:t>
            </a:r>
            <a:r>
              <a:rPr lang="ar-SA" altLang="ar-SA" sz="2400">
                <a:solidFill>
                  <a:srgbClr val="0033CC"/>
                </a:solidFill>
                <a:latin typeface="Simplified Arabic" panose="02020603050405020304" pitchFamily="18" charset="-78"/>
                <a:cs typeface="Simplified Arabic" panose="02020603050405020304" pitchFamily="18" charset="-78"/>
              </a:rPr>
              <a:t> </a:t>
            </a:r>
            <a:r>
              <a:rPr lang="ar-EG" altLang="ar-SA" sz="2400">
                <a:solidFill>
                  <a:srgbClr val="0033CC"/>
                </a:solidFill>
                <a:latin typeface="Simplified Arabic" panose="02020603050405020304" pitchFamily="18" charset="-78"/>
                <a:cs typeface="Simplified Arabic" panose="02020603050405020304" pitchFamily="18" charset="-78"/>
              </a:rPr>
              <a:t>نجد أن توزيع  </a:t>
            </a:r>
            <a:r>
              <a:rPr lang="en-US" altLang="ar-SA" sz="2400">
                <a:solidFill>
                  <a:srgbClr val="0033CC"/>
                </a:solidFill>
                <a:latin typeface="Simplified Arabic" panose="02020603050405020304" pitchFamily="18" charset="-78"/>
                <a:cs typeface="Simplified Arabic" panose="02020603050405020304" pitchFamily="18" charset="-78"/>
              </a:rPr>
              <a:t>t</a:t>
            </a:r>
            <a:r>
              <a:rPr lang="ar-SA" altLang="ar-SA" sz="2400">
                <a:solidFill>
                  <a:srgbClr val="0033CC"/>
                </a:solidFill>
                <a:latin typeface="Simplified Arabic" panose="02020603050405020304" pitchFamily="18" charset="-78"/>
                <a:cs typeface="Simplified Arabic" panose="02020603050405020304" pitchFamily="18" charset="-78"/>
              </a:rPr>
              <a:t> </a:t>
            </a:r>
            <a:r>
              <a:rPr lang="ar-EG" altLang="ar-SA" sz="2400">
                <a:solidFill>
                  <a:srgbClr val="0033CC"/>
                </a:solidFill>
                <a:latin typeface="Simplified Arabic" panose="02020603050405020304" pitchFamily="18" charset="-78"/>
                <a:cs typeface="Simplified Arabic" panose="02020603050405020304" pitchFamily="18" charset="-78"/>
              </a:rPr>
              <a:t>له قيمة واحدة عند النقطة صفر</a:t>
            </a:r>
            <a:r>
              <a:rPr lang="ar-SA" altLang="ar-SA" sz="2400">
                <a:solidFill>
                  <a:srgbClr val="0033CC"/>
                </a:solidFill>
                <a:latin typeface="Simplified Arabic" panose="02020603050405020304" pitchFamily="18" charset="-78"/>
                <a:cs typeface="Simplified Arabic" panose="02020603050405020304" pitchFamily="18" charset="-78"/>
              </a:rPr>
              <a:t>، </a:t>
            </a:r>
            <a:r>
              <a:rPr lang="ar-EG" altLang="ar-SA" sz="2400">
                <a:solidFill>
                  <a:srgbClr val="0033CC"/>
                </a:solidFill>
                <a:latin typeface="Simplified Arabic" panose="02020603050405020304" pitchFamily="18" charset="-78"/>
                <a:cs typeface="Simplified Arabic" panose="02020603050405020304" pitchFamily="18" charset="-78"/>
              </a:rPr>
              <a:t>وهو توزيع متماثل يقل تدريجيا كلما اتجهنا ناحيتي</a:t>
            </a:r>
            <a:r>
              <a:rPr lang="en-US" altLang="ar-SA" sz="2400">
                <a:solidFill>
                  <a:srgbClr val="0033CC"/>
                </a:solidFill>
                <a:latin typeface="Simplified Arabic" panose="02020603050405020304" pitchFamily="18" charset="-78"/>
                <a:cs typeface="Simplified Arabic" panose="02020603050405020304" pitchFamily="18" charset="-78"/>
              </a:rPr>
              <a:t> </a:t>
            </a:r>
            <a:r>
              <a:rPr lang="ar-SA" altLang="ar-SA" sz="2400">
                <a:solidFill>
                  <a:srgbClr val="0033CC"/>
                </a:solidFill>
                <a:latin typeface="Simplified Arabic" panose="02020603050405020304" pitchFamily="18" charset="-78"/>
                <a:cs typeface="Simplified Arabic" panose="02020603050405020304" pitchFamily="18" charset="-78"/>
              </a:rPr>
              <a:t>الطرفين </a:t>
            </a:r>
            <a:r>
              <a:rPr lang="ar-EG" altLang="ar-SA" sz="2400">
                <a:solidFill>
                  <a:srgbClr val="0033CC"/>
                </a:solidFill>
                <a:latin typeface="Simplified Arabic" panose="02020603050405020304" pitchFamily="18" charset="-78"/>
                <a:cs typeface="Simplified Arabic" panose="02020603050405020304" pitchFamily="18" charset="-78"/>
              </a:rPr>
              <a:t>الأيمن والأيسر</a:t>
            </a:r>
            <a:r>
              <a:rPr lang="ar-SA" altLang="ar-SA" sz="2400">
                <a:solidFill>
                  <a:srgbClr val="0033CC"/>
                </a:solidFill>
                <a:latin typeface="Simplified Arabic" panose="02020603050405020304" pitchFamily="18" charset="-78"/>
                <a:cs typeface="Simplified Arabic" panose="02020603050405020304" pitchFamily="18" charset="-78"/>
              </a:rPr>
              <a:t>، </a:t>
            </a:r>
            <a:r>
              <a:rPr lang="ar-EG" altLang="ar-SA" sz="2400">
                <a:solidFill>
                  <a:srgbClr val="0033CC"/>
                </a:solidFill>
                <a:latin typeface="Simplified Arabic" panose="02020603050405020304" pitchFamily="18" charset="-78"/>
                <a:cs typeface="Simplified Arabic" panose="02020603050405020304" pitchFamily="18" charset="-78"/>
              </a:rPr>
              <a:t>وهذا ما يوضحه الشكل التالي :</a:t>
            </a:r>
            <a:endParaRPr lang="ar-SA" altLang="ar-SA" sz="2400">
              <a:solidFill>
                <a:srgbClr val="0033CC"/>
              </a:solidFill>
              <a:latin typeface="Simplified Arabic" panose="02020603050405020304" pitchFamily="18" charset="-78"/>
              <a:cs typeface="Simplified Arabic" panose="02020603050405020304" pitchFamily="18" charset="-78"/>
            </a:endParaRPr>
          </a:p>
        </p:txBody>
      </p:sp>
      <p:pic>
        <p:nvPicPr>
          <p:cNvPr id="108554" name="Picture 3">
            <a:extLst>
              <a:ext uri="{FF2B5EF4-FFF2-40B4-BE49-F238E27FC236}">
                <a16:creationId xmlns:a16="http://schemas.microsoft.com/office/drawing/2014/main" id="{4F941BE8-F91C-4645-8D9E-338BA3EFA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1" y="2894013"/>
            <a:ext cx="4697413" cy="31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5" name="Rectangle 1">
            <a:extLst>
              <a:ext uri="{FF2B5EF4-FFF2-40B4-BE49-F238E27FC236}">
                <a16:creationId xmlns:a16="http://schemas.microsoft.com/office/drawing/2014/main" id="{74039B3A-755B-4735-81C4-A8AAAA4A6B52}"/>
              </a:ext>
            </a:extLst>
          </p:cNvPr>
          <p:cNvSpPr>
            <a:spLocks noChangeArrowheads="1"/>
          </p:cNvSpPr>
          <p:nvPr/>
        </p:nvSpPr>
        <p:spPr bwMode="auto">
          <a:xfrm>
            <a:off x="6918325" y="2890839"/>
            <a:ext cx="33655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EG" altLang="ar-SA" sz="2200">
                <a:solidFill>
                  <a:srgbClr val="0033CC"/>
                </a:solidFill>
                <a:latin typeface="Simplified Arabic" panose="02020603050405020304" pitchFamily="18" charset="-78"/>
                <a:cs typeface="Simplified Arabic" panose="02020603050405020304" pitchFamily="18" charset="-78"/>
              </a:rPr>
              <a:t>ونلاحظ من الشكل ان توزيع </a:t>
            </a:r>
            <a:r>
              <a:rPr lang="en-US" altLang="ar-SA" sz="2200">
                <a:solidFill>
                  <a:srgbClr val="0033CC"/>
                </a:solidFill>
                <a:latin typeface="Simplified Arabic" panose="02020603050405020304" pitchFamily="18" charset="-78"/>
                <a:cs typeface="Simplified Arabic" panose="02020603050405020304" pitchFamily="18" charset="-78"/>
              </a:rPr>
              <a:t>t</a:t>
            </a:r>
            <a:r>
              <a:rPr lang="ar-EG" altLang="ar-SA" sz="2200">
                <a:solidFill>
                  <a:srgbClr val="0033CC"/>
                </a:solidFill>
                <a:latin typeface="Simplified Arabic" panose="02020603050405020304" pitchFamily="18" charset="-78"/>
                <a:cs typeface="Simplified Arabic" panose="02020603050405020304" pitchFamily="18" charset="-78"/>
              </a:rPr>
              <a:t> يشبه توزيع </a:t>
            </a:r>
            <a:r>
              <a:rPr lang="en-US" altLang="ar-SA" sz="2200">
                <a:solidFill>
                  <a:srgbClr val="0033CC"/>
                </a:solidFill>
                <a:latin typeface="Simplified Arabic" panose="02020603050405020304" pitchFamily="18" charset="-78"/>
                <a:cs typeface="Simplified Arabic" panose="02020603050405020304" pitchFamily="18" charset="-78"/>
              </a:rPr>
              <a:t>z</a:t>
            </a:r>
            <a:r>
              <a:rPr lang="ar-EG" altLang="ar-SA" sz="2200">
                <a:solidFill>
                  <a:srgbClr val="0033CC"/>
                </a:solidFill>
                <a:latin typeface="Simplified Arabic" panose="02020603050405020304" pitchFamily="18" charset="-78"/>
                <a:cs typeface="Simplified Arabic" panose="02020603050405020304" pitchFamily="18" charset="-78"/>
              </a:rPr>
              <a:t> فيما عدا أنه أكثر انتشارا </a:t>
            </a:r>
            <a:r>
              <a:rPr lang="en-US" altLang="ar-SA" sz="2200">
                <a:solidFill>
                  <a:srgbClr val="0033CC"/>
                </a:solidFill>
                <a:latin typeface="Simplified Arabic" panose="02020603050405020304" pitchFamily="18" charset="-78"/>
                <a:cs typeface="Simplified Arabic" panose="02020603050405020304" pitchFamily="18" charset="-78"/>
              </a:rPr>
              <a:t>diffuse</a:t>
            </a:r>
            <a:r>
              <a:rPr lang="ar-EG" altLang="ar-SA" sz="2200">
                <a:solidFill>
                  <a:srgbClr val="0033CC"/>
                </a:solidFill>
                <a:latin typeface="Simplified Arabic" panose="02020603050405020304" pitchFamily="18" charset="-78"/>
                <a:cs typeface="Simplified Arabic" panose="02020603050405020304" pitchFamily="18" charset="-78"/>
              </a:rPr>
              <a:t> لأنه أكثر كثافة عند الذيلين وخاصة عندما تكون </a:t>
            </a:r>
            <a:r>
              <a:rPr lang="en-US" altLang="ar-SA" sz="2200">
                <a:solidFill>
                  <a:srgbClr val="0033CC"/>
                </a:solidFill>
                <a:latin typeface="Simplified Arabic" panose="02020603050405020304" pitchFamily="18" charset="-78"/>
                <a:cs typeface="Simplified Arabic" panose="02020603050405020304" pitchFamily="18" charset="-78"/>
              </a:rPr>
              <a:t>n</a:t>
            </a:r>
            <a:r>
              <a:rPr lang="ar-EG" altLang="ar-SA" sz="2200">
                <a:solidFill>
                  <a:srgbClr val="0033CC"/>
                </a:solidFill>
                <a:latin typeface="Simplified Arabic" panose="02020603050405020304" pitchFamily="18" charset="-78"/>
                <a:cs typeface="Simplified Arabic" panose="02020603050405020304" pitchFamily="18" charset="-78"/>
              </a:rPr>
              <a:t> صغيرة , اما إذا كانت </a:t>
            </a:r>
            <a:r>
              <a:rPr lang="en-US" altLang="ar-SA" sz="2200">
                <a:solidFill>
                  <a:srgbClr val="0033CC"/>
                </a:solidFill>
                <a:latin typeface="Simplified Arabic" panose="02020603050405020304" pitchFamily="18" charset="-78"/>
                <a:cs typeface="Simplified Arabic" panose="02020603050405020304" pitchFamily="18" charset="-78"/>
              </a:rPr>
              <a:t>n</a:t>
            </a:r>
            <a:r>
              <a:rPr lang="ar-EG" altLang="ar-SA" sz="2200">
                <a:solidFill>
                  <a:srgbClr val="0033CC"/>
                </a:solidFill>
                <a:latin typeface="Simplified Arabic" panose="02020603050405020304" pitchFamily="18" charset="-78"/>
                <a:cs typeface="Simplified Arabic" panose="02020603050405020304" pitchFamily="18" charset="-78"/>
              </a:rPr>
              <a:t> كبيرة فإن توزيع </a:t>
            </a:r>
            <a:r>
              <a:rPr lang="en-US" altLang="ar-SA" sz="2200">
                <a:solidFill>
                  <a:srgbClr val="0033CC"/>
                </a:solidFill>
                <a:latin typeface="Simplified Arabic" panose="02020603050405020304" pitchFamily="18" charset="-78"/>
                <a:cs typeface="Simplified Arabic" panose="02020603050405020304" pitchFamily="18" charset="-78"/>
              </a:rPr>
              <a:t>t</a:t>
            </a:r>
            <a:r>
              <a:rPr lang="ar-EG" altLang="ar-SA" sz="2200">
                <a:solidFill>
                  <a:srgbClr val="0033CC"/>
                </a:solidFill>
                <a:latin typeface="Simplified Arabic" panose="02020603050405020304" pitchFamily="18" charset="-78"/>
                <a:cs typeface="Simplified Arabic" panose="02020603050405020304" pitchFamily="18" charset="-78"/>
              </a:rPr>
              <a:t> يكون أقل انتشارا وأكثر قربا من شكل توزيع </a:t>
            </a:r>
            <a:r>
              <a:rPr lang="en-US" altLang="ar-SA" sz="2200">
                <a:solidFill>
                  <a:srgbClr val="0033CC"/>
                </a:solidFill>
                <a:latin typeface="Simplified Arabic" panose="02020603050405020304" pitchFamily="18" charset="-78"/>
                <a:cs typeface="Simplified Arabic" panose="02020603050405020304" pitchFamily="18" charset="-78"/>
              </a:rPr>
              <a:t>z</a:t>
            </a:r>
            <a:r>
              <a:rPr lang="ar-EG" altLang="ar-SA" sz="2200">
                <a:solidFill>
                  <a:srgbClr val="0033CC"/>
                </a:solidFill>
                <a:latin typeface="Simplified Arabic" panose="02020603050405020304" pitchFamily="18" charset="-78"/>
                <a:cs typeface="Simplified Arabic" panose="02020603050405020304" pitchFamily="18" charset="-78"/>
              </a:rPr>
              <a:t> , </a:t>
            </a:r>
            <a:r>
              <a:rPr lang="ar-EG" altLang="ar-SA" sz="2200" b="1">
                <a:solidFill>
                  <a:srgbClr val="0033CC"/>
                </a:solidFill>
                <a:latin typeface="Simplified Arabic" panose="02020603050405020304" pitchFamily="18" charset="-78"/>
                <a:cs typeface="Simplified Arabic" panose="02020603050405020304" pitchFamily="18" charset="-78"/>
              </a:rPr>
              <a:t>وبزيادة درجات الحرية يقترب توزيع </a:t>
            </a:r>
            <a:r>
              <a:rPr lang="en-US" altLang="ar-SA" sz="2200" b="1">
                <a:solidFill>
                  <a:srgbClr val="0033CC"/>
                </a:solidFill>
                <a:latin typeface="Simplified Arabic" panose="02020603050405020304" pitchFamily="18" charset="-78"/>
                <a:cs typeface="Simplified Arabic" panose="02020603050405020304" pitchFamily="18" charset="-78"/>
              </a:rPr>
              <a:t>t</a:t>
            </a:r>
            <a:r>
              <a:rPr lang="ar-EG" altLang="ar-SA" sz="2200" b="1">
                <a:solidFill>
                  <a:srgbClr val="0033CC"/>
                </a:solidFill>
                <a:latin typeface="Simplified Arabic" panose="02020603050405020304" pitchFamily="18" charset="-78"/>
                <a:cs typeface="Simplified Arabic" panose="02020603050405020304" pitchFamily="18" charset="-78"/>
              </a:rPr>
              <a:t> من التوزيع الاعتدالي </a:t>
            </a:r>
            <a:r>
              <a:rPr lang="ar-EG" altLang="ar-SA" sz="2200">
                <a:solidFill>
                  <a:srgbClr val="0033CC"/>
                </a:solidFill>
                <a:latin typeface="Simplified Arabic" panose="02020603050405020304" pitchFamily="18" charset="-78"/>
                <a:cs typeface="Simplified Arabic" panose="02020603050405020304" pitchFamily="18" charset="-78"/>
              </a:rPr>
              <a:t>, وهذا ما يوضحه الشكل</a:t>
            </a:r>
            <a:r>
              <a:rPr lang="ar-SA" altLang="ar-SA" sz="2200">
                <a:solidFill>
                  <a:srgbClr val="0033CC"/>
                </a:solidFill>
                <a:latin typeface="Simplified Arabic" panose="02020603050405020304" pitchFamily="18" charset="-78"/>
                <a:cs typeface="Simplified Arabic" panose="02020603050405020304" pitchFamily="18" charset="-78"/>
              </a:rPr>
              <a:t>:</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3">
            <a:extLst>
              <a:ext uri="{FF2B5EF4-FFF2-40B4-BE49-F238E27FC236}">
                <a16:creationId xmlns:a16="http://schemas.microsoft.com/office/drawing/2014/main" id="{F6F5D7BE-26DE-4FBE-9FBC-66E22F1B4877}"/>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96BFCAA2-F938-4B51-9B02-EF982AFB00CE}"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45</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9571" name="Footer Placeholder 3">
            <a:extLst>
              <a:ext uri="{FF2B5EF4-FFF2-40B4-BE49-F238E27FC236}">
                <a16:creationId xmlns:a16="http://schemas.microsoft.com/office/drawing/2014/main" id="{93D32D25-E388-41E9-A42F-276C8444477C}"/>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9572" name="Picture 14">
            <a:extLst>
              <a:ext uri="{FF2B5EF4-FFF2-40B4-BE49-F238E27FC236}">
                <a16:creationId xmlns:a16="http://schemas.microsoft.com/office/drawing/2014/main" id="{2123EBEC-ADB2-409B-BB19-E6C4055FAF1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Rectangle 15">
            <a:extLst>
              <a:ext uri="{FF2B5EF4-FFF2-40B4-BE49-F238E27FC236}">
                <a16:creationId xmlns:a16="http://schemas.microsoft.com/office/drawing/2014/main" id="{AF9A86E4-4A16-45B9-BF64-8BB2793BA34C}"/>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9574" name="Rectangle 16">
            <a:extLst>
              <a:ext uri="{FF2B5EF4-FFF2-40B4-BE49-F238E27FC236}">
                <a16:creationId xmlns:a16="http://schemas.microsoft.com/office/drawing/2014/main" id="{298D2096-A03A-4644-B7B8-E2DAB2EDC12E}"/>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9575" name="Line 17">
            <a:extLst>
              <a:ext uri="{FF2B5EF4-FFF2-40B4-BE49-F238E27FC236}">
                <a16:creationId xmlns:a16="http://schemas.microsoft.com/office/drawing/2014/main" id="{17E23CF0-CB2E-4CD6-B7CD-A4A8951DCA73}"/>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8247C5FF-4B3C-49DF-8C8F-6424814C64FE}"/>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EG" sz="2400" b="1" dirty="0">
                <a:solidFill>
                  <a:srgbClr val="0033CC"/>
                </a:solidFill>
                <a:latin typeface="Modern" pitchFamily="50"/>
                <a:cs typeface="Arial" panose="020B0604020202020204" pitchFamily="34" charset="0"/>
              </a:rPr>
              <a:t>خصائص توزيع  </a:t>
            </a:r>
            <a:r>
              <a:rPr lang="en-US" sz="2400" b="1" dirty="0">
                <a:solidFill>
                  <a:srgbClr val="0033CC"/>
                </a:solidFill>
                <a:latin typeface="Modern" pitchFamily="50"/>
              </a:rPr>
              <a:t>t</a:t>
            </a:r>
            <a:r>
              <a:rPr lang="ar-EG" sz="2400" b="1" dirty="0">
                <a:solidFill>
                  <a:srgbClr val="0033CC"/>
                </a:solidFill>
                <a:latin typeface="Modern" pitchFamily="50"/>
                <a:cs typeface="Arial" panose="020B0604020202020204" pitchFamily="34" charset="0"/>
              </a:rPr>
              <a:t> :</a:t>
            </a:r>
            <a:endParaRPr lang="en-US" sz="2400" dirty="0">
              <a:solidFill>
                <a:srgbClr val="0033CC"/>
              </a:solidFill>
              <a:latin typeface="Modern" pitchFamily="50"/>
            </a:endParaRPr>
          </a:p>
        </p:txBody>
      </p:sp>
      <p:sp>
        <p:nvSpPr>
          <p:cNvPr id="12" name="Rectangle 1">
            <a:extLst>
              <a:ext uri="{FF2B5EF4-FFF2-40B4-BE49-F238E27FC236}">
                <a16:creationId xmlns:a16="http://schemas.microsoft.com/office/drawing/2014/main" id="{38D79B66-8EA2-4012-8DDD-3A0B765FE9A8}"/>
              </a:ext>
            </a:extLst>
          </p:cNvPr>
          <p:cNvSpPr>
            <a:spLocks noRot="1" noChangeAspect="1" noMove="1" noResize="1" noEditPoints="1" noAdjustHandles="1" noChangeArrowheads="1" noChangeShapeType="1" noTextEdit="1"/>
          </p:cNvSpPr>
          <p:nvPr/>
        </p:nvSpPr>
        <p:spPr bwMode="auto">
          <a:xfrm>
            <a:off x="1905000" y="1447800"/>
            <a:ext cx="8490045" cy="5306517"/>
          </a:xfrm>
          <a:prstGeom prst="rect">
            <a:avLst/>
          </a:prstGeom>
          <a:blipFill rotWithShape="1">
            <a:blip r:embed="rId4"/>
            <a:stretch>
              <a:fillRect l="-1795" t="-1033" r="-1364" b="-218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defRPr/>
            </a:pPr>
            <a:r>
              <a:rPr lang="en-US" sz="3200">
                <a:noFill/>
                <a:latin typeface="Modern" pitchFamily="50"/>
              </a:rPr>
              <a:t> </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a:extLst>
              <a:ext uri="{FF2B5EF4-FFF2-40B4-BE49-F238E27FC236}">
                <a16:creationId xmlns:a16="http://schemas.microsoft.com/office/drawing/2014/main" id="{BACE07C4-0FDF-4E40-A4EC-8E22D3EDFFAA}"/>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1FAB7EA9-0C27-465C-BC63-4494E5FD8292}"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46</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10595" name="Footer Placeholder 3">
            <a:extLst>
              <a:ext uri="{FF2B5EF4-FFF2-40B4-BE49-F238E27FC236}">
                <a16:creationId xmlns:a16="http://schemas.microsoft.com/office/drawing/2014/main" id="{D33B48BA-DAFD-4372-980C-962AACE20CFA}"/>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10596" name="Picture 14">
            <a:extLst>
              <a:ext uri="{FF2B5EF4-FFF2-40B4-BE49-F238E27FC236}">
                <a16:creationId xmlns:a16="http://schemas.microsoft.com/office/drawing/2014/main" id="{FB32C1BC-6394-41C0-8684-C906615FF2D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Rectangle 15">
            <a:extLst>
              <a:ext uri="{FF2B5EF4-FFF2-40B4-BE49-F238E27FC236}">
                <a16:creationId xmlns:a16="http://schemas.microsoft.com/office/drawing/2014/main" id="{586DB350-9376-44BE-A824-E3C3AD5B81A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10598" name="Rectangle 16">
            <a:extLst>
              <a:ext uri="{FF2B5EF4-FFF2-40B4-BE49-F238E27FC236}">
                <a16:creationId xmlns:a16="http://schemas.microsoft.com/office/drawing/2014/main" id="{6C3A1569-A6B0-4810-9F63-A4EF4F11CDA1}"/>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10599" name="Line 17">
            <a:extLst>
              <a:ext uri="{FF2B5EF4-FFF2-40B4-BE49-F238E27FC236}">
                <a16:creationId xmlns:a16="http://schemas.microsoft.com/office/drawing/2014/main" id="{33EDA154-A05C-4CD6-8FF2-668D1AE60583}"/>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287015E9-A04E-4C4F-BF92-A6135B24C9FE}"/>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pic>
        <p:nvPicPr>
          <p:cNvPr id="110601" name="Picture 10">
            <a:extLst>
              <a:ext uri="{FF2B5EF4-FFF2-40B4-BE49-F238E27FC236}">
                <a16:creationId xmlns:a16="http://schemas.microsoft.com/office/drawing/2014/main" id="{D546743B-96C0-474C-A875-A4E24345A9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098550"/>
            <a:ext cx="8939213"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a:extLst>
              <a:ext uri="{FF2B5EF4-FFF2-40B4-BE49-F238E27FC236}">
                <a16:creationId xmlns:a16="http://schemas.microsoft.com/office/drawing/2014/main" id="{6933CF8E-F650-456B-8A7F-CBCFA6852990}"/>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1E255E43-656D-495C-A7B2-639D7338047C}"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47</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11619" name="Footer Placeholder 3">
            <a:extLst>
              <a:ext uri="{FF2B5EF4-FFF2-40B4-BE49-F238E27FC236}">
                <a16:creationId xmlns:a16="http://schemas.microsoft.com/office/drawing/2014/main" id="{B8261201-9470-4CC3-907E-EF9D9EE6454F}"/>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11620" name="Picture 14">
            <a:extLst>
              <a:ext uri="{FF2B5EF4-FFF2-40B4-BE49-F238E27FC236}">
                <a16:creationId xmlns:a16="http://schemas.microsoft.com/office/drawing/2014/main" id="{F475154A-1FF6-4279-AF43-EDE17E63EDC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15">
            <a:extLst>
              <a:ext uri="{FF2B5EF4-FFF2-40B4-BE49-F238E27FC236}">
                <a16:creationId xmlns:a16="http://schemas.microsoft.com/office/drawing/2014/main" id="{B4FF572E-6C15-4010-BC53-7EE95DC96684}"/>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11622" name="Rectangle 16">
            <a:extLst>
              <a:ext uri="{FF2B5EF4-FFF2-40B4-BE49-F238E27FC236}">
                <a16:creationId xmlns:a16="http://schemas.microsoft.com/office/drawing/2014/main" id="{E459195E-0F72-497B-A139-743348FF6908}"/>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11623" name="Line 17">
            <a:extLst>
              <a:ext uri="{FF2B5EF4-FFF2-40B4-BE49-F238E27FC236}">
                <a16:creationId xmlns:a16="http://schemas.microsoft.com/office/drawing/2014/main" id="{10BB1C20-6254-4D45-9484-FDB01A68E13F}"/>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412CF2D2-3880-44CF-B297-A40A8328A8BE}"/>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pic>
        <p:nvPicPr>
          <p:cNvPr id="111625" name="Picture 11">
            <a:extLst>
              <a:ext uri="{FF2B5EF4-FFF2-40B4-BE49-F238E27FC236}">
                <a16:creationId xmlns:a16="http://schemas.microsoft.com/office/drawing/2014/main" id="{DE10C498-E7BA-4286-B5C3-4C4D1BAC0F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1419226"/>
            <a:ext cx="843438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a:extLst>
              <a:ext uri="{FF2B5EF4-FFF2-40B4-BE49-F238E27FC236}">
                <a16:creationId xmlns:a16="http://schemas.microsoft.com/office/drawing/2014/main" id="{C7CDD23B-13E5-4E33-A09C-DFA9D8102C40}"/>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43BAF740-0FD8-4B29-99F2-9DFCE807E712}"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48</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12643" name="Footer Placeholder 3">
            <a:extLst>
              <a:ext uri="{FF2B5EF4-FFF2-40B4-BE49-F238E27FC236}">
                <a16:creationId xmlns:a16="http://schemas.microsoft.com/office/drawing/2014/main" id="{E5662046-B81B-4236-ADE5-91E2D56BBDDB}"/>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12644" name="Picture 14">
            <a:extLst>
              <a:ext uri="{FF2B5EF4-FFF2-40B4-BE49-F238E27FC236}">
                <a16:creationId xmlns:a16="http://schemas.microsoft.com/office/drawing/2014/main" id="{450FA20C-A0C0-4833-9940-567112BCC08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Rectangle 15">
            <a:extLst>
              <a:ext uri="{FF2B5EF4-FFF2-40B4-BE49-F238E27FC236}">
                <a16:creationId xmlns:a16="http://schemas.microsoft.com/office/drawing/2014/main" id="{AB2734C0-0DAA-4601-9F8B-B774509EAE34}"/>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12646" name="Rectangle 16">
            <a:extLst>
              <a:ext uri="{FF2B5EF4-FFF2-40B4-BE49-F238E27FC236}">
                <a16:creationId xmlns:a16="http://schemas.microsoft.com/office/drawing/2014/main" id="{51FE9B9A-438C-4C79-AB5D-0423A9AF64F0}"/>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12647" name="Line 17">
            <a:extLst>
              <a:ext uri="{FF2B5EF4-FFF2-40B4-BE49-F238E27FC236}">
                <a16:creationId xmlns:a16="http://schemas.microsoft.com/office/drawing/2014/main" id="{2FC4509E-0BD6-4450-89DC-848DCE228F87}"/>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27509382-66A2-4A44-B0B9-FD39DB83203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11" name="Rectangle 1">
            <a:extLst>
              <a:ext uri="{FF2B5EF4-FFF2-40B4-BE49-F238E27FC236}">
                <a16:creationId xmlns:a16="http://schemas.microsoft.com/office/drawing/2014/main" id="{F08707A1-D708-4FB8-A4BB-88369E4B20BD}"/>
              </a:ext>
            </a:extLst>
          </p:cNvPr>
          <p:cNvSpPr>
            <a:spLocks noRot="1" noChangeAspect="1" noMove="1" noResize="1" noEditPoints="1" noAdjustHandles="1" noChangeArrowheads="1" noChangeShapeType="1" noTextEdit="1"/>
          </p:cNvSpPr>
          <p:nvPr/>
        </p:nvSpPr>
        <p:spPr bwMode="auto">
          <a:xfrm>
            <a:off x="2057401" y="1676400"/>
            <a:ext cx="8012113" cy="3416320"/>
          </a:xfrm>
          <a:prstGeom prst="rect">
            <a:avLst/>
          </a:prstGeom>
          <a:blipFill rotWithShape="1">
            <a:blip r:embed="rId4"/>
            <a:stretch>
              <a:fillRect t="-1429" r="-1142" b="-321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defRPr/>
            </a:pPr>
            <a:r>
              <a:rPr lang="ar-SA" sz="3200">
                <a:noFill/>
                <a:latin typeface="Modern" pitchFamily="50"/>
                <a:cs typeface="Arial" panose="020B0604020202020204" pitchFamily="34" charset="0"/>
              </a:rPr>
              <a:t>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a:extLst>
              <a:ext uri="{FF2B5EF4-FFF2-40B4-BE49-F238E27FC236}">
                <a16:creationId xmlns:a16="http://schemas.microsoft.com/office/drawing/2014/main" id="{547A20B0-836F-47D6-90BF-34828F769249}"/>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FE39D285-516D-482A-9E51-E74CE7AA4FD6}"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5</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68611" name="Footer Placeholder 3">
            <a:extLst>
              <a:ext uri="{FF2B5EF4-FFF2-40B4-BE49-F238E27FC236}">
                <a16:creationId xmlns:a16="http://schemas.microsoft.com/office/drawing/2014/main" id="{027697EF-4829-4786-AA99-8BA457D3C72F}"/>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68612" name="Picture 14">
            <a:extLst>
              <a:ext uri="{FF2B5EF4-FFF2-40B4-BE49-F238E27FC236}">
                <a16:creationId xmlns:a16="http://schemas.microsoft.com/office/drawing/2014/main" id="{47911F52-6906-42F1-BD97-5D23199C14C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15">
            <a:extLst>
              <a:ext uri="{FF2B5EF4-FFF2-40B4-BE49-F238E27FC236}">
                <a16:creationId xmlns:a16="http://schemas.microsoft.com/office/drawing/2014/main" id="{2F22ECD4-9289-43BF-9227-B0415F9D7E09}"/>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68614" name="Rectangle 16">
            <a:extLst>
              <a:ext uri="{FF2B5EF4-FFF2-40B4-BE49-F238E27FC236}">
                <a16:creationId xmlns:a16="http://schemas.microsoft.com/office/drawing/2014/main" id="{03851EC9-B568-4752-8BDE-F2E159629610}"/>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68615" name="Line 17">
            <a:extLst>
              <a:ext uri="{FF2B5EF4-FFF2-40B4-BE49-F238E27FC236}">
                <a16:creationId xmlns:a16="http://schemas.microsoft.com/office/drawing/2014/main" id="{F45E59F9-F871-499F-BEA0-97CE8E06E240}"/>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A18E8177-787D-42DC-AA8F-031CAE34007B}"/>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 name="Text Box 4">
            <a:extLst>
              <a:ext uri="{FF2B5EF4-FFF2-40B4-BE49-F238E27FC236}">
                <a16:creationId xmlns:a16="http://schemas.microsoft.com/office/drawing/2014/main" id="{125C7891-AC96-463C-B0C2-9E6E914AE218}"/>
              </a:ext>
            </a:extLst>
          </p:cNvPr>
          <p:cNvSpPr txBox="1">
            <a:spLocks noChangeArrowheads="1"/>
          </p:cNvSpPr>
          <p:nvPr/>
        </p:nvSpPr>
        <p:spPr bwMode="auto">
          <a:xfrm>
            <a:off x="5805488" y="549275"/>
            <a:ext cx="464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defRPr/>
            </a:pPr>
            <a:r>
              <a:rPr lang="ar-JO" sz="2800" b="1" dirty="0">
                <a:solidFill>
                  <a:srgbClr val="000099">
                    <a:lumMod val="60000"/>
                    <a:lumOff val="40000"/>
                  </a:srgbClr>
                </a:solidFill>
              </a:rPr>
              <a:t> </a:t>
            </a:r>
            <a:r>
              <a:rPr lang="ar-SA" sz="3200" b="1" dirty="0">
                <a:solidFill>
                  <a:srgbClr val="000099">
                    <a:lumMod val="60000"/>
                    <a:lumOff val="40000"/>
                  </a:srgbClr>
                </a:solidFill>
              </a:rPr>
              <a:t>حســاب الاحتــمـال</a:t>
            </a:r>
            <a:r>
              <a:rPr lang="en-US" sz="2800" dirty="0">
                <a:solidFill>
                  <a:srgbClr val="000099">
                    <a:lumMod val="60000"/>
                    <a:lumOff val="40000"/>
                  </a:srgbClr>
                </a:solidFill>
              </a:rPr>
              <a:t> </a:t>
            </a:r>
          </a:p>
        </p:txBody>
      </p:sp>
      <p:sp>
        <p:nvSpPr>
          <p:cNvPr id="68618" name="Text Box 5">
            <a:extLst>
              <a:ext uri="{FF2B5EF4-FFF2-40B4-BE49-F238E27FC236}">
                <a16:creationId xmlns:a16="http://schemas.microsoft.com/office/drawing/2014/main" id="{1E117848-AE40-486A-B80B-82C2485EE716}"/>
              </a:ext>
            </a:extLst>
          </p:cNvPr>
          <p:cNvSpPr txBox="1">
            <a:spLocks noRot="1" noChangeAspect="1" noMove="1" noResize="1" noEditPoints="1" noAdjustHandles="1" noChangeArrowheads="1" noChangeShapeType="1" noTextEdit="1"/>
          </p:cNvSpPr>
          <p:nvPr/>
        </p:nvSpPr>
        <p:spPr bwMode="auto">
          <a:xfrm>
            <a:off x="2051051" y="1513156"/>
            <a:ext cx="8099821" cy="1886799"/>
          </a:xfrm>
          <a:prstGeom prst="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grpSp>
        <p:nvGrpSpPr>
          <p:cNvPr id="68619" name="Group 10">
            <a:extLst>
              <a:ext uri="{FF2B5EF4-FFF2-40B4-BE49-F238E27FC236}">
                <a16:creationId xmlns:a16="http://schemas.microsoft.com/office/drawing/2014/main" id="{BF9A7C5C-7A7B-4281-8C93-4013EC2286D3}"/>
              </a:ext>
            </a:extLst>
          </p:cNvPr>
          <p:cNvGrpSpPr>
            <a:grpSpLocks/>
          </p:cNvGrpSpPr>
          <p:nvPr/>
        </p:nvGrpSpPr>
        <p:grpSpPr bwMode="auto">
          <a:xfrm>
            <a:off x="1797050" y="3668714"/>
            <a:ext cx="8218488" cy="1849437"/>
            <a:chOff x="1056" y="2352"/>
            <a:chExt cx="4320" cy="1165"/>
          </a:xfrm>
        </p:grpSpPr>
        <p:sp>
          <p:nvSpPr>
            <p:cNvPr id="2" name="Text Box 6">
              <a:extLst>
                <a:ext uri="{FF2B5EF4-FFF2-40B4-BE49-F238E27FC236}">
                  <a16:creationId xmlns:a16="http://schemas.microsoft.com/office/drawing/2014/main" id="{D89161B7-4895-40D1-8AA1-1B0CE583660E}"/>
                </a:ext>
              </a:extLst>
            </p:cNvPr>
            <p:cNvSpPr txBox="1">
              <a:spLocks noChangeArrowheads="1"/>
            </p:cNvSpPr>
            <p:nvPr/>
          </p:nvSpPr>
          <p:spPr bwMode="auto">
            <a:xfrm>
              <a:off x="1056" y="2352"/>
              <a:ext cx="4320" cy="969"/>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defPPr>
                <a:defRPr lang="en-US"/>
              </a:defPPr>
              <a:lvl1pPr algn="r" rtl="1" eaLnBrk="1" hangingPunct="1">
                <a:defRPr sz="2000" b="1">
                  <a:solidFill>
                    <a:schemeClr val="accent2"/>
                  </a:solidFill>
                  <a:latin typeface="Arial" charset="0"/>
                </a:defRPr>
              </a:lvl1pPr>
              <a:lvl2pPr marL="742950" indent="-285750" eaLnBrk="0" hangingPunct="0">
                <a:defRPr>
                  <a:solidFill>
                    <a:schemeClr val="dk1"/>
                  </a:solidFill>
                  <a:latin typeface="+mn-lt"/>
                </a:defRPr>
              </a:lvl2pPr>
              <a:lvl3pPr marL="1143000" indent="-228600" eaLnBrk="0" hangingPunct="0">
                <a:defRPr>
                  <a:solidFill>
                    <a:schemeClr val="dk1"/>
                  </a:solidFill>
                  <a:latin typeface="+mn-lt"/>
                </a:defRPr>
              </a:lvl3pPr>
              <a:lvl4pPr marL="1600200" indent="-228600" eaLnBrk="0" hangingPunct="0">
                <a:defRPr>
                  <a:solidFill>
                    <a:schemeClr val="dk1"/>
                  </a:solidFill>
                  <a:latin typeface="+mn-lt"/>
                </a:defRPr>
              </a:lvl4pPr>
              <a:lvl5pPr marL="2057400" indent="-228600" eaLnBrk="0" hangingPunct="0">
                <a:defRPr>
                  <a:solidFill>
                    <a:schemeClr val="dk1"/>
                  </a:solidFill>
                  <a:latin typeface="+mn-lt"/>
                </a:defRPr>
              </a:lvl5pPr>
              <a:lvl6pPr marL="2514600" indent="-228600" eaLnBrk="0" fontAlgn="base" hangingPunct="0">
                <a:spcBef>
                  <a:spcPct val="0"/>
                </a:spcBef>
                <a:spcAft>
                  <a:spcPct val="0"/>
                </a:spcAft>
                <a:defRPr>
                  <a:solidFill>
                    <a:schemeClr val="dk1"/>
                  </a:solidFill>
                  <a:latin typeface="+mn-lt"/>
                </a:defRPr>
              </a:lvl6pPr>
              <a:lvl7pPr marL="2971800" indent="-228600" eaLnBrk="0" fontAlgn="base" hangingPunct="0">
                <a:spcBef>
                  <a:spcPct val="0"/>
                </a:spcBef>
                <a:spcAft>
                  <a:spcPct val="0"/>
                </a:spcAft>
                <a:defRPr>
                  <a:solidFill>
                    <a:schemeClr val="dk1"/>
                  </a:solidFill>
                  <a:latin typeface="+mn-lt"/>
                </a:defRPr>
              </a:lvl7pPr>
              <a:lvl8pPr marL="3429000" indent="-228600" eaLnBrk="0" fontAlgn="base" hangingPunct="0">
                <a:spcBef>
                  <a:spcPct val="0"/>
                </a:spcBef>
                <a:spcAft>
                  <a:spcPct val="0"/>
                </a:spcAft>
                <a:defRPr>
                  <a:solidFill>
                    <a:schemeClr val="dk1"/>
                  </a:solidFill>
                  <a:latin typeface="+mn-lt"/>
                </a:defRPr>
              </a:lvl8pPr>
              <a:lvl9pPr marL="3886200" indent="-228600" eaLnBrk="0" fontAlgn="base" hangingPunct="0">
                <a:spcBef>
                  <a:spcPct val="0"/>
                </a:spcBef>
                <a:spcAft>
                  <a:spcPct val="0"/>
                </a:spcAft>
                <a:defRPr>
                  <a:solidFill>
                    <a:schemeClr val="dk1"/>
                  </a:solidFill>
                  <a:latin typeface="+mn-lt"/>
                </a:defRPr>
              </a:lvl9pPr>
            </a:lstStyle>
            <a:p>
              <a:pPr fontAlgn="base">
                <a:spcBef>
                  <a:spcPct val="0"/>
                </a:spcBef>
                <a:spcAft>
                  <a:spcPct val="0"/>
                </a:spcAft>
                <a:defRPr/>
              </a:pPr>
              <a:r>
                <a:rPr lang="ar-SA" dirty="0">
                  <a:solidFill>
                    <a:srgbClr val="3333CC"/>
                  </a:solidFill>
                  <a:cs typeface="Arial" panose="020B0604020202020204" pitchFamily="34" charset="0"/>
                </a:rPr>
                <a:t>الاحتمال التجريبي  </a:t>
              </a:r>
              <a:r>
                <a:rPr lang="en-US" dirty="0">
                  <a:solidFill>
                    <a:srgbClr val="3333CC"/>
                  </a:solidFill>
                </a:rPr>
                <a:t>(Empirical Approach)</a:t>
              </a:r>
              <a:r>
                <a:rPr lang="ar-JO" dirty="0">
                  <a:solidFill>
                    <a:srgbClr val="3333CC"/>
                  </a:solidFill>
                  <a:cs typeface="Arial" panose="020B0604020202020204" pitchFamily="34" charset="0"/>
                </a:rPr>
                <a:t> </a:t>
              </a:r>
            </a:p>
            <a:p>
              <a:pPr fontAlgn="base">
                <a:spcBef>
                  <a:spcPct val="0"/>
                </a:spcBef>
                <a:spcAft>
                  <a:spcPct val="0"/>
                </a:spcAft>
                <a:defRPr/>
              </a:pPr>
              <a:r>
                <a:rPr lang="ar-SA" dirty="0">
                  <a:solidFill>
                    <a:srgbClr val="3333CC"/>
                  </a:solidFill>
                  <a:cs typeface="Arial" panose="020B0604020202020204" pitchFamily="34" charset="0"/>
                </a:rPr>
                <a:t>إذا أجريت تجربة مرات متتالية عددها </a:t>
              </a:r>
              <a:r>
                <a:rPr lang="en-US" dirty="0">
                  <a:solidFill>
                    <a:srgbClr val="3333CC"/>
                  </a:solidFill>
                </a:rPr>
                <a:t>n</a:t>
              </a:r>
              <a:r>
                <a:rPr lang="ar-SA" dirty="0">
                  <a:solidFill>
                    <a:srgbClr val="3333CC"/>
                  </a:solidFill>
                  <a:cs typeface="Arial" panose="020B0604020202020204" pitchFamily="34" charset="0"/>
                </a:rPr>
                <a:t> وكان عدد المرات التي يتحقق في كل منها حادث معين هو </a:t>
              </a:r>
              <a:r>
                <a:rPr lang="en-US" dirty="0">
                  <a:solidFill>
                    <a:srgbClr val="3333CC"/>
                  </a:solidFill>
                </a:rPr>
                <a:t>r</a:t>
              </a:r>
              <a:r>
                <a:rPr lang="ar-SA" dirty="0">
                  <a:solidFill>
                    <a:srgbClr val="3333CC"/>
                  </a:solidFill>
                  <a:cs typeface="Arial" panose="020B0604020202020204" pitchFamily="34" charset="0"/>
                </a:rPr>
                <a:t> مرة فان احتمال وقوع هذا الحادث يساوي </a:t>
              </a:r>
            </a:p>
            <a:p>
              <a:pPr fontAlgn="base">
                <a:spcBef>
                  <a:spcPct val="0"/>
                </a:spcBef>
                <a:spcAft>
                  <a:spcPct val="0"/>
                </a:spcAft>
                <a:defRPr/>
              </a:pPr>
              <a:endParaRPr lang="en-US" dirty="0">
                <a:solidFill>
                  <a:srgbClr val="3333CC"/>
                </a:solidFill>
              </a:endParaRPr>
            </a:p>
            <a:p>
              <a:pPr algn="ctr" fontAlgn="base">
                <a:spcBef>
                  <a:spcPct val="0"/>
                </a:spcBef>
                <a:spcAft>
                  <a:spcPct val="0"/>
                </a:spcAft>
                <a:defRPr/>
              </a:pPr>
              <a:r>
                <a:rPr lang="en-US" dirty="0">
                  <a:solidFill>
                    <a:srgbClr val="3333CC"/>
                  </a:solidFill>
                </a:rPr>
                <a:t>Lim </a:t>
              </a:r>
            </a:p>
          </p:txBody>
        </p:sp>
        <p:pic>
          <p:nvPicPr>
            <p:cNvPr id="68622" name="Picture 12">
              <a:extLst>
                <a:ext uri="{FF2B5EF4-FFF2-40B4-BE49-F238E27FC236}">
                  <a16:creationId xmlns:a16="http://schemas.microsoft.com/office/drawing/2014/main" id="{475D4349-611F-4214-91FF-D3C46C607C8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491" y="3084"/>
              <a:ext cx="203"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Rectangle 13">
              <a:extLst>
                <a:ext uri="{FF2B5EF4-FFF2-40B4-BE49-F238E27FC236}">
                  <a16:creationId xmlns:a16="http://schemas.microsoft.com/office/drawing/2014/main" id="{AFAA16B4-1E75-4603-969F-14A1B1E01199}"/>
                </a:ext>
              </a:extLst>
            </p:cNvPr>
            <p:cNvSpPr>
              <a:spLocks noChangeArrowheads="1"/>
            </p:cNvSpPr>
            <p:nvPr/>
          </p:nvSpPr>
          <p:spPr bwMode="auto">
            <a:xfrm>
              <a:off x="2948" y="3323"/>
              <a:ext cx="21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JO" altLang="ar-SA" sz="1400" b="1">
                  <a:solidFill>
                    <a:srgbClr val="3333CC"/>
                  </a:solidFill>
                  <a:latin typeface="Arial" panose="020B0604020202020204" pitchFamily="34" charset="0"/>
                  <a:ea typeface="Times New Roman" panose="02020603050405020304" pitchFamily="18" charset="0"/>
                  <a:cs typeface="Simplified Arabic" panose="02020603050405020304" pitchFamily="18" charset="-78"/>
                </a:rPr>
                <a:t> </a:t>
              </a:r>
              <a:r>
                <a:rPr lang="en-US" altLang="ar-SA" sz="1400" b="1">
                  <a:solidFill>
                    <a:srgbClr val="3333CC"/>
                  </a:solidFill>
                  <a:latin typeface="Arial" panose="020B0604020202020204" pitchFamily="34" charset="0"/>
                  <a:ea typeface="Times New Roman" panose="02020603050405020304" pitchFamily="18" charset="0"/>
                  <a:cs typeface="Simplified Arabic" panose="02020603050405020304" pitchFamily="18" charset="-78"/>
                </a:rPr>
                <a:t>n</a:t>
              </a:r>
              <a:r>
                <a:rPr lang="ar-JO" altLang="ar-SA" sz="1400" b="1">
                  <a:solidFill>
                    <a:srgbClr val="3333CC"/>
                  </a:solidFill>
                  <a:latin typeface="Arial" panose="020B0604020202020204" pitchFamily="34" charset="0"/>
                  <a:ea typeface="Times New Roman" panose="02020603050405020304" pitchFamily="18" charset="0"/>
                  <a:cs typeface="Simplified Arabic" panose="02020603050405020304" pitchFamily="18" charset="-78"/>
                </a:rPr>
                <a:t> </a:t>
              </a:r>
              <a:endParaRPr lang="ar-JO" altLang="ar-SA" sz="2000">
                <a:solidFill>
                  <a:srgbClr val="3333CC"/>
                </a:solidFill>
                <a:latin typeface="Arial" panose="020B0604020202020204" pitchFamily="34" charset="0"/>
                <a:cs typeface="Arial" panose="020B0604020202020204" pitchFamily="34" charset="0"/>
              </a:endParaRPr>
            </a:p>
          </p:txBody>
        </p:sp>
        <p:pic>
          <p:nvPicPr>
            <p:cNvPr id="68624" name="Picture 14">
              <a:extLst>
                <a:ext uri="{FF2B5EF4-FFF2-40B4-BE49-F238E27FC236}">
                  <a16:creationId xmlns:a16="http://schemas.microsoft.com/office/drawing/2014/main" id="{EEFF6F3F-F1FD-4789-B43E-FBB835AC2B5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192" y="3358"/>
              <a:ext cx="12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5" name="Picture 15">
              <a:extLst>
                <a:ext uri="{FF2B5EF4-FFF2-40B4-BE49-F238E27FC236}">
                  <a16:creationId xmlns:a16="http://schemas.microsoft.com/office/drawing/2014/main" id="{66CAEE05-FAA7-412D-B1F4-6D6A4B591DE0}"/>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357" y="3374"/>
              <a:ext cx="10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0" name="TextBox 1">
            <a:extLst>
              <a:ext uri="{FF2B5EF4-FFF2-40B4-BE49-F238E27FC236}">
                <a16:creationId xmlns:a16="http://schemas.microsoft.com/office/drawing/2014/main" id="{933FA02C-BA31-4F02-9AB7-63904FE724A6}"/>
              </a:ext>
            </a:extLst>
          </p:cNvPr>
          <p:cNvSpPr txBox="1">
            <a:spLocks noChangeArrowheads="1"/>
          </p:cNvSpPr>
          <p:nvPr/>
        </p:nvSpPr>
        <p:spPr bwMode="auto">
          <a:xfrm>
            <a:off x="2841625" y="5794375"/>
            <a:ext cx="65801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a:solidFill>
                  <a:srgbClr val="C00000"/>
                </a:solidFill>
                <a:cs typeface="Arial" panose="020B0604020202020204" pitchFamily="34" charset="0"/>
              </a:rPr>
              <a:t>0 ≤ P(A) ≤ 1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a:extLst>
              <a:ext uri="{FF2B5EF4-FFF2-40B4-BE49-F238E27FC236}">
                <a16:creationId xmlns:a16="http://schemas.microsoft.com/office/drawing/2014/main" id="{36A74D91-768C-446F-B448-45E008EBC314}"/>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C3844F1F-4917-4A42-9A61-38134DA7D8EF}"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6</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69635" name="Footer Placeholder 3">
            <a:extLst>
              <a:ext uri="{FF2B5EF4-FFF2-40B4-BE49-F238E27FC236}">
                <a16:creationId xmlns:a16="http://schemas.microsoft.com/office/drawing/2014/main" id="{2102B38A-B809-4AA3-AA2C-D7EE8C22AE62}"/>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69636" name="Picture 14">
            <a:extLst>
              <a:ext uri="{FF2B5EF4-FFF2-40B4-BE49-F238E27FC236}">
                <a16:creationId xmlns:a16="http://schemas.microsoft.com/office/drawing/2014/main" id="{75AACEAF-D8F1-4216-A64E-29CE1D43CEB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15">
            <a:extLst>
              <a:ext uri="{FF2B5EF4-FFF2-40B4-BE49-F238E27FC236}">
                <a16:creationId xmlns:a16="http://schemas.microsoft.com/office/drawing/2014/main" id="{3C5853C3-B845-42DA-9B29-DB1DC0623137}"/>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69638" name="Rectangle 16">
            <a:extLst>
              <a:ext uri="{FF2B5EF4-FFF2-40B4-BE49-F238E27FC236}">
                <a16:creationId xmlns:a16="http://schemas.microsoft.com/office/drawing/2014/main" id="{76A2A444-446A-44D8-AF88-0FFB1E478E59}"/>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69639" name="Line 17">
            <a:extLst>
              <a:ext uri="{FF2B5EF4-FFF2-40B4-BE49-F238E27FC236}">
                <a16:creationId xmlns:a16="http://schemas.microsoft.com/office/drawing/2014/main" id="{E4642094-57BE-476A-ACC5-7EDE45A943FD}"/>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E78621A9-E045-42A8-84C7-7CEB8A77D3EA}"/>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50000"/>
              </a:spcBef>
              <a:spcAft>
                <a:spcPct val="0"/>
              </a:spcAft>
              <a:defRPr/>
            </a:pPr>
            <a:r>
              <a:rPr lang="ar-JO" sz="2800" b="1" dirty="0">
                <a:solidFill>
                  <a:srgbClr val="0033CC"/>
                </a:solidFill>
                <a:latin typeface="Arial" charset="0"/>
                <a:cs typeface="Arial" panose="020B0604020202020204" pitchFamily="34" charset="0"/>
              </a:rPr>
              <a:t> </a:t>
            </a:r>
            <a:r>
              <a:rPr lang="ar-SA" sz="2800" b="1" dirty="0">
                <a:solidFill>
                  <a:srgbClr val="0033CC"/>
                </a:solidFill>
                <a:latin typeface="Arial" charset="0"/>
                <a:cs typeface="Arial" panose="020B0604020202020204" pitchFamily="34" charset="0"/>
              </a:rPr>
              <a:t>قوانـين الاحتــمالات</a:t>
            </a:r>
            <a:endParaRPr lang="en-US" sz="2800" b="1" dirty="0">
              <a:solidFill>
                <a:srgbClr val="0033CC"/>
              </a:solidFill>
              <a:latin typeface="Arial" charset="0"/>
              <a:cs typeface="Arial" charset="0"/>
            </a:endParaRPr>
          </a:p>
        </p:txBody>
      </p:sp>
      <p:sp>
        <p:nvSpPr>
          <p:cNvPr id="69642" name="Text Box 5">
            <a:extLst>
              <a:ext uri="{FF2B5EF4-FFF2-40B4-BE49-F238E27FC236}">
                <a16:creationId xmlns:a16="http://schemas.microsoft.com/office/drawing/2014/main" id="{14E633D8-FF91-461F-B2D3-7BB7EF79AF5C}"/>
              </a:ext>
            </a:extLst>
          </p:cNvPr>
          <p:cNvSpPr txBox="1">
            <a:spLocks noChangeArrowheads="1"/>
          </p:cNvSpPr>
          <p:nvPr/>
        </p:nvSpPr>
        <p:spPr bwMode="auto">
          <a:xfrm>
            <a:off x="2171700" y="1784350"/>
            <a:ext cx="8039100" cy="1570038"/>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marL="457200" indent="-457200" eaLnBrk="1" fontAlgn="base" hangingPunct="1">
              <a:spcBef>
                <a:spcPct val="0"/>
              </a:spcBef>
              <a:spcAft>
                <a:spcPct val="0"/>
              </a:spcAft>
              <a:buFont typeface="+mj-lt"/>
              <a:buAutoNum type="arabicPeriod"/>
              <a:defRPr/>
            </a:pPr>
            <a:r>
              <a:rPr lang="ar-SA" sz="2400" b="1" i="1" dirty="0">
                <a:solidFill>
                  <a:srgbClr val="3333CC"/>
                </a:solidFill>
                <a:latin typeface="Arial" charset="0"/>
                <a:cs typeface="Arial" panose="020B0604020202020204" pitchFamily="34" charset="0"/>
              </a:rPr>
              <a:t>جمـع الاحتمـــالات </a:t>
            </a:r>
            <a:endParaRPr lang="ar-SA" sz="2400" b="1" u="sng" dirty="0">
              <a:solidFill>
                <a:srgbClr val="3333CC"/>
              </a:solidFill>
              <a:latin typeface="Arial" charset="0"/>
              <a:cs typeface="Arial" panose="020B0604020202020204" pitchFamily="34" charset="0"/>
            </a:endParaRPr>
          </a:p>
          <a:p>
            <a:pPr eaLnBrk="1" fontAlgn="base" hangingPunct="1">
              <a:spcBef>
                <a:spcPct val="0"/>
              </a:spcBef>
              <a:spcAft>
                <a:spcPct val="0"/>
              </a:spcAft>
              <a:defRPr/>
            </a:pPr>
            <a:r>
              <a:rPr lang="ar-SA" sz="1800" b="1" u="sng" dirty="0">
                <a:solidFill>
                  <a:srgbClr val="3333CC"/>
                </a:solidFill>
                <a:latin typeface="Arial" charset="0"/>
                <a:cs typeface="Arial" panose="020B0604020202020204" pitchFamily="34" charset="0"/>
              </a:rPr>
              <a:t>أ - في حالة كون الحوادث متنافية </a:t>
            </a:r>
            <a:endParaRPr lang="ar-SA" sz="1800" dirty="0">
              <a:solidFill>
                <a:srgbClr val="3333CC"/>
              </a:solidFill>
              <a:latin typeface="Arial" charset="0"/>
              <a:cs typeface="Arial" panose="020B0604020202020204" pitchFamily="34" charset="0"/>
            </a:endParaRPr>
          </a:p>
          <a:p>
            <a:pPr eaLnBrk="1" fontAlgn="base" hangingPunct="1">
              <a:spcBef>
                <a:spcPct val="0"/>
              </a:spcBef>
              <a:spcAft>
                <a:spcPct val="0"/>
              </a:spcAft>
              <a:defRPr/>
            </a:pPr>
            <a:r>
              <a:rPr lang="ar-SA" sz="1800" dirty="0">
                <a:solidFill>
                  <a:srgbClr val="3333CC"/>
                </a:solidFill>
                <a:latin typeface="Arial" charset="0"/>
                <a:cs typeface="Arial" panose="020B0604020202020204" pitchFamily="34" charset="0"/>
              </a:rPr>
              <a:t>إذا كانت الحوادث </a:t>
            </a:r>
            <a:r>
              <a:rPr lang="en-US" sz="1800" dirty="0">
                <a:solidFill>
                  <a:srgbClr val="3333CC"/>
                </a:solidFill>
                <a:latin typeface="Arial" charset="0"/>
                <a:cs typeface="Arial" charset="0"/>
              </a:rPr>
              <a:t>A3 , A2 , A1</a:t>
            </a:r>
            <a:r>
              <a:rPr lang="ar-JO" sz="1800" dirty="0">
                <a:solidFill>
                  <a:srgbClr val="3333CC"/>
                </a:solidFill>
                <a:latin typeface="Arial" charset="0"/>
                <a:cs typeface="Arial" panose="020B0604020202020204" pitchFamily="34" charset="0"/>
              </a:rPr>
              <a:t> .... </a:t>
            </a:r>
            <a:r>
              <a:rPr lang="ar-SA" sz="1800" dirty="0">
                <a:solidFill>
                  <a:srgbClr val="3333CC"/>
                </a:solidFill>
                <a:latin typeface="Arial" charset="0"/>
                <a:cs typeface="Arial" panose="020B0604020202020204" pitchFamily="34" charset="0"/>
              </a:rPr>
              <a:t>حوادث متنافية بمعنى أن حدوث أحـدها يـؤدي </a:t>
            </a:r>
            <a:br>
              <a:rPr lang="ar-SA" sz="1800" dirty="0">
                <a:solidFill>
                  <a:srgbClr val="3333CC"/>
                </a:solidFill>
                <a:latin typeface="Arial" charset="0"/>
                <a:cs typeface="Arial" panose="020B0604020202020204" pitchFamily="34" charset="0"/>
              </a:rPr>
            </a:br>
            <a:r>
              <a:rPr lang="ar-SA" sz="1800" dirty="0">
                <a:solidFill>
                  <a:srgbClr val="3333CC"/>
                </a:solidFill>
                <a:latin typeface="Arial" charset="0"/>
                <a:cs typeface="Arial" panose="020B0604020202020204" pitchFamily="34" charset="0"/>
              </a:rPr>
              <a:t>إلى استحالة حدوث أي من الحوادث الأخرى وبالتالي فإن احتمال حدوث هذه الحوادث معاً يكون معدوماً فإن </a:t>
            </a:r>
            <a:endParaRPr lang="ar-SA" sz="1800" b="1" dirty="0">
              <a:solidFill>
                <a:srgbClr val="3333CC"/>
              </a:solidFill>
              <a:latin typeface="Arial" charset="0"/>
              <a:cs typeface="Arial" panose="020B0604020202020204" pitchFamily="34" charset="0"/>
            </a:endParaRPr>
          </a:p>
          <a:p>
            <a:pPr algn="ctr" eaLnBrk="1" fontAlgn="base" hangingPunct="1">
              <a:spcBef>
                <a:spcPct val="0"/>
              </a:spcBef>
              <a:spcAft>
                <a:spcPct val="0"/>
              </a:spcAft>
              <a:defRPr/>
            </a:pPr>
            <a:r>
              <a:rPr lang="ar-SA" sz="1800" b="1" dirty="0">
                <a:solidFill>
                  <a:srgbClr val="3333CC"/>
                </a:solidFill>
                <a:latin typeface="Arial" charset="0"/>
                <a:cs typeface="Arial" panose="020B0604020202020204" pitchFamily="34" charset="0"/>
              </a:rPr>
              <a:t>احتمال وقوع أي حادث من الحوادث المتنافية يساوي مجموع احتمالات وقوع هذه الحوادث</a:t>
            </a:r>
            <a:endParaRPr lang="en-US" sz="1800" dirty="0">
              <a:solidFill>
                <a:srgbClr val="3333CC"/>
              </a:solidFill>
              <a:latin typeface="Arial" charset="0"/>
              <a:cs typeface="Arial" charset="0"/>
            </a:endParaRPr>
          </a:p>
        </p:txBody>
      </p:sp>
      <p:sp>
        <p:nvSpPr>
          <p:cNvPr id="11" name="Text Box 6">
            <a:extLst>
              <a:ext uri="{FF2B5EF4-FFF2-40B4-BE49-F238E27FC236}">
                <a16:creationId xmlns:a16="http://schemas.microsoft.com/office/drawing/2014/main" id="{13D3D242-887F-40A1-8CC5-64E4851636CA}"/>
              </a:ext>
            </a:extLst>
          </p:cNvPr>
          <p:cNvSpPr txBox="1">
            <a:spLocks noChangeArrowheads="1"/>
          </p:cNvSpPr>
          <p:nvPr/>
        </p:nvSpPr>
        <p:spPr bwMode="auto">
          <a:xfrm>
            <a:off x="6248400" y="3705225"/>
            <a:ext cx="3862388" cy="2014538"/>
          </a:xfrm>
          <a:prstGeom prst="rect">
            <a:avLst/>
          </a:prstGeom>
          <a:ln/>
        </p:spPr>
        <p:style>
          <a:lnRef idx="2">
            <a:schemeClr val="accent5"/>
          </a:lnRef>
          <a:fillRef idx="1">
            <a:schemeClr val="lt1"/>
          </a:fillRef>
          <a:effectRef idx="0">
            <a:schemeClr val="accent5"/>
          </a:effectRef>
          <a:fontRef idx="minor">
            <a:schemeClr val="dk1"/>
          </a:fontRef>
        </p:style>
        <p:txBody>
          <a:bodyPr wrap="none">
            <a:spAutoFit/>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ar-SA" dirty="0">
                <a:solidFill>
                  <a:srgbClr val="3333CC"/>
                </a:solidFill>
              </a:rPr>
              <a:t>فإذا كان </a:t>
            </a:r>
            <a:r>
              <a:rPr lang="en-US" dirty="0">
                <a:solidFill>
                  <a:srgbClr val="3333CC"/>
                </a:solidFill>
              </a:rPr>
              <a:t>B</a:t>
            </a:r>
            <a:r>
              <a:rPr lang="ar-SA" dirty="0">
                <a:solidFill>
                  <a:srgbClr val="3333CC"/>
                </a:solidFill>
              </a:rPr>
              <a:t> ، </a:t>
            </a:r>
            <a:r>
              <a:rPr lang="en-US" dirty="0">
                <a:solidFill>
                  <a:srgbClr val="3333CC"/>
                </a:solidFill>
              </a:rPr>
              <a:t>A</a:t>
            </a:r>
            <a:r>
              <a:rPr lang="ar-SA" dirty="0">
                <a:solidFill>
                  <a:srgbClr val="3333CC"/>
                </a:solidFill>
              </a:rPr>
              <a:t> حادثين متنافيين كما في الشكل (1)</a:t>
            </a:r>
            <a:endParaRPr lang="ar-SA" b="1" dirty="0">
              <a:solidFill>
                <a:srgbClr val="3333CC"/>
              </a:solidFill>
            </a:endParaRPr>
          </a:p>
          <a:p>
            <a:pPr>
              <a:defRPr/>
            </a:pPr>
            <a:r>
              <a:rPr lang="en-US" dirty="0">
                <a:solidFill>
                  <a:srgbClr val="3333CC"/>
                </a:solidFill>
              </a:rPr>
              <a:t/>
            </a:r>
            <a:br>
              <a:rPr lang="en-US" dirty="0">
                <a:solidFill>
                  <a:srgbClr val="3333CC"/>
                </a:solidFill>
              </a:rPr>
            </a:br>
            <a:r>
              <a:rPr lang="ar-SA" dirty="0">
                <a:solidFill>
                  <a:srgbClr val="3333CC"/>
                </a:solidFill>
              </a:rPr>
              <a:t>فإن </a:t>
            </a:r>
            <a:r>
              <a:rPr lang="en-US" dirty="0">
                <a:solidFill>
                  <a:srgbClr val="3333CC"/>
                </a:solidFill>
              </a:rPr>
              <a:t>= P(A) + P(B)</a:t>
            </a:r>
            <a:r>
              <a:rPr lang="ar-JO" dirty="0">
                <a:solidFill>
                  <a:srgbClr val="3333CC"/>
                </a:solidFill>
              </a:rPr>
              <a:t> (</a:t>
            </a:r>
            <a:r>
              <a:rPr lang="en-US" dirty="0">
                <a:solidFill>
                  <a:srgbClr val="3333CC"/>
                </a:solidFill>
              </a:rPr>
              <a:t>B</a:t>
            </a:r>
            <a:r>
              <a:rPr lang="ar-SA" dirty="0">
                <a:solidFill>
                  <a:srgbClr val="3333CC"/>
                </a:solidFill>
              </a:rPr>
              <a:t> أو </a:t>
            </a:r>
            <a:r>
              <a:rPr lang="en-US" dirty="0">
                <a:solidFill>
                  <a:srgbClr val="3333CC"/>
                </a:solidFill>
              </a:rPr>
              <a:t>A</a:t>
            </a:r>
            <a:r>
              <a:rPr lang="ar-JO" dirty="0">
                <a:solidFill>
                  <a:srgbClr val="3333CC"/>
                </a:solidFill>
              </a:rPr>
              <a:t>) </a:t>
            </a:r>
            <a:r>
              <a:rPr lang="en-US" dirty="0">
                <a:solidFill>
                  <a:srgbClr val="3333CC"/>
                </a:solidFill>
              </a:rPr>
              <a:t>P</a:t>
            </a:r>
            <a:endParaRPr lang="ar-JO" dirty="0">
              <a:solidFill>
                <a:srgbClr val="3333CC"/>
              </a:solidFill>
            </a:endParaRPr>
          </a:p>
          <a:p>
            <a:pPr>
              <a:defRPr/>
            </a:pPr>
            <a:r>
              <a:rPr lang="ar-SA" dirty="0">
                <a:solidFill>
                  <a:srgbClr val="3333CC"/>
                </a:solidFill>
              </a:rPr>
              <a:t>يرمز أيضاً لاحتمال وقوع أحد الحادثين بالرمز </a:t>
            </a:r>
            <a:endParaRPr lang="ar-SA" b="1" dirty="0">
              <a:solidFill>
                <a:srgbClr val="3333CC"/>
              </a:solidFill>
            </a:endParaRPr>
          </a:p>
          <a:p>
            <a:pPr>
              <a:defRPr/>
            </a:pPr>
            <a:r>
              <a:rPr lang="ar-SA" b="1" dirty="0">
                <a:solidFill>
                  <a:srgbClr val="3333CC"/>
                </a:solidFill>
              </a:rPr>
              <a:t>حوادث متنافية</a:t>
            </a:r>
            <a:endParaRPr lang="en-US" dirty="0">
              <a:solidFill>
                <a:srgbClr val="3333CC"/>
              </a:solidFill>
            </a:endParaRPr>
          </a:p>
          <a:p>
            <a:pPr>
              <a:defRPr/>
            </a:pPr>
            <a:r>
              <a:rPr lang="en-US" dirty="0">
                <a:solidFill>
                  <a:srgbClr val="3333CC"/>
                </a:solidFill>
              </a:rPr>
              <a:t>P (AUB) = P (A) + P (B)</a:t>
            </a:r>
          </a:p>
          <a:p>
            <a:pPr>
              <a:defRPr/>
            </a:pPr>
            <a:endParaRPr lang="en-US" dirty="0">
              <a:solidFill>
                <a:srgbClr val="3333CC"/>
              </a:solidFill>
            </a:endParaRPr>
          </a:p>
        </p:txBody>
      </p:sp>
      <p:grpSp>
        <p:nvGrpSpPr>
          <p:cNvPr id="69643" name="Group 11">
            <a:extLst>
              <a:ext uri="{FF2B5EF4-FFF2-40B4-BE49-F238E27FC236}">
                <a16:creationId xmlns:a16="http://schemas.microsoft.com/office/drawing/2014/main" id="{F76BF2E2-5CA9-4C64-A72E-6290969851B8}"/>
              </a:ext>
            </a:extLst>
          </p:cNvPr>
          <p:cNvGrpSpPr>
            <a:grpSpLocks/>
          </p:cNvGrpSpPr>
          <p:nvPr/>
        </p:nvGrpSpPr>
        <p:grpSpPr bwMode="auto">
          <a:xfrm>
            <a:off x="2325688" y="3743325"/>
            <a:ext cx="3046412" cy="2046288"/>
            <a:chOff x="864" y="2976"/>
            <a:chExt cx="1368" cy="1104"/>
          </a:xfrm>
        </p:grpSpPr>
        <p:sp>
          <p:nvSpPr>
            <p:cNvPr id="69644" name="Text Box 8">
              <a:extLst>
                <a:ext uri="{FF2B5EF4-FFF2-40B4-BE49-F238E27FC236}">
                  <a16:creationId xmlns:a16="http://schemas.microsoft.com/office/drawing/2014/main" id="{5CCD5BF7-4EE7-4FA3-B74A-86784B81466A}"/>
                </a:ext>
              </a:extLst>
            </p:cNvPr>
            <p:cNvSpPr txBox="1">
              <a:spLocks noChangeArrowheads="1"/>
            </p:cNvSpPr>
            <p:nvPr/>
          </p:nvSpPr>
          <p:spPr bwMode="auto">
            <a:xfrm>
              <a:off x="864" y="2976"/>
              <a:ext cx="1368" cy="864"/>
            </a:xfrm>
            <a:prstGeom prst="rect">
              <a:avLst/>
            </a:prstGeom>
            <a:solidFill>
              <a:srgbClr val="FFFFFF"/>
            </a:solidFill>
            <a:ln w="9525">
              <a:solidFill>
                <a:srgbClr val="000000"/>
              </a:solidFill>
              <a:miter lim="800000"/>
              <a:headEnd/>
              <a:tailEnd/>
            </a:ln>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eaLnBrk="1" fontAlgn="base" hangingPunct="1">
                <a:spcBef>
                  <a:spcPct val="0"/>
                </a:spcBef>
                <a:spcAft>
                  <a:spcPct val="0"/>
                </a:spcAft>
              </a:pPr>
              <a:r>
                <a:rPr lang="en-US" altLang="ar-SA" sz="1500" b="1">
                  <a:solidFill>
                    <a:srgbClr val="3333CC"/>
                  </a:solidFill>
                  <a:latin typeface="Times New Roman" panose="02020603050405020304" pitchFamily="18" charset="0"/>
                  <a:cs typeface="Arial" panose="020B0604020202020204" pitchFamily="34" charset="0"/>
                </a:rPr>
                <a:t>s</a:t>
              </a:r>
              <a:endParaRPr lang="en-US" altLang="ar-SA" sz="1800">
                <a:solidFill>
                  <a:srgbClr val="3333CC"/>
                </a:solidFill>
                <a:latin typeface="Arial" panose="020B0604020202020204" pitchFamily="34" charset="0"/>
                <a:cs typeface="Arial" panose="020B0604020202020204" pitchFamily="34" charset="0"/>
              </a:endParaRPr>
            </a:p>
          </p:txBody>
        </p:sp>
        <p:sp>
          <p:nvSpPr>
            <p:cNvPr id="69645" name="Oval 14">
              <a:extLst>
                <a:ext uri="{FF2B5EF4-FFF2-40B4-BE49-F238E27FC236}">
                  <a16:creationId xmlns:a16="http://schemas.microsoft.com/office/drawing/2014/main" id="{5F9CF7BA-233B-402B-B43E-487780E1D983}"/>
                </a:ext>
              </a:extLst>
            </p:cNvPr>
            <p:cNvSpPr>
              <a:spLocks noChangeArrowheads="1"/>
            </p:cNvSpPr>
            <p:nvPr/>
          </p:nvSpPr>
          <p:spPr bwMode="auto">
            <a:xfrm>
              <a:off x="1008" y="3264"/>
              <a:ext cx="432" cy="384"/>
            </a:xfrm>
            <a:prstGeom prst="ellipse">
              <a:avLst/>
            </a:prstGeom>
            <a:solidFill>
              <a:srgbClr val="FFFFFF"/>
            </a:solidFill>
            <a:ln w="12700">
              <a:solidFill>
                <a:srgbClr val="000000"/>
              </a:solidFill>
              <a:round/>
              <a:headEnd/>
              <a:tailEnd/>
            </a:ln>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endParaRPr lang="ar-SA" altLang="ar-SA" sz="1800">
                <a:solidFill>
                  <a:srgbClr val="3333CC"/>
                </a:solidFill>
                <a:latin typeface="Arial" panose="020B0604020202020204" pitchFamily="34" charset="0"/>
                <a:cs typeface="Arial" panose="020B0604020202020204" pitchFamily="34" charset="0"/>
              </a:endParaRPr>
            </a:p>
          </p:txBody>
        </p:sp>
        <p:sp>
          <p:nvSpPr>
            <p:cNvPr id="69646" name="Oval 15">
              <a:extLst>
                <a:ext uri="{FF2B5EF4-FFF2-40B4-BE49-F238E27FC236}">
                  <a16:creationId xmlns:a16="http://schemas.microsoft.com/office/drawing/2014/main" id="{AE9352F9-A0BD-49C8-B858-B4AD87715ED8}"/>
                </a:ext>
              </a:extLst>
            </p:cNvPr>
            <p:cNvSpPr>
              <a:spLocks noChangeArrowheads="1"/>
            </p:cNvSpPr>
            <p:nvPr/>
          </p:nvSpPr>
          <p:spPr bwMode="auto">
            <a:xfrm>
              <a:off x="1680" y="3264"/>
              <a:ext cx="432" cy="384"/>
            </a:xfrm>
            <a:prstGeom prst="ellipse">
              <a:avLst/>
            </a:prstGeom>
            <a:solidFill>
              <a:srgbClr val="FFFFFF"/>
            </a:solidFill>
            <a:ln w="12700">
              <a:solidFill>
                <a:srgbClr val="000000"/>
              </a:solidFill>
              <a:round/>
              <a:headEnd/>
              <a:tailEnd/>
            </a:ln>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endParaRPr lang="ar-SA" altLang="ar-SA" sz="1800">
                <a:solidFill>
                  <a:srgbClr val="3333CC"/>
                </a:solidFill>
                <a:latin typeface="Arial" panose="020B0604020202020204" pitchFamily="34" charset="0"/>
                <a:cs typeface="Arial" panose="020B0604020202020204" pitchFamily="34" charset="0"/>
              </a:endParaRPr>
            </a:p>
          </p:txBody>
        </p:sp>
        <p:sp>
          <p:nvSpPr>
            <p:cNvPr id="69647" name="Rectangle 16">
              <a:extLst>
                <a:ext uri="{FF2B5EF4-FFF2-40B4-BE49-F238E27FC236}">
                  <a16:creationId xmlns:a16="http://schemas.microsoft.com/office/drawing/2014/main" id="{348C78D7-8C76-42D4-AD70-1F8D42BA05CC}"/>
                </a:ext>
              </a:extLst>
            </p:cNvPr>
            <p:cNvSpPr>
              <a:spLocks noChangeArrowheads="1"/>
            </p:cNvSpPr>
            <p:nvPr/>
          </p:nvSpPr>
          <p:spPr bwMode="auto">
            <a:xfrm>
              <a:off x="1807" y="3328"/>
              <a:ext cx="158"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eaLnBrk="1" fontAlgn="base" hangingPunct="1">
                <a:spcBef>
                  <a:spcPct val="0"/>
                </a:spcBef>
                <a:spcAft>
                  <a:spcPct val="0"/>
                </a:spcAft>
              </a:pPr>
              <a:r>
                <a:rPr lang="en-US" altLang="ar-SA" sz="1800" b="1">
                  <a:solidFill>
                    <a:srgbClr val="3333CC"/>
                  </a:solidFill>
                  <a:latin typeface="Arial" panose="020B0604020202020204" pitchFamily="34" charset="0"/>
                  <a:cs typeface="Arial" panose="020B0604020202020204" pitchFamily="34" charset="0"/>
                </a:rPr>
                <a:t>B</a:t>
              </a:r>
            </a:p>
          </p:txBody>
        </p:sp>
        <p:sp>
          <p:nvSpPr>
            <p:cNvPr id="69648" name="Rectangle 17">
              <a:extLst>
                <a:ext uri="{FF2B5EF4-FFF2-40B4-BE49-F238E27FC236}">
                  <a16:creationId xmlns:a16="http://schemas.microsoft.com/office/drawing/2014/main" id="{E659A863-63C0-46DF-9010-79370EB9C2A6}"/>
                </a:ext>
              </a:extLst>
            </p:cNvPr>
            <p:cNvSpPr>
              <a:spLocks noChangeArrowheads="1"/>
            </p:cNvSpPr>
            <p:nvPr/>
          </p:nvSpPr>
          <p:spPr bwMode="auto">
            <a:xfrm>
              <a:off x="1135" y="3328"/>
              <a:ext cx="158"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eaLnBrk="1" fontAlgn="base" hangingPunct="1">
                <a:spcBef>
                  <a:spcPct val="0"/>
                </a:spcBef>
                <a:spcAft>
                  <a:spcPct val="0"/>
                </a:spcAft>
              </a:pPr>
              <a:r>
                <a:rPr lang="arn-CL" altLang="ar-SA" sz="1800" b="1">
                  <a:solidFill>
                    <a:srgbClr val="3333CC"/>
                  </a:solidFill>
                  <a:latin typeface="Arial" panose="020B0604020202020204" pitchFamily="34" charset="0"/>
                  <a:cs typeface="Arial" panose="020B0604020202020204" pitchFamily="34" charset="0"/>
                </a:rPr>
                <a:t>A</a:t>
              </a:r>
              <a:endParaRPr lang="en-US" altLang="ar-SA" sz="1800" b="1">
                <a:solidFill>
                  <a:srgbClr val="3333CC"/>
                </a:solidFill>
                <a:latin typeface="Arial" panose="020B0604020202020204" pitchFamily="34" charset="0"/>
                <a:cs typeface="Arial" panose="020B0604020202020204" pitchFamily="34" charset="0"/>
              </a:endParaRPr>
            </a:p>
          </p:txBody>
        </p:sp>
        <p:sp>
          <p:nvSpPr>
            <p:cNvPr id="69649" name="Text Box 13">
              <a:extLst>
                <a:ext uri="{FF2B5EF4-FFF2-40B4-BE49-F238E27FC236}">
                  <a16:creationId xmlns:a16="http://schemas.microsoft.com/office/drawing/2014/main" id="{42E167FF-D45D-45A4-A360-6AC4F3FDB1AA}"/>
                </a:ext>
              </a:extLst>
            </p:cNvPr>
            <p:cNvSpPr txBox="1">
              <a:spLocks noChangeArrowheads="1"/>
            </p:cNvSpPr>
            <p:nvPr/>
          </p:nvSpPr>
          <p:spPr bwMode="auto">
            <a:xfrm>
              <a:off x="1344" y="3840"/>
              <a:ext cx="8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600" b="1">
                  <a:solidFill>
                    <a:srgbClr val="3333CC"/>
                  </a:solidFill>
                  <a:latin typeface="Times New Roman" panose="02020603050405020304" pitchFamily="18" charset="0"/>
                  <a:cs typeface="Times New Roman" panose="02020603050405020304" pitchFamily="18" charset="0"/>
                </a:rPr>
                <a:t>حوادث متنافية</a:t>
              </a:r>
              <a:endParaRPr lang="en-US" altLang="ar-SA" sz="1600">
                <a:solidFill>
                  <a:srgbClr val="3333CC"/>
                </a:solidFill>
                <a:latin typeface="Arial" panose="020B0604020202020204" pitchFamily="34" charset="0"/>
                <a:cs typeface="Arial" panose="020B0604020202020204" pitchFamily="34" charset="0"/>
              </a:endParaRPr>
            </a:p>
          </p:txBody>
        </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a:extLst>
              <a:ext uri="{FF2B5EF4-FFF2-40B4-BE49-F238E27FC236}">
                <a16:creationId xmlns:a16="http://schemas.microsoft.com/office/drawing/2014/main" id="{2CB0F6E5-C24C-434A-AC77-17D99AA13308}"/>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11D4B11E-79E1-4B2A-B235-E77E102BA856}"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7</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0659" name="Footer Placeholder 3">
            <a:extLst>
              <a:ext uri="{FF2B5EF4-FFF2-40B4-BE49-F238E27FC236}">
                <a16:creationId xmlns:a16="http://schemas.microsoft.com/office/drawing/2014/main" id="{922A1050-DA43-4B4B-9C26-89B03BCCB16D}"/>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0660" name="Picture 14">
            <a:extLst>
              <a:ext uri="{FF2B5EF4-FFF2-40B4-BE49-F238E27FC236}">
                <a16:creationId xmlns:a16="http://schemas.microsoft.com/office/drawing/2014/main" id="{877E9841-54F4-484C-8C20-2F76EF298E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15">
            <a:extLst>
              <a:ext uri="{FF2B5EF4-FFF2-40B4-BE49-F238E27FC236}">
                <a16:creationId xmlns:a16="http://schemas.microsoft.com/office/drawing/2014/main" id="{F187469B-2DCF-4CD4-BEDF-BDA539753D0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0662" name="Rectangle 16">
            <a:extLst>
              <a:ext uri="{FF2B5EF4-FFF2-40B4-BE49-F238E27FC236}">
                <a16:creationId xmlns:a16="http://schemas.microsoft.com/office/drawing/2014/main" id="{031C8476-E431-4366-839C-E4A62669D007}"/>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0663" name="Line 17">
            <a:extLst>
              <a:ext uri="{FF2B5EF4-FFF2-40B4-BE49-F238E27FC236}">
                <a16:creationId xmlns:a16="http://schemas.microsoft.com/office/drawing/2014/main" id="{3BE5C25A-1B1E-42C2-A7F0-C24506D9235D}"/>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6632DAF9-3A75-47EE-BE52-39FB4883EDD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 name="Text Box 7">
            <a:extLst>
              <a:ext uri="{FF2B5EF4-FFF2-40B4-BE49-F238E27FC236}">
                <a16:creationId xmlns:a16="http://schemas.microsoft.com/office/drawing/2014/main" id="{DE9DE537-C249-4D44-9281-23DF53BDC867}"/>
              </a:ext>
            </a:extLst>
          </p:cNvPr>
          <p:cNvSpPr txBox="1">
            <a:spLocks noChangeArrowheads="1"/>
          </p:cNvSpPr>
          <p:nvPr/>
        </p:nvSpPr>
        <p:spPr bwMode="auto">
          <a:xfrm>
            <a:off x="2051050" y="1573214"/>
            <a:ext cx="8123238" cy="922337"/>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ar-SA" dirty="0">
                <a:solidFill>
                  <a:srgbClr val="3333CC"/>
                </a:solidFill>
                <a:cs typeface="Arial" panose="020B0604020202020204" pitchFamily="34" charset="0"/>
              </a:rPr>
              <a:t>ب- </a:t>
            </a:r>
            <a:r>
              <a:rPr lang="ar-SA" b="1" u="sng" dirty="0">
                <a:solidFill>
                  <a:srgbClr val="3333CC"/>
                </a:solidFill>
                <a:cs typeface="Arial" panose="020B0604020202020204" pitchFamily="34" charset="0"/>
              </a:rPr>
              <a:t>في حالة كون الحوادث غير متنافية </a:t>
            </a:r>
            <a:endParaRPr lang="ar-SA" dirty="0">
              <a:solidFill>
                <a:srgbClr val="3333CC"/>
              </a:solidFill>
              <a:cs typeface="Arial" panose="020B0604020202020204" pitchFamily="34" charset="0"/>
            </a:endParaRPr>
          </a:p>
          <a:p>
            <a:pPr>
              <a:defRPr/>
            </a:pPr>
            <a:r>
              <a:rPr lang="ar-SA" dirty="0">
                <a:solidFill>
                  <a:srgbClr val="3333CC"/>
                </a:solidFill>
                <a:cs typeface="Arial" panose="020B0604020202020204" pitchFamily="34" charset="0"/>
              </a:rPr>
              <a:t>عند عدم اشتراط تنافي الحادثين </a:t>
            </a:r>
            <a:r>
              <a:rPr lang="en-US" dirty="0">
                <a:solidFill>
                  <a:srgbClr val="3333CC"/>
                </a:solidFill>
              </a:rPr>
              <a:t>A</a:t>
            </a:r>
            <a:r>
              <a:rPr lang="ar-SA" dirty="0">
                <a:solidFill>
                  <a:srgbClr val="3333CC"/>
                </a:solidFill>
                <a:cs typeface="Arial" panose="020B0604020202020204" pitchFamily="34" charset="0"/>
              </a:rPr>
              <a:t> و </a:t>
            </a:r>
            <a:r>
              <a:rPr lang="en-US" dirty="0">
                <a:solidFill>
                  <a:srgbClr val="3333CC"/>
                </a:solidFill>
              </a:rPr>
              <a:t>B</a:t>
            </a:r>
            <a:r>
              <a:rPr lang="ar-SA" dirty="0">
                <a:solidFill>
                  <a:srgbClr val="3333CC"/>
                </a:solidFill>
                <a:cs typeface="Arial" panose="020B0604020202020204" pitchFamily="34" charset="0"/>
              </a:rPr>
              <a:t> يكون المقصود بالحادث (</a:t>
            </a:r>
            <a:r>
              <a:rPr lang="en-US" dirty="0">
                <a:solidFill>
                  <a:srgbClr val="3333CC"/>
                </a:solidFill>
              </a:rPr>
              <a:t>A</a:t>
            </a:r>
            <a:r>
              <a:rPr lang="ar-SA" dirty="0">
                <a:solidFill>
                  <a:srgbClr val="3333CC"/>
                </a:solidFill>
                <a:cs typeface="Arial" panose="020B0604020202020204" pitchFamily="34" charset="0"/>
              </a:rPr>
              <a:t> أو </a:t>
            </a:r>
            <a:r>
              <a:rPr lang="en-US" dirty="0">
                <a:solidFill>
                  <a:srgbClr val="3333CC"/>
                </a:solidFill>
              </a:rPr>
              <a:t>B</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وقوع </a:t>
            </a:r>
            <a:r>
              <a:rPr lang="en-US" dirty="0">
                <a:solidFill>
                  <a:srgbClr val="3333CC"/>
                </a:solidFill>
              </a:rPr>
              <a:t>A</a:t>
            </a:r>
            <a:r>
              <a:rPr lang="ar-SA" dirty="0">
                <a:solidFill>
                  <a:srgbClr val="3333CC"/>
                </a:solidFill>
                <a:cs typeface="Arial" panose="020B0604020202020204" pitchFamily="34" charset="0"/>
              </a:rPr>
              <a:t> على انفراد أو وقوع </a:t>
            </a:r>
            <a:r>
              <a:rPr lang="en-US" dirty="0">
                <a:solidFill>
                  <a:srgbClr val="3333CC"/>
                </a:solidFill>
              </a:rPr>
              <a:t>B</a:t>
            </a:r>
            <a:r>
              <a:rPr lang="ar-SA" dirty="0">
                <a:solidFill>
                  <a:srgbClr val="3333CC"/>
                </a:solidFill>
                <a:cs typeface="Arial" panose="020B0604020202020204" pitchFamily="34" charset="0"/>
              </a:rPr>
              <a:t> على انفراد أو وقوع الحادثين </a:t>
            </a:r>
            <a:r>
              <a:rPr lang="en-US" dirty="0">
                <a:solidFill>
                  <a:srgbClr val="3333CC"/>
                </a:solidFill>
              </a:rPr>
              <a:t>A</a:t>
            </a:r>
            <a:r>
              <a:rPr lang="ar-SA" dirty="0">
                <a:solidFill>
                  <a:srgbClr val="3333CC"/>
                </a:solidFill>
                <a:cs typeface="Arial" panose="020B0604020202020204" pitchFamily="34" charset="0"/>
              </a:rPr>
              <a:t> و </a:t>
            </a:r>
            <a:r>
              <a:rPr lang="en-US" dirty="0">
                <a:solidFill>
                  <a:srgbClr val="3333CC"/>
                </a:solidFill>
              </a:rPr>
              <a:t>B</a:t>
            </a:r>
            <a:r>
              <a:rPr lang="ar-SA" dirty="0">
                <a:solidFill>
                  <a:srgbClr val="3333CC"/>
                </a:solidFill>
                <a:cs typeface="Arial" panose="020B0604020202020204" pitchFamily="34" charset="0"/>
              </a:rPr>
              <a:t> معا في وقت واحد كما يتضح من الشكل (2) التالي</a:t>
            </a:r>
            <a:endParaRPr lang="en-US" dirty="0">
              <a:solidFill>
                <a:srgbClr val="3333CC"/>
              </a:solidFill>
            </a:endParaRPr>
          </a:p>
        </p:txBody>
      </p:sp>
      <p:grpSp>
        <p:nvGrpSpPr>
          <p:cNvPr id="70666" name="Group 10">
            <a:extLst>
              <a:ext uri="{FF2B5EF4-FFF2-40B4-BE49-F238E27FC236}">
                <a16:creationId xmlns:a16="http://schemas.microsoft.com/office/drawing/2014/main" id="{93BDC2A9-9EFE-4566-9160-2EA98B3AE16D}"/>
              </a:ext>
            </a:extLst>
          </p:cNvPr>
          <p:cNvGrpSpPr>
            <a:grpSpLocks/>
          </p:cNvGrpSpPr>
          <p:nvPr/>
        </p:nvGrpSpPr>
        <p:grpSpPr bwMode="auto">
          <a:xfrm>
            <a:off x="2000250" y="2717801"/>
            <a:ext cx="3322638" cy="2862263"/>
            <a:chOff x="2400" y="3168"/>
            <a:chExt cx="1920" cy="816"/>
          </a:xfrm>
        </p:grpSpPr>
        <p:sp>
          <p:nvSpPr>
            <p:cNvPr id="14" name="Text Box 10">
              <a:extLst>
                <a:ext uri="{FF2B5EF4-FFF2-40B4-BE49-F238E27FC236}">
                  <a16:creationId xmlns:a16="http://schemas.microsoft.com/office/drawing/2014/main" id="{AFBCA289-614F-4002-AA35-A16FBDBCF566}"/>
                </a:ext>
              </a:extLst>
            </p:cNvPr>
            <p:cNvSpPr txBox="1">
              <a:spLocks noChangeArrowheads="1"/>
            </p:cNvSpPr>
            <p:nvPr/>
          </p:nvSpPr>
          <p:spPr bwMode="auto">
            <a:xfrm>
              <a:off x="2400" y="3168"/>
              <a:ext cx="1920" cy="81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r>
                <a:rPr lang="en-US" b="1">
                  <a:solidFill>
                    <a:srgbClr val="3333CC"/>
                  </a:solidFill>
                  <a:latin typeface="Times New Roman" pitchFamily="18" charset="0"/>
                </a:rPr>
                <a:t>s</a:t>
              </a:r>
              <a:endParaRPr lang="en-US">
                <a:solidFill>
                  <a:srgbClr val="3333CC"/>
                </a:solidFill>
              </a:endParaRPr>
            </a:p>
          </p:txBody>
        </p:sp>
        <p:sp>
          <p:nvSpPr>
            <p:cNvPr id="70671" name="Text Box 11">
              <a:extLst>
                <a:ext uri="{FF2B5EF4-FFF2-40B4-BE49-F238E27FC236}">
                  <a16:creationId xmlns:a16="http://schemas.microsoft.com/office/drawing/2014/main" id="{F0F6B03A-CBD3-46C4-8710-3026CDA43582}"/>
                </a:ext>
              </a:extLst>
            </p:cNvPr>
            <p:cNvSpPr txBox="1">
              <a:spLocks noChangeArrowheads="1"/>
            </p:cNvSpPr>
            <p:nvPr/>
          </p:nvSpPr>
          <p:spPr bwMode="auto">
            <a:xfrm>
              <a:off x="2928" y="3240"/>
              <a:ext cx="57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en-US" altLang="ar-SA" sz="1800" b="1">
                  <a:solidFill>
                    <a:srgbClr val="3333CC"/>
                  </a:solidFill>
                  <a:latin typeface="Times New Roman" panose="02020603050405020304" pitchFamily="18" charset="0"/>
                  <a:cs typeface="Arial" panose="020B0604020202020204" pitchFamily="34" charset="0"/>
                </a:rPr>
                <a:t>A and B</a:t>
              </a:r>
              <a:endParaRPr lang="en-US" altLang="ar-SA" sz="1800">
                <a:solidFill>
                  <a:srgbClr val="3333CC"/>
                </a:solidFill>
                <a:latin typeface="Arial" panose="020B0604020202020204" pitchFamily="34" charset="0"/>
                <a:cs typeface="Arial" panose="020B0604020202020204" pitchFamily="34" charset="0"/>
              </a:endParaRPr>
            </a:p>
          </p:txBody>
        </p:sp>
        <p:sp>
          <p:nvSpPr>
            <p:cNvPr id="70672" name="Oval 15">
              <a:extLst>
                <a:ext uri="{FF2B5EF4-FFF2-40B4-BE49-F238E27FC236}">
                  <a16:creationId xmlns:a16="http://schemas.microsoft.com/office/drawing/2014/main" id="{201DDFDB-4B56-4FB3-B8AC-6331F6A40D66}"/>
                </a:ext>
              </a:extLst>
            </p:cNvPr>
            <p:cNvSpPr>
              <a:spLocks noChangeArrowheads="1"/>
            </p:cNvSpPr>
            <p:nvPr/>
          </p:nvSpPr>
          <p:spPr bwMode="auto">
            <a:xfrm>
              <a:off x="2880" y="3552"/>
              <a:ext cx="432" cy="384"/>
            </a:xfrm>
            <a:prstGeom prst="ellipse">
              <a:avLst/>
            </a:prstGeom>
            <a:solidFill>
              <a:srgbClr val="FFFFFF"/>
            </a:solidFill>
            <a:ln w="12700">
              <a:solidFill>
                <a:srgbClr val="000000"/>
              </a:solidFill>
              <a:round/>
              <a:headEnd/>
              <a:tailEnd/>
            </a:ln>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endParaRPr lang="ar-SA" altLang="ar-SA" sz="1800">
                <a:solidFill>
                  <a:srgbClr val="3333CC"/>
                </a:solidFill>
                <a:latin typeface="Arial" panose="020B0604020202020204" pitchFamily="34" charset="0"/>
                <a:cs typeface="Arial" panose="020B0604020202020204" pitchFamily="34" charset="0"/>
              </a:endParaRPr>
            </a:p>
          </p:txBody>
        </p:sp>
        <p:sp>
          <p:nvSpPr>
            <p:cNvPr id="70673" name="Oval 16">
              <a:extLst>
                <a:ext uri="{FF2B5EF4-FFF2-40B4-BE49-F238E27FC236}">
                  <a16:creationId xmlns:a16="http://schemas.microsoft.com/office/drawing/2014/main" id="{98BBB211-BD52-4B61-9990-1FAB35734A5D}"/>
                </a:ext>
              </a:extLst>
            </p:cNvPr>
            <p:cNvSpPr>
              <a:spLocks noChangeArrowheads="1"/>
            </p:cNvSpPr>
            <p:nvPr/>
          </p:nvSpPr>
          <p:spPr bwMode="auto">
            <a:xfrm>
              <a:off x="3216" y="3552"/>
              <a:ext cx="432" cy="38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endParaRPr lang="ar-SA" altLang="ar-SA" sz="1800">
                <a:solidFill>
                  <a:srgbClr val="3333CC"/>
                </a:solidFill>
                <a:latin typeface="Arial" panose="020B0604020202020204" pitchFamily="34" charset="0"/>
                <a:cs typeface="Arial" panose="020B0604020202020204" pitchFamily="34" charset="0"/>
              </a:endParaRPr>
            </a:p>
          </p:txBody>
        </p:sp>
        <p:sp>
          <p:nvSpPr>
            <p:cNvPr id="70674" name="Line 15">
              <a:extLst>
                <a:ext uri="{FF2B5EF4-FFF2-40B4-BE49-F238E27FC236}">
                  <a16:creationId xmlns:a16="http://schemas.microsoft.com/office/drawing/2014/main" id="{7FC5865E-5750-4BFA-A2C8-A3055B095BBD}"/>
                </a:ext>
              </a:extLst>
            </p:cNvPr>
            <p:cNvSpPr>
              <a:spLocks noChangeShapeType="1"/>
            </p:cNvSpPr>
            <p:nvPr/>
          </p:nvSpPr>
          <p:spPr bwMode="auto">
            <a:xfrm>
              <a:off x="2784" y="3744"/>
              <a:ext cx="21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70675" name="Line 16">
              <a:extLst>
                <a:ext uri="{FF2B5EF4-FFF2-40B4-BE49-F238E27FC236}">
                  <a16:creationId xmlns:a16="http://schemas.microsoft.com/office/drawing/2014/main" id="{3F1F505E-58E3-4127-945C-1B5871BBF3BD}"/>
                </a:ext>
              </a:extLst>
            </p:cNvPr>
            <p:cNvSpPr>
              <a:spLocks noChangeShapeType="1"/>
            </p:cNvSpPr>
            <p:nvPr/>
          </p:nvSpPr>
          <p:spPr bwMode="auto">
            <a:xfrm flipH="1">
              <a:off x="3552" y="3696"/>
              <a:ext cx="21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70676" name="Rectangle 19">
              <a:extLst>
                <a:ext uri="{FF2B5EF4-FFF2-40B4-BE49-F238E27FC236}">
                  <a16:creationId xmlns:a16="http://schemas.microsoft.com/office/drawing/2014/main" id="{06DDBC0E-FEA5-4891-B3F3-76E651A96842}"/>
                </a:ext>
              </a:extLst>
            </p:cNvPr>
            <p:cNvSpPr>
              <a:spLocks noChangeArrowheads="1"/>
            </p:cNvSpPr>
            <p:nvPr/>
          </p:nvSpPr>
          <p:spPr bwMode="auto">
            <a:xfrm>
              <a:off x="3800" y="3615"/>
              <a:ext cx="20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eaLnBrk="1" fontAlgn="base" hangingPunct="1">
                <a:spcBef>
                  <a:spcPct val="0"/>
                </a:spcBef>
                <a:spcAft>
                  <a:spcPct val="0"/>
                </a:spcAft>
              </a:pPr>
              <a:r>
                <a:rPr lang="en-US" altLang="ar-SA" sz="1800" b="1">
                  <a:solidFill>
                    <a:srgbClr val="3333CC"/>
                  </a:solidFill>
                  <a:latin typeface="Arial" panose="020B0604020202020204" pitchFamily="34" charset="0"/>
                  <a:cs typeface="Arial" panose="020B0604020202020204" pitchFamily="34" charset="0"/>
                </a:rPr>
                <a:t>B</a:t>
              </a:r>
            </a:p>
          </p:txBody>
        </p:sp>
        <p:sp>
          <p:nvSpPr>
            <p:cNvPr id="70677" name="Rectangle 20">
              <a:extLst>
                <a:ext uri="{FF2B5EF4-FFF2-40B4-BE49-F238E27FC236}">
                  <a16:creationId xmlns:a16="http://schemas.microsoft.com/office/drawing/2014/main" id="{D695D3FC-3181-40E6-83D8-8F6AF403092C}"/>
                </a:ext>
              </a:extLst>
            </p:cNvPr>
            <p:cNvSpPr>
              <a:spLocks noChangeArrowheads="1"/>
            </p:cNvSpPr>
            <p:nvPr/>
          </p:nvSpPr>
          <p:spPr bwMode="auto">
            <a:xfrm>
              <a:off x="2552" y="3663"/>
              <a:ext cx="20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eaLnBrk="1" fontAlgn="base" hangingPunct="1">
                <a:spcBef>
                  <a:spcPct val="0"/>
                </a:spcBef>
                <a:spcAft>
                  <a:spcPct val="0"/>
                </a:spcAft>
              </a:pPr>
              <a:r>
                <a:rPr lang="arn-CL" altLang="ar-SA" sz="1800" b="1">
                  <a:solidFill>
                    <a:srgbClr val="3333CC"/>
                  </a:solidFill>
                  <a:latin typeface="Arial" panose="020B0604020202020204" pitchFamily="34" charset="0"/>
                  <a:cs typeface="Arial" panose="020B0604020202020204" pitchFamily="34" charset="0"/>
                </a:rPr>
                <a:t>A</a:t>
              </a:r>
              <a:endParaRPr lang="en-US" altLang="ar-SA" sz="1800" b="1">
                <a:solidFill>
                  <a:srgbClr val="3333CC"/>
                </a:solidFill>
                <a:latin typeface="Arial" panose="020B0604020202020204" pitchFamily="34" charset="0"/>
                <a:cs typeface="Arial" panose="020B0604020202020204" pitchFamily="34" charset="0"/>
              </a:endParaRPr>
            </a:p>
          </p:txBody>
        </p:sp>
        <p:sp>
          <p:nvSpPr>
            <p:cNvPr id="70678" name="Line 12">
              <a:extLst>
                <a:ext uri="{FF2B5EF4-FFF2-40B4-BE49-F238E27FC236}">
                  <a16:creationId xmlns:a16="http://schemas.microsoft.com/office/drawing/2014/main" id="{18351DC5-2F5E-4BD5-AE3E-31910B155202}"/>
                </a:ext>
              </a:extLst>
            </p:cNvPr>
            <p:cNvSpPr>
              <a:spLocks noChangeShapeType="1"/>
            </p:cNvSpPr>
            <p:nvPr/>
          </p:nvSpPr>
          <p:spPr bwMode="auto">
            <a:xfrm>
              <a:off x="3264" y="3408"/>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grpSp>
      <p:grpSp>
        <p:nvGrpSpPr>
          <p:cNvPr id="70667" name="Group 25">
            <a:extLst>
              <a:ext uri="{FF2B5EF4-FFF2-40B4-BE49-F238E27FC236}">
                <a16:creationId xmlns:a16="http://schemas.microsoft.com/office/drawing/2014/main" id="{2DD0389F-A3F1-4077-9839-0BD62FBC5388}"/>
              </a:ext>
            </a:extLst>
          </p:cNvPr>
          <p:cNvGrpSpPr>
            <a:grpSpLocks/>
          </p:cNvGrpSpPr>
          <p:nvPr/>
        </p:nvGrpSpPr>
        <p:grpSpPr bwMode="auto">
          <a:xfrm>
            <a:off x="5459414" y="2717801"/>
            <a:ext cx="4943475" cy="2862263"/>
            <a:chOff x="-60" y="1185"/>
            <a:chExt cx="5752" cy="1803"/>
          </a:xfrm>
        </p:grpSpPr>
        <p:sp>
          <p:nvSpPr>
            <p:cNvPr id="27" name="Text Box 4">
              <a:extLst>
                <a:ext uri="{FF2B5EF4-FFF2-40B4-BE49-F238E27FC236}">
                  <a16:creationId xmlns:a16="http://schemas.microsoft.com/office/drawing/2014/main" id="{576A0931-44BA-49B8-841D-57098B7B0222}"/>
                </a:ext>
              </a:extLst>
            </p:cNvPr>
            <p:cNvSpPr txBox="1">
              <a:spLocks noChangeArrowheads="1"/>
            </p:cNvSpPr>
            <p:nvPr/>
          </p:nvSpPr>
          <p:spPr bwMode="auto">
            <a:xfrm>
              <a:off x="-60" y="1185"/>
              <a:ext cx="5752" cy="1803"/>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ar-SA" dirty="0">
                  <a:solidFill>
                    <a:srgbClr val="3333CC"/>
                  </a:solidFill>
                  <a:cs typeface="Arial" panose="020B0604020202020204" pitchFamily="34" charset="0"/>
                </a:rPr>
                <a:t>الآن </a:t>
              </a:r>
              <a:r>
                <a:rPr lang="en-US" dirty="0">
                  <a:solidFill>
                    <a:srgbClr val="3333CC"/>
                  </a:solidFill>
                </a:rPr>
                <a:t>P (A) + P (B)</a:t>
              </a:r>
              <a:r>
                <a:rPr lang="ar-SA" dirty="0">
                  <a:solidFill>
                    <a:srgbClr val="3333CC"/>
                  </a:solidFill>
                  <a:cs typeface="Arial" panose="020B0604020202020204" pitchFamily="34" charset="0"/>
                </a:rPr>
                <a:t> تمثل مجموع الحالات المواتية للحادث </a:t>
              </a:r>
              <a:r>
                <a:rPr lang="en-US" dirty="0">
                  <a:solidFill>
                    <a:srgbClr val="3333CC"/>
                  </a:solidFill>
                </a:rPr>
                <a:t>A</a:t>
              </a:r>
              <a:r>
                <a:rPr lang="ar-SA" dirty="0">
                  <a:solidFill>
                    <a:srgbClr val="3333CC"/>
                  </a:solidFill>
                  <a:cs typeface="Arial" panose="020B0604020202020204" pitchFamily="34" charset="0"/>
                </a:rPr>
                <a:t> مضافاً إليها مجموع الحالات المواتية للحادث </a:t>
              </a:r>
              <a:r>
                <a:rPr lang="en-US" dirty="0">
                  <a:solidFill>
                    <a:srgbClr val="3333CC"/>
                  </a:solidFill>
                </a:rPr>
                <a:t>B</a:t>
              </a:r>
              <a:r>
                <a:rPr lang="ar-SA" dirty="0">
                  <a:solidFill>
                    <a:srgbClr val="3333CC"/>
                  </a:solidFill>
                  <a:cs typeface="Arial" panose="020B0604020202020204" pitchFamily="34" charset="0"/>
                </a:rPr>
                <a:t> ولكن يجب ملاحظة أن كل من الحالات المواتية للحادث </a:t>
              </a:r>
              <a:r>
                <a:rPr lang="en-US" dirty="0">
                  <a:solidFill>
                    <a:srgbClr val="3333CC"/>
                  </a:solidFill>
                </a:rPr>
                <a:t>A</a:t>
              </a:r>
              <a:r>
                <a:rPr lang="ar-SA" dirty="0">
                  <a:solidFill>
                    <a:srgbClr val="3333CC"/>
                  </a:solidFill>
                  <a:cs typeface="Arial" panose="020B0604020202020204" pitchFamily="34" charset="0"/>
                </a:rPr>
                <a:t> وتلك المواتية للحادث </a:t>
              </a:r>
              <a:r>
                <a:rPr lang="en-US" dirty="0">
                  <a:solidFill>
                    <a:srgbClr val="3333CC"/>
                  </a:solidFill>
                </a:rPr>
                <a:t>B</a:t>
              </a:r>
              <a:r>
                <a:rPr lang="ar-SA" dirty="0">
                  <a:solidFill>
                    <a:srgbClr val="3333CC"/>
                  </a:solidFill>
                  <a:cs typeface="Arial" panose="020B0604020202020204" pitchFamily="34" charset="0"/>
                </a:rPr>
                <a:t> تتضمن الحالات المواتية لوقوع </a:t>
              </a:r>
              <a:r>
                <a:rPr lang="en-US" dirty="0">
                  <a:solidFill>
                    <a:srgbClr val="3333CC"/>
                  </a:solidFill>
                </a:rPr>
                <a:t>A</a:t>
              </a:r>
              <a:r>
                <a:rPr lang="ar-SA" dirty="0">
                  <a:solidFill>
                    <a:srgbClr val="3333CC"/>
                  </a:solidFill>
                  <a:cs typeface="Arial" panose="020B0604020202020204" pitchFamily="34" charset="0"/>
                </a:rPr>
                <a:t> و </a:t>
              </a:r>
              <a:r>
                <a:rPr lang="en-US" dirty="0">
                  <a:solidFill>
                    <a:srgbClr val="3333CC"/>
                  </a:solidFill>
                </a:rPr>
                <a:t>B</a:t>
              </a:r>
              <a:r>
                <a:rPr lang="ar-SA" dirty="0">
                  <a:solidFill>
                    <a:srgbClr val="3333CC"/>
                  </a:solidFill>
                  <a:cs typeface="Arial" panose="020B0604020202020204" pitchFamily="34" charset="0"/>
                </a:rPr>
                <a:t> معاً ، وبهذا فإنه في حالة جمع </a:t>
              </a:r>
              <a:r>
                <a:rPr lang="en-US" dirty="0">
                  <a:solidFill>
                    <a:srgbClr val="3333CC"/>
                  </a:solidFill>
                </a:rPr>
                <a:t>P (A)</a:t>
              </a:r>
              <a:r>
                <a:rPr lang="ar-SA" dirty="0">
                  <a:solidFill>
                    <a:srgbClr val="3333CC"/>
                  </a:solidFill>
                  <a:cs typeface="Arial" panose="020B0604020202020204" pitchFamily="34" charset="0"/>
                </a:rPr>
                <a:t> و </a:t>
              </a:r>
              <a:r>
                <a:rPr lang="en-US" dirty="0">
                  <a:solidFill>
                    <a:srgbClr val="3333CC"/>
                  </a:solidFill>
                </a:rPr>
                <a:t>(B)</a:t>
              </a:r>
              <a:r>
                <a:rPr lang="ar-JO" dirty="0">
                  <a:solidFill>
                    <a:srgbClr val="3333CC"/>
                  </a:solidFill>
                  <a:cs typeface="Arial" panose="020B0604020202020204" pitchFamily="34" charset="0"/>
                </a:rPr>
                <a:t> </a:t>
              </a:r>
              <a:r>
                <a:rPr lang="en-US" dirty="0">
                  <a:solidFill>
                    <a:srgbClr val="3333CC"/>
                  </a:solidFill>
                </a:rPr>
                <a:t>P</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فإننا نجمع </a:t>
              </a:r>
              <a:r>
                <a:rPr lang="ar-JO" dirty="0">
                  <a:solidFill>
                    <a:srgbClr val="3333CC"/>
                  </a:solidFill>
                  <a:cs typeface="Arial" panose="020B0604020202020204" pitchFamily="34" charset="0"/>
                </a:rPr>
                <a:t/>
              </a:r>
              <a:br>
                <a:rPr lang="ar-JO" dirty="0">
                  <a:solidFill>
                    <a:srgbClr val="3333CC"/>
                  </a:solidFill>
                  <a:cs typeface="Arial" panose="020B0604020202020204" pitchFamily="34" charset="0"/>
                </a:rPr>
              </a:br>
              <a:r>
                <a:rPr lang="ar-JO" dirty="0">
                  <a:solidFill>
                    <a:srgbClr val="3333CC"/>
                  </a:solidFill>
                  <a:cs typeface="Arial" panose="020B0604020202020204" pitchFamily="34" charset="0"/>
                </a:rPr>
                <a:t>(</a:t>
              </a:r>
              <a:r>
                <a:rPr lang="en-US" dirty="0">
                  <a:solidFill>
                    <a:srgbClr val="3333CC"/>
                  </a:solidFill>
                </a:rPr>
                <a:t>B</a:t>
              </a:r>
              <a:r>
                <a:rPr lang="ar-SA" dirty="0">
                  <a:solidFill>
                    <a:srgbClr val="3333CC"/>
                  </a:solidFill>
                  <a:cs typeface="Arial" panose="020B0604020202020204" pitchFamily="34" charset="0"/>
                </a:rPr>
                <a:t> و </a:t>
              </a:r>
              <a:r>
                <a:rPr lang="en-US" dirty="0">
                  <a:solidFill>
                    <a:srgbClr val="3333CC"/>
                  </a:solidFill>
                </a:rPr>
                <a:t>A</a:t>
              </a:r>
              <a:r>
                <a:rPr lang="ar-JO" dirty="0">
                  <a:solidFill>
                    <a:srgbClr val="3333CC"/>
                  </a:solidFill>
                  <a:cs typeface="Arial" panose="020B0604020202020204" pitchFamily="34" charset="0"/>
                </a:rPr>
                <a:t>) </a:t>
              </a:r>
              <a:r>
                <a:rPr lang="en-US" dirty="0">
                  <a:solidFill>
                    <a:srgbClr val="3333CC"/>
                  </a:solidFill>
                </a:rPr>
                <a:t>P</a:t>
              </a:r>
              <a:r>
                <a:rPr lang="ar-SA" dirty="0">
                  <a:solidFill>
                    <a:srgbClr val="3333CC"/>
                  </a:solidFill>
                  <a:cs typeface="Arial" panose="020B0604020202020204" pitchFamily="34" charset="0"/>
                </a:rPr>
                <a:t> مرتين ، لهذا لابد من طرح (</a:t>
              </a:r>
              <a:r>
                <a:rPr lang="en-US" dirty="0">
                  <a:solidFill>
                    <a:srgbClr val="3333CC"/>
                  </a:solidFill>
                </a:rPr>
                <a:t>B </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و </a:t>
              </a:r>
              <a:r>
                <a:rPr lang="en-US" dirty="0">
                  <a:solidFill>
                    <a:srgbClr val="3333CC"/>
                  </a:solidFill>
                </a:rPr>
                <a:t>A</a:t>
              </a:r>
              <a:r>
                <a:rPr lang="ar-JO" dirty="0">
                  <a:solidFill>
                    <a:srgbClr val="3333CC"/>
                  </a:solidFill>
                  <a:cs typeface="Arial" panose="020B0604020202020204" pitchFamily="34" charset="0"/>
                </a:rPr>
                <a:t>) </a:t>
              </a:r>
              <a:r>
                <a:rPr lang="en-US" dirty="0">
                  <a:solidFill>
                    <a:srgbClr val="3333CC"/>
                  </a:solidFill>
                </a:rPr>
                <a:t>P</a:t>
              </a:r>
              <a:r>
                <a:rPr lang="ar-SA" dirty="0">
                  <a:solidFill>
                    <a:srgbClr val="3333CC"/>
                  </a:solidFill>
                  <a:cs typeface="Arial" panose="020B0604020202020204" pitchFamily="34" charset="0"/>
                </a:rPr>
                <a:t> مرة واحدة لنحصل على الاحتمال (</a:t>
              </a:r>
              <a:r>
                <a:rPr lang="en-US" dirty="0">
                  <a:solidFill>
                    <a:srgbClr val="3333CC"/>
                  </a:solidFill>
                </a:rPr>
                <a:t>B</a:t>
              </a:r>
              <a:r>
                <a:rPr lang="ar-SA" dirty="0">
                  <a:solidFill>
                    <a:srgbClr val="3333CC"/>
                  </a:solidFill>
                  <a:cs typeface="Arial" panose="020B0604020202020204" pitchFamily="34" charset="0"/>
                </a:rPr>
                <a:t> أو </a:t>
              </a:r>
              <a:r>
                <a:rPr lang="en-US" dirty="0">
                  <a:solidFill>
                    <a:srgbClr val="3333CC"/>
                  </a:solidFill>
                </a:rPr>
                <a:t>A</a:t>
              </a:r>
              <a:r>
                <a:rPr lang="ar-JO" dirty="0">
                  <a:solidFill>
                    <a:srgbClr val="3333CC"/>
                  </a:solidFill>
                  <a:cs typeface="Arial" panose="020B0604020202020204" pitchFamily="34" charset="0"/>
                </a:rPr>
                <a:t>) </a:t>
              </a:r>
              <a:r>
                <a:rPr lang="en-US" dirty="0">
                  <a:solidFill>
                    <a:srgbClr val="3333CC"/>
                  </a:solidFill>
                </a:rPr>
                <a:t>P</a:t>
              </a:r>
              <a:r>
                <a:rPr lang="ar-SA" dirty="0">
                  <a:solidFill>
                    <a:srgbClr val="3333CC"/>
                  </a:solidFill>
                  <a:cs typeface="Arial" panose="020B0604020202020204" pitchFamily="34" charset="0"/>
                </a:rPr>
                <a:t> وهذا هو </a:t>
              </a:r>
              <a:r>
                <a:rPr lang="ar-JO" dirty="0">
                  <a:solidFill>
                    <a:srgbClr val="3333CC"/>
                  </a:solidFill>
                  <a:cs typeface="Arial" panose="020B0604020202020204" pitchFamily="34" charset="0"/>
                </a:rPr>
                <a:t>: </a:t>
              </a:r>
            </a:p>
            <a:p>
              <a:pPr>
                <a:defRPr/>
              </a:pPr>
              <a:r>
                <a:rPr lang="ar-JO" dirty="0">
                  <a:solidFill>
                    <a:srgbClr val="3333CC"/>
                  </a:solidFill>
                  <a:cs typeface="Arial" panose="020B0604020202020204" pitchFamily="34" charset="0"/>
                </a:rPr>
                <a:t>      (</a:t>
              </a:r>
              <a:r>
                <a:rPr lang="en-US" dirty="0">
                  <a:solidFill>
                    <a:srgbClr val="3333CC"/>
                  </a:solidFill>
                </a:rPr>
                <a:t>B</a:t>
              </a:r>
              <a:r>
                <a:rPr lang="ar-SA" dirty="0">
                  <a:solidFill>
                    <a:srgbClr val="3333CC"/>
                  </a:solidFill>
                  <a:cs typeface="Arial" panose="020B0604020202020204" pitchFamily="34" charset="0"/>
                </a:rPr>
                <a:t> و </a:t>
              </a:r>
              <a:r>
                <a:rPr lang="en-US" dirty="0">
                  <a:solidFill>
                    <a:srgbClr val="3333CC"/>
                  </a:solidFill>
                </a:rPr>
                <a:t>A</a:t>
              </a:r>
              <a:r>
                <a:rPr lang="ar-JO" dirty="0">
                  <a:solidFill>
                    <a:srgbClr val="3333CC"/>
                  </a:solidFill>
                  <a:cs typeface="Arial" panose="020B0604020202020204" pitchFamily="34" charset="0"/>
                </a:rPr>
                <a:t>) </a:t>
              </a:r>
              <a:r>
                <a:rPr lang="en-US" dirty="0">
                  <a:solidFill>
                    <a:srgbClr val="3333CC"/>
                  </a:solidFill>
                </a:rPr>
                <a:t>P</a:t>
              </a:r>
              <a:r>
                <a:rPr lang="ar-JO" dirty="0">
                  <a:solidFill>
                    <a:srgbClr val="3333CC"/>
                  </a:solidFill>
                  <a:cs typeface="Arial" panose="020B0604020202020204" pitchFamily="34" charset="0"/>
                </a:rPr>
                <a:t> – </a:t>
              </a:r>
              <a:r>
                <a:rPr lang="en-US" dirty="0">
                  <a:solidFill>
                    <a:srgbClr val="3333CC"/>
                  </a:solidFill>
                </a:rPr>
                <a:t>P (A) + P (B)</a:t>
              </a:r>
              <a:r>
                <a:rPr lang="ar-JO" dirty="0">
                  <a:solidFill>
                    <a:srgbClr val="3333CC"/>
                  </a:solidFill>
                  <a:cs typeface="Arial" panose="020B0604020202020204" pitchFamily="34" charset="0"/>
                </a:rPr>
                <a:t> =( </a:t>
              </a:r>
              <a:r>
                <a:rPr lang="en-US" dirty="0">
                  <a:solidFill>
                    <a:srgbClr val="3333CC"/>
                  </a:solidFill>
                </a:rPr>
                <a:t>B</a:t>
              </a:r>
              <a:r>
                <a:rPr lang="ar-SA" dirty="0">
                  <a:solidFill>
                    <a:srgbClr val="3333CC"/>
                  </a:solidFill>
                  <a:cs typeface="Arial" panose="020B0604020202020204" pitchFamily="34" charset="0"/>
                </a:rPr>
                <a:t> او </a:t>
              </a:r>
              <a:r>
                <a:rPr lang="en-US" dirty="0">
                  <a:solidFill>
                    <a:srgbClr val="3333CC"/>
                  </a:solidFill>
                </a:rPr>
                <a:t>A</a:t>
              </a:r>
              <a:r>
                <a:rPr lang="ar-JO" dirty="0">
                  <a:solidFill>
                    <a:srgbClr val="3333CC"/>
                  </a:solidFill>
                  <a:cs typeface="Arial" panose="020B0604020202020204" pitchFamily="34" charset="0"/>
                </a:rPr>
                <a:t>) </a:t>
              </a:r>
              <a:r>
                <a:rPr lang="en-US" dirty="0">
                  <a:solidFill>
                    <a:srgbClr val="3333CC"/>
                  </a:solidFill>
                </a:rPr>
                <a:t>P</a:t>
              </a:r>
              <a:r>
                <a:rPr lang="ar-JO" dirty="0">
                  <a:solidFill>
                    <a:srgbClr val="3333CC"/>
                  </a:solidFill>
                  <a:cs typeface="Arial" panose="020B0604020202020204" pitchFamily="34" charset="0"/>
                </a:rPr>
                <a:t>  </a:t>
              </a:r>
            </a:p>
            <a:p>
              <a:pPr>
                <a:defRPr/>
              </a:pPr>
              <a:r>
                <a:rPr lang="ar-SA" dirty="0">
                  <a:solidFill>
                    <a:srgbClr val="3333CC"/>
                  </a:solidFill>
                  <a:cs typeface="Arial" panose="020B0604020202020204" pitchFamily="34" charset="0"/>
                </a:rPr>
                <a:t>أو </a:t>
              </a:r>
            </a:p>
            <a:p>
              <a:pPr algn="l" rtl="0">
                <a:defRPr/>
              </a:pPr>
              <a:r>
                <a:rPr lang="ar-SA" dirty="0">
                  <a:solidFill>
                    <a:srgbClr val="3333CC"/>
                  </a:solidFill>
                  <a:cs typeface="Arial" panose="020B0604020202020204" pitchFamily="34" charset="0"/>
                </a:rPr>
                <a:t>	</a:t>
              </a:r>
              <a:r>
                <a:rPr lang="en-US" dirty="0">
                  <a:solidFill>
                    <a:srgbClr val="3333CC"/>
                  </a:solidFill>
                </a:rPr>
                <a:t>P (AUB) = P (A) + P(B) – P (A    B)</a:t>
              </a:r>
            </a:p>
          </p:txBody>
        </p:sp>
        <p:pic>
          <p:nvPicPr>
            <p:cNvPr id="28" name="Picture 27">
              <a:extLst>
                <a:ext uri="{FF2B5EF4-FFF2-40B4-BE49-F238E27FC236}">
                  <a16:creationId xmlns:a16="http://schemas.microsoft.com/office/drawing/2014/main" id="{44680C77-0D28-4F8C-A558-4E7BDC3E0620}"/>
                </a:ext>
              </a:extLst>
            </p:cNvPr>
            <p:cNvPicPr>
              <a:picLocks noChangeAspect="1" noChangeArrowheads="1"/>
            </p:cNvPicPr>
            <p:nvPr/>
          </p:nvPicPr>
          <p:blipFill>
            <a:blip r:embed="rId4"/>
            <a:srcRect/>
            <a:stretch>
              <a:fillRect/>
            </a:stretch>
          </p:blipFill>
          <p:spPr bwMode="auto">
            <a:xfrm>
              <a:off x="4593" y="2803"/>
              <a:ext cx="399" cy="127"/>
            </a:xfrm>
            <a:prstGeom prst="rect">
              <a:avLst/>
            </a:prstGeom>
          </p:spPr>
          <p:style>
            <a:lnRef idx="2">
              <a:schemeClr val="accent5"/>
            </a:lnRef>
            <a:fillRef idx="1">
              <a:schemeClr val="lt1"/>
            </a:fillRef>
            <a:effectRef idx="0">
              <a:schemeClr val="accent5"/>
            </a:effectRef>
            <a:fontRef idx="minor">
              <a:schemeClr val="dk1"/>
            </a:fontRef>
          </p:style>
        </p:pic>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a:extLst>
              <a:ext uri="{FF2B5EF4-FFF2-40B4-BE49-F238E27FC236}">
                <a16:creationId xmlns:a16="http://schemas.microsoft.com/office/drawing/2014/main" id="{984D361E-3052-4790-A871-01B2E1DACCBD}"/>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3194CD7D-E197-4CDE-A76A-2D99C2F52062}"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8</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1683" name="Footer Placeholder 3">
            <a:extLst>
              <a:ext uri="{FF2B5EF4-FFF2-40B4-BE49-F238E27FC236}">
                <a16:creationId xmlns:a16="http://schemas.microsoft.com/office/drawing/2014/main" id="{56909046-0FA9-4DB0-A480-E274345A356D}"/>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1684" name="Picture 14">
            <a:extLst>
              <a:ext uri="{FF2B5EF4-FFF2-40B4-BE49-F238E27FC236}">
                <a16:creationId xmlns:a16="http://schemas.microsoft.com/office/drawing/2014/main" id="{52A70D72-47DC-4550-B256-9BE5FA773E1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15">
            <a:extLst>
              <a:ext uri="{FF2B5EF4-FFF2-40B4-BE49-F238E27FC236}">
                <a16:creationId xmlns:a16="http://schemas.microsoft.com/office/drawing/2014/main" id="{1481B7FE-B2D3-4ECA-92DD-EF60D30CFFC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1686" name="Rectangle 16">
            <a:extLst>
              <a:ext uri="{FF2B5EF4-FFF2-40B4-BE49-F238E27FC236}">
                <a16:creationId xmlns:a16="http://schemas.microsoft.com/office/drawing/2014/main" id="{1E7EE1B6-B0CE-4454-9C3F-FA15895A64BE}"/>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1687" name="Line 17">
            <a:extLst>
              <a:ext uri="{FF2B5EF4-FFF2-40B4-BE49-F238E27FC236}">
                <a16:creationId xmlns:a16="http://schemas.microsoft.com/office/drawing/2014/main" id="{6083A7BE-B5FB-4F9D-9DAD-C8576DA1F46E}"/>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BEE75A73-42DC-448B-BDB9-B1C99B9EE037}"/>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grpSp>
        <p:nvGrpSpPr>
          <p:cNvPr id="71689" name="Group 8">
            <a:extLst>
              <a:ext uri="{FF2B5EF4-FFF2-40B4-BE49-F238E27FC236}">
                <a16:creationId xmlns:a16="http://schemas.microsoft.com/office/drawing/2014/main" id="{146DC0FA-9CA2-4439-BD79-2679C026FBAE}"/>
              </a:ext>
            </a:extLst>
          </p:cNvPr>
          <p:cNvGrpSpPr>
            <a:grpSpLocks/>
          </p:cNvGrpSpPr>
          <p:nvPr/>
        </p:nvGrpSpPr>
        <p:grpSpPr bwMode="auto">
          <a:xfrm>
            <a:off x="2582863" y="3613150"/>
            <a:ext cx="7391400" cy="641350"/>
            <a:chOff x="684" y="2794"/>
            <a:chExt cx="4656" cy="404"/>
          </a:xfrm>
        </p:grpSpPr>
        <p:sp>
          <p:nvSpPr>
            <p:cNvPr id="71694" name="Text Box 6">
              <a:extLst>
                <a:ext uri="{FF2B5EF4-FFF2-40B4-BE49-F238E27FC236}">
                  <a16:creationId xmlns:a16="http://schemas.microsoft.com/office/drawing/2014/main" id="{8F932EC3-65B6-47CA-9D17-A63AEC4C9E6F}"/>
                </a:ext>
              </a:extLst>
            </p:cNvPr>
            <p:cNvSpPr txBox="1">
              <a:spLocks noChangeArrowheads="1"/>
            </p:cNvSpPr>
            <p:nvPr/>
          </p:nvSpPr>
          <p:spPr bwMode="auto">
            <a:xfrm>
              <a:off x="684" y="2794"/>
              <a:ext cx="46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800">
                  <a:solidFill>
                    <a:srgbClr val="3333CC"/>
                  </a:solidFill>
                  <a:latin typeface="Arial" panose="020B0604020202020204" pitchFamily="34" charset="0"/>
                  <a:cs typeface="Arial" panose="020B0604020202020204" pitchFamily="34" charset="0"/>
                </a:rPr>
                <a:t>إذا كان لدينا الحادثين المستقلين </a:t>
              </a:r>
              <a:r>
                <a:rPr lang="en-US" altLang="ar-SA" sz="1800">
                  <a:solidFill>
                    <a:srgbClr val="3333CC"/>
                  </a:solidFill>
                  <a:latin typeface="Arial" panose="020B0604020202020204" pitchFamily="34" charset="0"/>
                  <a:cs typeface="Arial" panose="020B0604020202020204" pitchFamily="34" charset="0"/>
                </a:rPr>
                <a:t>A</a:t>
              </a:r>
              <a:r>
                <a:rPr lang="ar-SA" altLang="ar-SA" sz="1800">
                  <a:solidFill>
                    <a:srgbClr val="3333CC"/>
                  </a:solidFill>
                  <a:latin typeface="Arial" panose="020B0604020202020204" pitchFamily="34" charset="0"/>
                  <a:cs typeface="Arial" panose="020B0604020202020204" pitchFamily="34" charset="0"/>
                </a:rPr>
                <a:t> و </a:t>
              </a:r>
              <a:r>
                <a:rPr lang="en-US" altLang="ar-SA" sz="1800">
                  <a:solidFill>
                    <a:srgbClr val="3333CC"/>
                  </a:solidFill>
                  <a:latin typeface="Arial" panose="020B0604020202020204" pitchFamily="34" charset="0"/>
                  <a:cs typeface="Arial" panose="020B0604020202020204" pitchFamily="34" charset="0"/>
                </a:rPr>
                <a:t>B</a:t>
              </a:r>
              <a:r>
                <a:rPr lang="ar-SA" altLang="ar-SA" sz="1800">
                  <a:solidFill>
                    <a:srgbClr val="3333CC"/>
                  </a:solidFill>
                  <a:latin typeface="Arial" panose="020B0604020202020204" pitchFamily="34" charset="0"/>
                  <a:cs typeface="Arial" panose="020B0604020202020204" pitchFamily="34" charset="0"/>
                </a:rPr>
                <a:t> فإن </a:t>
              </a:r>
            </a:p>
            <a:p>
              <a:pPr algn="l" rtl="0" eaLnBrk="1" fontAlgn="base" hangingPunct="1">
                <a:spcBef>
                  <a:spcPct val="0"/>
                </a:spcBef>
                <a:spcAft>
                  <a:spcPct val="0"/>
                </a:spcAft>
              </a:pPr>
              <a:r>
                <a:rPr lang="en-US" altLang="ar-SA" sz="1800" b="1">
                  <a:solidFill>
                    <a:srgbClr val="993300"/>
                  </a:solidFill>
                  <a:latin typeface="Arial" panose="020B0604020202020204" pitchFamily="34" charset="0"/>
                  <a:cs typeface="Arial" panose="020B0604020202020204" pitchFamily="34" charset="0"/>
                </a:rPr>
                <a:t>P(A</a:t>
              </a:r>
              <a:r>
                <a:rPr lang="ar-JO" altLang="ar-SA" sz="1800" b="1">
                  <a:solidFill>
                    <a:srgbClr val="993300"/>
                  </a:solidFill>
                  <a:latin typeface="Arial" panose="020B0604020202020204" pitchFamily="34" charset="0"/>
                  <a:cs typeface="Arial" panose="020B0604020202020204" pitchFamily="34" charset="0"/>
                </a:rPr>
                <a:t> </a:t>
              </a:r>
              <a:r>
                <a:rPr lang="en-US" altLang="ar-SA" sz="1800" b="1">
                  <a:solidFill>
                    <a:srgbClr val="993300"/>
                  </a:solidFill>
                  <a:latin typeface="Arial" panose="020B0604020202020204" pitchFamily="34" charset="0"/>
                  <a:cs typeface="Arial" panose="020B0604020202020204" pitchFamily="34" charset="0"/>
                </a:rPr>
                <a:t>  B) = P (A) P (B)</a:t>
              </a:r>
            </a:p>
          </p:txBody>
        </p:sp>
        <p:pic>
          <p:nvPicPr>
            <p:cNvPr id="71695" name="Picture 13">
              <a:extLst>
                <a:ext uri="{FF2B5EF4-FFF2-40B4-BE49-F238E27FC236}">
                  <a16:creationId xmlns:a16="http://schemas.microsoft.com/office/drawing/2014/main" id="{0EC8B26F-4386-40CE-9641-1386636F515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5" y="3021"/>
              <a:ext cx="144" cy="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71690" name="Group 9">
            <a:extLst>
              <a:ext uri="{FF2B5EF4-FFF2-40B4-BE49-F238E27FC236}">
                <a16:creationId xmlns:a16="http://schemas.microsoft.com/office/drawing/2014/main" id="{3B0C4CBD-E3DF-470A-99A0-F95C5C2B7547}"/>
              </a:ext>
            </a:extLst>
          </p:cNvPr>
          <p:cNvGrpSpPr>
            <a:grpSpLocks/>
          </p:cNvGrpSpPr>
          <p:nvPr/>
        </p:nvGrpSpPr>
        <p:grpSpPr bwMode="auto">
          <a:xfrm>
            <a:off x="2582863" y="1484314"/>
            <a:ext cx="7904162" cy="1747837"/>
            <a:chOff x="715" y="1891"/>
            <a:chExt cx="4979" cy="1101"/>
          </a:xfrm>
        </p:grpSpPr>
        <p:sp>
          <p:nvSpPr>
            <p:cNvPr id="11" name="Text Box 5">
              <a:extLst>
                <a:ext uri="{FF2B5EF4-FFF2-40B4-BE49-F238E27FC236}">
                  <a16:creationId xmlns:a16="http://schemas.microsoft.com/office/drawing/2014/main" id="{E1F6C227-B2C9-4515-9B8A-A933160DA8EB}"/>
                </a:ext>
              </a:extLst>
            </p:cNvPr>
            <p:cNvSpPr txBox="1">
              <a:spLocks noChangeArrowheads="1"/>
            </p:cNvSpPr>
            <p:nvPr/>
          </p:nvSpPr>
          <p:spPr bwMode="auto">
            <a:xfrm>
              <a:off x="715" y="2560"/>
              <a:ext cx="4656" cy="43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1" algn="ctr">
                <a:defRPr/>
              </a:pPr>
              <a:r>
                <a:rPr lang="ar-SA" sz="2000" b="1" dirty="0">
                  <a:solidFill>
                    <a:srgbClr val="3333CC"/>
                  </a:solidFill>
                  <a:latin typeface="Times New Roman" pitchFamily="18" charset="0"/>
                  <a:cs typeface="Times New Roman" pitchFamily="18" charset="0"/>
                </a:rPr>
                <a:t>أن احتمال حدوث حادثين مستقلين أو أكثر معاً يساوي حاصل ضرب احتمال حدوث كل واحد من هذه الحوادث ببعضها بعضاً</a:t>
              </a:r>
              <a:endParaRPr lang="en-US" sz="2000" dirty="0">
                <a:solidFill>
                  <a:srgbClr val="3333CC"/>
                </a:solidFill>
              </a:endParaRPr>
            </a:p>
          </p:txBody>
        </p:sp>
        <p:sp>
          <p:nvSpPr>
            <p:cNvPr id="71693" name="Rectangle 11">
              <a:extLst>
                <a:ext uri="{FF2B5EF4-FFF2-40B4-BE49-F238E27FC236}">
                  <a16:creationId xmlns:a16="http://schemas.microsoft.com/office/drawing/2014/main" id="{9D84CBC2-AED6-45B5-B809-24A13E86C526}"/>
                </a:ext>
              </a:extLst>
            </p:cNvPr>
            <p:cNvSpPr>
              <a:spLocks noChangeArrowheads="1"/>
            </p:cNvSpPr>
            <p:nvPr/>
          </p:nvSpPr>
          <p:spPr bwMode="auto">
            <a:xfrm>
              <a:off x="4004" y="1891"/>
              <a:ext cx="169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457200" indent="-4572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buFont typeface="Trebuchet MS" panose="020B0603020202020204" pitchFamily="34" charset="0"/>
                <a:buAutoNum type="arabicPeriod" startAt="2"/>
              </a:pPr>
              <a:r>
                <a:rPr lang="ar-SA" altLang="ar-SA" sz="2400" b="1">
                  <a:solidFill>
                    <a:srgbClr val="3333CC"/>
                  </a:solidFill>
                  <a:latin typeface="Arial" panose="020B0604020202020204" pitchFamily="34" charset="0"/>
                  <a:cs typeface="Arial" panose="020B0604020202020204" pitchFamily="34" charset="0"/>
                </a:rPr>
                <a:t>ضـــرب الاحتــمالات</a:t>
              </a:r>
              <a:r>
                <a:rPr lang="en-US" altLang="ar-SA" sz="1800">
                  <a:solidFill>
                    <a:srgbClr val="3333CC"/>
                  </a:solidFill>
                  <a:latin typeface="Arial" panose="020B0604020202020204" pitchFamily="34" charset="0"/>
                  <a:cs typeface="Arial" panose="020B0604020202020204" pitchFamily="34" charset="0"/>
                </a:rPr>
                <a:t> </a:t>
              </a:r>
            </a:p>
          </p:txBody>
        </p:sp>
      </p:grpSp>
      <p:sp>
        <p:nvSpPr>
          <p:cNvPr id="71691" name="TextBox 1">
            <a:extLst>
              <a:ext uri="{FF2B5EF4-FFF2-40B4-BE49-F238E27FC236}">
                <a16:creationId xmlns:a16="http://schemas.microsoft.com/office/drawing/2014/main" id="{58759B1F-5E82-4147-9889-A57B86DD258B}"/>
              </a:ext>
            </a:extLst>
          </p:cNvPr>
          <p:cNvSpPr txBox="1">
            <a:spLocks noChangeArrowheads="1"/>
          </p:cNvSpPr>
          <p:nvPr/>
        </p:nvSpPr>
        <p:spPr bwMode="auto">
          <a:xfrm>
            <a:off x="6103938" y="2066926"/>
            <a:ext cx="415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b="1">
                <a:solidFill>
                  <a:srgbClr val="0033CC"/>
                </a:solidFill>
                <a:cs typeface="Arial" panose="020B0604020202020204" pitchFamily="34" charset="0"/>
              </a:rPr>
              <a:t>أ – في حالة الحوادث المستقلة</a:t>
            </a:r>
            <a:endParaRPr lang="en-US" altLang="ar-SA" sz="2400" b="1">
              <a:solidFill>
                <a:srgbClr val="0033CC"/>
              </a:solidFill>
              <a:cs typeface="Arial" panose="020B0604020202020204" pitchFamily="34"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a:extLst>
              <a:ext uri="{FF2B5EF4-FFF2-40B4-BE49-F238E27FC236}">
                <a16:creationId xmlns:a16="http://schemas.microsoft.com/office/drawing/2014/main" id="{5483D14D-41BF-4F39-8EEB-3923BE1BCF2A}"/>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17B1533A-5135-4773-A5AF-B2541D8AE6B7}"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9</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2707" name="Footer Placeholder 3">
            <a:extLst>
              <a:ext uri="{FF2B5EF4-FFF2-40B4-BE49-F238E27FC236}">
                <a16:creationId xmlns:a16="http://schemas.microsoft.com/office/drawing/2014/main" id="{40A29F9A-D93F-4F2B-9335-8E99E22D5788}"/>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2708" name="Picture 14">
            <a:extLst>
              <a:ext uri="{FF2B5EF4-FFF2-40B4-BE49-F238E27FC236}">
                <a16:creationId xmlns:a16="http://schemas.microsoft.com/office/drawing/2014/main" id="{60847C57-CC05-4E30-9EB8-B6B9EFBAF7B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15">
            <a:extLst>
              <a:ext uri="{FF2B5EF4-FFF2-40B4-BE49-F238E27FC236}">
                <a16:creationId xmlns:a16="http://schemas.microsoft.com/office/drawing/2014/main" id="{C9B6028C-515F-4912-98BD-14FF8D761D40}"/>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2710" name="Rectangle 16">
            <a:extLst>
              <a:ext uri="{FF2B5EF4-FFF2-40B4-BE49-F238E27FC236}">
                <a16:creationId xmlns:a16="http://schemas.microsoft.com/office/drawing/2014/main" id="{D79FCB68-DB89-4192-A233-B831D06E26B8}"/>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2711" name="Line 17">
            <a:extLst>
              <a:ext uri="{FF2B5EF4-FFF2-40B4-BE49-F238E27FC236}">
                <a16:creationId xmlns:a16="http://schemas.microsoft.com/office/drawing/2014/main" id="{0C8CAAEA-4B1B-4497-8335-5E5C112F9834}"/>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A0D65DC2-7342-4F9A-871B-0E5E76008474}"/>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algn="justLow" fontAlgn="base">
              <a:spcBef>
                <a:spcPct val="0"/>
              </a:spcBef>
              <a:spcAft>
                <a:spcPct val="0"/>
              </a:spcAft>
              <a:tabLst>
                <a:tab pos="457200" algn="l"/>
              </a:tabLst>
              <a:defRPr/>
            </a:pPr>
            <a:r>
              <a:rPr lang="ar-SA" sz="2400" b="1" dirty="0">
                <a:solidFill>
                  <a:srgbClr val="0033CC"/>
                </a:solidFill>
                <a:latin typeface="Arial" charset="0"/>
                <a:cs typeface="Arial" panose="020B0604020202020204" pitchFamily="34" charset="0"/>
              </a:rPr>
              <a:t>الاحتــمال الشرطي  </a:t>
            </a:r>
            <a:r>
              <a:rPr lang="en-US" sz="2400" b="1" dirty="0">
                <a:solidFill>
                  <a:srgbClr val="0033CC"/>
                </a:solidFill>
                <a:latin typeface="Arial" charset="0"/>
                <a:cs typeface="Arial" charset="0"/>
              </a:rPr>
              <a:t>Conditional Probability</a:t>
            </a:r>
          </a:p>
        </p:txBody>
      </p:sp>
      <p:grpSp>
        <p:nvGrpSpPr>
          <p:cNvPr id="72713" name="Group 9">
            <a:extLst>
              <a:ext uri="{FF2B5EF4-FFF2-40B4-BE49-F238E27FC236}">
                <a16:creationId xmlns:a16="http://schemas.microsoft.com/office/drawing/2014/main" id="{DE5EA45E-A318-4882-9560-58421D5C9712}"/>
              </a:ext>
            </a:extLst>
          </p:cNvPr>
          <p:cNvGrpSpPr>
            <a:grpSpLocks/>
          </p:cNvGrpSpPr>
          <p:nvPr/>
        </p:nvGrpSpPr>
        <p:grpSpPr bwMode="auto">
          <a:xfrm>
            <a:off x="2274889" y="1597025"/>
            <a:ext cx="7489825" cy="2133600"/>
            <a:chOff x="816" y="1152"/>
            <a:chExt cx="4466" cy="1344"/>
          </a:xfrm>
        </p:grpSpPr>
        <p:sp>
          <p:nvSpPr>
            <p:cNvPr id="72720" name="Text Box 5">
              <a:extLst>
                <a:ext uri="{FF2B5EF4-FFF2-40B4-BE49-F238E27FC236}">
                  <a16:creationId xmlns:a16="http://schemas.microsoft.com/office/drawing/2014/main" id="{43BAFCD9-0895-44B0-975E-7DC174DFAC8F}"/>
                </a:ext>
              </a:extLst>
            </p:cNvPr>
            <p:cNvSpPr txBox="1">
              <a:spLocks noChangeArrowheads="1"/>
            </p:cNvSpPr>
            <p:nvPr/>
          </p:nvSpPr>
          <p:spPr bwMode="auto">
            <a:xfrm>
              <a:off x="816" y="1152"/>
              <a:ext cx="4466" cy="1344"/>
            </a:xfrm>
            <a:prstGeom prst="rect">
              <a:avLst/>
            </a:prstGeom>
            <a:solidFill>
              <a:srgbClr val="FFFFFF"/>
            </a:solidFill>
            <a:ln w="28575">
              <a:solidFill>
                <a:srgbClr val="000000"/>
              </a:solidFill>
              <a:miter lim="800000"/>
              <a:headEnd/>
              <a:tailEnd/>
            </a:ln>
          </p:spPr>
          <p:txBody>
            <a:bodyPr/>
            <a:lstStyle>
              <a:lvl1pPr eaLnBrk="0" hangingPunct="0">
                <a:defRPr sz="3200">
                  <a:solidFill>
                    <a:schemeClr val="tx1"/>
                  </a:solidFill>
                  <a:latin typeface="Modern" pitchFamily="50"/>
                </a:defRPr>
              </a:lvl1pPr>
              <a:lvl2pPr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ts val="300"/>
                </a:spcAft>
              </a:pPr>
              <a:r>
                <a:rPr lang="ar-JO" altLang="ar-SA" sz="1800" b="1">
                  <a:solidFill>
                    <a:srgbClr val="0033CC"/>
                  </a:solidFill>
                  <a:latin typeface="Times New Roman" panose="02020603050405020304" pitchFamily="18" charset="0"/>
                  <a:cs typeface="Arial" panose="020B0604020202020204" pitchFamily="34" charset="0"/>
                </a:rPr>
                <a:t>- </a:t>
              </a:r>
              <a:r>
                <a:rPr lang="ar-SA" altLang="ar-SA" sz="1800" b="1" u="sng">
                  <a:solidFill>
                    <a:srgbClr val="0033CC"/>
                  </a:solidFill>
                  <a:latin typeface="Times New Roman" panose="02020603050405020304" pitchFamily="18" charset="0"/>
                  <a:cs typeface="Arial" panose="020B0604020202020204" pitchFamily="34" charset="0"/>
                </a:rPr>
                <a:t>الاحتــمال الشـرطي </a:t>
              </a:r>
            </a:p>
            <a:p>
              <a:pPr lvl="1" algn="just" eaLnBrk="1" fontAlgn="base" hangingPunct="1">
                <a:spcBef>
                  <a:spcPct val="0"/>
                </a:spcBef>
                <a:spcAft>
                  <a:spcPts val="300"/>
                </a:spcAft>
              </a:pPr>
              <a:r>
                <a:rPr lang="ar-SA" altLang="ar-SA" sz="1800" b="1">
                  <a:solidFill>
                    <a:srgbClr val="0033CC"/>
                  </a:solidFill>
                  <a:latin typeface="Times New Roman" panose="02020603050405020304" pitchFamily="18" charset="0"/>
                  <a:cs typeface="Arial" panose="020B0604020202020204" pitchFamily="34" charset="0"/>
                </a:rPr>
                <a:t>إذا كان لدينا الحادثين </a:t>
              </a:r>
              <a:r>
                <a:rPr lang="en-US" altLang="ar-SA" sz="1800" b="1">
                  <a:solidFill>
                    <a:srgbClr val="0033CC"/>
                  </a:solidFill>
                  <a:latin typeface="Times New Roman" panose="02020603050405020304" pitchFamily="18" charset="0"/>
                  <a:cs typeface="Arial" panose="020B0604020202020204" pitchFamily="34" charset="0"/>
                </a:rPr>
                <a:t>B , A</a:t>
              </a:r>
              <a:r>
                <a:rPr lang="ar-SA" altLang="ar-SA" sz="1800" b="1">
                  <a:solidFill>
                    <a:srgbClr val="0033CC"/>
                  </a:solidFill>
                  <a:latin typeface="Times New Roman" panose="02020603050405020304" pitchFamily="18" charset="0"/>
                  <a:cs typeface="Arial" panose="020B0604020202020204" pitchFamily="34" charset="0"/>
                </a:rPr>
                <a:t> وكان </a:t>
              </a:r>
              <a:r>
                <a:rPr lang="en-US" altLang="ar-SA" sz="1800" b="1">
                  <a:solidFill>
                    <a:srgbClr val="0033CC"/>
                  </a:solidFill>
                  <a:latin typeface="Times New Roman" panose="02020603050405020304" pitchFamily="18" charset="0"/>
                  <a:cs typeface="Arial" panose="020B0604020202020204" pitchFamily="34" charset="0"/>
                </a:rPr>
                <a:t> P (B) </a:t>
              </a:r>
              <a:r>
                <a:rPr lang="ar-SA" altLang="ar-SA" sz="1800" b="1">
                  <a:solidFill>
                    <a:srgbClr val="0033CC"/>
                  </a:solidFill>
                  <a:latin typeface="Times New Roman" panose="02020603050405020304" pitchFamily="18" charset="0"/>
                  <a:cs typeface="Arial" panose="020B0604020202020204" pitchFamily="34" charset="0"/>
                </a:rPr>
                <a:t>لا يساوي الصفر فأن الاحتمال الشرطي للحادث </a:t>
              </a:r>
              <a:r>
                <a:rPr lang="en-US" altLang="ar-SA" sz="1800" b="1">
                  <a:solidFill>
                    <a:srgbClr val="0033CC"/>
                  </a:solidFill>
                  <a:latin typeface="Times New Roman" panose="02020603050405020304" pitchFamily="18" charset="0"/>
                  <a:cs typeface="Arial" panose="020B0604020202020204" pitchFamily="34" charset="0"/>
                </a:rPr>
                <a:t>A</a:t>
              </a:r>
              <a:r>
                <a:rPr lang="ar-SA" altLang="ar-SA" sz="1800" b="1">
                  <a:solidFill>
                    <a:srgbClr val="0033CC"/>
                  </a:solidFill>
                  <a:latin typeface="Times New Roman" panose="02020603050405020304" pitchFamily="18" charset="0"/>
                  <a:cs typeface="Arial" panose="020B0604020202020204" pitchFamily="34" charset="0"/>
                </a:rPr>
                <a:t> بشرط وقوع الحادث </a:t>
              </a:r>
              <a:r>
                <a:rPr lang="en-US" altLang="ar-SA" sz="1800" b="1">
                  <a:solidFill>
                    <a:srgbClr val="0033CC"/>
                  </a:solidFill>
                  <a:latin typeface="Times New Roman" panose="02020603050405020304" pitchFamily="18" charset="0"/>
                  <a:cs typeface="Arial" panose="020B0604020202020204" pitchFamily="34" charset="0"/>
                </a:rPr>
                <a:t>B</a:t>
              </a:r>
              <a:r>
                <a:rPr lang="ar-SA" altLang="ar-SA" sz="1800" b="1">
                  <a:solidFill>
                    <a:srgbClr val="0033CC"/>
                  </a:solidFill>
                  <a:latin typeface="Times New Roman" panose="02020603050405020304" pitchFamily="18" charset="0"/>
                  <a:cs typeface="Arial" panose="020B0604020202020204" pitchFamily="34" charset="0"/>
                </a:rPr>
                <a:t> يعطي بالمعادلة التالية: </a:t>
              </a:r>
            </a:p>
            <a:p>
              <a:pPr lvl="1" algn="ctr" eaLnBrk="1" fontAlgn="base" hangingPunct="1">
                <a:spcBef>
                  <a:spcPct val="0"/>
                </a:spcBef>
                <a:spcAft>
                  <a:spcPct val="0"/>
                </a:spcAft>
              </a:pPr>
              <a:r>
                <a:rPr lang="en-US" altLang="ar-SA" sz="1800" b="1">
                  <a:solidFill>
                    <a:srgbClr val="0033CC"/>
                  </a:solidFill>
                  <a:latin typeface="Times New Roman" panose="02020603050405020304" pitchFamily="18" charset="0"/>
                  <a:cs typeface="Arial" panose="020B0604020202020204" pitchFamily="34" charset="0"/>
                </a:rPr>
                <a:t>P (A/B) = P </a:t>
              </a:r>
            </a:p>
            <a:p>
              <a:pPr eaLnBrk="1" fontAlgn="base" hangingPunct="1">
                <a:spcBef>
                  <a:spcPct val="0"/>
                </a:spcBef>
                <a:spcAft>
                  <a:spcPct val="0"/>
                </a:spcAft>
              </a:pPr>
              <a:endParaRPr lang="ar-JO" altLang="ar-SA" sz="1800" b="1">
                <a:solidFill>
                  <a:srgbClr val="0033CC"/>
                </a:solidFill>
                <a:latin typeface="Times New Roman" panose="02020603050405020304" pitchFamily="18" charset="0"/>
                <a:cs typeface="Arial" panose="020B0604020202020204" pitchFamily="34" charset="0"/>
              </a:endParaRPr>
            </a:p>
            <a:p>
              <a:pPr eaLnBrk="1" fontAlgn="base" hangingPunct="1">
                <a:spcBef>
                  <a:spcPct val="0"/>
                </a:spcBef>
                <a:spcAft>
                  <a:spcPct val="0"/>
                </a:spcAft>
              </a:pPr>
              <a:r>
                <a:rPr lang="ar-SA" altLang="ar-SA" sz="1800" b="1">
                  <a:solidFill>
                    <a:srgbClr val="0033CC"/>
                  </a:solidFill>
                  <a:latin typeface="Times New Roman" panose="02020603050405020304" pitchFamily="18" charset="0"/>
                  <a:cs typeface="Arial" panose="020B0604020202020204" pitchFamily="34" charset="0"/>
                </a:rPr>
                <a:t>أي أن الاحتمال الشرطي للحادث </a:t>
              </a:r>
              <a:r>
                <a:rPr lang="en-US" altLang="ar-SA" sz="1800" b="1">
                  <a:solidFill>
                    <a:srgbClr val="0033CC"/>
                  </a:solidFill>
                  <a:latin typeface="Times New Roman" panose="02020603050405020304" pitchFamily="18" charset="0"/>
                  <a:cs typeface="Arial" panose="020B0604020202020204" pitchFamily="34" charset="0"/>
                </a:rPr>
                <a:t>A</a:t>
              </a:r>
              <a:r>
                <a:rPr lang="ar-SA" altLang="ar-SA" sz="1800" b="1">
                  <a:solidFill>
                    <a:srgbClr val="0033CC"/>
                  </a:solidFill>
                  <a:latin typeface="Times New Roman" panose="02020603050405020304" pitchFamily="18" charset="0"/>
                  <a:cs typeface="Arial" panose="020B0604020202020204" pitchFamily="34" charset="0"/>
                </a:rPr>
                <a:t> بشرط وقوع الحادث </a:t>
              </a:r>
              <a:r>
                <a:rPr lang="en-US" altLang="ar-SA" sz="1800" b="1">
                  <a:solidFill>
                    <a:srgbClr val="0033CC"/>
                  </a:solidFill>
                  <a:latin typeface="Times New Roman" panose="02020603050405020304" pitchFamily="18" charset="0"/>
                  <a:cs typeface="Arial" panose="020B0604020202020204" pitchFamily="34" charset="0"/>
                </a:rPr>
                <a:t>B</a:t>
              </a:r>
              <a:r>
                <a:rPr lang="ar-SA" altLang="ar-SA" sz="1800" b="1">
                  <a:solidFill>
                    <a:srgbClr val="0033CC"/>
                  </a:solidFill>
                  <a:latin typeface="Times New Roman" panose="02020603050405020304" pitchFamily="18" charset="0"/>
                  <a:cs typeface="Arial" panose="020B0604020202020204" pitchFamily="34" charset="0"/>
                </a:rPr>
                <a:t> يساوي حاصل قسمة الاحتمال المركب لـ </a:t>
              </a:r>
              <a:r>
                <a:rPr lang="en-US" altLang="ar-SA" sz="1800" b="1">
                  <a:solidFill>
                    <a:srgbClr val="0033CC"/>
                  </a:solidFill>
                  <a:latin typeface="Times New Roman" panose="02020603050405020304" pitchFamily="18" charset="0"/>
                  <a:cs typeface="Arial" panose="020B0604020202020204" pitchFamily="34" charset="0"/>
                </a:rPr>
                <a:t>B , A</a:t>
              </a:r>
              <a:r>
                <a:rPr lang="ar-SA" altLang="ar-SA" sz="1800" b="1">
                  <a:solidFill>
                    <a:srgbClr val="0033CC"/>
                  </a:solidFill>
                  <a:latin typeface="Times New Roman" panose="02020603050405020304" pitchFamily="18" charset="0"/>
                  <a:cs typeface="Arial" panose="020B0604020202020204" pitchFamily="34" charset="0"/>
                </a:rPr>
                <a:t> على احتمال الحادث </a:t>
              </a:r>
              <a:r>
                <a:rPr lang="en-US" altLang="ar-SA" sz="1800" b="1">
                  <a:solidFill>
                    <a:srgbClr val="0033CC"/>
                  </a:solidFill>
                  <a:latin typeface="Times New Roman" panose="02020603050405020304" pitchFamily="18" charset="0"/>
                  <a:cs typeface="Arial" panose="020B0604020202020204" pitchFamily="34" charset="0"/>
                </a:rPr>
                <a:t>B</a:t>
              </a:r>
              <a:endParaRPr lang="en-US" altLang="ar-SA" sz="1800">
                <a:solidFill>
                  <a:srgbClr val="0033CC"/>
                </a:solidFill>
                <a:latin typeface="Arial" panose="020B0604020202020204" pitchFamily="34" charset="0"/>
                <a:cs typeface="Arial" panose="020B0604020202020204" pitchFamily="34" charset="0"/>
              </a:endParaRPr>
            </a:p>
          </p:txBody>
        </p:sp>
        <p:pic>
          <p:nvPicPr>
            <p:cNvPr id="72721" name="Picture 17">
              <a:extLst>
                <a:ext uri="{FF2B5EF4-FFF2-40B4-BE49-F238E27FC236}">
                  <a16:creationId xmlns:a16="http://schemas.microsoft.com/office/drawing/2014/main" id="{C3141609-A88F-43B7-A27A-9B510083F46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12" y="1734"/>
              <a:ext cx="38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714" name="Group 10">
            <a:extLst>
              <a:ext uri="{FF2B5EF4-FFF2-40B4-BE49-F238E27FC236}">
                <a16:creationId xmlns:a16="http://schemas.microsoft.com/office/drawing/2014/main" id="{52922D95-3DAC-488A-9C8F-FE1D59553C64}"/>
              </a:ext>
            </a:extLst>
          </p:cNvPr>
          <p:cNvGrpSpPr>
            <a:grpSpLocks/>
          </p:cNvGrpSpPr>
          <p:nvPr/>
        </p:nvGrpSpPr>
        <p:grpSpPr bwMode="auto">
          <a:xfrm>
            <a:off x="2443163" y="4133851"/>
            <a:ext cx="7162800" cy="1465263"/>
            <a:chOff x="768" y="2609"/>
            <a:chExt cx="4512" cy="923"/>
          </a:xfrm>
        </p:grpSpPr>
        <p:sp>
          <p:nvSpPr>
            <p:cNvPr id="72715" name="Text Box 6">
              <a:extLst>
                <a:ext uri="{FF2B5EF4-FFF2-40B4-BE49-F238E27FC236}">
                  <a16:creationId xmlns:a16="http://schemas.microsoft.com/office/drawing/2014/main" id="{19DEFFC4-6868-4E52-BC3C-DD1CF7040473}"/>
                </a:ext>
              </a:extLst>
            </p:cNvPr>
            <p:cNvSpPr txBox="1">
              <a:spLocks noChangeArrowheads="1"/>
            </p:cNvSpPr>
            <p:nvPr/>
          </p:nvSpPr>
          <p:spPr bwMode="auto">
            <a:xfrm>
              <a:off x="768" y="2609"/>
              <a:ext cx="4512"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800">
                  <a:solidFill>
                    <a:srgbClr val="0033CC"/>
                  </a:solidFill>
                  <a:latin typeface="Arial" panose="020B0604020202020204" pitchFamily="34" charset="0"/>
                  <a:cs typeface="Arial" panose="020B0604020202020204" pitchFamily="34" charset="0"/>
                </a:rPr>
                <a:t>من الاحتمال الشرطي أعلاه يمكننا أن نستنتج الاحتمال المركب </a:t>
              </a:r>
              <a:r>
                <a:rPr lang="en-US" altLang="ar-SA" sz="1800">
                  <a:solidFill>
                    <a:srgbClr val="0033CC"/>
                  </a:solidFill>
                  <a:latin typeface="Arial" panose="020B0604020202020204" pitchFamily="34" charset="0"/>
                  <a:cs typeface="Arial" panose="020B0604020202020204" pitchFamily="34" charset="0"/>
                </a:rPr>
                <a:t>P(A   B)</a:t>
              </a:r>
              <a:endParaRPr lang="ar-JO" altLang="ar-SA" sz="1800">
                <a:solidFill>
                  <a:srgbClr val="0033CC"/>
                </a:solidFill>
                <a:latin typeface="Arial" panose="020B0604020202020204" pitchFamily="34" charset="0"/>
                <a:cs typeface="Arial" panose="020B0604020202020204" pitchFamily="34" charset="0"/>
              </a:endParaRPr>
            </a:p>
            <a:p>
              <a:pPr algn="l" rtl="0" eaLnBrk="1" fontAlgn="base" hangingPunct="1">
                <a:spcBef>
                  <a:spcPct val="0"/>
                </a:spcBef>
                <a:spcAft>
                  <a:spcPct val="0"/>
                </a:spcAft>
              </a:pPr>
              <a:r>
                <a:rPr lang="ar-JO" altLang="ar-SA" sz="1800">
                  <a:solidFill>
                    <a:srgbClr val="0033CC"/>
                  </a:solidFill>
                  <a:latin typeface="Arial" panose="020B0604020202020204" pitchFamily="34" charset="0"/>
                  <a:cs typeface="Arial" panose="020B0604020202020204" pitchFamily="34" charset="0"/>
                </a:rPr>
                <a:t>         </a:t>
              </a:r>
              <a:r>
                <a:rPr lang="en-US" altLang="ar-SA" sz="1800">
                  <a:solidFill>
                    <a:srgbClr val="0033CC"/>
                  </a:solidFill>
                  <a:latin typeface="Arial" panose="020B0604020202020204" pitchFamily="34" charset="0"/>
                  <a:cs typeface="Arial" panose="020B0604020202020204" pitchFamily="34" charset="0"/>
                </a:rPr>
                <a:t>P (A   B) = P (A) P (B/A</a:t>
              </a:r>
              <a:r>
                <a:rPr lang="ar-SA" altLang="ar-SA" sz="1800">
                  <a:solidFill>
                    <a:srgbClr val="0033CC"/>
                  </a:solidFill>
                  <a:latin typeface="Arial" panose="020B0604020202020204" pitchFamily="34" charset="0"/>
                  <a:cs typeface="Arial" panose="020B0604020202020204" pitchFamily="34" charset="0"/>
                </a:rPr>
                <a:t>(</a:t>
              </a:r>
            </a:p>
            <a:p>
              <a:pPr algn="l" rtl="0" eaLnBrk="1" fontAlgn="base" hangingPunct="1">
                <a:spcBef>
                  <a:spcPct val="0"/>
                </a:spcBef>
                <a:spcAft>
                  <a:spcPct val="0"/>
                </a:spcAft>
              </a:pPr>
              <a:r>
                <a:rPr lang="en-US" altLang="ar-SA" sz="1800">
                  <a:solidFill>
                    <a:srgbClr val="0033CC"/>
                  </a:solidFill>
                  <a:latin typeface="Arial" panose="020B0604020202020204" pitchFamily="34" charset="0"/>
                  <a:cs typeface="Arial" panose="020B0604020202020204" pitchFamily="34" charset="0"/>
                </a:rPr>
                <a:t>	        </a:t>
              </a:r>
              <a:r>
                <a:rPr lang="ar-SA" altLang="ar-SA" sz="1800">
                  <a:solidFill>
                    <a:srgbClr val="0033CC"/>
                  </a:solidFill>
                  <a:latin typeface="Arial" panose="020B0604020202020204" pitchFamily="34" charset="0"/>
                  <a:cs typeface="Arial" panose="020B0604020202020204" pitchFamily="34" charset="0"/>
                </a:rPr>
                <a:t>  = </a:t>
              </a:r>
              <a:r>
                <a:rPr lang="en-US" altLang="ar-SA" sz="1800">
                  <a:solidFill>
                    <a:srgbClr val="0033CC"/>
                  </a:solidFill>
                  <a:latin typeface="Arial" panose="020B0604020202020204" pitchFamily="34" charset="0"/>
                  <a:cs typeface="Arial" panose="020B0604020202020204" pitchFamily="34" charset="0"/>
                </a:rPr>
                <a:t>P (B) P (A/B)</a:t>
              </a:r>
              <a:endParaRPr lang="ar-SA" altLang="ar-SA" sz="1800">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ar-SA" altLang="ar-SA" sz="1800">
                  <a:solidFill>
                    <a:srgbClr val="0033CC"/>
                  </a:solidFill>
                  <a:latin typeface="Arial" panose="020B0604020202020204" pitchFamily="34" charset="0"/>
                  <a:cs typeface="Arial" panose="020B0604020202020204" pitchFamily="34" charset="0"/>
                </a:rPr>
                <a:t>ويمكننا أن نعمم هذه الصيغة لأكثر من حادثين ففي حالة 3 حوادث تكون </a:t>
              </a:r>
            </a:p>
            <a:p>
              <a:pPr algn="l" rtl="0" eaLnBrk="1" fontAlgn="base" hangingPunct="1">
                <a:spcBef>
                  <a:spcPct val="0"/>
                </a:spcBef>
                <a:spcAft>
                  <a:spcPct val="0"/>
                </a:spcAft>
              </a:pPr>
              <a:r>
                <a:rPr lang="ar-SA" altLang="ar-SA" sz="1800">
                  <a:solidFill>
                    <a:srgbClr val="0033CC"/>
                  </a:solidFill>
                  <a:latin typeface="Arial" panose="020B0604020202020204" pitchFamily="34" charset="0"/>
                  <a:cs typeface="Arial" panose="020B0604020202020204" pitchFamily="34" charset="0"/>
                </a:rPr>
                <a:t>		</a:t>
              </a:r>
              <a:r>
                <a:rPr lang="en-US" altLang="ar-SA" sz="1800">
                  <a:solidFill>
                    <a:srgbClr val="0033CC"/>
                  </a:solidFill>
                  <a:latin typeface="Arial" panose="020B0604020202020204" pitchFamily="34" charset="0"/>
                  <a:cs typeface="Arial" panose="020B0604020202020204" pitchFamily="34" charset="0"/>
                </a:rPr>
                <a:t>P (A    B</a:t>
              </a:r>
              <a:r>
                <a:rPr lang="ar-SA" altLang="ar-SA" sz="1800">
                  <a:solidFill>
                    <a:srgbClr val="0033CC"/>
                  </a:solidFill>
                  <a:latin typeface="Arial" panose="020B0604020202020204" pitchFamily="34" charset="0"/>
                  <a:cs typeface="Arial" panose="020B0604020202020204" pitchFamily="34" charset="0"/>
                </a:rPr>
                <a:t>  </a:t>
              </a:r>
              <a:r>
                <a:rPr lang="en-US" altLang="ar-SA" sz="1800">
                  <a:solidFill>
                    <a:srgbClr val="0033CC"/>
                  </a:solidFill>
                  <a:latin typeface="Arial" panose="020B0604020202020204" pitchFamily="34" charset="0"/>
                  <a:cs typeface="Arial" panose="020B0604020202020204" pitchFamily="34" charset="0"/>
                </a:rPr>
                <a:t> C) = P (A) P (B/A) P (C/AB)</a:t>
              </a:r>
            </a:p>
          </p:txBody>
        </p:sp>
        <p:pic>
          <p:nvPicPr>
            <p:cNvPr id="72716" name="Picture 12">
              <a:extLst>
                <a:ext uri="{FF2B5EF4-FFF2-40B4-BE49-F238E27FC236}">
                  <a16:creationId xmlns:a16="http://schemas.microsoft.com/office/drawing/2014/main" id="{5681BAF0-A487-4418-ACEE-6B9718AE005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96" y="3334"/>
              <a:ext cx="144" cy="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7" name="Picture 13">
              <a:extLst>
                <a:ext uri="{FF2B5EF4-FFF2-40B4-BE49-F238E27FC236}">
                  <a16:creationId xmlns:a16="http://schemas.microsoft.com/office/drawing/2014/main" id="{915C1E85-3F9F-4235-9356-426A522B7EA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112" y="2640"/>
              <a:ext cx="104" cy="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8" name="Picture 14">
              <a:extLst>
                <a:ext uri="{FF2B5EF4-FFF2-40B4-BE49-F238E27FC236}">
                  <a16:creationId xmlns:a16="http://schemas.microsoft.com/office/drawing/2014/main" id="{D4D47069-3965-427E-A573-98F9C90972E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248" y="3319"/>
              <a:ext cx="152" cy="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9" name="Picture 15">
              <a:extLst>
                <a:ext uri="{FF2B5EF4-FFF2-40B4-BE49-F238E27FC236}">
                  <a16:creationId xmlns:a16="http://schemas.microsoft.com/office/drawing/2014/main" id="{E93E56D4-BF04-4715-87EE-AC91E8B96BA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482" y="2832"/>
              <a:ext cx="10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yesNormal">
  <a:themeElements>
    <a:clrScheme name="">
      <a:dk1>
        <a:srgbClr val="336600"/>
      </a:dk1>
      <a:lt1>
        <a:srgbClr val="FFFFFF"/>
      </a:lt1>
      <a:dk2>
        <a:srgbClr val="000099"/>
      </a:dk2>
      <a:lt2>
        <a:srgbClr val="808080"/>
      </a:lt2>
      <a:accent1>
        <a:srgbClr val="00CC99"/>
      </a:accent1>
      <a:accent2>
        <a:srgbClr val="3333CC"/>
      </a:accent2>
      <a:accent3>
        <a:srgbClr val="FFFFFF"/>
      </a:accent3>
      <a:accent4>
        <a:srgbClr val="2A5600"/>
      </a:accent4>
      <a:accent5>
        <a:srgbClr val="AAE2CA"/>
      </a:accent5>
      <a:accent6>
        <a:srgbClr val="2D2DB9"/>
      </a:accent6>
      <a:hlink>
        <a:srgbClr val="CCCCFF"/>
      </a:hlink>
      <a:folHlink>
        <a:srgbClr val="B2B2B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dern" pitchFamily="5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dern" pitchFamily="50"/>
          </a:defRPr>
        </a:defPPr>
      </a:lstStyle>
    </a:lnDef>
  </a:objectDefaults>
  <a:extraClrSchemeLst>
    <a:extraClrScheme>
      <a:clrScheme name="BayesNorm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yesNorm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yesNorm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yesNorm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yesNorm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yesNorm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yesNorm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3796</Words>
  <Application>Microsoft Office PowerPoint</Application>
  <PresentationFormat>Widescreen</PresentationFormat>
  <Paragraphs>542</Paragraphs>
  <Slides>48</Slides>
  <Notes>47</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3</vt:i4>
      </vt:variant>
      <vt:variant>
        <vt:lpstr>Slide Titles</vt:lpstr>
      </vt:variant>
      <vt:variant>
        <vt:i4>48</vt:i4>
      </vt:variant>
    </vt:vector>
  </HeadingPairs>
  <TitlesOfParts>
    <vt:vector size="68" baseType="lpstr">
      <vt:lpstr>Arial</vt:lpstr>
      <vt:lpstr>Calibri</vt:lpstr>
      <vt:lpstr>Calibri Light</vt:lpstr>
      <vt:lpstr>Cambria Math</vt:lpstr>
      <vt:lpstr>Comic Sans MS</vt:lpstr>
      <vt:lpstr>Georgia</vt:lpstr>
      <vt:lpstr>Modern</vt:lpstr>
      <vt:lpstr>Monotype Corsiva</vt:lpstr>
      <vt:lpstr>Simplified Arabic</vt:lpstr>
      <vt:lpstr>Symbol</vt:lpstr>
      <vt:lpstr>Tahoma</vt:lpstr>
      <vt:lpstr>Times New Roman</vt:lpstr>
      <vt:lpstr>Trebuchet MS</vt:lpstr>
      <vt:lpstr>Verdana</vt:lpstr>
      <vt:lpstr>Wingdings</vt:lpstr>
      <vt:lpstr>نسق Office</vt:lpstr>
      <vt:lpstr>BayesNormal</vt:lpstr>
      <vt:lpstr>Microsoft Equation 3.0</vt:lpstr>
      <vt:lpstr>Equation</vt:lpstr>
      <vt:lpstr>معادلة</vt:lpstr>
      <vt:lpstr>الاحتمالات والتوزيعات الاحتمالية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الاحتمالات والتوزيعات الاحتمالية</dc:title>
  <dc:creator>fuad awwad</dc:creator>
  <cp:lastModifiedBy>Fuad Abdullah Awwad</cp:lastModifiedBy>
  <cp:revision>5</cp:revision>
  <dcterms:created xsi:type="dcterms:W3CDTF">2020-02-02T18:19:24Z</dcterms:created>
  <dcterms:modified xsi:type="dcterms:W3CDTF">2020-02-02T19:34:34Z</dcterms:modified>
</cp:coreProperties>
</file>