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302" r:id="rId6"/>
    <p:sldId id="260" r:id="rId7"/>
    <p:sldId id="303" r:id="rId8"/>
    <p:sldId id="261" r:id="rId9"/>
    <p:sldId id="304" r:id="rId10"/>
    <p:sldId id="262" r:id="rId11"/>
    <p:sldId id="305" r:id="rId12"/>
    <p:sldId id="284" r:id="rId13"/>
    <p:sldId id="263" r:id="rId14"/>
    <p:sldId id="264" r:id="rId15"/>
    <p:sldId id="285" r:id="rId16"/>
    <p:sldId id="286" r:id="rId17"/>
    <p:sldId id="287" r:id="rId18"/>
    <p:sldId id="288" r:id="rId19"/>
    <p:sldId id="265" r:id="rId20"/>
    <p:sldId id="289" r:id="rId21"/>
    <p:sldId id="290" r:id="rId22"/>
    <p:sldId id="266" r:id="rId23"/>
    <p:sldId id="267" r:id="rId24"/>
    <p:sldId id="291" r:id="rId25"/>
    <p:sldId id="268" r:id="rId26"/>
    <p:sldId id="298" r:id="rId27"/>
    <p:sldId id="299" r:id="rId28"/>
    <p:sldId id="269" r:id="rId29"/>
    <p:sldId id="301" r:id="rId30"/>
    <p:sldId id="270" r:id="rId31"/>
    <p:sldId id="300" r:id="rId32"/>
    <p:sldId id="271" r:id="rId33"/>
    <p:sldId id="292" r:id="rId34"/>
    <p:sldId id="293" r:id="rId35"/>
    <p:sldId id="272" r:id="rId36"/>
    <p:sldId id="294" r:id="rId37"/>
    <p:sldId id="273" r:id="rId38"/>
    <p:sldId id="296" r:id="rId39"/>
    <p:sldId id="295" r:id="rId40"/>
    <p:sldId id="297" r:id="rId41"/>
    <p:sldId id="274" r:id="rId42"/>
    <p:sldId id="276"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B742020-B001-4586-BEFD-3D8725318C2A}" type="datetimeFigureOut">
              <a:rPr lang="ar-SA" smtClean="0"/>
              <a:t>15/5/1435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A8861E-B550-44B2-AF0E-DE3C62747214}"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B742020-B001-4586-BEFD-3D8725318C2A}" type="datetimeFigureOut">
              <a:rPr lang="ar-SA" smtClean="0"/>
              <a:t>15/5/1435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A8861E-B550-44B2-AF0E-DE3C6274721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B742020-B001-4586-BEFD-3D8725318C2A}" type="datetimeFigureOut">
              <a:rPr lang="ar-SA" smtClean="0"/>
              <a:t>15/5/1435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A8861E-B550-44B2-AF0E-DE3C6274721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742020-B001-4586-BEFD-3D8725318C2A}" type="datetimeFigureOut">
              <a:rPr lang="ar-SA" smtClean="0"/>
              <a:t>15/5/1435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A8861E-B550-44B2-AF0E-DE3C62747214}"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B742020-B001-4586-BEFD-3D8725318C2A}" type="datetimeFigureOut">
              <a:rPr lang="ar-SA" smtClean="0"/>
              <a:t>15/5/1435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A8861E-B550-44B2-AF0E-DE3C6274721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742020-B001-4586-BEFD-3D8725318C2A}" type="datetimeFigureOut">
              <a:rPr lang="ar-SA" smtClean="0"/>
              <a:t>15/5/1435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AA8861E-B550-44B2-AF0E-DE3C62747214}"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B742020-B001-4586-BEFD-3D8725318C2A}" type="datetimeFigureOut">
              <a:rPr lang="ar-SA" smtClean="0"/>
              <a:t>15/5/1435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AA8861E-B550-44B2-AF0E-DE3C62747214}"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B742020-B001-4586-BEFD-3D8725318C2A}" type="datetimeFigureOut">
              <a:rPr lang="ar-SA" smtClean="0"/>
              <a:t>15/5/1435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AA8861E-B550-44B2-AF0E-DE3C6274721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42020-B001-4586-BEFD-3D8725318C2A}" type="datetimeFigureOut">
              <a:rPr lang="ar-SA" smtClean="0"/>
              <a:t>15/5/1435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AA8861E-B550-44B2-AF0E-DE3C6274721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B742020-B001-4586-BEFD-3D8725318C2A}" type="datetimeFigureOut">
              <a:rPr lang="ar-SA" smtClean="0"/>
              <a:t>15/5/1435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AA8861E-B550-44B2-AF0E-DE3C6274721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B742020-B001-4586-BEFD-3D8725318C2A}" type="datetimeFigureOut">
              <a:rPr lang="ar-SA" smtClean="0"/>
              <a:t>15/5/1435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AA8861E-B550-44B2-AF0E-DE3C62747214}"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B742020-B001-4586-BEFD-3D8725318C2A}" type="datetimeFigureOut">
              <a:rPr lang="ar-SA" smtClean="0"/>
              <a:t>15/5/1435</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AA8861E-B550-44B2-AF0E-DE3C62747214}"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pPr marL="182880" indent="0" algn="ctr">
              <a:buNone/>
            </a:pPr>
            <a:r>
              <a:rPr lang="ar-SA" dirty="0" smtClean="0">
                <a:latin typeface="Arial" pitchFamily="34" charset="0"/>
                <a:cs typeface="Arial" pitchFamily="34" charset="0"/>
              </a:rPr>
              <a:t>اللغة الآرامية</a:t>
            </a:r>
            <a:endParaRPr lang="ar-SA" dirty="0">
              <a:latin typeface="Arial" pitchFamily="34" charset="0"/>
              <a:cs typeface="Arial" pitchFamily="34" charset="0"/>
            </a:endParaRPr>
          </a:p>
        </p:txBody>
      </p:sp>
      <p:sp>
        <p:nvSpPr>
          <p:cNvPr id="5" name="عنوان فرعي 4"/>
          <p:cNvSpPr>
            <a:spLocks noGrp="1"/>
          </p:cNvSpPr>
          <p:nvPr>
            <p:ph type="subTitle" idx="1"/>
          </p:nvPr>
        </p:nvSpPr>
        <p:spPr/>
        <p:txBody>
          <a:bodyPr/>
          <a:lstStyle/>
          <a:p>
            <a:pPr algn="ctr"/>
            <a:r>
              <a:rPr lang="ar-SA" dirty="0" err="1" smtClean="0"/>
              <a:t>أ.د.سليمان</a:t>
            </a:r>
            <a:r>
              <a:rPr lang="ar-SA" dirty="0" smtClean="0"/>
              <a:t> بن عبدالرحمن </a:t>
            </a:r>
            <a:r>
              <a:rPr lang="ar-SA" dirty="0" err="1" smtClean="0"/>
              <a:t>الذييب</a:t>
            </a:r>
            <a:endParaRPr lang="ar-SA" dirty="0"/>
          </a:p>
        </p:txBody>
      </p:sp>
    </p:spTree>
    <p:extLst>
      <p:ext uri="{BB962C8B-B14F-4D97-AF65-F5344CB8AC3E}">
        <p14:creationId xmlns:p14="http://schemas.microsoft.com/office/powerpoint/2010/main" val="624055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7" y="1763816"/>
            <a:ext cx="7560840" cy="1477328"/>
          </a:xfrm>
          <a:prstGeom prst="rect">
            <a:avLst/>
          </a:prstGeom>
        </p:spPr>
        <p:txBody>
          <a:bodyPr wrap="square">
            <a:spAutoFit/>
          </a:bodyPr>
          <a:lstStyle/>
          <a:p>
            <a:pPr algn="justLow"/>
            <a:r>
              <a:rPr lang="ar-SA" dirty="0">
                <a:solidFill>
                  <a:srgbClr val="FF0000"/>
                </a:solidFill>
              </a:rPr>
              <a:t>رابعًا: اللهجات الآرامية المعاصرة:</a:t>
            </a:r>
          </a:p>
          <a:p>
            <a:pPr algn="justLow"/>
            <a:r>
              <a:rPr lang="ar-SA" dirty="0"/>
              <a:t>وهي اللهجات التي ما زالت مستخدمة، كما سبق ونوهنا  أعلاه في سوريا والعراق، وتستعمل حاليًا في كثير من الكنائس المسيحية المنتشرة في أنحاء العالم، والملاحظ على هذه اللهجات تأثرها الواضح بالعربية والفارسية واللغات الأوروبية الأخرى. </a:t>
            </a:r>
          </a:p>
        </p:txBody>
      </p:sp>
    </p:spTree>
    <p:extLst>
      <p:ext uri="{BB962C8B-B14F-4D97-AF65-F5344CB8AC3E}">
        <p14:creationId xmlns:p14="http://schemas.microsoft.com/office/powerpoint/2010/main" val="2714297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1196752"/>
            <a:ext cx="6048672" cy="3693319"/>
          </a:xfrm>
          <a:prstGeom prst="rect">
            <a:avLst/>
          </a:prstGeom>
        </p:spPr>
        <p:txBody>
          <a:bodyPr wrap="square">
            <a:spAutoFit/>
          </a:bodyPr>
          <a:lstStyle/>
          <a:p>
            <a:pPr algn="justLow"/>
            <a:r>
              <a:rPr lang="ar-SA" dirty="0" smtClean="0"/>
              <a:t>الأبجدية:</a:t>
            </a:r>
          </a:p>
          <a:p>
            <a:pPr algn="justLow"/>
            <a:r>
              <a:rPr lang="ar-SA" dirty="0" smtClean="0"/>
              <a:t>من </a:t>
            </a:r>
            <a:r>
              <a:rPr lang="ar-SA" dirty="0"/>
              <a:t>أين أخذ </a:t>
            </a:r>
            <a:r>
              <a:rPr lang="ar-SA" dirty="0" smtClean="0"/>
              <a:t>الآراميون </a:t>
            </a:r>
            <a:r>
              <a:rPr lang="ar-SA" dirty="0"/>
              <a:t>الذين خلدهم التاريخ بسبب سهولة كتاباتهم وسلاستها، حرفهم أو أبجديتهم؟ </a:t>
            </a:r>
            <a:endParaRPr lang="ar-SA" dirty="0" smtClean="0"/>
          </a:p>
          <a:p>
            <a:pPr algn="justLow"/>
            <a:r>
              <a:rPr lang="ar-SA" dirty="0"/>
              <a:t>و</a:t>
            </a:r>
            <a:r>
              <a:rPr lang="ar-SA" dirty="0" smtClean="0"/>
              <a:t>نقول </a:t>
            </a:r>
            <a:r>
              <a:rPr lang="ar-SA" dirty="0"/>
              <a:t>إنهم أخذوا أبجديتهم بعد إجراء تعديلات طفيفة عن الأبجدية الكنعانية الفينيقية، وقد تمثلت هذه التعديلات المحدودة في خمسة حروف هي: الباء، والدال، والهاء، والكاف، والقاف.</a:t>
            </a:r>
          </a:p>
          <a:p>
            <a:pPr algn="justLow"/>
            <a:r>
              <a:rPr lang="ar-SA" dirty="0"/>
              <a:t>تجدر الإشارة إلى أن شكل حرف الدال الآرامي جاء بالشكل الفينيقي نفسه في نقوش تل حلف </a:t>
            </a:r>
            <a:r>
              <a:rPr lang="ar-SA" dirty="0" err="1"/>
              <a:t>والفخيرية</a:t>
            </a:r>
            <a:r>
              <a:rPr lang="ar-SA" dirty="0"/>
              <a:t> الآرامية. أما عدد حروفها </a:t>
            </a:r>
            <a:r>
              <a:rPr lang="ar-SA" dirty="0" smtClean="0"/>
              <a:t>فهو اثنين </a:t>
            </a:r>
            <a:r>
              <a:rPr lang="ar-SA" dirty="0"/>
              <a:t>وعشرين حرفًا، لكنها جاءت بتسع وعشرين صوتًا، فبعض هذه الحروف لـه صوتان، وهذه الحروف هي:</a:t>
            </a:r>
          </a:p>
          <a:p>
            <a:endParaRPr lang="ar-SA" dirty="0"/>
          </a:p>
          <a:p>
            <a:endParaRPr lang="ar-SA" dirty="0"/>
          </a:p>
        </p:txBody>
      </p:sp>
    </p:spTree>
    <p:extLst>
      <p:ext uri="{BB962C8B-B14F-4D97-AF65-F5344CB8AC3E}">
        <p14:creationId xmlns:p14="http://schemas.microsoft.com/office/powerpoint/2010/main" val="654068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40872085"/>
              </p:ext>
            </p:extLst>
          </p:nvPr>
        </p:nvGraphicFramePr>
        <p:xfrm>
          <a:off x="2915816" y="1484784"/>
          <a:ext cx="3060000" cy="3384001"/>
        </p:xfrm>
        <a:graphic>
          <a:graphicData uri="http://schemas.openxmlformats.org/drawingml/2006/table">
            <a:tbl>
              <a:tblPr rtl="1">
                <a:tableStyleId>{5C22544A-7EE6-4342-B048-85BDC9FD1C3A}</a:tableStyleId>
              </a:tblPr>
              <a:tblGrid>
                <a:gridCol w="1793391"/>
                <a:gridCol w="1266609"/>
              </a:tblGrid>
              <a:tr h="329380">
                <a:tc>
                  <a:txBody>
                    <a:bodyPr/>
                    <a:lstStyle/>
                    <a:p>
                      <a:pPr algn="ctr" rtl="1">
                        <a:lnSpc>
                          <a:spcPts val="2200"/>
                        </a:lnSpc>
                        <a:spcBef>
                          <a:spcPts val="200"/>
                        </a:spcBef>
                        <a:spcAft>
                          <a:spcPts val="600"/>
                        </a:spcAft>
                      </a:pPr>
                      <a:r>
                        <a:rPr lang="ar-SA" sz="1600" dirty="0">
                          <a:effectLst/>
                        </a:rPr>
                        <a:t>الدال ، الذال</a:t>
                      </a:r>
                      <a:endParaRPr lang="en-US" sz="1200" b="1" dirty="0">
                        <a:effectLst/>
                        <a:latin typeface="Times New Roman"/>
                        <a:ea typeface="Times New Roman"/>
                        <a:cs typeface="AL-Hotham"/>
                      </a:endParaRPr>
                    </a:p>
                  </a:txBody>
                  <a:tcPr marL="68580" marR="68580" marT="0" marB="0"/>
                </a:tc>
                <a:tc>
                  <a:txBody>
                    <a:bodyPr/>
                    <a:lstStyle/>
                    <a:p>
                      <a:pPr algn="ctr" rtl="1">
                        <a:lnSpc>
                          <a:spcPts val="2200"/>
                        </a:lnSpc>
                        <a:spcBef>
                          <a:spcPts val="200"/>
                        </a:spcBef>
                        <a:spcAft>
                          <a:spcPts val="600"/>
                        </a:spcAft>
                      </a:pPr>
                      <a:r>
                        <a:rPr lang="ar-SA" sz="1600">
                          <a:effectLst/>
                        </a:rPr>
                        <a:t>د ، ذ</a:t>
                      </a:r>
                      <a:endParaRPr lang="en-US" sz="1200" b="1">
                        <a:effectLst/>
                        <a:latin typeface="Times New Roman"/>
                        <a:ea typeface="Times New Roman"/>
                        <a:cs typeface="AL-Hotham"/>
                      </a:endParaRPr>
                    </a:p>
                  </a:txBody>
                  <a:tcPr marL="68580" marR="68580" marT="0" marB="0"/>
                </a:tc>
              </a:tr>
              <a:tr h="329380">
                <a:tc>
                  <a:txBody>
                    <a:bodyPr/>
                    <a:lstStyle/>
                    <a:p>
                      <a:pPr algn="ctr" rtl="1">
                        <a:lnSpc>
                          <a:spcPts val="2200"/>
                        </a:lnSpc>
                        <a:spcBef>
                          <a:spcPts val="200"/>
                        </a:spcBef>
                        <a:spcAft>
                          <a:spcPts val="600"/>
                        </a:spcAft>
                      </a:pPr>
                      <a:r>
                        <a:rPr lang="ar-SA" sz="1600" dirty="0">
                          <a:effectLst/>
                        </a:rPr>
                        <a:t>الحاء ، الخاء</a:t>
                      </a:r>
                      <a:endParaRPr lang="en-US" sz="1200" b="1" dirty="0">
                        <a:effectLst/>
                        <a:latin typeface="Times New Roman"/>
                        <a:ea typeface="Times New Roman"/>
                        <a:cs typeface="AL-Hotham"/>
                      </a:endParaRPr>
                    </a:p>
                  </a:txBody>
                  <a:tcPr marL="68580" marR="68580" marT="0" marB="0"/>
                </a:tc>
                <a:tc>
                  <a:txBody>
                    <a:bodyPr/>
                    <a:lstStyle/>
                    <a:p>
                      <a:pPr algn="ctr" rtl="1">
                        <a:lnSpc>
                          <a:spcPts val="2200"/>
                        </a:lnSpc>
                        <a:spcBef>
                          <a:spcPts val="200"/>
                        </a:spcBef>
                        <a:spcAft>
                          <a:spcPts val="600"/>
                        </a:spcAft>
                      </a:pPr>
                      <a:r>
                        <a:rPr lang="ar-SA" sz="1600">
                          <a:effectLst/>
                        </a:rPr>
                        <a:t>ح ، خ</a:t>
                      </a:r>
                      <a:endParaRPr lang="en-US" sz="1200" b="1">
                        <a:effectLst/>
                        <a:latin typeface="Times New Roman"/>
                        <a:ea typeface="Times New Roman"/>
                        <a:cs typeface="AL-Hotham"/>
                      </a:endParaRPr>
                    </a:p>
                  </a:txBody>
                  <a:tcPr marL="68580" marR="68580" marT="0" marB="0"/>
                </a:tc>
              </a:tr>
              <a:tr h="329380">
                <a:tc>
                  <a:txBody>
                    <a:bodyPr/>
                    <a:lstStyle/>
                    <a:p>
                      <a:pPr algn="ctr" rtl="1">
                        <a:lnSpc>
                          <a:spcPts val="2200"/>
                        </a:lnSpc>
                        <a:spcBef>
                          <a:spcPts val="200"/>
                        </a:spcBef>
                        <a:spcAft>
                          <a:spcPts val="600"/>
                        </a:spcAft>
                      </a:pPr>
                      <a:r>
                        <a:rPr lang="ar-SA" sz="1600">
                          <a:effectLst/>
                        </a:rPr>
                        <a:t>الطاء ، الظاء</a:t>
                      </a:r>
                      <a:endParaRPr lang="en-US" sz="1200" b="1">
                        <a:effectLst/>
                        <a:latin typeface="Times New Roman"/>
                        <a:ea typeface="Times New Roman"/>
                        <a:cs typeface="AL-Hotham"/>
                      </a:endParaRPr>
                    </a:p>
                  </a:txBody>
                  <a:tcPr marL="68580" marR="68580" marT="0" marB="0"/>
                </a:tc>
                <a:tc>
                  <a:txBody>
                    <a:bodyPr/>
                    <a:lstStyle/>
                    <a:p>
                      <a:pPr algn="ctr" rtl="1">
                        <a:lnSpc>
                          <a:spcPts val="2200"/>
                        </a:lnSpc>
                        <a:spcBef>
                          <a:spcPts val="200"/>
                        </a:spcBef>
                        <a:spcAft>
                          <a:spcPts val="600"/>
                        </a:spcAft>
                      </a:pPr>
                      <a:r>
                        <a:rPr lang="ar-SA" sz="1600">
                          <a:effectLst/>
                        </a:rPr>
                        <a:t>ط ، ظ</a:t>
                      </a:r>
                      <a:endParaRPr lang="en-US" sz="1200" b="1">
                        <a:effectLst/>
                        <a:latin typeface="Times New Roman"/>
                        <a:ea typeface="Times New Roman"/>
                        <a:cs typeface="AL-Hotham"/>
                      </a:endParaRPr>
                    </a:p>
                  </a:txBody>
                  <a:tcPr marL="68580" marR="68580" marT="0" marB="0"/>
                </a:tc>
              </a:tr>
              <a:tr h="688827">
                <a:tc>
                  <a:txBody>
                    <a:bodyPr/>
                    <a:lstStyle/>
                    <a:p>
                      <a:pPr algn="ctr" rtl="1">
                        <a:lnSpc>
                          <a:spcPts val="2200"/>
                        </a:lnSpc>
                        <a:spcBef>
                          <a:spcPts val="200"/>
                        </a:spcBef>
                        <a:spcAft>
                          <a:spcPts val="600"/>
                        </a:spcAft>
                      </a:pPr>
                      <a:r>
                        <a:rPr lang="ar-SA" sz="1600">
                          <a:effectLst/>
                        </a:rPr>
                        <a:t>العين ، الغين</a:t>
                      </a:r>
                      <a:endParaRPr lang="en-US" sz="1200" b="1">
                        <a:effectLst/>
                        <a:latin typeface="Times New Roman"/>
                        <a:ea typeface="Times New Roman"/>
                        <a:cs typeface="AL-Hotham"/>
                      </a:endParaRPr>
                    </a:p>
                  </a:txBody>
                  <a:tcPr marL="68580" marR="68580" marT="0" marB="0"/>
                </a:tc>
                <a:tc>
                  <a:txBody>
                    <a:bodyPr/>
                    <a:lstStyle/>
                    <a:p>
                      <a:pPr algn="ctr" rtl="1">
                        <a:lnSpc>
                          <a:spcPts val="2200"/>
                        </a:lnSpc>
                        <a:spcBef>
                          <a:spcPts val="200"/>
                        </a:spcBef>
                        <a:spcAft>
                          <a:spcPts val="600"/>
                        </a:spcAft>
                      </a:pPr>
                      <a:r>
                        <a:rPr lang="ar-SA" sz="1600">
                          <a:effectLst/>
                        </a:rPr>
                        <a:t>ع ، غ</a:t>
                      </a:r>
                      <a:endParaRPr lang="en-US" sz="1200" b="1">
                        <a:effectLst/>
                        <a:latin typeface="Times New Roman"/>
                        <a:ea typeface="Times New Roman"/>
                        <a:cs typeface="AL-Hotham"/>
                      </a:endParaRPr>
                    </a:p>
                  </a:txBody>
                  <a:tcPr marL="68580" marR="68580" marT="0" marB="0"/>
                </a:tc>
              </a:tr>
              <a:tr h="688827">
                <a:tc>
                  <a:txBody>
                    <a:bodyPr/>
                    <a:lstStyle/>
                    <a:p>
                      <a:pPr algn="ctr" rtl="1">
                        <a:lnSpc>
                          <a:spcPts val="2200"/>
                        </a:lnSpc>
                        <a:spcBef>
                          <a:spcPts val="200"/>
                        </a:spcBef>
                        <a:spcAft>
                          <a:spcPts val="600"/>
                        </a:spcAft>
                      </a:pPr>
                      <a:r>
                        <a:rPr lang="ar-SA" sz="1600">
                          <a:effectLst/>
                        </a:rPr>
                        <a:t>الصاد ، الضاد</a:t>
                      </a:r>
                      <a:endParaRPr lang="en-US" sz="1200" b="1">
                        <a:effectLst/>
                        <a:latin typeface="Times New Roman"/>
                        <a:ea typeface="Times New Roman"/>
                        <a:cs typeface="AL-Hotham"/>
                      </a:endParaRPr>
                    </a:p>
                  </a:txBody>
                  <a:tcPr marL="68580" marR="68580" marT="0" marB="0"/>
                </a:tc>
                <a:tc>
                  <a:txBody>
                    <a:bodyPr/>
                    <a:lstStyle/>
                    <a:p>
                      <a:pPr algn="ctr" rtl="1">
                        <a:lnSpc>
                          <a:spcPts val="2200"/>
                        </a:lnSpc>
                        <a:spcBef>
                          <a:spcPts val="200"/>
                        </a:spcBef>
                        <a:spcAft>
                          <a:spcPts val="600"/>
                        </a:spcAft>
                      </a:pPr>
                      <a:r>
                        <a:rPr lang="ar-SA" sz="1600">
                          <a:effectLst/>
                        </a:rPr>
                        <a:t>ص ، ض</a:t>
                      </a:r>
                      <a:endParaRPr lang="en-US" sz="1200" b="1">
                        <a:effectLst/>
                        <a:latin typeface="Times New Roman"/>
                        <a:ea typeface="Times New Roman"/>
                        <a:cs typeface="AL-Hotham"/>
                      </a:endParaRPr>
                    </a:p>
                  </a:txBody>
                  <a:tcPr marL="68580" marR="68580" marT="0" marB="0"/>
                </a:tc>
              </a:tr>
              <a:tr h="688827">
                <a:tc>
                  <a:txBody>
                    <a:bodyPr/>
                    <a:lstStyle/>
                    <a:p>
                      <a:pPr algn="ctr" rtl="1">
                        <a:lnSpc>
                          <a:spcPts val="2200"/>
                        </a:lnSpc>
                        <a:spcBef>
                          <a:spcPts val="200"/>
                        </a:spcBef>
                        <a:spcAft>
                          <a:spcPts val="600"/>
                        </a:spcAft>
                      </a:pPr>
                      <a:r>
                        <a:rPr lang="ar-SA" sz="1600">
                          <a:effectLst/>
                        </a:rPr>
                        <a:t>السين ، الشين</a:t>
                      </a:r>
                      <a:endParaRPr lang="en-US" sz="1200" b="1">
                        <a:effectLst/>
                        <a:latin typeface="Times New Roman"/>
                        <a:ea typeface="Times New Roman"/>
                        <a:cs typeface="AL-Hotham"/>
                      </a:endParaRPr>
                    </a:p>
                  </a:txBody>
                  <a:tcPr marL="68580" marR="68580" marT="0" marB="0"/>
                </a:tc>
                <a:tc>
                  <a:txBody>
                    <a:bodyPr/>
                    <a:lstStyle/>
                    <a:p>
                      <a:pPr algn="ctr" rtl="1">
                        <a:lnSpc>
                          <a:spcPts val="2200"/>
                        </a:lnSpc>
                        <a:spcBef>
                          <a:spcPts val="200"/>
                        </a:spcBef>
                        <a:spcAft>
                          <a:spcPts val="600"/>
                        </a:spcAft>
                      </a:pPr>
                      <a:r>
                        <a:rPr lang="ar-SA" sz="1600">
                          <a:effectLst/>
                        </a:rPr>
                        <a:t>س ، ش</a:t>
                      </a:r>
                      <a:endParaRPr lang="en-US" sz="1200" b="1">
                        <a:effectLst/>
                        <a:latin typeface="Times New Roman"/>
                        <a:ea typeface="Times New Roman"/>
                        <a:cs typeface="AL-Hotham"/>
                      </a:endParaRPr>
                    </a:p>
                  </a:txBody>
                  <a:tcPr marL="68580" marR="68580" marT="0" marB="0"/>
                </a:tc>
              </a:tr>
              <a:tr h="329380">
                <a:tc>
                  <a:txBody>
                    <a:bodyPr/>
                    <a:lstStyle/>
                    <a:p>
                      <a:pPr algn="ctr" rtl="1">
                        <a:lnSpc>
                          <a:spcPts val="2200"/>
                        </a:lnSpc>
                        <a:spcBef>
                          <a:spcPts val="200"/>
                        </a:spcBef>
                        <a:spcAft>
                          <a:spcPts val="600"/>
                        </a:spcAft>
                      </a:pPr>
                      <a:r>
                        <a:rPr lang="ar-SA" sz="1600">
                          <a:effectLst/>
                        </a:rPr>
                        <a:t>التاء ، الثاء</a:t>
                      </a:r>
                      <a:endParaRPr lang="en-US" sz="1200" b="1">
                        <a:effectLst/>
                        <a:latin typeface="Times New Roman"/>
                        <a:ea typeface="Times New Roman"/>
                        <a:cs typeface="AL-Hotham"/>
                      </a:endParaRPr>
                    </a:p>
                  </a:txBody>
                  <a:tcPr marL="68580" marR="68580" marT="0" marB="0"/>
                </a:tc>
                <a:tc>
                  <a:txBody>
                    <a:bodyPr/>
                    <a:lstStyle/>
                    <a:p>
                      <a:pPr algn="ctr" rtl="1">
                        <a:lnSpc>
                          <a:spcPts val="2200"/>
                        </a:lnSpc>
                        <a:spcBef>
                          <a:spcPts val="200"/>
                        </a:spcBef>
                        <a:spcAft>
                          <a:spcPts val="600"/>
                        </a:spcAft>
                      </a:pPr>
                      <a:r>
                        <a:rPr lang="ar-SA" sz="1600" dirty="0">
                          <a:effectLst/>
                        </a:rPr>
                        <a:t>ت ، ث</a:t>
                      </a:r>
                      <a:endParaRPr lang="en-US" sz="1200" b="1" dirty="0">
                        <a:effectLst/>
                        <a:latin typeface="Times New Roman"/>
                        <a:ea typeface="Times New Roman"/>
                        <a:cs typeface="AL-Hotham"/>
                      </a:endParaRPr>
                    </a:p>
                  </a:txBody>
                  <a:tcPr marL="68580" marR="68580" marT="0" marB="0"/>
                </a:tc>
              </a:tr>
            </a:tbl>
          </a:graphicData>
        </a:graphic>
      </p:graphicFrame>
    </p:spTree>
    <p:extLst>
      <p:ext uri="{BB962C8B-B14F-4D97-AF65-F5344CB8AC3E}">
        <p14:creationId xmlns:p14="http://schemas.microsoft.com/office/powerpoint/2010/main" val="1093353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9350" y="276225"/>
            <a:ext cx="4305300" cy="630555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728515" y="2924944"/>
            <a:ext cx="1689885" cy="369332"/>
          </a:xfrm>
          <a:prstGeom prst="rect">
            <a:avLst/>
          </a:prstGeom>
        </p:spPr>
        <p:txBody>
          <a:bodyPr wrap="none">
            <a:spAutoFit/>
          </a:bodyPr>
          <a:lstStyle/>
          <a:p>
            <a:r>
              <a:rPr lang="ar-SA" dirty="0"/>
              <a:t>لوحة أشكال الأحرف</a:t>
            </a:r>
          </a:p>
        </p:txBody>
      </p:sp>
    </p:spTree>
    <p:extLst>
      <p:ext uri="{BB962C8B-B14F-4D97-AF65-F5344CB8AC3E}">
        <p14:creationId xmlns:p14="http://schemas.microsoft.com/office/powerpoint/2010/main" val="1578490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3362" y="1916832"/>
            <a:ext cx="8257070" cy="2031325"/>
          </a:xfrm>
          <a:prstGeom prst="rect">
            <a:avLst/>
          </a:prstGeom>
        </p:spPr>
        <p:txBody>
          <a:bodyPr wrap="square">
            <a:spAutoFit/>
          </a:bodyPr>
          <a:lstStyle/>
          <a:p>
            <a:pPr algn="justLow"/>
            <a:r>
              <a:rPr lang="ar-SA" dirty="0">
                <a:solidFill>
                  <a:srgbClr val="FF0000"/>
                </a:solidFill>
              </a:rPr>
              <a:t>الاسم:</a:t>
            </a:r>
          </a:p>
          <a:p>
            <a:pPr algn="justLow"/>
            <a:r>
              <a:rPr lang="ar-SA" dirty="0"/>
              <a:t>الاسم كلمة تدل على معنى مستقل، ليس الزمن جزءًا منه. وتنقسم الأسماء عامة إلى قسمين:</a:t>
            </a:r>
          </a:p>
          <a:p>
            <a:pPr algn="justLow"/>
            <a:r>
              <a:rPr lang="ar-SA" dirty="0">
                <a:solidFill>
                  <a:schemeClr val="bg2">
                    <a:lumMod val="50000"/>
                  </a:schemeClr>
                </a:solidFill>
              </a:rPr>
              <a:t>1 </a:t>
            </a:r>
            <a:r>
              <a:rPr lang="ar-SA" dirty="0" smtClean="0">
                <a:solidFill>
                  <a:schemeClr val="bg2">
                    <a:lumMod val="50000"/>
                  </a:schemeClr>
                </a:solidFill>
              </a:rPr>
              <a:t>-</a:t>
            </a:r>
            <a:r>
              <a:rPr lang="ar-SA" dirty="0" smtClean="0"/>
              <a:t>أسماء </a:t>
            </a:r>
            <a:r>
              <a:rPr lang="ar-SA" dirty="0"/>
              <a:t>متصرفة تتعدد حالاتها وتتنوع صياغتها حسب العدد والجنس.</a:t>
            </a:r>
          </a:p>
          <a:p>
            <a:pPr algn="justLow"/>
            <a:r>
              <a:rPr lang="ar-SA" dirty="0">
                <a:solidFill>
                  <a:schemeClr val="bg2">
                    <a:lumMod val="50000"/>
                  </a:schemeClr>
                </a:solidFill>
              </a:rPr>
              <a:t>2 </a:t>
            </a:r>
            <a:r>
              <a:rPr lang="ar-SA" dirty="0" smtClean="0">
                <a:solidFill>
                  <a:schemeClr val="bg2">
                    <a:lumMod val="50000"/>
                  </a:schemeClr>
                </a:solidFill>
              </a:rPr>
              <a:t>-</a:t>
            </a:r>
            <a:r>
              <a:rPr lang="ar-SA" dirty="0" smtClean="0"/>
              <a:t>أسماء </a:t>
            </a:r>
            <a:r>
              <a:rPr lang="ar-SA" dirty="0"/>
              <a:t>غير متصرفة تلازم حالة واحدة لا تتغير، ومنها الضمائر وأسماء الإشارة والاسم الموصول.</a:t>
            </a:r>
          </a:p>
          <a:p>
            <a:endParaRPr lang="ar-SA" dirty="0"/>
          </a:p>
        </p:txBody>
      </p:sp>
    </p:spTree>
    <p:extLst>
      <p:ext uri="{BB962C8B-B14F-4D97-AF65-F5344CB8AC3E}">
        <p14:creationId xmlns:p14="http://schemas.microsoft.com/office/powerpoint/2010/main" val="1579158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96752"/>
            <a:ext cx="5310336" cy="3416320"/>
          </a:xfrm>
          <a:prstGeom prst="rect">
            <a:avLst/>
          </a:prstGeom>
        </p:spPr>
        <p:txBody>
          <a:bodyPr wrap="square">
            <a:spAutoFit/>
          </a:bodyPr>
          <a:lstStyle/>
          <a:p>
            <a:pPr algn="justLow"/>
            <a:r>
              <a:rPr lang="ar-SA" dirty="0">
                <a:solidFill>
                  <a:srgbClr val="FF0000"/>
                </a:solidFill>
              </a:rPr>
              <a:t>الاسم المتصرف:</a:t>
            </a:r>
          </a:p>
          <a:p>
            <a:pPr algn="justLow"/>
            <a:r>
              <a:rPr lang="ar-SA" dirty="0"/>
              <a:t>وهو </a:t>
            </a:r>
            <a:r>
              <a:rPr lang="ar-SA" dirty="0" smtClean="0"/>
              <a:t>إما:</a:t>
            </a:r>
          </a:p>
          <a:p>
            <a:pPr algn="justLow"/>
            <a:r>
              <a:rPr lang="ar-SA" dirty="0" smtClean="0"/>
              <a:t>جامدٌ </a:t>
            </a:r>
            <a:r>
              <a:rPr lang="ar-SA" dirty="0"/>
              <a:t>غير مشتق من </a:t>
            </a:r>
            <a:r>
              <a:rPr lang="ar-SA" dirty="0" smtClean="0"/>
              <a:t>الفعل. </a:t>
            </a:r>
          </a:p>
          <a:p>
            <a:pPr algn="justLow"/>
            <a:r>
              <a:rPr lang="ar-SA" dirty="0" smtClean="0"/>
              <a:t>أو </a:t>
            </a:r>
            <a:r>
              <a:rPr lang="ar-SA" dirty="0"/>
              <a:t>مشتقٌ من الفعل كاسم الفاعل واسم المفعول واسم المكان والمصدر</a:t>
            </a:r>
            <a:r>
              <a:rPr lang="ar-SA" dirty="0" smtClean="0"/>
              <a:t>.</a:t>
            </a:r>
          </a:p>
          <a:p>
            <a:pPr algn="justLow"/>
            <a:r>
              <a:rPr lang="ar-SA" dirty="0" smtClean="0"/>
              <a:t> والنقوش </a:t>
            </a:r>
            <a:r>
              <a:rPr lang="ar-SA" dirty="0"/>
              <a:t>الآرامية لا تقدم لنا سوى الحروف الصامتة، لذا صار الاسم المشتق يختلط مع الفعل المشتق منه، ويصعب تمييزهما أحيانًا؛ فكلمة ( ك ت ب) قد تكون كَتَبَ، أو كاتب، أو مكتوب ... إلخ؛ ولتحديد المراد ليس أمامنا سوى الاعتماد على السياق، وهذا بخلاف وجود العلامات الخاصة بالفعل نحو علامة المضارعة أو الضمائر المتصلة.</a:t>
            </a:r>
          </a:p>
        </p:txBody>
      </p:sp>
    </p:spTree>
    <p:extLst>
      <p:ext uri="{BB962C8B-B14F-4D97-AF65-F5344CB8AC3E}">
        <p14:creationId xmlns:p14="http://schemas.microsoft.com/office/powerpoint/2010/main" val="1260274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66843"/>
            <a:ext cx="4572000" cy="3139321"/>
          </a:xfrm>
          <a:prstGeom prst="rect">
            <a:avLst/>
          </a:prstGeom>
        </p:spPr>
        <p:txBody>
          <a:bodyPr>
            <a:spAutoFit/>
          </a:bodyPr>
          <a:lstStyle/>
          <a:p>
            <a:pPr algn="justLow"/>
            <a:r>
              <a:rPr lang="ar-SA" dirty="0">
                <a:solidFill>
                  <a:schemeClr val="bg2">
                    <a:lumMod val="50000"/>
                  </a:schemeClr>
                </a:solidFill>
              </a:rPr>
              <a:t>1 - </a:t>
            </a:r>
            <a:r>
              <a:rPr lang="ar-SA" dirty="0">
                <a:solidFill>
                  <a:srgbClr val="FF0000"/>
                </a:solidFill>
              </a:rPr>
              <a:t>الاسم المتصرف الجامد:</a:t>
            </a:r>
          </a:p>
          <a:p>
            <a:pPr algn="justLow"/>
            <a:r>
              <a:rPr lang="ar-SA" dirty="0"/>
              <a:t>يُبنى الاسم، كما هو معلوم، على ثلاثة حروف، دون أن نعدم أسماء ثنائية الجذر أو رباعية؛ وهو على النحو التالي:</a:t>
            </a:r>
          </a:p>
          <a:p>
            <a:pPr algn="justLow"/>
            <a:r>
              <a:rPr lang="ar-SA" dirty="0">
                <a:solidFill>
                  <a:schemeClr val="bg2">
                    <a:lumMod val="50000"/>
                  </a:schemeClr>
                </a:solidFill>
              </a:rPr>
              <a:t>أ - </a:t>
            </a:r>
            <a:r>
              <a:rPr lang="ar-SA" dirty="0">
                <a:solidFill>
                  <a:srgbClr val="FF0000"/>
                </a:solidFill>
              </a:rPr>
              <a:t>الأسماء الثنائية الجذر:</a:t>
            </a:r>
          </a:p>
          <a:p>
            <a:pPr algn="justLow"/>
            <a:r>
              <a:rPr lang="ar-SA" dirty="0"/>
              <a:t>وهذه جاءت بصيغتي التذكير والتأنيث، فمن صيغة التذكير جاءت </a:t>
            </a:r>
            <a:r>
              <a:rPr lang="ar-SA" dirty="0" smtClean="0"/>
              <a:t>الأسماء:</a:t>
            </a:r>
          </a:p>
          <a:p>
            <a:pPr algn="justLow"/>
            <a:r>
              <a:rPr lang="ar-SA" dirty="0" smtClean="0"/>
              <a:t>1-دالة </a:t>
            </a:r>
            <a:r>
              <a:rPr lang="ar-SA" dirty="0"/>
              <a:t>على القرابة مثل: </a:t>
            </a:r>
          </a:p>
          <a:p>
            <a:pPr algn="justLow"/>
            <a:r>
              <a:rPr lang="ar-SA" dirty="0"/>
              <a:t>ا ب: "أب".</a:t>
            </a:r>
          </a:p>
          <a:p>
            <a:pPr algn="justLow"/>
            <a:r>
              <a:rPr lang="ar-SA" dirty="0" smtClean="0"/>
              <a:t>2- دالة </a:t>
            </a:r>
            <a:r>
              <a:rPr lang="ar-SA" dirty="0"/>
              <a:t>على أعضاء الجسم مثل: </a:t>
            </a:r>
            <a:endParaRPr lang="ar-SA" dirty="0" smtClean="0"/>
          </a:p>
          <a:p>
            <a:pPr algn="justLow"/>
            <a:r>
              <a:rPr lang="ar-SA" dirty="0" smtClean="0"/>
              <a:t>ف </a:t>
            </a:r>
            <a:r>
              <a:rPr lang="ar-SA" dirty="0"/>
              <a:t>م: "فم", ي د "يد"، </a:t>
            </a:r>
            <a:endParaRPr lang="ar-SA" dirty="0" smtClean="0"/>
          </a:p>
        </p:txBody>
      </p:sp>
    </p:spTree>
    <p:extLst>
      <p:ext uri="{BB962C8B-B14F-4D97-AF65-F5344CB8AC3E}">
        <p14:creationId xmlns:p14="http://schemas.microsoft.com/office/powerpoint/2010/main" val="1316920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551837"/>
            <a:ext cx="4572000" cy="2308324"/>
          </a:xfrm>
          <a:prstGeom prst="rect">
            <a:avLst/>
          </a:prstGeom>
        </p:spPr>
        <p:txBody>
          <a:bodyPr>
            <a:spAutoFit/>
          </a:bodyPr>
          <a:lstStyle/>
          <a:p>
            <a:pPr algn="justLow"/>
            <a:r>
              <a:rPr lang="ar-SA" dirty="0" smtClean="0"/>
              <a:t>3- أسماء </a:t>
            </a:r>
            <a:r>
              <a:rPr lang="ar-SA" dirty="0"/>
              <a:t>حيوانات مثل: </a:t>
            </a:r>
            <a:endParaRPr lang="ar-SA" dirty="0" smtClean="0"/>
          </a:p>
          <a:p>
            <a:pPr algn="justLow"/>
            <a:r>
              <a:rPr lang="ar-SA" dirty="0" smtClean="0"/>
              <a:t>ش هـ "شاة"  </a:t>
            </a:r>
          </a:p>
          <a:p>
            <a:pPr algn="justLow"/>
            <a:r>
              <a:rPr lang="ar-SA" dirty="0" smtClean="0"/>
              <a:t>س </a:t>
            </a:r>
            <a:r>
              <a:rPr lang="ar-SA" dirty="0" err="1" smtClean="0"/>
              <a:t>س</a:t>
            </a:r>
            <a:r>
              <a:rPr lang="ar-SA" dirty="0" smtClean="0"/>
              <a:t> "سوسة</a:t>
            </a:r>
            <a:r>
              <a:rPr lang="ar-SA" dirty="0"/>
              <a:t>، </a:t>
            </a:r>
            <a:r>
              <a:rPr lang="ar-SA" dirty="0" smtClean="0"/>
              <a:t>عثة"، </a:t>
            </a:r>
          </a:p>
          <a:p>
            <a:pPr algn="justLow"/>
            <a:r>
              <a:rPr lang="ar-SA" dirty="0" smtClean="0"/>
              <a:t>ع ل: "مُهر</a:t>
            </a:r>
            <a:r>
              <a:rPr lang="ar-SA" dirty="0"/>
              <a:t> " </a:t>
            </a:r>
            <a:endParaRPr lang="ar-SA" dirty="0" smtClean="0"/>
          </a:p>
          <a:p>
            <a:pPr algn="justLow"/>
            <a:r>
              <a:rPr lang="ar-SA" dirty="0" smtClean="0"/>
              <a:t>4- الدالة على </a:t>
            </a:r>
            <a:r>
              <a:rPr lang="ar-SA" dirty="0"/>
              <a:t>أعداد مثل: </a:t>
            </a:r>
          </a:p>
          <a:p>
            <a:pPr algn="justLow"/>
            <a:r>
              <a:rPr lang="ar-SA" dirty="0" smtClean="0"/>
              <a:t>ح د: "احد" </a:t>
            </a:r>
          </a:p>
          <a:p>
            <a:pPr algn="justLow"/>
            <a:r>
              <a:rPr lang="ar-SA" dirty="0" smtClean="0"/>
              <a:t>س س: "ست</a:t>
            </a:r>
            <a:r>
              <a:rPr lang="ar-SA" dirty="0"/>
              <a:t>".</a:t>
            </a:r>
          </a:p>
          <a:p>
            <a:pPr algn="justLow"/>
            <a:r>
              <a:rPr lang="ar-SA" dirty="0"/>
              <a:t> </a:t>
            </a:r>
          </a:p>
        </p:txBody>
      </p:sp>
    </p:spTree>
    <p:extLst>
      <p:ext uri="{BB962C8B-B14F-4D97-AF65-F5344CB8AC3E}">
        <p14:creationId xmlns:p14="http://schemas.microsoft.com/office/powerpoint/2010/main" val="18996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980728"/>
            <a:ext cx="5094312" cy="3970318"/>
          </a:xfrm>
          <a:prstGeom prst="rect">
            <a:avLst/>
          </a:prstGeom>
        </p:spPr>
        <p:txBody>
          <a:bodyPr wrap="square">
            <a:spAutoFit/>
          </a:bodyPr>
          <a:lstStyle/>
          <a:p>
            <a:pPr algn="justLow"/>
            <a:r>
              <a:rPr lang="ar-SA" dirty="0"/>
              <a:t>وأخيرًا تأتي أسماء متفرقة ثنائية الجذر مثل:</a:t>
            </a:r>
          </a:p>
          <a:p>
            <a:pPr algn="justLow"/>
            <a:r>
              <a:rPr lang="ar-SA" dirty="0" smtClean="0"/>
              <a:t>س م: </a:t>
            </a:r>
            <a:r>
              <a:rPr lang="ar-SA" dirty="0"/>
              <a:t>" </a:t>
            </a:r>
            <a:r>
              <a:rPr lang="ar-SA" dirty="0" smtClean="0"/>
              <a:t>اسم</a:t>
            </a:r>
            <a:r>
              <a:rPr lang="ar-SA" dirty="0"/>
              <a:t> "</a:t>
            </a:r>
            <a:endParaRPr lang="ar-SA" dirty="0" smtClean="0"/>
          </a:p>
          <a:p>
            <a:pPr algn="justLow"/>
            <a:r>
              <a:rPr lang="ar-SA" dirty="0" smtClean="0"/>
              <a:t>ق ل:</a:t>
            </a:r>
            <a:r>
              <a:rPr lang="ar-SA" dirty="0"/>
              <a:t> " </a:t>
            </a:r>
            <a:r>
              <a:rPr lang="ar-SA" dirty="0" smtClean="0"/>
              <a:t>صوت</a:t>
            </a:r>
            <a:r>
              <a:rPr lang="ar-SA" dirty="0"/>
              <a:t> " </a:t>
            </a:r>
            <a:endParaRPr lang="ar-SA" dirty="0" smtClean="0"/>
          </a:p>
          <a:p>
            <a:pPr algn="justLow"/>
            <a:r>
              <a:rPr lang="ar-SA" dirty="0" smtClean="0"/>
              <a:t>م ي:</a:t>
            </a:r>
            <a:r>
              <a:rPr lang="ar-SA" dirty="0"/>
              <a:t> </a:t>
            </a:r>
            <a:r>
              <a:rPr lang="ar-SA" dirty="0" smtClean="0"/>
              <a:t>"ماء" 	</a:t>
            </a:r>
          </a:p>
          <a:p>
            <a:pPr algn="justLow"/>
            <a:r>
              <a:rPr lang="ar-SA" dirty="0" smtClean="0"/>
              <a:t>ق ر: "مدينة" </a:t>
            </a:r>
          </a:p>
          <a:p>
            <a:pPr algn="justLow"/>
            <a:r>
              <a:rPr lang="ar-SA" dirty="0" smtClean="0"/>
              <a:t>ن ر: "نار</a:t>
            </a:r>
            <a:r>
              <a:rPr lang="ar-SA" dirty="0"/>
              <a:t> " </a:t>
            </a:r>
            <a:endParaRPr lang="ar-SA" dirty="0" smtClean="0"/>
          </a:p>
          <a:p>
            <a:pPr algn="justLow"/>
            <a:r>
              <a:rPr lang="ar-SA" dirty="0" smtClean="0"/>
              <a:t>ت ل: "تل" </a:t>
            </a:r>
          </a:p>
          <a:p>
            <a:pPr algn="justLow"/>
            <a:r>
              <a:rPr lang="ar-SA" dirty="0" smtClean="0"/>
              <a:t>ح ص: "سهم" </a:t>
            </a:r>
          </a:p>
          <a:p>
            <a:pPr algn="justLow"/>
            <a:endParaRPr lang="ar-SA" dirty="0" smtClean="0"/>
          </a:p>
          <a:p>
            <a:pPr algn="justLow"/>
            <a:r>
              <a:rPr lang="ar-SA" dirty="0" smtClean="0"/>
              <a:t>أما </a:t>
            </a:r>
            <a:r>
              <a:rPr lang="ar-SA" dirty="0"/>
              <a:t>ما جاء على صيغة التأنيث فمنها:  </a:t>
            </a:r>
            <a:endParaRPr lang="ar-SA" dirty="0" smtClean="0"/>
          </a:p>
          <a:p>
            <a:pPr algn="justLow"/>
            <a:r>
              <a:rPr lang="ar-SA" dirty="0" smtClean="0"/>
              <a:t>   </a:t>
            </a:r>
            <a:endParaRPr lang="ar-SA" dirty="0"/>
          </a:p>
          <a:p>
            <a:pPr algn="justLow"/>
            <a:r>
              <a:rPr lang="ar-SA" dirty="0"/>
              <a:t>ب ن ت: " بنت" 		</a:t>
            </a:r>
            <a:r>
              <a:rPr lang="ar-SA" dirty="0" smtClean="0"/>
              <a:t>ا </a:t>
            </a:r>
            <a:r>
              <a:rPr lang="ar-SA" dirty="0"/>
              <a:t>خ ت: "أخت"  </a:t>
            </a:r>
          </a:p>
          <a:p>
            <a:pPr algn="justLow"/>
            <a:r>
              <a:rPr lang="ar-SA" dirty="0"/>
              <a:t>ح ي هـ: "حّية" 		</a:t>
            </a:r>
            <a:r>
              <a:rPr lang="ar-SA" dirty="0" smtClean="0"/>
              <a:t>م </a:t>
            </a:r>
            <a:r>
              <a:rPr lang="ar-SA" dirty="0"/>
              <a:t>ل هـ: "كلمة"</a:t>
            </a:r>
          </a:p>
          <a:p>
            <a:pPr algn="justLow"/>
            <a:endParaRPr lang="ar-SA" dirty="0"/>
          </a:p>
        </p:txBody>
      </p:sp>
    </p:spTree>
    <p:extLst>
      <p:ext uri="{BB962C8B-B14F-4D97-AF65-F5344CB8AC3E}">
        <p14:creationId xmlns:p14="http://schemas.microsoft.com/office/powerpoint/2010/main" val="1857464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12968" cy="4524315"/>
          </a:xfrm>
          <a:prstGeom prst="rect">
            <a:avLst/>
          </a:prstGeom>
        </p:spPr>
        <p:txBody>
          <a:bodyPr wrap="square">
            <a:spAutoFit/>
          </a:bodyPr>
          <a:lstStyle/>
          <a:p>
            <a:pPr algn="justLow"/>
            <a:r>
              <a:rPr lang="ar-SA" dirty="0" smtClean="0">
                <a:solidFill>
                  <a:schemeClr val="bg2">
                    <a:lumMod val="50000"/>
                  </a:schemeClr>
                </a:solidFill>
              </a:rPr>
              <a:t>ب </a:t>
            </a:r>
            <a:r>
              <a:rPr lang="ar-SA" dirty="0">
                <a:solidFill>
                  <a:schemeClr val="bg2">
                    <a:lumMod val="50000"/>
                  </a:schemeClr>
                </a:solidFill>
              </a:rPr>
              <a:t>- </a:t>
            </a:r>
            <a:r>
              <a:rPr lang="ar-SA" dirty="0">
                <a:solidFill>
                  <a:srgbClr val="FF0000"/>
                </a:solidFill>
              </a:rPr>
              <a:t>أسماء ثلاثية الجذور:</a:t>
            </a:r>
          </a:p>
          <a:p>
            <a:pPr algn="justLow"/>
            <a:r>
              <a:rPr lang="ar-SA" dirty="0"/>
              <a:t>وهي تشكل القسم الأكبر من الأسماء الواردة في النقوش الآرامية القديمة وهي على سبيل المثال لا الحصر: </a:t>
            </a:r>
          </a:p>
          <a:p>
            <a:pPr algn="justLow"/>
            <a:r>
              <a:rPr lang="ar-SA" dirty="0" smtClean="0"/>
              <a:t> م </a:t>
            </a:r>
            <a:r>
              <a:rPr lang="ar-SA" dirty="0"/>
              <a:t>ل ك: </a:t>
            </a:r>
            <a:r>
              <a:rPr lang="ar-SA" dirty="0" smtClean="0"/>
              <a:t>"ملك"   				 ا ث ر: "أثر"    </a:t>
            </a:r>
          </a:p>
          <a:p>
            <a:pPr algn="justLow"/>
            <a:r>
              <a:rPr lang="ar-SA" dirty="0" smtClean="0"/>
              <a:t> ن ص ب: "نصب" 				ش ت و: "شتا"</a:t>
            </a:r>
            <a:endParaRPr lang="ar-SA" dirty="0"/>
          </a:p>
          <a:p>
            <a:pPr algn="justLow"/>
            <a:r>
              <a:rPr lang="ar-SA" dirty="0"/>
              <a:t>ومن هذه الأسماء وردت أسماء تنتهي بعلامة التأنيث مثل: </a:t>
            </a:r>
          </a:p>
          <a:p>
            <a:pPr algn="justLow"/>
            <a:r>
              <a:rPr lang="ar-SA" dirty="0" smtClean="0"/>
              <a:t>ش و ر </a:t>
            </a:r>
            <a:r>
              <a:rPr lang="ar-SA" dirty="0"/>
              <a:t>هـ: </a:t>
            </a:r>
            <a:r>
              <a:rPr lang="ar-SA" dirty="0" smtClean="0"/>
              <a:t>"بقرة"   				 ن م ر هـ: "نمرة" </a:t>
            </a:r>
            <a:r>
              <a:rPr lang="ar-SA" dirty="0"/>
              <a:t>	</a:t>
            </a:r>
            <a:endParaRPr lang="ar-SA" dirty="0" smtClean="0"/>
          </a:p>
          <a:p>
            <a:pPr algn="justLow"/>
            <a:r>
              <a:rPr lang="ar-SA" dirty="0" smtClean="0"/>
              <a:t>ب ك ت هـ: "دجاجة" 	</a:t>
            </a:r>
            <a:r>
              <a:rPr lang="ar-SA" dirty="0"/>
              <a:t>	</a:t>
            </a:r>
            <a:r>
              <a:rPr lang="ar-SA" dirty="0" smtClean="0"/>
              <a:t>	ق ر ي </a:t>
            </a:r>
            <a:r>
              <a:rPr lang="ar-SA" dirty="0"/>
              <a:t>هـ: </a:t>
            </a:r>
            <a:r>
              <a:rPr lang="ar-SA" dirty="0" smtClean="0"/>
              <a:t>"مدينة"</a:t>
            </a:r>
            <a:endParaRPr lang="ar-SA" dirty="0"/>
          </a:p>
          <a:p>
            <a:pPr algn="justLow"/>
            <a:r>
              <a:rPr lang="ar-SA" dirty="0">
                <a:solidFill>
                  <a:schemeClr val="bg2">
                    <a:lumMod val="50000"/>
                  </a:schemeClr>
                </a:solidFill>
              </a:rPr>
              <a:t>ج - </a:t>
            </a:r>
            <a:r>
              <a:rPr lang="ar-SA" dirty="0">
                <a:solidFill>
                  <a:srgbClr val="FF0000"/>
                </a:solidFill>
              </a:rPr>
              <a:t>أسماء رباعية الجذور:</a:t>
            </a:r>
          </a:p>
          <a:p>
            <a:pPr algn="justLow"/>
            <a:r>
              <a:rPr lang="ar-SA" dirty="0"/>
              <a:t>وهي قليلة مقارنة بالأسماء ذات الجذور الأخرى ومنها:</a:t>
            </a:r>
          </a:p>
          <a:p>
            <a:pPr algn="justLow"/>
            <a:r>
              <a:rPr lang="ar-SA" dirty="0" smtClean="0"/>
              <a:t>ع ق ر ب</a:t>
            </a:r>
            <a:r>
              <a:rPr lang="ar-SA" dirty="0"/>
              <a:t>: </a:t>
            </a:r>
            <a:r>
              <a:rPr lang="ar-SA" dirty="0" smtClean="0"/>
              <a:t>"عقرب" </a:t>
            </a:r>
          </a:p>
          <a:p>
            <a:pPr algn="justLow"/>
            <a:r>
              <a:rPr lang="ar-SA" dirty="0"/>
              <a:t>ا ر ن ب:	 </a:t>
            </a:r>
            <a:r>
              <a:rPr lang="ar-SA" dirty="0" smtClean="0"/>
              <a:t>"أرنب"</a:t>
            </a:r>
          </a:p>
          <a:p>
            <a:pPr algn="justLow"/>
            <a:r>
              <a:rPr lang="ar-SA" dirty="0" smtClean="0"/>
              <a:t>تجدر </a:t>
            </a:r>
            <a:r>
              <a:rPr lang="ar-SA" dirty="0"/>
              <a:t>بنا الإشارة إلى ظهور أسماء ثنائية الأصل غدت رباعية بالتكرار المقطعي مثل:</a:t>
            </a:r>
          </a:p>
          <a:p>
            <a:pPr algn="justLow"/>
            <a:r>
              <a:rPr lang="ar-SA" dirty="0" smtClean="0"/>
              <a:t>ج ل ج ل: "عجلة</a:t>
            </a:r>
            <a:r>
              <a:rPr lang="ar-SA" dirty="0"/>
              <a:t>، </a:t>
            </a:r>
            <a:r>
              <a:rPr lang="ar-SA" dirty="0" smtClean="0"/>
              <a:t>عربة" </a:t>
            </a:r>
          </a:p>
          <a:p>
            <a:pPr algn="justLow"/>
            <a:r>
              <a:rPr lang="ar-SA" dirty="0"/>
              <a:t>ر ب ر ب: </a:t>
            </a:r>
            <a:r>
              <a:rPr lang="ar-SA" dirty="0" smtClean="0"/>
              <a:t>"عظيم</a:t>
            </a:r>
            <a:r>
              <a:rPr lang="ar-SA" dirty="0"/>
              <a:t>، </a:t>
            </a:r>
            <a:r>
              <a:rPr lang="ar-SA" dirty="0" smtClean="0"/>
              <a:t>كبير"</a:t>
            </a:r>
          </a:p>
          <a:p>
            <a:endParaRPr lang="ar-SA" dirty="0"/>
          </a:p>
        </p:txBody>
      </p:sp>
    </p:spTree>
    <p:extLst>
      <p:ext uri="{BB962C8B-B14F-4D97-AF65-F5344CB8AC3E}">
        <p14:creationId xmlns:p14="http://schemas.microsoft.com/office/powerpoint/2010/main" val="106811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551837"/>
            <a:ext cx="4572000" cy="738664"/>
          </a:xfrm>
          <a:prstGeom prst="rect">
            <a:avLst/>
          </a:prstGeom>
        </p:spPr>
        <p:txBody>
          <a:bodyPr>
            <a:spAutoFit/>
          </a:bodyPr>
          <a:lstStyle/>
          <a:p>
            <a:pPr algn="ctr"/>
            <a:r>
              <a:rPr lang="ar-SA" sz="2400" dirty="0" smtClean="0"/>
              <a:t>اللهجات </a:t>
            </a:r>
            <a:r>
              <a:rPr lang="ar-SA" sz="2400" dirty="0"/>
              <a:t>الآرامية</a:t>
            </a:r>
          </a:p>
          <a:p>
            <a:pPr algn="ctr"/>
            <a:r>
              <a:rPr lang="ar-SA" dirty="0" smtClean="0"/>
              <a:t>.</a:t>
            </a:r>
            <a:endParaRPr lang="ar-SA" dirty="0"/>
          </a:p>
        </p:txBody>
      </p:sp>
    </p:spTree>
    <p:extLst>
      <p:ext uri="{BB962C8B-B14F-4D97-AF65-F5344CB8AC3E}">
        <p14:creationId xmlns:p14="http://schemas.microsoft.com/office/powerpoint/2010/main" val="1617140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908720"/>
            <a:ext cx="5166320" cy="3416320"/>
          </a:xfrm>
          <a:prstGeom prst="rect">
            <a:avLst/>
          </a:prstGeom>
        </p:spPr>
        <p:txBody>
          <a:bodyPr wrap="square">
            <a:spAutoFit/>
          </a:bodyPr>
          <a:lstStyle/>
          <a:p>
            <a:pPr algn="justLow"/>
            <a:r>
              <a:rPr lang="ar-SA" dirty="0">
                <a:solidFill>
                  <a:schemeClr val="bg2">
                    <a:lumMod val="50000"/>
                  </a:schemeClr>
                </a:solidFill>
              </a:rPr>
              <a:t>2 - </a:t>
            </a:r>
            <a:r>
              <a:rPr lang="ar-SA" dirty="0">
                <a:solidFill>
                  <a:srgbClr val="FF0000"/>
                </a:solidFill>
              </a:rPr>
              <a:t>الاسم المتصرف المشتق: </a:t>
            </a:r>
          </a:p>
          <a:p>
            <a:pPr algn="justLow"/>
            <a:r>
              <a:rPr lang="ar-SA" dirty="0"/>
              <a:t>وهو الاسم المشتق من الفعل، وغدا اسمًا متصرفًا، يأتي في المفرد والجمع، مذكرًا ومؤنثًا، وصيغته هي:</a:t>
            </a:r>
          </a:p>
          <a:p>
            <a:pPr algn="justLow"/>
            <a:r>
              <a:rPr lang="ar-SA" dirty="0">
                <a:solidFill>
                  <a:schemeClr val="bg2">
                    <a:lumMod val="50000"/>
                  </a:schemeClr>
                </a:solidFill>
              </a:rPr>
              <a:t>أ - </a:t>
            </a:r>
            <a:r>
              <a:rPr lang="ar-SA" dirty="0">
                <a:solidFill>
                  <a:srgbClr val="FF0000"/>
                </a:solidFill>
              </a:rPr>
              <a:t>اسم الفاعل:</a:t>
            </a:r>
          </a:p>
          <a:p>
            <a:pPr algn="justLow"/>
            <a:r>
              <a:rPr lang="ar-SA" dirty="0"/>
              <a:t>وهو يشتق من الفعل الثلاثي دون إضافة أية زوائد إليه، وإنما بإجراء تغيير في حركاته الداخلية، ولذلك يتفق من حيث الشكل الكتابي مع الفعل المشتق منه، مثل: </a:t>
            </a:r>
            <a:endParaRPr lang="ar-SA" dirty="0" smtClean="0"/>
          </a:p>
          <a:p>
            <a:pPr algn="justLow"/>
            <a:r>
              <a:rPr lang="ar-SA" dirty="0" smtClean="0"/>
              <a:t>ع ب د:</a:t>
            </a:r>
            <a:r>
              <a:rPr lang="ar-SA" dirty="0"/>
              <a:t>	</a:t>
            </a:r>
            <a:r>
              <a:rPr lang="ar-SA" dirty="0" smtClean="0"/>
              <a:t>عَبَدَ </a:t>
            </a:r>
            <a:r>
              <a:rPr lang="ar-SA" dirty="0"/>
              <a:t>أو خادم</a:t>
            </a:r>
          </a:p>
          <a:p>
            <a:pPr algn="justLow"/>
            <a:r>
              <a:rPr lang="ar-SA" dirty="0" smtClean="0"/>
              <a:t>ق ر ق: هَرَبَ</a:t>
            </a:r>
            <a:r>
              <a:rPr lang="ar-SA" dirty="0"/>
              <a:t>، فرّ أو هارب، فار</a:t>
            </a:r>
          </a:p>
          <a:p>
            <a:pPr algn="justLow"/>
            <a:r>
              <a:rPr lang="ar-SA" dirty="0" smtClean="0"/>
              <a:t>ك ت ب: كَتَبَ </a:t>
            </a:r>
            <a:r>
              <a:rPr lang="ar-SA" dirty="0"/>
              <a:t>أو </a:t>
            </a:r>
            <a:r>
              <a:rPr lang="ar-SA" dirty="0" smtClean="0"/>
              <a:t>كاتب</a:t>
            </a:r>
          </a:p>
          <a:p>
            <a:pPr algn="justLow"/>
            <a:endParaRPr lang="ar-SA" dirty="0"/>
          </a:p>
        </p:txBody>
      </p:sp>
    </p:spTree>
    <p:extLst>
      <p:ext uri="{BB962C8B-B14F-4D97-AF65-F5344CB8AC3E}">
        <p14:creationId xmlns:p14="http://schemas.microsoft.com/office/powerpoint/2010/main" val="54898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1340768"/>
            <a:ext cx="5904656" cy="3139321"/>
          </a:xfrm>
          <a:prstGeom prst="rect">
            <a:avLst/>
          </a:prstGeom>
        </p:spPr>
        <p:txBody>
          <a:bodyPr wrap="square">
            <a:spAutoFit/>
          </a:bodyPr>
          <a:lstStyle/>
          <a:p>
            <a:pPr algn="justLow"/>
            <a:r>
              <a:rPr lang="ar-SA" dirty="0"/>
              <a:t>وتُضاف إليه تاء التأنيث إذا كان الاسم مؤنثًا، مثل:  ع ب د ت: خادمة، ونون الجمع إذا كان جمعًا مذكرًا مطلقًا، مثل: ع ب د ن: عبيد</a:t>
            </a:r>
            <a:r>
              <a:rPr lang="ar-SA" dirty="0" smtClean="0"/>
              <a:t>.</a:t>
            </a:r>
          </a:p>
          <a:p>
            <a:pPr algn="justLow"/>
            <a:endParaRPr lang="ar-SA" dirty="0"/>
          </a:p>
          <a:p>
            <a:pPr algn="justLow"/>
            <a:r>
              <a:rPr lang="ar-SA" dirty="0"/>
              <a:t>  ويشتق اسم الفاعل من الفعل المزيد بالهاء أو التضعيف بإبدال حرف المضارعة ميمًا مع مراعاة وزن الفعل مثل</a:t>
            </a:r>
            <a:r>
              <a:rPr lang="ar-SA" dirty="0" smtClean="0"/>
              <a:t>:</a:t>
            </a:r>
          </a:p>
          <a:p>
            <a:pPr algn="justLow"/>
            <a:endParaRPr lang="ar-SA" dirty="0"/>
          </a:p>
          <a:p>
            <a:pPr algn="justLow"/>
            <a:r>
              <a:rPr lang="ar-SA" dirty="0"/>
              <a:t>م هـ ي ن ق ن: مرضعات </a:t>
            </a:r>
          </a:p>
          <a:p>
            <a:pPr algn="justLow"/>
            <a:r>
              <a:rPr lang="ar-SA" dirty="0"/>
              <a:t>ي ن ق: رَضَعَ </a:t>
            </a:r>
            <a:r>
              <a:rPr lang="ar-SA" dirty="0" smtClean="0"/>
              <a:t>   	 جذر </a:t>
            </a:r>
            <a:r>
              <a:rPr lang="ar-SA" dirty="0"/>
              <a:t>الفعل   </a:t>
            </a:r>
            <a:endParaRPr lang="ar-SA" dirty="0" smtClean="0"/>
          </a:p>
          <a:p>
            <a:pPr algn="justLow"/>
            <a:r>
              <a:rPr lang="ar-SA" dirty="0" smtClean="0"/>
              <a:t>هـ</a:t>
            </a:r>
            <a:r>
              <a:rPr lang="ar-SA" dirty="0"/>
              <a:t>: </a:t>
            </a:r>
            <a:r>
              <a:rPr lang="ar-SA" dirty="0" smtClean="0"/>
              <a:t> 		 زائدة </a:t>
            </a:r>
            <a:r>
              <a:rPr lang="ar-SA" dirty="0"/>
              <a:t>للتعدية	</a:t>
            </a:r>
            <a:endParaRPr lang="ar-SA" dirty="0" smtClean="0"/>
          </a:p>
          <a:p>
            <a:pPr algn="justLow"/>
            <a:r>
              <a:rPr lang="ar-SA" dirty="0" smtClean="0"/>
              <a:t>و</a:t>
            </a:r>
            <a:r>
              <a:rPr lang="ar-SA" dirty="0"/>
              <a:t>: </a:t>
            </a:r>
            <a:r>
              <a:rPr lang="ar-SA" dirty="0" smtClean="0"/>
              <a:t>   		 علامة </a:t>
            </a:r>
            <a:r>
              <a:rPr lang="ar-SA" dirty="0"/>
              <a:t>الجمع</a:t>
            </a:r>
          </a:p>
        </p:txBody>
      </p:sp>
    </p:spTree>
    <p:extLst>
      <p:ext uri="{BB962C8B-B14F-4D97-AF65-F5344CB8AC3E}">
        <p14:creationId xmlns:p14="http://schemas.microsoft.com/office/powerpoint/2010/main" val="20379245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7618" y="157140"/>
            <a:ext cx="8712968" cy="5078313"/>
          </a:xfrm>
          <a:prstGeom prst="rect">
            <a:avLst/>
          </a:prstGeom>
        </p:spPr>
        <p:txBody>
          <a:bodyPr wrap="square">
            <a:spAutoFit/>
          </a:bodyPr>
          <a:lstStyle/>
          <a:p>
            <a:pPr algn="justLow"/>
            <a:r>
              <a:rPr lang="ar-SA" dirty="0" smtClean="0">
                <a:solidFill>
                  <a:schemeClr val="bg2">
                    <a:lumMod val="50000"/>
                  </a:schemeClr>
                </a:solidFill>
              </a:rPr>
              <a:t>ب </a:t>
            </a:r>
            <a:r>
              <a:rPr lang="ar-SA" dirty="0">
                <a:solidFill>
                  <a:schemeClr val="bg2">
                    <a:lumMod val="50000"/>
                  </a:schemeClr>
                </a:solidFill>
              </a:rPr>
              <a:t>- </a:t>
            </a:r>
            <a:r>
              <a:rPr lang="ar-SA" dirty="0">
                <a:solidFill>
                  <a:srgbClr val="FF0000"/>
                </a:solidFill>
              </a:rPr>
              <a:t>اسم المفعول:</a:t>
            </a:r>
          </a:p>
          <a:p>
            <a:pPr algn="justLow"/>
            <a:r>
              <a:rPr lang="ar-SA" dirty="0"/>
              <a:t>هو الاسم الذي يدل على ما وقع عليه الفعل. ويصاغ من الفعل الثلاثي فقط، وذلك بإضافة ميم في أوله؛ ومن شواهده</a:t>
            </a:r>
          </a:p>
          <a:p>
            <a:pPr algn="justLow"/>
            <a:r>
              <a:rPr lang="ar-SA" dirty="0"/>
              <a:t>   </a:t>
            </a:r>
            <a:r>
              <a:rPr lang="ar-SA" dirty="0" smtClean="0"/>
              <a:t>م ق ن ي:  مقتنٍ</a:t>
            </a:r>
            <a:r>
              <a:rPr lang="ar-SA" dirty="0"/>
              <a:t>، </a:t>
            </a:r>
            <a:r>
              <a:rPr lang="ar-SA" dirty="0" smtClean="0"/>
              <a:t>ثروة			الجذر: ق ن ي</a:t>
            </a:r>
            <a:endParaRPr lang="ar-SA" dirty="0"/>
          </a:p>
          <a:p>
            <a:pPr algn="justLow"/>
            <a:r>
              <a:rPr lang="ar-SA" dirty="0"/>
              <a:t>   </a:t>
            </a:r>
            <a:r>
              <a:rPr lang="ar-SA" dirty="0" smtClean="0"/>
              <a:t>م و ع د</a:t>
            </a:r>
            <a:r>
              <a:rPr lang="ar-SA" dirty="0"/>
              <a:t>:    موعد				الجذر: </a:t>
            </a:r>
            <a:r>
              <a:rPr lang="ar-SA" dirty="0" smtClean="0"/>
              <a:t>و ع د</a:t>
            </a:r>
            <a:endParaRPr lang="ar-SA" dirty="0"/>
          </a:p>
          <a:p>
            <a:pPr algn="justLow"/>
            <a:r>
              <a:rPr lang="ar-SA" dirty="0"/>
              <a:t> </a:t>
            </a:r>
            <a:r>
              <a:rPr lang="ar-SA" dirty="0" smtClean="0"/>
              <a:t>  م ل ا ك:    مُرْسل</a:t>
            </a:r>
            <a:r>
              <a:rPr lang="ar-SA" dirty="0"/>
              <a:t>، ملاك، رسول		الجذر: </a:t>
            </a:r>
            <a:r>
              <a:rPr lang="ar-SA" dirty="0" smtClean="0"/>
              <a:t>ل ا ك</a:t>
            </a:r>
            <a:endParaRPr lang="ar-SA" dirty="0"/>
          </a:p>
          <a:p>
            <a:pPr algn="justLow"/>
            <a:r>
              <a:rPr lang="ar-SA" dirty="0">
                <a:solidFill>
                  <a:schemeClr val="bg2">
                    <a:lumMod val="50000"/>
                  </a:schemeClr>
                </a:solidFill>
              </a:rPr>
              <a:t>ج - </a:t>
            </a:r>
            <a:r>
              <a:rPr lang="ar-SA" dirty="0">
                <a:solidFill>
                  <a:srgbClr val="FF0000"/>
                </a:solidFill>
              </a:rPr>
              <a:t>اسم المكان:</a:t>
            </a:r>
          </a:p>
          <a:p>
            <a:pPr algn="justLow"/>
            <a:r>
              <a:rPr lang="ar-SA" dirty="0"/>
              <a:t>هو الاسم المشتق من الفعل ليدل على مكان حدوثه، يصاغ من الفعل الثلاثي بزيادة ميم في أوله أيضًا، مثل:</a:t>
            </a:r>
          </a:p>
          <a:p>
            <a:pPr algn="justLow"/>
            <a:r>
              <a:rPr lang="ar-SA" dirty="0"/>
              <a:t> </a:t>
            </a:r>
            <a:r>
              <a:rPr lang="ar-SA" dirty="0" smtClean="0"/>
              <a:t>م ح ن ت</a:t>
            </a:r>
            <a:r>
              <a:rPr lang="ar-SA" dirty="0"/>
              <a:t>:  معسكر			الجذر: </a:t>
            </a:r>
            <a:r>
              <a:rPr lang="ar-SA" dirty="0" smtClean="0"/>
              <a:t>ح ن ت</a:t>
            </a:r>
            <a:endParaRPr lang="ar-SA" dirty="0"/>
          </a:p>
          <a:p>
            <a:pPr algn="justLow"/>
            <a:r>
              <a:rPr lang="ar-SA" dirty="0"/>
              <a:t> </a:t>
            </a:r>
            <a:r>
              <a:rPr lang="ar-SA" dirty="0" smtClean="0"/>
              <a:t>م ش ك ب</a:t>
            </a:r>
            <a:r>
              <a:rPr lang="ar-SA" dirty="0"/>
              <a:t>: مضجع			الجذر: </a:t>
            </a:r>
            <a:r>
              <a:rPr lang="ar-SA" dirty="0" smtClean="0"/>
              <a:t>ش ك ب</a:t>
            </a:r>
          </a:p>
          <a:p>
            <a:pPr algn="justLow"/>
            <a:r>
              <a:rPr lang="ar-SA" dirty="0">
                <a:solidFill>
                  <a:schemeClr val="bg2">
                    <a:lumMod val="50000"/>
                  </a:schemeClr>
                </a:solidFill>
              </a:rPr>
              <a:t>د - </a:t>
            </a:r>
            <a:r>
              <a:rPr lang="ar-SA" dirty="0">
                <a:solidFill>
                  <a:srgbClr val="FF0000"/>
                </a:solidFill>
              </a:rPr>
              <a:t>المصدر:</a:t>
            </a:r>
          </a:p>
          <a:p>
            <a:pPr algn="justLow"/>
            <a:r>
              <a:rPr lang="ar-SA" dirty="0">
                <a:solidFill>
                  <a:schemeClr val="bg2">
                    <a:lumMod val="50000"/>
                  </a:schemeClr>
                </a:solidFill>
              </a:rPr>
              <a:t>1 - </a:t>
            </a:r>
            <a:r>
              <a:rPr lang="ar-SA" dirty="0">
                <a:solidFill>
                  <a:srgbClr val="FF0000"/>
                </a:solidFill>
              </a:rPr>
              <a:t>المصدر (المنكر) المطلق: </a:t>
            </a:r>
          </a:p>
          <a:p>
            <a:pPr algn="justLow"/>
            <a:r>
              <a:rPr lang="ar-SA" dirty="0"/>
              <a:t>ويكون غير مضاف، وغير مسبوق بحرف، يطابق غالبًا الأصل الثلاثي للفعل ويتقدم على فعله لزيادة توكيده، ويشبه في استعماله المفعول المطلق في اللغة العربية، ومن شواهده: </a:t>
            </a:r>
          </a:p>
          <a:p>
            <a:pPr algn="justLow"/>
            <a:r>
              <a:rPr lang="ar-SA" dirty="0" smtClean="0"/>
              <a:t>ر ق هـ        ت ر ق هـ م:   		رقًّا </a:t>
            </a:r>
            <a:r>
              <a:rPr lang="ar-SA" dirty="0"/>
              <a:t>تسترقّهم</a:t>
            </a:r>
          </a:p>
          <a:p>
            <a:pPr algn="justLow"/>
            <a:r>
              <a:rPr lang="ar-SA" dirty="0" smtClean="0"/>
              <a:t>هـ س ك ر    ت هـ س ك ر هـ م:       تسليمًا </a:t>
            </a:r>
            <a:r>
              <a:rPr lang="ar-SA" dirty="0"/>
              <a:t>تسلّمهم</a:t>
            </a:r>
          </a:p>
          <a:p>
            <a:endParaRPr lang="ar-SA" dirty="0"/>
          </a:p>
        </p:txBody>
      </p:sp>
    </p:spTree>
    <p:extLst>
      <p:ext uri="{BB962C8B-B14F-4D97-AF65-F5344CB8AC3E}">
        <p14:creationId xmlns:p14="http://schemas.microsoft.com/office/powerpoint/2010/main" val="2616613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96752"/>
            <a:ext cx="8352928" cy="3416320"/>
          </a:xfrm>
          <a:prstGeom prst="rect">
            <a:avLst/>
          </a:prstGeom>
        </p:spPr>
        <p:txBody>
          <a:bodyPr wrap="square">
            <a:spAutoFit/>
          </a:bodyPr>
          <a:lstStyle/>
          <a:p>
            <a:pPr algn="justLow"/>
            <a:r>
              <a:rPr lang="ar-SA" dirty="0">
                <a:solidFill>
                  <a:schemeClr val="bg2">
                    <a:lumMod val="50000"/>
                  </a:schemeClr>
                </a:solidFill>
              </a:rPr>
              <a:t>2 - </a:t>
            </a:r>
            <a:r>
              <a:rPr lang="ar-SA" dirty="0">
                <a:solidFill>
                  <a:srgbClr val="FF0000"/>
                </a:solidFill>
              </a:rPr>
              <a:t>المصدر المضاف: </a:t>
            </a:r>
          </a:p>
          <a:p>
            <a:pPr algn="justLow"/>
            <a:r>
              <a:rPr lang="ar-SA" dirty="0"/>
              <a:t>ويأتي مصاغًا من الفعل الثلاثي بثلاث حالات هي: </a:t>
            </a:r>
          </a:p>
          <a:p>
            <a:pPr algn="justLow"/>
            <a:r>
              <a:rPr lang="ar-SA" dirty="0">
                <a:solidFill>
                  <a:schemeClr val="bg2">
                    <a:lumMod val="50000"/>
                  </a:schemeClr>
                </a:solidFill>
              </a:rPr>
              <a:t>1-</a:t>
            </a:r>
            <a:r>
              <a:rPr lang="ar-SA" dirty="0"/>
              <a:t>  مسبوقًا بحرفي الجر اللام، والباء، بزيادة ميمٍ في أوله، مثل:</a:t>
            </a:r>
          </a:p>
          <a:p>
            <a:pPr algn="justLow"/>
            <a:r>
              <a:rPr lang="ar-SA" dirty="0" smtClean="0"/>
              <a:t>ل م ل ق ح:  لقبول</a:t>
            </a:r>
            <a:r>
              <a:rPr lang="ar-SA" dirty="0"/>
              <a:t>	 </a:t>
            </a:r>
            <a:r>
              <a:rPr lang="ar-SA" dirty="0" smtClean="0"/>
              <a:t>       ل م ل د: لطرد</a:t>
            </a:r>
            <a:r>
              <a:rPr lang="ar-SA" dirty="0"/>
              <a:t>	</a:t>
            </a:r>
            <a:r>
              <a:rPr lang="ar-SA" dirty="0" smtClean="0"/>
              <a:t>      ل م س م ع: لسماع</a:t>
            </a:r>
          </a:p>
          <a:p>
            <a:pPr algn="justLow"/>
            <a:endParaRPr lang="ar-SA" dirty="0"/>
          </a:p>
          <a:p>
            <a:pPr algn="justLow"/>
            <a:r>
              <a:rPr lang="ar-SA" dirty="0">
                <a:solidFill>
                  <a:schemeClr val="bg2">
                    <a:lumMod val="50000"/>
                  </a:schemeClr>
                </a:solidFill>
              </a:rPr>
              <a:t>2 - </a:t>
            </a:r>
            <a:r>
              <a:rPr lang="ar-SA" dirty="0">
                <a:solidFill>
                  <a:srgbClr val="FF0000"/>
                </a:solidFill>
              </a:rPr>
              <a:t>مسبوقًا باللام بدون زيادة الميم </a:t>
            </a:r>
            <a:r>
              <a:rPr lang="ar-SA" dirty="0"/>
              <a:t>، مثل:</a:t>
            </a:r>
          </a:p>
          <a:p>
            <a:pPr algn="justLow"/>
            <a:r>
              <a:rPr lang="ar-SA" dirty="0"/>
              <a:t> </a:t>
            </a:r>
            <a:r>
              <a:rPr lang="ar-SA" dirty="0" smtClean="0"/>
              <a:t>ل ش ج ب:   لحماية</a:t>
            </a:r>
            <a:r>
              <a:rPr lang="ar-SA" dirty="0"/>
              <a:t>	</a:t>
            </a:r>
            <a:r>
              <a:rPr lang="ar-SA" dirty="0" smtClean="0"/>
              <a:t>	ل ك ب ر: لكثرة</a:t>
            </a:r>
            <a:endParaRPr lang="ar-SA" dirty="0"/>
          </a:p>
          <a:p>
            <a:pPr algn="justLow"/>
            <a:r>
              <a:rPr lang="ar-SA" dirty="0">
                <a:solidFill>
                  <a:schemeClr val="bg2">
                    <a:lumMod val="50000"/>
                  </a:schemeClr>
                </a:solidFill>
              </a:rPr>
              <a:t>3 - </a:t>
            </a:r>
            <a:r>
              <a:rPr lang="ar-SA" dirty="0">
                <a:solidFill>
                  <a:srgbClr val="FF0000"/>
                </a:solidFill>
              </a:rPr>
              <a:t>بدون اللام و الميم، </a:t>
            </a:r>
            <a:r>
              <a:rPr lang="ar-SA" dirty="0"/>
              <a:t>مثل: 	</a:t>
            </a:r>
            <a:r>
              <a:rPr lang="ar-SA" dirty="0" smtClean="0"/>
              <a:t>	ل د:  محو</a:t>
            </a:r>
          </a:p>
          <a:p>
            <a:pPr algn="justLow"/>
            <a:endParaRPr lang="ar-SA" dirty="0"/>
          </a:p>
          <a:p>
            <a:pPr algn="justLow"/>
            <a:r>
              <a:rPr lang="ar-SA" dirty="0"/>
              <a:t>ويصاغ المصدر من الفعل المزيد بالهاء للتعدية </a:t>
            </a:r>
            <a:r>
              <a:rPr lang="ar-SA" dirty="0" smtClean="0"/>
              <a:t>بالمحافظة </a:t>
            </a:r>
            <a:r>
              <a:rPr lang="ar-SA" dirty="0"/>
              <a:t>على حرف الزيادة وإضافة تاء تأنيث في نهايته مثل:</a:t>
            </a:r>
          </a:p>
          <a:p>
            <a:pPr algn="justLow"/>
            <a:r>
              <a:rPr lang="ar-SA" dirty="0" smtClean="0"/>
              <a:t>ل هـ ل د ت: لمحو, لطمس		ل هـ م ت ت: إماتة</a:t>
            </a:r>
            <a:endParaRPr lang="ar-SA" dirty="0"/>
          </a:p>
        </p:txBody>
      </p:sp>
    </p:spTree>
    <p:extLst>
      <p:ext uri="{BB962C8B-B14F-4D97-AF65-F5344CB8AC3E}">
        <p14:creationId xmlns:p14="http://schemas.microsoft.com/office/powerpoint/2010/main" val="2015054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340768"/>
            <a:ext cx="6408712" cy="4247317"/>
          </a:xfrm>
          <a:prstGeom prst="rect">
            <a:avLst/>
          </a:prstGeom>
        </p:spPr>
        <p:txBody>
          <a:bodyPr wrap="square">
            <a:spAutoFit/>
          </a:bodyPr>
          <a:lstStyle/>
          <a:p>
            <a:pPr algn="justLow"/>
            <a:r>
              <a:rPr lang="ar-SA" dirty="0">
                <a:solidFill>
                  <a:srgbClr val="FF0000"/>
                </a:solidFill>
              </a:rPr>
              <a:t>الجنس:</a:t>
            </a:r>
          </a:p>
          <a:p>
            <a:pPr algn="justLow"/>
            <a:r>
              <a:rPr lang="ar-SA" dirty="0"/>
              <a:t>تميز النقوش الآرامية القديمة، غالبًا، بين الجنسين؛ مذكر ومؤنث، كما في اللغات السامية عامة. ومن المعلوم أن المذكر ليس لـه علامة، أمّا المؤنث، إن لم يكن مجازيًا، فعلامته التاء، أو الهاء  في آخره، مثل</a:t>
            </a:r>
            <a:r>
              <a:rPr lang="ar-SA" dirty="0" smtClean="0"/>
              <a:t>:</a:t>
            </a:r>
          </a:p>
          <a:p>
            <a:pPr algn="justLow"/>
            <a:endParaRPr lang="ar-SA" dirty="0"/>
          </a:p>
          <a:p>
            <a:pPr algn="justLow"/>
            <a:r>
              <a:rPr lang="ar-SA" dirty="0"/>
              <a:t> </a:t>
            </a:r>
            <a:r>
              <a:rPr lang="ar-SA" dirty="0" smtClean="0"/>
              <a:t>د م و ت ا: الدمية</a:t>
            </a:r>
            <a:r>
              <a:rPr lang="ar-SA" dirty="0"/>
              <a:t>، التمثال      </a:t>
            </a:r>
            <a:r>
              <a:rPr lang="ar-SA" dirty="0" smtClean="0"/>
              <a:t>ك هـ ن هـ:  الكاهنة</a:t>
            </a:r>
          </a:p>
          <a:p>
            <a:pPr algn="justLow"/>
            <a:endParaRPr lang="ar-SA" dirty="0"/>
          </a:p>
          <a:p>
            <a:pPr algn="justLow"/>
            <a:r>
              <a:rPr lang="ar-SA" dirty="0"/>
              <a:t>أما إذا كان اسمًا مؤنثًا، فهو يأتي خاليًا من علامة التأنيث، مثل</a:t>
            </a:r>
            <a:r>
              <a:rPr lang="ar-SA" dirty="0" smtClean="0"/>
              <a:t>:</a:t>
            </a:r>
          </a:p>
          <a:p>
            <a:pPr algn="justLow"/>
            <a:endParaRPr lang="ar-SA" dirty="0" smtClean="0"/>
          </a:p>
          <a:p>
            <a:pPr algn="justLow"/>
            <a:r>
              <a:rPr lang="ar-SA" dirty="0" smtClean="0"/>
              <a:t>   ا ر ح ا: الطريق          ن ف س: نفس</a:t>
            </a:r>
            <a:r>
              <a:rPr lang="ar-SA" dirty="0"/>
              <a:t>، روح</a:t>
            </a:r>
          </a:p>
          <a:p>
            <a:pPr algn="justLow"/>
            <a:r>
              <a:rPr lang="ar-SA" dirty="0"/>
              <a:t>   </a:t>
            </a:r>
            <a:r>
              <a:rPr lang="ar-SA" dirty="0" smtClean="0"/>
              <a:t>ش م س: شمس</a:t>
            </a:r>
            <a:r>
              <a:rPr lang="ar-SA" dirty="0"/>
              <a:t> </a:t>
            </a:r>
            <a:r>
              <a:rPr lang="ar-SA" dirty="0" smtClean="0"/>
              <a:t>      ا ش:  نار</a:t>
            </a:r>
          </a:p>
          <a:p>
            <a:pPr algn="justLow"/>
            <a:endParaRPr lang="ar-SA" dirty="0"/>
          </a:p>
          <a:p>
            <a:pPr algn="justLow"/>
            <a:r>
              <a:rPr lang="ar-SA" dirty="0"/>
              <a:t>ومن المعلوم أن الأسماء الدالة على أعضاء الجسم المزدوجة مؤنثة في اللغات السامية الأخرى، وهي في الآرامية القديمة أيضًا مؤنثة.</a:t>
            </a:r>
          </a:p>
        </p:txBody>
      </p:sp>
    </p:spTree>
    <p:extLst>
      <p:ext uri="{BB962C8B-B14F-4D97-AF65-F5344CB8AC3E}">
        <p14:creationId xmlns:p14="http://schemas.microsoft.com/office/powerpoint/2010/main" val="3392391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204864"/>
            <a:ext cx="8280920" cy="2862322"/>
          </a:xfrm>
          <a:prstGeom prst="rect">
            <a:avLst/>
          </a:prstGeom>
        </p:spPr>
        <p:txBody>
          <a:bodyPr wrap="square">
            <a:spAutoFit/>
          </a:bodyPr>
          <a:lstStyle/>
          <a:p>
            <a:pPr algn="justLow"/>
            <a:r>
              <a:rPr lang="ar-SA" dirty="0">
                <a:solidFill>
                  <a:srgbClr val="FF0000"/>
                </a:solidFill>
              </a:rPr>
              <a:t>العدد:</a:t>
            </a:r>
          </a:p>
          <a:p>
            <a:pPr algn="justLow"/>
            <a:r>
              <a:rPr lang="ar-SA" dirty="0"/>
              <a:t>يقسم الاسم من حيث العدد </a:t>
            </a:r>
            <a:r>
              <a:rPr lang="ar-SA" dirty="0" smtClean="0"/>
              <a:t>إلى:</a:t>
            </a:r>
          </a:p>
          <a:p>
            <a:pPr algn="justLow"/>
            <a:r>
              <a:rPr lang="ar-SA" dirty="0"/>
              <a:t>-</a:t>
            </a:r>
            <a:r>
              <a:rPr lang="ar-SA" dirty="0" smtClean="0"/>
              <a:t>مفرد </a:t>
            </a:r>
            <a:r>
              <a:rPr lang="ar-SA" dirty="0"/>
              <a:t>ومثنى وجمع. </a:t>
            </a:r>
            <a:endParaRPr lang="ar-SA" dirty="0" smtClean="0"/>
          </a:p>
          <a:p>
            <a:pPr algn="justLow"/>
            <a:r>
              <a:rPr lang="ar-SA" dirty="0" smtClean="0"/>
              <a:t>المفرد </a:t>
            </a:r>
            <a:r>
              <a:rPr lang="ar-SA" dirty="0"/>
              <a:t>هو ما دلّ على واحد. </a:t>
            </a:r>
            <a:endParaRPr lang="ar-SA" dirty="0" smtClean="0"/>
          </a:p>
          <a:p>
            <a:pPr algn="justLow"/>
            <a:endParaRPr lang="ar-SA" dirty="0"/>
          </a:p>
          <a:p>
            <a:pPr algn="justLow"/>
            <a:r>
              <a:rPr lang="ar-SA" dirty="0" smtClean="0"/>
              <a:t>المثنى </a:t>
            </a:r>
            <a:r>
              <a:rPr lang="ar-SA" dirty="0"/>
              <a:t>ظاهرة لغوية كانت معروفة في عدد من النقوش السامية القديمة، </a:t>
            </a:r>
            <a:r>
              <a:rPr lang="ar-SA" dirty="0" smtClean="0"/>
              <a:t>لكنها لم تكن تستعمل استعمالاً واسعًا عدا </a:t>
            </a:r>
            <a:r>
              <a:rPr lang="ar-SA" dirty="0"/>
              <a:t>اللغة العربية، وما وصلنا من شواهدها في الآرامية قليل، مثل: </a:t>
            </a:r>
          </a:p>
          <a:p>
            <a:pPr algn="justLow"/>
            <a:r>
              <a:rPr lang="ar-SA" dirty="0" smtClean="0"/>
              <a:t>ع ي ن ي:  عيني</a:t>
            </a:r>
            <a:r>
              <a:rPr lang="ar-SA" dirty="0"/>
              <a:t>	</a:t>
            </a:r>
            <a:r>
              <a:rPr lang="ar-SA" dirty="0" smtClean="0"/>
              <a:t>	 س ق ي:  ساقي</a:t>
            </a:r>
            <a:endParaRPr lang="ar-SA" dirty="0"/>
          </a:p>
          <a:p>
            <a:pPr algn="justLow"/>
            <a:r>
              <a:rPr lang="ar-SA" dirty="0" smtClean="0"/>
              <a:t>ي دي:      يدي</a:t>
            </a:r>
            <a:r>
              <a:rPr lang="ar-SA" dirty="0"/>
              <a:t>	 </a:t>
            </a:r>
            <a:r>
              <a:rPr lang="ar-SA" dirty="0" smtClean="0"/>
              <a:t>	ف خ ز ي:  فخذي</a:t>
            </a:r>
            <a:endParaRPr lang="ar-SA" dirty="0"/>
          </a:p>
        </p:txBody>
      </p:sp>
    </p:spTree>
    <p:extLst>
      <p:ext uri="{BB962C8B-B14F-4D97-AF65-F5344CB8AC3E}">
        <p14:creationId xmlns:p14="http://schemas.microsoft.com/office/powerpoint/2010/main" val="138127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305342"/>
            <a:ext cx="6768752" cy="4247317"/>
          </a:xfrm>
          <a:prstGeom prst="rect">
            <a:avLst/>
          </a:prstGeom>
        </p:spPr>
        <p:txBody>
          <a:bodyPr wrap="square">
            <a:spAutoFit/>
          </a:bodyPr>
          <a:lstStyle/>
          <a:p>
            <a:pPr algn="justLow"/>
            <a:r>
              <a:rPr lang="ar-SA" dirty="0"/>
              <a:t>أمّا الجمع، فهو الذي يدل على ثلاثة فأكثر.</a:t>
            </a:r>
          </a:p>
          <a:p>
            <a:pPr algn="justLow"/>
            <a:r>
              <a:rPr lang="ar-SA" dirty="0">
                <a:solidFill>
                  <a:schemeClr val="bg2">
                    <a:lumMod val="50000"/>
                  </a:schemeClr>
                </a:solidFill>
              </a:rPr>
              <a:t>1 - </a:t>
            </a:r>
            <a:r>
              <a:rPr lang="ar-SA" dirty="0">
                <a:solidFill>
                  <a:srgbClr val="FF0000"/>
                </a:solidFill>
              </a:rPr>
              <a:t>الجمع المذكر:</a:t>
            </a:r>
          </a:p>
          <a:p>
            <a:pPr algn="justLow"/>
            <a:r>
              <a:rPr lang="ar-SA" dirty="0"/>
              <a:t>جاء الاسم الجمع المذكر على ثلاث حالات هي: </a:t>
            </a:r>
            <a:endParaRPr lang="ar-SA" dirty="0" smtClean="0"/>
          </a:p>
          <a:p>
            <a:pPr algn="justLow"/>
            <a:endParaRPr lang="ar-SA" dirty="0"/>
          </a:p>
          <a:p>
            <a:pPr algn="justLow"/>
            <a:r>
              <a:rPr lang="ar-SA" dirty="0" smtClean="0"/>
              <a:t>-حالة </a:t>
            </a:r>
            <a:r>
              <a:rPr lang="ar-SA" dirty="0"/>
              <a:t>الإطلاق (المطلق)، وهو بزيادة نون  في آخره، مثل:</a:t>
            </a:r>
          </a:p>
          <a:p>
            <a:pPr algn="justLow"/>
            <a:r>
              <a:rPr lang="ar-SA" dirty="0" smtClean="0"/>
              <a:t>ر ب ر ب ن:   عظماء   	م ل ك ن: ملوك</a:t>
            </a:r>
          </a:p>
          <a:p>
            <a:pPr algn="justLow"/>
            <a:endParaRPr lang="ar-SA" dirty="0"/>
          </a:p>
          <a:p>
            <a:pPr algn="justLow"/>
            <a:r>
              <a:rPr lang="ar-SA" dirty="0" smtClean="0"/>
              <a:t>-حالة </a:t>
            </a:r>
            <a:r>
              <a:rPr lang="ar-SA" dirty="0"/>
              <a:t>الإضافة، وهي بزيادة ياءٍ  في آخره، مثل:</a:t>
            </a:r>
          </a:p>
          <a:p>
            <a:pPr algn="justLow"/>
            <a:r>
              <a:rPr lang="ar-SA" dirty="0" smtClean="0"/>
              <a:t>ب ع ل ي:  سادة</a:t>
            </a:r>
            <a:r>
              <a:rPr lang="ar-SA" dirty="0"/>
              <a:t>	</a:t>
            </a:r>
            <a:r>
              <a:rPr lang="ar-SA" dirty="0" smtClean="0"/>
              <a:t>	ع ب د ي: عبيد</a:t>
            </a:r>
            <a:endParaRPr lang="ar-SA" dirty="0"/>
          </a:p>
          <a:p>
            <a:pPr algn="justLow"/>
            <a:r>
              <a:rPr lang="ar-SA" dirty="0"/>
              <a:t>ويلاحظ أن علامة جمع الاسم المضاف إلى ضمير الغائب الهاء والواو ، بدلاً من الياء في آخره، مثل:</a:t>
            </a:r>
          </a:p>
          <a:p>
            <a:pPr algn="justLow"/>
            <a:r>
              <a:rPr lang="ar-SA" dirty="0" smtClean="0"/>
              <a:t>ي و م هـ و:  أيامه</a:t>
            </a:r>
            <a:r>
              <a:rPr lang="ar-SA" dirty="0"/>
              <a:t>	</a:t>
            </a:r>
            <a:r>
              <a:rPr lang="ar-SA" dirty="0" smtClean="0"/>
              <a:t>		ا ن و </a:t>
            </a:r>
            <a:r>
              <a:rPr lang="ar-SA" dirty="0"/>
              <a:t> </a:t>
            </a:r>
            <a:r>
              <a:rPr lang="ar-SA" dirty="0" smtClean="0"/>
              <a:t>س هـ:  أناسه</a:t>
            </a:r>
          </a:p>
          <a:p>
            <a:pPr algn="justLow"/>
            <a:endParaRPr lang="ar-SA" dirty="0"/>
          </a:p>
          <a:p>
            <a:pPr algn="justLow"/>
            <a:r>
              <a:rPr lang="ar-SA" dirty="0"/>
              <a:t>-</a:t>
            </a:r>
            <a:r>
              <a:rPr lang="ar-SA" dirty="0" smtClean="0"/>
              <a:t>حالة </a:t>
            </a:r>
            <a:r>
              <a:rPr lang="ar-SA" dirty="0"/>
              <a:t>الاسم المعرف، وتكون بزيادة </a:t>
            </a:r>
            <a:r>
              <a:rPr lang="ar-SA" dirty="0" smtClean="0"/>
              <a:t>ياءٍ، </a:t>
            </a:r>
            <a:r>
              <a:rPr lang="ar-SA" dirty="0"/>
              <a:t>قبل أداة التعريف الألف، مثل</a:t>
            </a:r>
            <a:r>
              <a:rPr lang="ar-SA" dirty="0" smtClean="0"/>
              <a:t>:</a:t>
            </a:r>
          </a:p>
          <a:p>
            <a:pPr marL="285750" indent="-285750" algn="justLow">
              <a:buFontTx/>
              <a:buChar char="-"/>
            </a:pPr>
            <a:r>
              <a:rPr lang="ar-SA" dirty="0" smtClean="0"/>
              <a:t>ا ل هـ ي ا: الآلهة		ح ص ي ا:   السهام</a:t>
            </a:r>
            <a:r>
              <a:rPr lang="ar-SA" dirty="0"/>
              <a:t>	</a:t>
            </a:r>
          </a:p>
        </p:txBody>
      </p:sp>
    </p:spTree>
    <p:extLst>
      <p:ext uri="{BB962C8B-B14F-4D97-AF65-F5344CB8AC3E}">
        <p14:creationId xmlns:p14="http://schemas.microsoft.com/office/powerpoint/2010/main" val="1405896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836712"/>
            <a:ext cx="6264696" cy="5355312"/>
          </a:xfrm>
          <a:prstGeom prst="rect">
            <a:avLst/>
          </a:prstGeom>
        </p:spPr>
        <p:txBody>
          <a:bodyPr wrap="square">
            <a:spAutoFit/>
          </a:bodyPr>
          <a:lstStyle/>
          <a:p>
            <a:pPr algn="justLow"/>
            <a:r>
              <a:rPr lang="ar-SA" dirty="0">
                <a:solidFill>
                  <a:schemeClr val="bg2">
                    <a:lumMod val="50000"/>
                  </a:schemeClr>
                </a:solidFill>
              </a:rPr>
              <a:t>2 - </a:t>
            </a:r>
            <a:r>
              <a:rPr lang="ar-SA" dirty="0">
                <a:solidFill>
                  <a:srgbClr val="FF0000"/>
                </a:solidFill>
              </a:rPr>
              <a:t>الجمع المؤنث:</a:t>
            </a:r>
          </a:p>
          <a:p>
            <a:pPr algn="justLow"/>
            <a:r>
              <a:rPr lang="ar-SA" dirty="0"/>
              <a:t>وهو مثل الجمع المذكر جاء على ثلاث حالات هي</a:t>
            </a:r>
            <a:r>
              <a:rPr lang="ar-SA" dirty="0" smtClean="0"/>
              <a:t>:</a:t>
            </a:r>
          </a:p>
          <a:p>
            <a:pPr algn="justLow"/>
            <a:endParaRPr lang="ar-SA" dirty="0"/>
          </a:p>
          <a:p>
            <a:pPr algn="justLow"/>
            <a:r>
              <a:rPr lang="ar-SA" dirty="0">
                <a:solidFill>
                  <a:schemeClr val="bg2">
                    <a:lumMod val="50000"/>
                  </a:schemeClr>
                </a:solidFill>
              </a:rPr>
              <a:t>أ- </a:t>
            </a:r>
            <a:r>
              <a:rPr lang="ar-SA" dirty="0">
                <a:solidFill>
                  <a:srgbClr val="FF0000"/>
                </a:solidFill>
              </a:rPr>
              <a:t>حالة الإطلاق (المطلق)، </a:t>
            </a:r>
            <a:r>
              <a:rPr lang="ar-SA" dirty="0"/>
              <a:t>ويأتي بإضافة تاء التأنيث، مثل: </a:t>
            </a:r>
          </a:p>
          <a:p>
            <a:pPr algn="justLow"/>
            <a:r>
              <a:rPr lang="ar-SA" dirty="0" smtClean="0"/>
              <a:t>ن ف س ت:  نفوس</a:t>
            </a:r>
            <a:r>
              <a:rPr lang="ar-SA" dirty="0"/>
              <a:t>، أرواح		</a:t>
            </a:r>
            <a:r>
              <a:rPr lang="ar-SA" dirty="0" smtClean="0"/>
              <a:t>م ل ك ت: ملكات</a:t>
            </a:r>
            <a:r>
              <a:rPr lang="ar-SA" dirty="0"/>
              <a:t>	</a:t>
            </a:r>
            <a:endParaRPr lang="ar-SA" dirty="0" smtClean="0"/>
          </a:p>
          <a:p>
            <a:pPr algn="justLow"/>
            <a:r>
              <a:rPr lang="ar-SA" dirty="0"/>
              <a:t>كما ورد مثالان لاسمين مؤنثين جاءا في حالة الجمع المطلق، ولكن باختلاف واضح عن بقية الأسماء المؤنثة، التي تأتي في حالة الجمع المطلق وهما: </a:t>
            </a:r>
          </a:p>
          <a:p>
            <a:pPr algn="justLow"/>
            <a:r>
              <a:rPr lang="ar-SA" dirty="0" smtClean="0"/>
              <a:t>ن س:  أنثى</a:t>
            </a:r>
            <a:r>
              <a:rPr lang="ar-SA" dirty="0"/>
              <a:t>، امرأة		</a:t>
            </a:r>
            <a:r>
              <a:rPr lang="ar-SA" dirty="0" smtClean="0"/>
              <a:t>ن س و ن:  نساء</a:t>
            </a:r>
            <a:endParaRPr lang="ar-SA" dirty="0"/>
          </a:p>
          <a:p>
            <a:pPr algn="justLow"/>
            <a:r>
              <a:rPr lang="ar-SA" dirty="0" smtClean="0"/>
              <a:t>ش ا هـ:  شاة</a:t>
            </a:r>
            <a:r>
              <a:rPr lang="ar-SA" dirty="0"/>
              <a:t>		</a:t>
            </a:r>
            <a:r>
              <a:rPr lang="ar-SA" dirty="0" smtClean="0"/>
              <a:t>ش ا و ن:   شياه</a:t>
            </a:r>
            <a:endParaRPr lang="ar-SA" dirty="0"/>
          </a:p>
          <a:p>
            <a:pPr algn="justLow"/>
            <a:r>
              <a:rPr lang="ar-SA" dirty="0">
                <a:solidFill>
                  <a:schemeClr val="bg2">
                    <a:lumMod val="50000"/>
                  </a:schemeClr>
                </a:solidFill>
              </a:rPr>
              <a:t>ب-</a:t>
            </a:r>
            <a:r>
              <a:rPr lang="ar-SA" dirty="0"/>
              <a:t> </a:t>
            </a:r>
            <a:r>
              <a:rPr lang="ar-SA" dirty="0">
                <a:solidFill>
                  <a:srgbClr val="FF0000"/>
                </a:solidFill>
              </a:rPr>
              <a:t>حالة التعريف، (المعرف)</a:t>
            </a:r>
            <a:r>
              <a:rPr lang="ar-SA" dirty="0"/>
              <a:t>، ويكون بإضافة أداة التعريف الألف ،  مثل:  </a:t>
            </a:r>
            <a:r>
              <a:rPr lang="ar-SA" dirty="0" smtClean="0"/>
              <a:t>ط ب ت ا:  الاتفاقيات</a:t>
            </a:r>
            <a:r>
              <a:rPr lang="ar-SA" dirty="0"/>
              <a:t>، المواثيق</a:t>
            </a:r>
            <a:r>
              <a:rPr lang="ar-SA" dirty="0" smtClean="0"/>
              <a:t>.</a:t>
            </a:r>
            <a:endParaRPr lang="ar-SA" dirty="0"/>
          </a:p>
          <a:p>
            <a:pPr algn="justLow"/>
            <a:r>
              <a:rPr lang="ar-SA" dirty="0">
                <a:solidFill>
                  <a:schemeClr val="bg2">
                    <a:lumMod val="50000"/>
                  </a:schemeClr>
                </a:solidFill>
              </a:rPr>
              <a:t>ج-</a:t>
            </a:r>
            <a:r>
              <a:rPr lang="ar-SA" dirty="0"/>
              <a:t> </a:t>
            </a:r>
            <a:r>
              <a:rPr lang="ar-SA" dirty="0">
                <a:solidFill>
                  <a:srgbClr val="FF0000"/>
                </a:solidFill>
              </a:rPr>
              <a:t>حالة الإضافة (المضاف)، </a:t>
            </a:r>
            <a:r>
              <a:rPr lang="ar-SA" dirty="0"/>
              <a:t>وهو مثل حالة الإطلاق لا يختلف عن المفرد المؤنث، ولكننا نميزه في حالة الجمع المضاف من خلال سياق الجملة،    مثل</a:t>
            </a:r>
            <a:r>
              <a:rPr lang="ar-SA" dirty="0" smtClean="0"/>
              <a:t>: 	ف ع ل ت: </a:t>
            </a:r>
            <a:r>
              <a:rPr lang="ar-SA" dirty="0"/>
              <a:t>فعلات</a:t>
            </a:r>
            <a:r>
              <a:rPr lang="ar-SA" dirty="0" smtClean="0"/>
              <a:t>.</a:t>
            </a:r>
            <a:endParaRPr lang="ar-SA" dirty="0"/>
          </a:p>
          <a:p>
            <a:pPr algn="justLow"/>
            <a:r>
              <a:rPr lang="ar-SA" dirty="0">
                <a:solidFill>
                  <a:schemeClr val="bg2">
                    <a:lumMod val="50000"/>
                  </a:schemeClr>
                </a:solidFill>
              </a:rPr>
              <a:t>3- </a:t>
            </a:r>
            <a:r>
              <a:rPr lang="ar-SA" dirty="0"/>
              <a:t> </a:t>
            </a:r>
            <a:r>
              <a:rPr lang="ar-SA" dirty="0">
                <a:solidFill>
                  <a:srgbClr val="FF0000"/>
                </a:solidFill>
              </a:rPr>
              <a:t>جموع غير قياسية:</a:t>
            </a:r>
          </a:p>
          <a:p>
            <a:pPr algn="justLow"/>
            <a:r>
              <a:rPr lang="ar-SA" dirty="0"/>
              <a:t>ظهرت أسماء جمعت على غير قياس نحوي، وهي:</a:t>
            </a:r>
          </a:p>
          <a:p>
            <a:pPr algn="justLow"/>
            <a:r>
              <a:rPr lang="ar-SA" dirty="0" smtClean="0"/>
              <a:t>ا ب: أب 	   ا ب هـ ي: آبائي</a:t>
            </a:r>
            <a:r>
              <a:rPr lang="ar-SA" dirty="0"/>
              <a:t>, أدغمت ياء الإضافة في ياء المتكلم.</a:t>
            </a:r>
          </a:p>
          <a:p>
            <a:pPr algn="justLow"/>
            <a:r>
              <a:rPr lang="ar-SA" dirty="0" smtClean="0"/>
              <a:t>ب ت: بيت        ب ت ي:  </a:t>
            </a:r>
            <a:r>
              <a:rPr lang="ar-SA" dirty="0"/>
              <a:t>بيوت</a:t>
            </a:r>
            <a:r>
              <a:rPr lang="ar-SA" dirty="0" smtClean="0"/>
              <a:t>.</a:t>
            </a:r>
            <a:endParaRPr lang="ar-SA" dirty="0"/>
          </a:p>
        </p:txBody>
      </p:sp>
    </p:spTree>
    <p:extLst>
      <p:ext uri="{BB962C8B-B14F-4D97-AF65-F5344CB8AC3E}">
        <p14:creationId xmlns:p14="http://schemas.microsoft.com/office/powerpoint/2010/main" val="1302768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412776"/>
            <a:ext cx="8136904" cy="2862322"/>
          </a:xfrm>
          <a:prstGeom prst="rect">
            <a:avLst/>
          </a:prstGeom>
        </p:spPr>
        <p:txBody>
          <a:bodyPr wrap="square">
            <a:spAutoFit/>
          </a:bodyPr>
          <a:lstStyle/>
          <a:p>
            <a:pPr algn="justLow"/>
            <a:r>
              <a:rPr lang="ar-SA" dirty="0" smtClean="0">
                <a:solidFill>
                  <a:srgbClr val="FF0000"/>
                </a:solidFill>
              </a:rPr>
              <a:t>حالات </a:t>
            </a:r>
            <a:r>
              <a:rPr lang="ar-SA" dirty="0">
                <a:solidFill>
                  <a:srgbClr val="FF0000"/>
                </a:solidFill>
              </a:rPr>
              <a:t>الاسم:</a:t>
            </a:r>
          </a:p>
          <a:p>
            <a:pPr algn="justLow"/>
            <a:r>
              <a:rPr lang="ar-SA" dirty="0"/>
              <a:t>وللاسم في هذه النوعية من الكتابات ثلاث حالات هي:</a:t>
            </a:r>
          </a:p>
          <a:p>
            <a:pPr algn="justLow"/>
            <a:r>
              <a:rPr lang="ar-SA" dirty="0">
                <a:solidFill>
                  <a:schemeClr val="bg2">
                    <a:lumMod val="50000"/>
                  </a:schemeClr>
                </a:solidFill>
              </a:rPr>
              <a:t>أ - </a:t>
            </a:r>
            <a:r>
              <a:rPr lang="ar-SA" dirty="0">
                <a:solidFill>
                  <a:srgbClr val="FF0000"/>
                </a:solidFill>
              </a:rPr>
              <a:t>حالة الإطلاق (التنكير):</a:t>
            </a:r>
          </a:p>
          <a:p>
            <a:pPr algn="justLow"/>
            <a:r>
              <a:rPr lang="ar-SA" dirty="0"/>
              <a:t>وهي حالة التجرد من الإضافة أو التعريف، وفيها يشكل الاسم وحدة معنوية.</a:t>
            </a:r>
          </a:p>
          <a:p>
            <a:pPr algn="justLow"/>
            <a:r>
              <a:rPr lang="ar-SA" dirty="0">
                <a:solidFill>
                  <a:schemeClr val="bg2">
                    <a:lumMod val="50000"/>
                  </a:schemeClr>
                </a:solidFill>
              </a:rPr>
              <a:t>ب - </a:t>
            </a:r>
            <a:r>
              <a:rPr lang="ar-SA" dirty="0">
                <a:solidFill>
                  <a:srgbClr val="FF0000"/>
                </a:solidFill>
              </a:rPr>
              <a:t>حالة الإضافة (المضاف):</a:t>
            </a:r>
          </a:p>
          <a:p>
            <a:pPr algn="justLow"/>
            <a:r>
              <a:rPr lang="ar-SA" dirty="0"/>
              <a:t>وفيها يضاف الاسم إلى اسم آخر أو ضمير يشكل وحدة معنوية. يطرأ في هذه الحالة على الاسم بعض التغيرات، فعند إضافة الاسم الجمع المذكر تحذف النون, في نهايته، ويعوض عنها بحرف الياء .</a:t>
            </a:r>
          </a:p>
          <a:p>
            <a:pPr algn="justLow"/>
            <a:r>
              <a:rPr lang="ar-SA" dirty="0">
                <a:solidFill>
                  <a:schemeClr val="bg2">
                    <a:lumMod val="50000"/>
                  </a:schemeClr>
                </a:solidFill>
              </a:rPr>
              <a:t>ج - </a:t>
            </a:r>
            <a:r>
              <a:rPr lang="ar-SA" dirty="0">
                <a:solidFill>
                  <a:srgbClr val="FF0000"/>
                </a:solidFill>
              </a:rPr>
              <a:t>حالة التعريف:</a:t>
            </a:r>
          </a:p>
          <a:p>
            <a:pPr algn="justLow"/>
            <a:r>
              <a:rPr lang="ar-SA" dirty="0"/>
              <a:t>وفيها ينتهي الاسم بأداة التعريف الآرامية </a:t>
            </a:r>
            <a:r>
              <a:rPr lang="ar-SA" dirty="0" smtClean="0"/>
              <a:t>الألف</a:t>
            </a:r>
            <a:endParaRPr lang="ar-SA" dirty="0"/>
          </a:p>
        </p:txBody>
      </p:sp>
    </p:spTree>
    <p:extLst>
      <p:ext uri="{BB962C8B-B14F-4D97-AF65-F5344CB8AC3E}">
        <p14:creationId xmlns:p14="http://schemas.microsoft.com/office/powerpoint/2010/main" val="5732046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743947514"/>
              </p:ext>
            </p:extLst>
          </p:nvPr>
        </p:nvGraphicFramePr>
        <p:xfrm>
          <a:off x="1907704" y="1503363"/>
          <a:ext cx="5347993" cy="2343050"/>
        </p:xfrm>
        <a:graphic>
          <a:graphicData uri="http://schemas.openxmlformats.org/drawingml/2006/table">
            <a:tbl>
              <a:tblPr rtl="1">
                <a:tableStyleId>{5C22544A-7EE6-4342-B048-85BDC9FD1C3A}</a:tableStyleId>
              </a:tblPr>
              <a:tblGrid>
                <a:gridCol w="1210102"/>
                <a:gridCol w="1034455"/>
                <a:gridCol w="1021112"/>
                <a:gridCol w="1046989"/>
                <a:gridCol w="1035335"/>
              </a:tblGrid>
              <a:tr h="396044">
                <a:tc>
                  <a:txBody>
                    <a:bodyPr/>
                    <a:lstStyle/>
                    <a:p>
                      <a:pPr algn="ctr" rtl="1">
                        <a:lnSpc>
                          <a:spcPts val="1900"/>
                        </a:lnSpc>
                        <a:spcAft>
                          <a:spcPts val="200"/>
                        </a:spcAft>
                        <a:tabLst>
                          <a:tab pos="1315720" algn="l"/>
                          <a:tab pos="1855470" algn="l"/>
                        </a:tabLst>
                      </a:pPr>
                      <a:r>
                        <a:rPr lang="ar-SA" sz="1600" dirty="0">
                          <a:effectLst/>
                        </a:rPr>
                        <a:t>الجنس</a:t>
                      </a:r>
                      <a:endParaRPr lang="en-US" sz="1200" b="1" dirty="0">
                        <a:effectLst/>
                        <a:latin typeface="Times New Roman"/>
                        <a:ea typeface="Times New Roman"/>
                        <a:cs typeface="AL-Hotham"/>
                      </a:endParaRPr>
                    </a:p>
                  </a:txBody>
                  <a:tcPr marL="68580" marR="68580" marT="0" marB="0"/>
                </a:tc>
                <a:tc gridSpan="2">
                  <a:txBody>
                    <a:bodyPr/>
                    <a:lstStyle/>
                    <a:p>
                      <a:pPr algn="ctr" rtl="1">
                        <a:lnSpc>
                          <a:spcPts val="1900"/>
                        </a:lnSpc>
                        <a:spcAft>
                          <a:spcPts val="200"/>
                        </a:spcAft>
                        <a:tabLst>
                          <a:tab pos="1315720" algn="l"/>
                          <a:tab pos="1855470" algn="l"/>
                        </a:tabLst>
                      </a:pPr>
                      <a:r>
                        <a:rPr lang="ar-SA" sz="1600">
                          <a:effectLst/>
                        </a:rPr>
                        <a:t>مذكر</a:t>
                      </a:r>
                      <a:endParaRPr lang="en-US" sz="1200" b="1">
                        <a:effectLst/>
                        <a:latin typeface="Times New Roman"/>
                        <a:ea typeface="Times New Roman"/>
                        <a:cs typeface="AL-Hotham"/>
                      </a:endParaRPr>
                    </a:p>
                  </a:txBody>
                  <a:tcPr marL="68580" marR="68580" marT="0" marB="0"/>
                </a:tc>
                <a:tc hMerge="1">
                  <a:txBody>
                    <a:bodyPr/>
                    <a:lstStyle/>
                    <a:p>
                      <a:pPr rtl="1"/>
                      <a:endParaRPr lang="ar-SA"/>
                    </a:p>
                  </a:txBody>
                  <a:tcPr/>
                </a:tc>
                <a:tc gridSpan="2">
                  <a:txBody>
                    <a:bodyPr/>
                    <a:lstStyle/>
                    <a:p>
                      <a:pPr algn="ctr" rtl="1">
                        <a:lnSpc>
                          <a:spcPts val="1900"/>
                        </a:lnSpc>
                        <a:spcAft>
                          <a:spcPts val="200"/>
                        </a:spcAft>
                        <a:tabLst>
                          <a:tab pos="1315720" algn="l"/>
                          <a:tab pos="1855470" algn="l"/>
                        </a:tabLst>
                      </a:pPr>
                      <a:r>
                        <a:rPr lang="ar-SA" sz="1600">
                          <a:effectLst/>
                        </a:rPr>
                        <a:t>مؤنث</a:t>
                      </a:r>
                      <a:endParaRPr lang="en-US" sz="1200" b="1">
                        <a:effectLst/>
                        <a:latin typeface="Times New Roman"/>
                        <a:ea typeface="Times New Roman"/>
                        <a:cs typeface="AL-Hotham"/>
                      </a:endParaRPr>
                    </a:p>
                  </a:txBody>
                  <a:tcPr marL="68580" marR="68580" marT="0" marB="0"/>
                </a:tc>
                <a:tc hMerge="1">
                  <a:txBody>
                    <a:bodyPr/>
                    <a:lstStyle/>
                    <a:p>
                      <a:pPr rtl="1"/>
                      <a:endParaRPr lang="ar-SA"/>
                    </a:p>
                  </a:txBody>
                  <a:tcPr/>
                </a:tc>
              </a:tr>
              <a:tr h="396044">
                <a:tc>
                  <a:txBody>
                    <a:bodyPr/>
                    <a:lstStyle/>
                    <a:p>
                      <a:pPr algn="ctr" rtl="1">
                        <a:lnSpc>
                          <a:spcPts val="1900"/>
                        </a:lnSpc>
                        <a:spcAft>
                          <a:spcPts val="200"/>
                        </a:spcAft>
                        <a:tabLst>
                          <a:tab pos="1315720" algn="l"/>
                          <a:tab pos="1855470" algn="l"/>
                        </a:tabLst>
                      </a:pPr>
                      <a:r>
                        <a:rPr lang="ar-SA" sz="1600">
                          <a:effectLst/>
                        </a:rPr>
                        <a:t>العدد</a:t>
                      </a:r>
                      <a:endParaRPr lang="en-US" sz="1200" b="1">
                        <a:effectLst/>
                        <a:latin typeface="Times New Roman"/>
                        <a:ea typeface="Times New Roman"/>
                        <a:cs typeface="AL-Hotham"/>
                      </a:endParaRPr>
                    </a:p>
                  </a:txBody>
                  <a:tcPr marL="68580" marR="68580" marT="0" marB="0"/>
                </a:tc>
                <a:tc>
                  <a:txBody>
                    <a:bodyPr/>
                    <a:lstStyle/>
                    <a:p>
                      <a:pPr algn="ctr" rtl="1">
                        <a:lnSpc>
                          <a:spcPts val="1900"/>
                        </a:lnSpc>
                        <a:spcAft>
                          <a:spcPts val="200"/>
                        </a:spcAft>
                        <a:tabLst>
                          <a:tab pos="1315720" algn="l"/>
                          <a:tab pos="1855470" algn="l"/>
                        </a:tabLst>
                      </a:pPr>
                      <a:r>
                        <a:rPr lang="ar-SA" sz="1600">
                          <a:effectLst/>
                        </a:rPr>
                        <a:t>مفرد</a:t>
                      </a:r>
                      <a:endParaRPr lang="en-US" sz="1200" b="1">
                        <a:effectLst/>
                        <a:latin typeface="Times New Roman"/>
                        <a:ea typeface="Times New Roman"/>
                        <a:cs typeface="AL-Hotham"/>
                      </a:endParaRPr>
                    </a:p>
                  </a:txBody>
                  <a:tcPr marL="68580" marR="68580" marT="0" marB="0"/>
                </a:tc>
                <a:tc>
                  <a:txBody>
                    <a:bodyPr/>
                    <a:lstStyle/>
                    <a:p>
                      <a:pPr algn="ctr" rtl="1">
                        <a:lnSpc>
                          <a:spcPts val="1900"/>
                        </a:lnSpc>
                        <a:spcAft>
                          <a:spcPts val="200"/>
                        </a:spcAft>
                        <a:tabLst>
                          <a:tab pos="1315720" algn="l"/>
                          <a:tab pos="1855470" algn="l"/>
                        </a:tabLst>
                      </a:pPr>
                      <a:r>
                        <a:rPr lang="ar-SA" sz="1600">
                          <a:effectLst/>
                        </a:rPr>
                        <a:t>جمع</a:t>
                      </a:r>
                      <a:endParaRPr lang="en-US" sz="1200" b="1">
                        <a:effectLst/>
                        <a:latin typeface="Times New Roman"/>
                        <a:ea typeface="Times New Roman"/>
                        <a:cs typeface="AL-Hotham"/>
                      </a:endParaRPr>
                    </a:p>
                  </a:txBody>
                  <a:tcPr marL="68580" marR="68580" marT="0" marB="0"/>
                </a:tc>
                <a:tc>
                  <a:txBody>
                    <a:bodyPr/>
                    <a:lstStyle/>
                    <a:p>
                      <a:pPr algn="ctr" rtl="1">
                        <a:lnSpc>
                          <a:spcPts val="1900"/>
                        </a:lnSpc>
                        <a:spcAft>
                          <a:spcPts val="200"/>
                        </a:spcAft>
                        <a:tabLst>
                          <a:tab pos="1315720" algn="l"/>
                          <a:tab pos="1855470" algn="l"/>
                        </a:tabLst>
                      </a:pPr>
                      <a:r>
                        <a:rPr lang="ar-SA" sz="1600">
                          <a:effectLst/>
                        </a:rPr>
                        <a:t>مفرد</a:t>
                      </a:r>
                      <a:endParaRPr lang="en-US" sz="1200" b="1">
                        <a:effectLst/>
                        <a:latin typeface="Times New Roman"/>
                        <a:ea typeface="Times New Roman"/>
                        <a:cs typeface="AL-Hotham"/>
                      </a:endParaRPr>
                    </a:p>
                  </a:txBody>
                  <a:tcPr marL="68580" marR="68580" marT="0" marB="0"/>
                </a:tc>
                <a:tc>
                  <a:txBody>
                    <a:bodyPr/>
                    <a:lstStyle/>
                    <a:p>
                      <a:pPr algn="ctr" rtl="1">
                        <a:lnSpc>
                          <a:spcPts val="1900"/>
                        </a:lnSpc>
                        <a:spcAft>
                          <a:spcPts val="200"/>
                        </a:spcAft>
                        <a:tabLst>
                          <a:tab pos="1315720" algn="l"/>
                          <a:tab pos="1855470" algn="l"/>
                        </a:tabLst>
                      </a:pPr>
                      <a:r>
                        <a:rPr lang="ar-SA" sz="1600">
                          <a:effectLst/>
                        </a:rPr>
                        <a:t>جمع</a:t>
                      </a:r>
                      <a:endParaRPr lang="en-US" sz="1200" b="1">
                        <a:effectLst/>
                        <a:latin typeface="Times New Roman"/>
                        <a:ea typeface="Times New Roman"/>
                        <a:cs typeface="AL-Hotham"/>
                      </a:endParaRPr>
                    </a:p>
                  </a:txBody>
                  <a:tcPr marL="68580" marR="68580" marT="0" marB="0"/>
                </a:tc>
              </a:tr>
              <a:tr h="557485">
                <a:tc>
                  <a:txBody>
                    <a:bodyPr/>
                    <a:lstStyle/>
                    <a:p>
                      <a:pPr algn="justLow" rtl="1">
                        <a:lnSpc>
                          <a:spcPts val="1900"/>
                        </a:lnSpc>
                        <a:spcAft>
                          <a:spcPts val="200"/>
                        </a:spcAft>
                        <a:tabLst>
                          <a:tab pos="1315720" algn="l"/>
                          <a:tab pos="1855470" algn="l"/>
                        </a:tabLst>
                      </a:pPr>
                      <a:r>
                        <a:rPr lang="ar-SA" sz="1600">
                          <a:effectLst/>
                        </a:rPr>
                        <a:t>حالة الإطلاق</a:t>
                      </a:r>
                      <a:endParaRPr lang="en-US" sz="1200" b="1">
                        <a:effectLst/>
                        <a:latin typeface="Times New Roman"/>
                        <a:ea typeface="Times New Roman"/>
                        <a:cs typeface="AL-Hotham"/>
                      </a:endParaRPr>
                    </a:p>
                  </a:txBody>
                  <a:tcPr marL="68580" marR="68580" marT="0" marB="0"/>
                </a:tc>
                <a:tc>
                  <a:txBody>
                    <a:bodyPr/>
                    <a:lstStyle/>
                    <a:p>
                      <a:pPr algn="ctr" rtl="0">
                        <a:lnSpc>
                          <a:spcPts val="1900"/>
                        </a:lnSpc>
                        <a:spcAft>
                          <a:spcPts val="200"/>
                        </a:spcAft>
                        <a:tabLst>
                          <a:tab pos="167005" algn="l"/>
                          <a:tab pos="325120" algn="ctr"/>
                          <a:tab pos="1315720" algn="l"/>
                          <a:tab pos="1855470" algn="l"/>
                        </a:tabLst>
                      </a:pPr>
                      <a:r>
                        <a:rPr lang="ar-SA" sz="1600" dirty="0" smtClean="0">
                          <a:effectLst/>
                          <a:sym typeface="UT Aramaic Sans"/>
                        </a:rPr>
                        <a:t>ا</a:t>
                      </a:r>
                      <a:r>
                        <a:rPr lang="ar-SA" sz="1600" baseline="0" dirty="0" smtClean="0">
                          <a:effectLst/>
                          <a:sym typeface="UT Aramaic Sans"/>
                        </a:rPr>
                        <a:t> ل هـ</a:t>
                      </a:r>
                      <a:endParaRPr lang="en-US" sz="1200" b="1" dirty="0">
                        <a:effectLst/>
                        <a:latin typeface="Times New Roman"/>
                        <a:ea typeface="Times New Roman"/>
                        <a:cs typeface="AL-Hotham"/>
                      </a:endParaRPr>
                    </a:p>
                  </a:txBody>
                  <a:tcPr marL="68580" marR="68580" marT="0" marB="0"/>
                </a:tc>
                <a:tc>
                  <a:txBody>
                    <a:bodyPr/>
                    <a:lstStyle/>
                    <a:p>
                      <a:pPr marL="0" marR="0" indent="0" algn="ctr" defTabSz="914400" rtl="0"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 ل هـ ن</a:t>
                      </a:r>
                      <a:endParaRPr lang="en-US" sz="1050" b="1" dirty="0" smtClean="0">
                        <a:effectLst/>
                        <a:latin typeface="Times New Roman"/>
                        <a:ea typeface="Times New Roman"/>
                        <a:cs typeface="AL-Hotham"/>
                      </a:endParaRPr>
                    </a:p>
                    <a:p>
                      <a:pPr algn="ctr" rtl="0">
                        <a:lnSpc>
                          <a:spcPts val="1900"/>
                        </a:lnSpc>
                        <a:spcAft>
                          <a:spcPts val="200"/>
                        </a:spcAft>
                        <a:tabLst>
                          <a:tab pos="1315720" algn="l"/>
                          <a:tab pos="1855470" algn="l"/>
                        </a:tabLst>
                      </a:pPr>
                      <a:endParaRPr lang="en-US" sz="1200" b="1" dirty="0">
                        <a:effectLst/>
                        <a:latin typeface="Times New Roman"/>
                        <a:ea typeface="Times New Roman"/>
                        <a:cs typeface="AL-Hotham"/>
                      </a:endParaRPr>
                    </a:p>
                  </a:txBody>
                  <a:tcPr marL="68580" marR="68580" marT="0" marB="0"/>
                </a:tc>
                <a:tc>
                  <a:txBody>
                    <a:bodyPr/>
                    <a:lstStyle/>
                    <a:p>
                      <a:pPr marL="0" marR="0" indent="0" algn="ctr" defTabSz="914400" rtl="1"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a:t>
                      </a:r>
                      <a:r>
                        <a:rPr lang="ar-SA" sz="1600" baseline="0" dirty="0" smtClean="0">
                          <a:effectLst/>
                          <a:sym typeface="UT Aramaic Sans"/>
                        </a:rPr>
                        <a:t> ل هـ ت</a:t>
                      </a:r>
                      <a:endParaRPr lang="en-US" sz="1200" b="1" dirty="0" smtClean="0">
                        <a:effectLst/>
                        <a:latin typeface="Times New Roman"/>
                        <a:ea typeface="Times New Roman"/>
                        <a:cs typeface="AL-Hotham"/>
                      </a:endParaRPr>
                    </a:p>
                    <a:p>
                      <a:pPr algn="ctr" rtl="1">
                        <a:lnSpc>
                          <a:spcPts val="1900"/>
                        </a:lnSpc>
                        <a:spcAft>
                          <a:spcPts val="200"/>
                        </a:spcAft>
                        <a:tabLst>
                          <a:tab pos="1315720" algn="l"/>
                          <a:tab pos="1855470" algn="l"/>
                        </a:tabLst>
                      </a:pPr>
                      <a:r>
                        <a:rPr lang="ar-SA" sz="1600" dirty="0">
                          <a:effectLst/>
                        </a:rPr>
                        <a:t> </a:t>
                      </a:r>
                      <a:endParaRPr lang="en-US" sz="1200" b="1" dirty="0">
                        <a:effectLst/>
                        <a:latin typeface="Times New Roman"/>
                        <a:ea typeface="Times New Roman"/>
                        <a:cs typeface="AL-Hotham"/>
                      </a:endParaRPr>
                    </a:p>
                  </a:txBody>
                  <a:tcPr marL="68580" marR="68580" marT="0" marB="0"/>
                </a:tc>
                <a:tc>
                  <a:txBody>
                    <a:bodyPr/>
                    <a:lstStyle/>
                    <a:p>
                      <a:pPr marL="0" marR="0" indent="0" algn="ctr" defTabSz="914400" rtl="1"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a:t>
                      </a:r>
                      <a:r>
                        <a:rPr lang="ar-SA" sz="1600" baseline="0" dirty="0" smtClean="0">
                          <a:effectLst/>
                          <a:sym typeface="UT Aramaic Sans"/>
                        </a:rPr>
                        <a:t> ل هـ ت</a:t>
                      </a:r>
                      <a:endParaRPr lang="en-US" sz="1200" b="1" dirty="0" smtClean="0">
                        <a:effectLst/>
                        <a:latin typeface="Times New Roman"/>
                        <a:ea typeface="Times New Roman"/>
                        <a:cs typeface="AL-Hotham"/>
                      </a:endParaRPr>
                    </a:p>
                  </a:txBody>
                  <a:tcPr marL="68580" marR="68580" marT="0" marB="0"/>
                </a:tc>
              </a:tr>
              <a:tr h="504056">
                <a:tc>
                  <a:txBody>
                    <a:bodyPr/>
                    <a:lstStyle/>
                    <a:p>
                      <a:pPr algn="justLow" rtl="1">
                        <a:lnSpc>
                          <a:spcPts val="1900"/>
                        </a:lnSpc>
                        <a:spcAft>
                          <a:spcPts val="200"/>
                        </a:spcAft>
                        <a:tabLst>
                          <a:tab pos="1315720" algn="l"/>
                          <a:tab pos="1855470" algn="l"/>
                        </a:tabLst>
                      </a:pPr>
                      <a:r>
                        <a:rPr lang="ar-SA" sz="1600">
                          <a:effectLst/>
                        </a:rPr>
                        <a:t>حالة الإضافة</a:t>
                      </a:r>
                      <a:endParaRPr lang="en-US" sz="1200" b="1">
                        <a:effectLst/>
                        <a:latin typeface="Times New Roman"/>
                        <a:ea typeface="Times New Roman"/>
                        <a:cs typeface="AL-Hotham"/>
                      </a:endParaRPr>
                    </a:p>
                  </a:txBody>
                  <a:tcPr marL="68580" marR="68580" marT="0" marB="0"/>
                </a:tc>
                <a:tc>
                  <a:txBody>
                    <a:bodyPr/>
                    <a:lstStyle/>
                    <a:p>
                      <a:pPr marL="0" marR="0" indent="0" algn="ctr" defTabSz="914400" rtl="0"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a:t>
                      </a:r>
                      <a:r>
                        <a:rPr lang="ar-SA" sz="1600" baseline="0" dirty="0" smtClean="0">
                          <a:effectLst/>
                          <a:sym typeface="UT Aramaic Sans"/>
                        </a:rPr>
                        <a:t> ل هـ</a:t>
                      </a:r>
                      <a:endParaRPr lang="en-US" sz="1200" b="1" dirty="0" smtClean="0">
                        <a:effectLst/>
                        <a:latin typeface="Times New Roman"/>
                        <a:ea typeface="Times New Roman"/>
                        <a:cs typeface="AL-Hotham"/>
                      </a:endParaRPr>
                    </a:p>
                    <a:p>
                      <a:pPr algn="ctr" rtl="0">
                        <a:lnSpc>
                          <a:spcPts val="1900"/>
                        </a:lnSpc>
                        <a:spcAft>
                          <a:spcPts val="200"/>
                        </a:spcAft>
                        <a:tabLst>
                          <a:tab pos="1315720" algn="l"/>
                          <a:tab pos="1855470" algn="l"/>
                        </a:tabLst>
                      </a:pPr>
                      <a:r>
                        <a:rPr lang="en-US" sz="1600" dirty="0" smtClean="0">
                          <a:effectLst/>
                          <a:sym typeface="UT Aramaic Sans"/>
                        </a:rPr>
                        <a:t></a:t>
                      </a:r>
                      <a:endParaRPr lang="en-US" sz="1200" b="1" dirty="0">
                        <a:effectLst/>
                        <a:latin typeface="Times New Roman"/>
                        <a:ea typeface="Times New Roman"/>
                        <a:cs typeface="AL-Hotham"/>
                      </a:endParaRPr>
                    </a:p>
                  </a:txBody>
                  <a:tcPr marL="68580" marR="68580" marT="0" marB="0"/>
                </a:tc>
                <a:tc>
                  <a:txBody>
                    <a:bodyPr/>
                    <a:lstStyle/>
                    <a:p>
                      <a:pPr algn="ctr" rtl="0">
                        <a:lnSpc>
                          <a:spcPts val="1900"/>
                        </a:lnSpc>
                        <a:spcAft>
                          <a:spcPts val="200"/>
                        </a:spcAft>
                        <a:tabLst>
                          <a:tab pos="1315720" algn="l"/>
                          <a:tab pos="1855470" algn="l"/>
                        </a:tabLst>
                      </a:pPr>
                      <a:r>
                        <a:rPr lang="ar-SA" sz="1600" b="0" dirty="0" smtClean="0">
                          <a:effectLst/>
                          <a:latin typeface="+mn-lt"/>
                          <a:ea typeface="+mn-ea"/>
                          <a:cs typeface="+mn-cs"/>
                          <a:sym typeface="UT Aramaic Sans"/>
                        </a:rPr>
                        <a:t>ا</a:t>
                      </a:r>
                      <a:r>
                        <a:rPr lang="ar-SA" sz="1600" b="0" baseline="0" dirty="0" smtClean="0">
                          <a:effectLst/>
                          <a:latin typeface="+mn-lt"/>
                          <a:ea typeface="+mn-ea"/>
                          <a:cs typeface="+mn-cs"/>
                          <a:sym typeface="UT Aramaic Sans"/>
                        </a:rPr>
                        <a:t> ل هـ ي</a:t>
                      </a:r>
                      <a:endParaRPr lang="en-US" sz="1200" b="1" dirty="0">
                        <a:effectLst/>
                        <a:latin typeface="Times New Roman"/>
                        <a:ea typeface="Times New Roman"/>
                        <a:cs typeface="AL-Hotham"/>
                      </a:endParaRPr>
                    </a:p>
                  </a:txBody>
                  <a:tcPr marL="68580" marR="68580" marT="0" marB="0"/>
                </a:tc>
                <a:tc>
                  <a:txBody>
                    <a:bodyPr/>
                    <a:lstStyle/>
                    <a:p>
                      <a:pPr marL="0" marR="0" indent="0" algn="ctr" defTabSz="914400" rtl="1"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a:t>
                      </a:r>
                      <a:r>
                        <a:rPr lang="ar-SA" sz="1600" baseline="0" dirty="0" smtClean="0">
                          <a:effectLst/>
                          <a:sym typeface="UT Aramaic Sans"/>
                        </a:rPr>
                        <a:t> ل هـ ت</a:t>
                      </a:r>
                      <a:endParaRPr lang="en-US" sz="1200" b="1" dirty="0" smtClean="0">
                        <a:effectLst/>
                        <a:latin typeface="Times New Roman"/>
                        <a:ea typeface="Times New Roman"/>
                        <a:cs typeface="AL-Hotham"/>
                      </a:endParaRPr>
                    </a:p>
                  </a:txBody>
                  <a:tcPr marL="68580" marR="68580" marT="0" marB="0"/>
                </a:tc>
                <a:tc>
                  <a:txBody>
                    <a:bodyPr/>
                    <a:lstStyle/>
                    <a:p>
                      <a:pPr marL="0" marR="0" indent="0" algn="ctr" defTabSz="914400" rtl="1"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a:t>
                      </a:r>
                      <a:r>
                        <a:rPr lang="ar-SA" sz="1600" baseline="0" dirty="0" smtClean="0">
                          <a:effectLst/>
                          <a:sym typeface="UT Aramaic Sans"/>
                        </a:rPr>
                        <a:t> ل هـ ت</a:t>
                      </a:r>
                      <a:endParaRPr lang="en-US" sz="1200" b="1" dirty="0" smtClean="0">
                        <a:effectLst/>
                        <a:latin typeface="Times New Roman"/>
                        <a:ea typeface="Times New Roman"/>
                        <a:cs typeface="AL-Hotham"/>
                      </a:endParaRPr>
                    </a:p>
                  </a:txBody>
                  <a:tcPr marL="68580" marR="68580" marT="0" marB="0"/>
                </a:tc>
              </a:tr>
              <a:tr h="485477">
                <a:tc>
                  <a:txBody>
                    <a:bodyPr/>
                    <a:lstStyle/>
                    <a:p>
                      <a:pPr algn="justLow" rtl="1">
                        <a:lnSpc>
                          <a:spcPts val="1900"/>
                        </a:lnSpc>
                        <a:spcAft>
                          <a:spcPts val="200"/>
                        </a:spcAft>
                        <a:tabLst>
                          <a:tab pos="1315720" algn="l"/>
                          <a:tab pos="1855470" algn="l"/>
                        </a:tabLst>
                      </a:pPr>
                      <a:r>
                        <a:rPr lang="ar-SA" sz="1600">
                          <a:effectLst/>
                        </a:rPr>
                        <a:t>حالة التعريف</a:t>
                      </a:r>
                      <a:endParaRPr lang="en-US" sz="1200" b="1">
                        <a:effectLst/>
                        <a:latin typeface="Times New Roman"/>
                        <a:ea typeface="Times New Roman"/>
                        <a:cs typeface="AL-Hotham"/>
                      </a:endParaRPr>
                    </a:p>
                  </a:txBody>
                  <a:tcPr marL="68580" marR="68580" marT="0" marB="0"/>
                </a:tc>
                <a:tc>
                  <a:txBody>
                    <a:bodyPr/>
                    <a:lstStyle/>
                    <a:p>
                      <a:pPr algn="ctr" rtl="0">
                        <a:lnSpc>
                          <a:spcPts val="1900"/>
                        </a:lnSpc>
                        <a:spcAft>
                          <a:spcPts val="200"/>
                        </a:spcAft>
                        <a:tabLst>
                          <a:tab pos="1315720" algn="l"/>
                          <a:tab pos="1855470" algn="l"/>
                        </a:tabLst>
                      </a:pPr>
                      <a:r>
                        <a:rPr lang="ar-SA" sz="1600" dirty="0" smtClean="0">
                          <a:effectLst/>
                          <a:sym typeface="UT Aramaic Sans"/>
                        </a:rPr>
                        <a:t>ا ل هـ ا</a:t>
                      </a:r>
                      <a:endParaRPr lang="en-US" sz="1600" b="1" dirty="0">
                        <a:effectLst/>
                        <a:latin typeface="Times New Roman"/>
                        <a:ea typeface="Times New Roman"/>
                        <a:cs typeface="AL-Hotham"/>
                      </a:endParaRPr>
                    </a:p>
                  </a:txBody>
                  <a:tcPr marL="68580" marR="68580" marT="0" marB="0"/>
                </a:tc>
                <a:tc>
                  <a:txBody>
                    <a:bodyPr/>
                    <a:lstStyle/>
                    <a:p>
                      <a:pPr algn="ctr" rtl="0">
                        <a:lnSpc>
                          <a:spcPts val="1900"/>
                        </a:lnSpc>
                        <a:spcAft>
                          <a:spcPts val="200"/>
                        </a:spcAft>
                        <a:tabLst>
                          <a:tab pos="1315720" algn="l"/>
                          <a:tab pos="1855470" algn="l"/>
                        </a:tabLst>
                      </a:pPr>
                      <a:r>
                        <a:rPr lang="ar-SA" sz="1600" dirty="0" smtClean="0">
                          <a:effectLst/>
                          <a:sym typeface="UT Aramaic Sans"/>
                        </a:rPr>
                        <a:t>ا ل هـ ي</a:t>
                      </a:r>
                      <a:r>
                        <a:rPr lang="ar-SA" sz="1600" baseline="0" dirty="0" smtClean="0">
                          <a:effectLst/>
                          <a:sym typeface="UT Aramaic Sans"/>
                        </a:rPr>
                        <a:t> ا</a:t>
                      </a:r>
                      <a:endParaRPr lang="en-US" sz="1200" b="1" dirty="0">
                        <a:effectLst/>
                        <a:latin typeface="Times New Roman"/>
                        <a:ea typeface="Times New Roman"/>
                        <a:cs typeface="AL-Hotham"/>
                      </a:endParaRPr>
                    </a:p>
                  </a:txBody>
                  <a:tcPr marL="68580" marR="68580" marT="0" marB="0"/>
                </a:tc>
                <a:tc>
                  <a:txBody>
                    <a:bodyPr/>
                    <a:lstStyle/>
                    <a:p>
                      <a:pPr marL="0" marR="0" indent="0" algn="ctr" defTabSz="914400" rtl="1"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a:t>
                      </a:r>
                      <a:r>
                        <a:rPr lang="ar-SA" sz="1600" baseline="0" dirty="0" smtClean="0">
                          <a:effectLst/>
                          <a:sym typeface="UT Aramaic Sans"/>
                        </a:rPr>
                        <a:t> ل هـ ت ا</a:t>
                      </a:r>
                      <a:endParaRPr lang="en-US" sz="1200" b="1" dirty="0" smtClean="0">
                        <a:effectLst/>
                        <a:latin typeface="Times New Roman"/>
                        <a:ea typeface="Times New Roman"/>
                        <a:cs typeface="AL-Hotham"/>
                      </a:endParaRPr>
                    </a:p>
                  </a:txBody>
                  <a:tcPr marL="68580" marR="68580" marT="0" marB="0"/>
                </a:tc>
                <a:tc>
                  <a:txBody>
                    <a:bodyPr/>
                    <a:lstStyle/>
                    <a:p>
                      <a:pPr marL="0" marR="0" indent="0" algn="ctr" defTabSz="914400" rtl="1" eaLnBrk="1" fontAlgn="auto" latinLnBrk="0" hangingPunct="1">
                        <a:lnSpc>
                          <a:spcPts val="1900"/>
                        </a:lnSpc>
                        <a:spcBef>
                          <a:spcPts val="0"/>
                        </a:spcBef>
                        <a:spcAft>
                          <a:spcPts val="200"/>
                        </a:spcAft>
                        <a:buClrTx/>
                        <a:buSzTx/>
                        <a:buFontTx/>
                        <a:buNone/>
                        <a:tabLst>
                          <a:tab pos="1315720" algn="l"/>
                          <a:tab pos="1855470" algn="l"/>
                        </a:tabLst>
                        <a:defRPr/>
                      </a:pPr>
                      <a:r>
                        <a:rPr lang="ar-SA" sz="1600" dirty="0" smtClean="0">
                          <a:effectLst/>
                          <a:sym typeface="UT Aramaic Sans"/>
                        </a:rPr>
                        <a:t>ا</a:t>
                      </a:r>
                      <a:r>
                        <a:rPr lang="ar-SA" sz="1600" baseline="0" dirty="0" smtClean="0">
                          <a:effectLst/>
                          <a:sym typeface="UT Aramaic Sans"/>
                        </a:rPr>
                        <a:t> ل هـ ت ا</a:t>
                      </a:r>
                      <a:endParaRPr lang="en-US" sz="1200" b="1" dirty="0" smtClean="0">
                        <a:effectLst/>
                        <a:latin typeface="Times New Roman"/>
                        <a:ea typeface="Times New Roman"/>
                        <a:cs typeface="AL-Hotham"/>
                      </a:endParaRPr>
                    </a:p>
                  </a:txBody>
                  <a:tcPr marL="68580" marR="68580" marT="0" marB="0"/>
                </a:tc>
              </a:tr>
            </a:tbl>
          </a:graphicData>
        </a:graphic>
      </p:graphicFrame>
      <p:sp>
        <p:nvSpPr>
          <p:cNvPr id="3" name="Rectangle 1"/>
          <p:cNvSpPr>
            <a:spLocks noChangeArrowheads="1"/>
          </p:cNvSpPr>
          <p:nvPr/>
        </p:nvSpPr>
        <p:spPr bwMode="auto">
          <a:xfrm>
            <a:off x="2246313" y="150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1pPr>
            <a:lvl2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2pPr>
            <a:lvl3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3pPr>
            <a:lvl4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4pPr>
            <a:lvl5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5pPr>
            <a:lvl6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6pPr>
            <a:lvl7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7pPr>
            <a:lvl8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8pPr>
            <a:lvl9pPr fontAlgn="base">
              <a:spcBef>
                <a:spcPct val="0"/>
              </a:spcBef>
              <a:spcAft>
                <a:spcPct val="0"/>
              </a:spcAft>
              <a:tabLst>
                <a:tab pos="1316038" algn="l"/>
                <a:tab pos="1855788" algn="l"/>
              </a:tabLs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tab pos="1316038" algn="l"/>
                <a:tab pos="1855788" algn="l"/>
              </a:tabLst>
            </a:pPr>
            <a:endParaRPr kumimoji="0" lang="ar-SA" altLang="ar-SA"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7154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20688"/>
            <a:ext cx="8280920" cy="3970318"/>
          </a:xfrm>
          <a:prstGeom prst="rect">
            <a:avLst/>
          </a:prstGeom>
        </p:spPr>
        <p:txBody>
          <a:bodyPr wrap="square">
            <a:spAutoFit/>
          </a:bodyPr>
          <a:lstStyle/>
          <a:p>
            <a:pPr algn="justLow"/>
            <a:r>
              <a:rPr lang="ar-SA" dirty="0" smtClean="0"/>
              <a:t>يُعد </a:t>
            </a:r>
            <a:r>
              <a:rPr lang="ar-SA" dirty="0"/>
              <a:t>القلم الآرامي، الذي استخدمته القبائل الآرامية لكتابة لغتها، من أقدم اللغات القديمة وأوسعها انتشارًا؛ فأول نقوشها، وهو نقش تل حلف، يعود إلى بداية الألف الأول قبل الميلاد، في حين أنها ما زالت مستخدمة إلى يومنا الحاضر في قرى معلولا </a:t>
            </a:r>
            <a:r>
              <a:rPr lang="ar-SA" dirty="0" err="1"/>
              <a:t>وجبعدين</a:t>
            </a:r>
            <a:r>
              <a:rPr lang="ar-SA" dirty="0"/>
              <a:t> (جب عدّين)، وبجعة في سوريا، أو طور عابدين في العراق. ولهذا فإن عمر هذه الكتابة يزيد على ثلاثة آلاف سنة</a:t>
            </a:r>
            <a:r>
              <a:rPr lang="ar-SA" dirty="0" smtClean="0"/>
              <a:t>؛ </a:t>
            </a:r>
            <a:r>
              <a:rPr lang="ar-SA" dirty="0"/>
              <a:t>فإن الآرامية ولهجاتها المختلفة ظلت منتشرة وذات أثر ظاهر على المستويين الرسمي والشعبي حتى يومنا الحاضر، وهذا الأمر يجعلنا نقول بدون تردد إنها اللغة الأطول عمرًا بين اللغات القديمة.</a:t>
            </a:r>
          </a:p>
          <a:p>
            <a:pPr algn="justLow"/>
            <a:r>
              <a:rPr lang="ar-SA" dirty="0"/>
              <a:t>ونظرًا لهذه الفترة الزمنية الطويلة، فقد مرت الكتابة الآرامية بمراحل عدة، لم يتفق الدارسون على تصنيفها، لكننا نرى، للظواهر اللغوية المختلفة، وللتطور الواضح في شكل الحرف الآرامي عبر العصور، ولماهية النصوص - تصنيفها إلى أربع مراحل، هي:</a:t>
            </a:r>
          </a:p>
          <a:p>
            <a:pPr algn="justLow"/>
            <a:r>
              <a:rPr lang="ar-SA" dirty="0">
                <a:solidFill>
                  <a:srgbClr val="FF0000"/>
                </a:solidFill>
              </a:rPr>
              <a:t>1 - </a:t>
            </a:r>
            <a:r>
              <a:rPr lang="ar-SA" dirty="0"/>
              <a:t>الآرامية القديمة.	</a:t>
            </a:r>
            <a:endParaRPr lang="ar-SA" dirty="0" smtClean="0"/>
          </a:p>
          <a:p>
            <a:pPr algn="justLow"/>
            <a:r>
              <a:rPr lang="ar-SA" dirty="0" smtClean="0">
                <a:solidFill>
                  <a:srgbClr val="FF0000"/>
                </a:solidFill>
              </a:rPr>
              <a:t>2 </a:t>
            </a:r>
            <a:r>
              <a:rPr lang="ar-SA" dirty="0">
                <a:solidFill>
                  <a:srgbClr val="FF0000"/>
                </a:solidFill>
              </a:rPr>
              <a:t>- </a:t>
            </a:r>
            <a:r>
              <a:rPr lang="ar-SA" dirty="0"/>
              <a:t>الآرامية الدولية.</a:t>
            </a:r>
          </a:p>
          <a:p>
            <a:pPr algn="justLow"/>
            <a:r>
              <a:rPr lang="ar-SA" dirty="0">
                <a:solidFill>
                  <a:srgbClr val="FF0000"/>
                </a:solidFill>
              </a:rPr>
              <a:t>3 - </a:t>
            </a:r>
            <a:r>
              <a:rPr lang="ar-SA" dirty="0"/>
              <a:t>اللهجات الآرامية.	</a:t>
            </a:r>
            <a:endParaRPr lang="ar-SA" dirty="0" smtClean="0"/>
          </a:p>
          <a:p>
            <a:pPr algn="justLow"/>
            <a:r>
              <a:rPr lang="ar-SA" dirty="0" smtClean="0">
                <a:solidFill>
                  <a:srgbClr val="FF0000"/>
                </a:solidFill>
              </a:rPr>
              <a:t>4 </a:t>
            </a:r>
            <a:r>
              <a:rPr lang="ar-SA" dirty="0">
                <a:solidFill>
                  <a:srgbClr val="FF0000"/>
                </a:solidFill>
              </a:rPr>
              <a:t>- </a:t>
            </a:r>
            <a:r>
              <a:rPr lang="ar-SA" dirty="0"/>
              <a:t>اللهجات الآرامية المعاصرة.</a:t>
            </a:r>
          </a:p>
        </p:txBody>
      </p:sp>
    </p:spTree>
    <p:extLst>
      <p:ext uri="{BB962C8B-B14F-4D97-AF65-F5344CB8AC3E}">
        <p14:creationId xmlns:p14="http://schemas.microsoft.com/office/powerpoint/2010/main" val="299020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3363" y="1988840"/>
            <a:ext cx="8329077" cy="2862322"/>
          </a:xfrm>
          <a:prstGeom prst="rect">
            <a:avLst/>
          </a:prstGeom>
        </p:spPr>
        <p:txBody>
          <a:bodyPr wrap="square">
            <a:spAutoFit/>
          </a:bodyPr>
          <a:lstStyle/>
          <a:p>
            <a:r>
              <a:rPr lang="ar-SA" dirty="0">
                <a:solidFill>
                  <a:srgbClr val="FF0000"/>
                </a:solidFill>
              </a:rPr>
              <a:t>الصفة والموصوف: </a:t>
            </a:r>
          </a:p>
          <a:p>
            <a:r>
              <a:rPr lang="ar-SA" dirty="0"/>
              <a:t>الصِّفة هي الاسم الدَّال على بعض أحوال الذات، مثل طويل، قصير، عاقل ... إلخ؛ والاسم الموصوف ما دلَّ على ذات الشيء وحقيقته، وهو موضوع لتحمل عليه الصفة. والصفة تتبع الموصوف تذكيرًا وتأنيثًا وإفرادًا وجمعًا وتعريفًا وتنكيرًا، مثل</a:t>
            </a:r>
            <a:r>
              <a:rPr lang="ar-SA" dirty="0" smtClean="0"/>
              <a:t>:</a:t>
            </a:r>
          </a:p>
          <a:p>
            <a:endParaRPr lang="ar-SA" dirty="0"/>
          </a:p>
          <a:p>
            <a:r>
              <a:rPr lang="ar-SA" dirty="0" smtClean="0"/>
              <a:t>ا ن هـ    ا س      ع ن هـ:   أنا </a:t>
            </a:r>
            <a:r>
              <a:rPr lang="ar-SA" dirty="0"/>
              <a:t>رجل (إنسان) وضيع	</a:t>
            </a:r>
            <a:r>
              <a:rPr lang="ar-SA" dirty="0" smtClean="0"/>
              <a:t>مفرد </a:t>
            </a:r>
            <a:r>
              <a:rPr lang="ar-SA" dirty="0"/>
              <a:t>مذكر</a:t>
            </a:r>
          </a:p>
          <a:p>
            <a:r>
              <a:rPr lang="ar-SA" dirty="0" smtClean="0"/>
              <a:t>م ل ك ي    ر ب ر ب ن:      ملوك </a:t>
            </a:r>
            <a:r>
              <a:rPr lang="ar-SA" dirty="0"/>
              <a:t>عظماء	             </a:t>
            </a:r>
            <a:r>
              <a:rPr lang="ar-SA" dirty="0" smtClean="0"/>
              <a:t>جمع </a:t>
            </a:r>
            <a:r>
              <a:rPr lang="ar-SA" dirty="0"/>
              <a:t>مذكر </a:t>
            </a:r>
          </a:p>
          <a:p>
            <a:r>
              <a:rPr lang="ar-SA" dirty="0" smtClean="0"/>
              <a:t>م ل هـ    ل ح ي هـ:          كلمة </a:t>
            </a:r>
            <a:r>
              <a:rPr lang="ar-SA" dirty="0"/>
              <a:t>سيئة	             </a:t>
            </a:r>
            <a:r>
              <a:rPr lang="ar-SA" dirty="0" smtClean="0"/>
              <a:t>مفرد </a:t>
            </a:r>
            <a:r>
              <a:rPr lang="ar-SA" dirty="0"/>
              <a:t>مؤنث </a:t>
            </a:r>
          </a:p>
          <a:p>
            <a:r>
              <a:rPr lang="ar-SA" dirty="0" smtClean="0"/>
              <a:t>م ل هـ    ل ح ي ت:          كلمات </a:t>
            </a:r>
            <a:r>
              <a:rPr lang="ar-SA" dirty="0"/>
              <a:t>سيئة	             </a:t>
            </a:r>
            <a:r>
              <a:rPr lang="ar-SA" dirty="0" smtClean="0"/>
              <a:t>جمع </a:t>
            </a:r>
            <a:r>
              <a:rPr lang="ar-SA" dirty="0"/>
              <a:t>مؤنث</a:t>
            </a:r>
          </a:p>
          <a:p>
            <a:endParaRPr lang="ar-SA" dirty="0"/>
          </a:p>
        </p:txBody>
      </p:sp>
    </p:spTree>
    <p:extLst>
      <p:ext uri="{BB962C8B-B14F-4D97-AF65-F5344CB8AC3E}">
        <p14:creationId xmlns:p14="http://schemas.microsoft.com/office/powerpoint/2010/main" val="1810439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836712"/>
            <a:ext cx="6840760" cy="4524315"/>
          </a:xfrm>
          <a:prstGeom prst="rect">
            <a:avLst/>
          </a:prstGeom>
        </p:spPr>
        <p:txBody>
          <a:bodyPr wrap="square">
            <a:spAutoFit/>
          </a:bodyPr>
          <a:lstStyle/>
          <a:p>
            <a:r>
              <a:rPr lang="ar-SA" dirty="0"/>
              <a:t>اسم العدد:</a:t>
            </a:r>
          </a:p>
          <a:p>
            <a:r>
              <a:rPr lang="ar-SA" dirty="0"/>
              <a:t>وهو لفظ تعدُّ به الأشياء، والذي ورد منها هو: </a:t>
            </a:r>
          </a:p>
          <a:p>
            <a:r>
              <a:rPr lang="ar-SA" dirty="0" smtClean="0"/>
              <a:t>ح د:         واحد   </a:t>
            </a:r>
            <a:r>
              <a:rPr lang="ar-SA" dirty="0"/>
              <a:t>	</a:t>
            </a:r>
            <a:r>
              <a:rPr lang="ar-SA" dirty="0" smtClean="0"/>
              <a:t>	ومؤنثه  ح د هـ :       واحدة</a:t>
            </a:r>
            <a:endParaRPr lang="ar-SA" dirty="0"/>
          </a:p>
          <a:p>
            <a:r>
              <a:rPr lang="ar-SA" dirty="0" smtClean="0"/>
              <a:t>س ب ع:   سبع </a:t>
            </a:r>
            <a:r>
              <a:rPr lang="ar-SA" dirty="0"/>
              <a:t>	</a:t>
            </a:r>
            <a:r>
              <a:rPr lang="ar-SA" dirty="0" smtClean="0"/>
              <a:t>	ومؤنثه  س ب ع ت:  سبعة</a:t>
            </a:r>
            <a:endParaRPr lang="ar-SA" dirty="0"/>
          </a:p>
          <a:p>
            <a:r>
              <a:rPr lang="ar-SA" dirty="0"/>
              <a:t>وهناك عددان أحدهما ورد بصيغة المؤنث وهو الرقم ستة هكذا؛ </a:t>
            </a:r>
            <a:r>
              <a:rPr lang="ar-SA" dirty="0" smtClean="0"/>
              <a:t>س </a:t>
            </a:r>
            <a:r>
              <a:rPr lang="ar-SA" dirty="0" err="1" smtClean="0"/>
              <a:t>س</a:t>
            </a:r>
            <a:r>
              <a:rPr lang="ar-SA" dirty="0" smtClean="0"/>
              <a:t> ت؛ والآخر </a:t>
            </a:r>
            <a:r>
              <a:rPr lang="ar-SA" dirty="0"/>
              <a:t>بصيغة المذكر هكذا: </a:t>
            </a:r>
            <a:r>
              <a:rPr lang="ar-SA" dirty="0" smtClean="0"/>
              <a:t>ع ش ر: عشر</a:t>
            </a:r>
            <a:r>
              <a:rPr lang="ar-SA" dirty="0"/>
              <a:t>. </a:t>
            </a:r>
          </a:p>
          <a:p>
            <a:r>
              <a:rPr lang="ar-SA" dirty="0"/>
              <a:t>أمّا الأرقام الأخرى فهي:</a:t>
            </a:r>
          </a:p>
          <a:p>
            <a:r>
              <a:rPr lang="ar-SA" dirty="0" smtClean="0"/>
              <a:t>ش ل ش ن: ثلاثون</a:t>
            </a:r>
            <a:r>
              <a:rPr lang="ar-SA" dirty="0"/>
              <a:t>	</a:t>
            </a:r>
            <a:r>
              <a:rPr lang="ar-SA" dirty="0" smtClean="0"/>
              <a:t>	م ا هـ:  مئة</a:t>
            </a:r>
            <a:r>
              <a:rPr lang="ar-SA" dirty="0"/>
              <a:t>	</a:t>
            </a:r>
            <a:r>
              <a:rPr lang="ar-SA" dirty="0" smtClean="0"/>
              <a:t>ا ل ف:  ألف</a:t>
            </a:r>
          </a:p>
          <a:p>
            <a:endParaRPr lang="ar-SA" dirty="0"/>
          </a:p>
          <a:p>
            <a:r>
              <a:rPr lang="ar-SA" dirty="0"/>
              <a:t>ويمكن أن نضيف اسم الجزء العددي (الكسر</a:t>
            </a:r>
            <a:r>
              <a:rPr lang="ar-SA" dirty="0" smtClean="0"/>
              <a:t>)، ر ب ع: أي </a:t>
            </a:r>
            <a:r>
              <a:rPr lang="ar-SA" dirty="0"/>
              <a:t>"ربع". ويلحظ على الأعداد ما يلي:</a:t>
            </a:r>
          </a:p>
          <a:p>
            <a:r>
              <a:rPr lang="ar-SA" dirty="0">
                <a:solidFill>
                  <a:schemeClr val="bg2">
                    <a:lumMod val="50000"/>
                  </a:schemeClr>
                </a:solidFill>
              </a:rPr>
              <a:t>1 - </a:t>
            </a:r>
            <a:r>
              <a:rPr lang="ar-SA" dirty="0"/>
              <a:t>العدد يسبق المعدود دائمًا.	     </a:t>
            </a:r>
            <a:r>
              <a:rPr lang="ar-SA" dirty="0">
                <a:solidFill>
                  <a:schemeClr val="bg2">
                    <a:lumMod val="50000"/>
                  </a:schemeClr>
                </a:solidFill>
              </a:rPr>
              <a:t>2 -  </a:t>
            </a:r>
            <a:r>
              <a:rPr lang="ar-SA" dirty="0"/>
              <a:t>المعدود جمع دائمًا.</a:t>
            </a:r>
          </a:p>
          <a:p>
            <a:r>
              <a:rPr lang="ar-SA" dirty="0">
                <a:solidFill>
                  <a:schemeClr val="bg2">
                    <a:lumMod val="50000"/>
                  </a:schemeClr>
                </a:solidFill>
              </a:rPr>
              <a:t>3 - </a:t>
            </a:r>
            <a:r>
              <a:rPr lang="ar-SA" dirty="0"/>
              <a:t>العدد قد يضاف إلى </a:t>
            </a:r>
            <a:r>
              <a:rPr lang="ar-SA" dirty="0" err="1"/>
              <a:t>معدوده</a:t>
            </a:r>
            <a:r>
              <a:rPr lang="ar-SA" dirty="0"/>
              <a:t>، مثل</a:t>
            </a:r>
            <a:r>
              <a:rPr lang="ar-SA" dirty="0" smtClean="0"/>
              <a:t>:</a:t>
            </a:r>
            <a:endParaRPr lang="ar-SA" dirty="0"/>
          </a:p>
          <a:p>
            <a:r>
              <a:rPr lang="ar-SA" dirty="0" smtClean="0"/>
              <a:t>م ا هـ    س ا و ن: مئة شاة</a:t>
            </a:r>
            <a:endParaRPr lang="ar-SA" dirty="0"/>
          </a:p>
          <a:p>
            <a:r>
              <a:rPr lang="ar-SA" dirty="0">
                <a:solidFill>
                  <a:schemeClr val="bg2">
                    <a:lumMod val="50000"/>
                  </a:schemeClr>
                </a:solidFill>
              </a:rPr>
              <a:t>4 - </a:t>
            </a:r>
            <a:r>
              <a:rPr lang="ar-SA" dirty="0"/>
              <a:t>وقد يوصف العدد بالمعدود، مثل</a:t>
            </a:r>
            <a:r>
              <a:rPr lang="ar-SA" dirty="0" smtClean="0"/>
              <a:t>:</a:t>
            </a:r>
            <a:endParaRPr lang="ar-SA" dirty="0"/>
          </a:p>
          <a:p>
            <a:r>
              <a:rPr lang="ar-SA" dirty="0" smtClean="0"/>
              <a:t>س ب ع ت    ا خ ر ن:    سبعة </a:t>
            </a:r>
            <a:r>
              <a:rPr lang="ar-SA" dirty="0"/>
              <a:t>آخرون</a:t>
            </a:r>
          </a:p>
        </p:txBody>
      </p:sp>
    </p:spTree>
    <p:extLst>
      <p:ext uri="{BB962C8B-B14F-4D97-AF65-F5344CB8AC3E}">
        <p14:creationId xmlns:p14="http://schemas.microsoft.com/office/powerpoint/2010/main" val="41982656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772816"/>
            <a:ext cx="8136904" cy="2862322"/>
          </a:xfrm>
          <a:prstGeom prst="rect">
            <a:avLst/>
          </a:prstGeom>
        </p:spPr>
        <p:txBody>
          <a:bodyPr wrap="square">
            <a:spAutoFit/>
          </a:bodyPr>
          <a:lstStyle/>
          <a:p>
            <a:pPr algn="justLow"/>
            <a:r>
              <a:rPr lang="ar-SA" dirty="0">
                <a:solidFill>
                  <a:srgbClr val="FF0000"/>
                </a:solidFill>
              </a:rPr>
              <a:t>الفعل:</a:t>
            </a:r>
          </a:p>
          <a:p>
            <a:pPr algn="justLow"/>
            <a:r>
              <a:rPr lang="ar-SA" dirty="0">
                <a:solidFill>
                  <a:schemeClr val="bg2">
                    <a:lumMod val="50000"/>
                  </a:schemeClr>
                </a:solidFill>
              </a:rPr>
              <a:t>أولاً: </a:t>
            </a:r>
            <a:r>
              <a:rPr lang="ar-SA" dirty="0">
                <a:solidFill>
                  <a:srgbClr val="FF0000"/>
                </a:solidFill>
              </a:rPr>
              <a:t>صيغ الفعل: </a:t>
            </a:r>
          </a:p>
          <a:p>
            <a:pPr algn="justLow"/>
            <a:r>
              <a:rPr lang="ar-SA" dirty="0">
                <a:solidFill>
                  <a:schemeClr val="bg2">
                    <a:lumMod val="50000"/>
                  </a:schemeClr>
                </a:solidFill>
              </a:rPr>
              <a:t>أ - </a:t>
            </a:r>
            <a:r>
              <a:rPr lang="ar-SA" dirty="0">
                <a:solidFill>
                  <a:srgbClr val="FF0000"/>
                </a:solidFill>
              </a:rPr>
              <a:t>باعتبار الزمان:</a:t>
            </a:r>
          </a:p>
          <a:p>
            <a:pPr algn="justLow"/>
            <a:r>
              <a:rPr lang="ar-SA" dirty="0"/>
              <a:t>يقسم صيغ الفعل في النقوش الآرامية القديمة باعتبار الزمان إلى ماض ومضارع وأمر</a:t>
            </a:r>
            <a:r>
              <a:rPr lang="ar-SA" dirty="0" smtClean="0"/>
              <a:t>.</a:t>
            </a:r>
          </a:p>
          <a:p>
            <a:pPr algn="justLow"/>
            <a:endParaRPr lang="ar-SA" dirty="0"/>
          </a:p>
          <a:p>
            <a:pPr algn="justLow"/>
            <a:r>
              <a:rPr lang="ar-SA" dirty="0">
                <a:solidFill>
                  <a:schemeClr val="bg2">
                    <a:lumMod val="50000"/>
                  </a:schemeClr>
                </a:solidFill>
              </a:rPr>
              <a:t>1 - </a:t>
            </a:r>
            <a:r>
              <a:rPr lang="ar-SA" dirty="0">
                <a:solidFill>
                  <a:srgbClr val="FF0000"/>
                </a:solidFill>
              </a:rPr>
              <a:t>الماضي:</a:t>
            </a:r>
          </a:p>
          <a:p>
            <a:pPr algn="justLow"/>
            <a:r>
              <a:rPr lang="ar-SA" dirty="0"/>
              <a:t>يدل على حدث مضى وانتهى، كما في العربية. وعلامته أن يخلو من علامات المضارعة في أوله، وأن يقبل ضمائر الرفع المتصلة في آخره، مثل:</a:t>
            </a:r>
          </a:p>
          <a:p>
            <a:pPr algn="justLow"/>
            <a:r>
              <a:rPr lang="ar-SA" dirty="0"/>
              <a:t> </a:t>
            </a:r>
            <a:r>
              <a:rPr lang="ar-SA" dirty="0" smtClean="0"/>
              <a:t>ع ب د:  فَعلَ</a:t>
            </a:r>
            <a:r>
              <a:rPr lang="ar-SA" dirty="0"/>
              <a:t>، صَنَعَ، عمل         </a:t>
            </a:r>
            <a:r>
              <a:rPr lang="ar-SA" dirty="0" smtClean="0"/>
              <a:t>ع ب د ت:  </a:t>
            </a:r>
            <a:r>
              <a:rPr lang="ar-SA" dirty="0"/>
              <a:t>صنعتُ، فعلتُ، عملتُ</a:t>
            </a:r>
          </a:p>
          <a:p>
            <a:pPr algn="justLow"/>
            <a:r>
              <a:rPr lang="ar-SA" dirty="0"/>
              <a:t> </a:t>
            </a:r>
            <a:r>
              <a:rPr lang="ar-SA" dirty="0" smtClean="0"/>
              <a:t>ع ب د و: فعلوا</a:t>
            </a:r>
            <a:r>
              <a:rPr lang="ar-SA" dirty="0"/>
              <a:t>، صنعوا، عملوا      </a:t>
            </a:r>
            <a:r>
              <a:rPr lang="ar-SA" dirty="0" smtClean="0"/>
              <a:t>ع ب د ن ي:  صنعني</a:t>
            </a:r>
            <a:r>
              <a:rPr lang="ar-SA" dirty="0"/>
              <a:t>، </a:t>
            </a:r>
            <a:r>
              <a:rPr lang="ar-SA" dirty="0" smtClean="0"/>
              <a:t>فعلني</a:t>
            </a:r>
            <a:endParaRPr lang="ar-SA" dirty="0"/>
          </a:p>
        </p:txBody>
      </p:sp>
    </p:spTree>
    <p:extLst>
      <p:ext uri="{BB962C8B-B14F-4D97-AF65-F5344CB8AC3E}">
        <p14:creationId xmlns:p14="http://schemas.microsoft.com/office/powerpoint/2010/main" val="1428043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620689"/>
            <a:ext cx="7704856" cy="4247317"/>
          </a:xfrm>
          <a:prstGeom prst="rect">
            <a:avLst/>
          </a:prstGeom>
        </p:spPr>
        <p:txBody>
          <a:bodyPr wrap="square">
            <a:spAutoFit/>
          </a:bodyPr>
          <a:lstStyle/>
          <a:p>
            <a:pPr algn="justLow"/>
            <a:endParaRPr lang="ar-SA" dirty="0"/>
          </a:p>
          <a:p>
            <a:pPr algn="justLow"/>
            <a:r>
              <a:rPr lang="ar-SA" dirty="0" smtClean="0">
                <a:solidFill>
                  <a:schemeClr val="bg2">
                    <a:lumMod val="50000"/>
                  </a:schemeClr>
                </a:solidFill>
              </a:rPr>
              <a:t>2 </a:t>
            </a:r>
            <a:r>
              <a:rPr lang="ar-SA" dirty="0">
                <a:solidFill>
                  <a:schemeClr val="bg2">
                    <a:lumMod val="50000"/>
                  </a:schemeClr>
                </a:solidFill>
              </a:rPr>
              <a:t>- </a:t>
            </a:r>
            <a:r>
              <a:rPr lang="ar-SA" dirty="0">
                <a:solidFill>
                  <a:srgbClr val="FF0000"/>
                </a:solidFill>
              </a:rPr>
              <a:t>المضارع:</a:t>
            </a:r>
          </a:p>
          <a:p>
            <a:pPr algn="justLow"/>
            <a:r>
              <a:rPr lang="ar-SA" dirty="0"/>
              <a:t>يشير إلى حدث لم ينته، يحتمل الحال والاستقبال كما في العربية، ويصاغ بزيادة حرف من حروف المضارعة التالية: الألف، التاء، الياء  في أوله مثل</a:t>
            </a:r>
            <a:r>
              <a:rPr lang="ar-SA" dirty="0" smtClean="0"/>
              <a:t>:</a:t>
            </a:r>
          </a:p>
          <a:p>
            <a:pPr algn="justLow"/>
            <a:endParaRPr lang="ar-SA" dirty="0"/>
          </a:p>
          <a:p>
            <a:pPr algn="justLow"/>
            <a:r>
              <a:rPr lang="ar-SA" dirty="0" smtClean="0"/>
              <a:t>ا ع </a:t>
            </a:r>
            <a:r>
              <a:rPr lang="ar-SA" dirty="0"/>
              <a:t>ب د: </a:t>
            </a:r>
            <a:r>
              <a:rPr lang="ar-SA" dirty="0" smtClean="0"/>
              <a:t>أفعل</a:t>
            </a:r>
            <a:r>
              <a:rPr lang="ar-SA" dirty="0"/>
              <a:t>، أصنع، أعمل</a:t>
            </a:r>
          </a:p>
          <a:p>
            <a:pPr algn="justLow"/>
            <a:r>
              <a:rPr lang="ar-SA" dirty="0" smtClean="0"/>
              <a:t>ت ع </a:t>
            </a:r>
            <a:r>
              <a:rPr lang="ar-SA" dirty="0"/>
              <a:t>ب د:</a:t>
            </a:r>
            <a:r>
              <a:rPr lang="ar-SA" dirty="0" smtClean="0"/>
              <a:t>  </a:t>
            </a:r>
            <a:r>
              <a:rPr lang="ar-SA" dirty="0"/>
              <a:t>تفعل، تصنع، تعمل </a:t>
            </a:r>
          </a:p>
          <a:p>
            <a:pPr algn="justLow"/>
            <a:r>
              <a:rPr lang="ar-SA" dirty="0" smtClean="0"/>
              <a:t>ي ع </a:t>
            </a:r>
            <a:r>
              <a:rPr lang="ar-SA" dirty="0"/>
              <a:t>ب د: </a:t>
            </a:r>
            <a:r>
              <a:rPr lang="ar-SA" dirty="0" smtClean="0"/>
              <a:t>يفعل</a:t>
            </a:r>
            <a:r>
              <a:rPr lang="ar-SA" dirty="0"/>
              <a:t>، يصنع، يعمل </a:t>
            </a:r>
            <a:endParaRPr lang="ar-SA" dirty="0" smtClean="0"/>
          </a:p>
          <a:p>
            <a:pPr algn="justLow"/>
            <a:endParaRPr lang="ar-SA" dirty="0"/>
          </a:p>
          <a:p>
            <a:pPr algn="justLow"/>
            <a:r>
              <a:rPr lang="ar-SA" dirty="0"/>
              <a:t>ومن علاماته أيضًا أن تظهر في آخره النون  في صيغ الجماعة </a:t>
            </a:r>
          </a:p>
          <a:p>
            <a:pPr algn="justLow"/>
            <a:r>
              <a:rPr lang="ar-SA" dirty="0"/>
              <a:t>(المخاطبين والغائبين والغائبات)، وذلك في حالة الرفع، مثل:</a:t>
            </a:r>
          </a:p>
          <a:p>
            <a:pPr algn="justLow"/>
            <a:r>
              <a:rPr lang="ar-SA" dirty="0" smtClean="0"/>
              <a:t>ت ع </a:t>
            </a:r>
            <a:r>
              <a:rPr lang="ar-SA" dirty="0"/>
              <a:t>ب </a:t>
            </a:r>
            <a:r>
              <a:rPr lang="ar-SA" dirty="0" smtClean="0"/>
              <a:t>د ن: تفعلون</a:t>
            </a:r>
            <a:r>
              <a:rPr lang="ar-SA" dirty="0"/>
              <a:t>، تصنعون، تعملون </a:t>
            </a:r>
          </a:p>
          <a:p>
            <a:pPr algn="justLow"/>
            <a:r>
              <a:rPr lang="ar-SA" dirty="0" smtClean="0"/>
              <a:t>ي ع </a:t>
            </a:r>
            <a:r>
              <a:rPr lang="ar-SA" dirty="0"/>
              <a:t>ب </a:t>
            </a:r>
            <a:r>
              <a:rPr lang="ar-SA" dirty="0" smtClean="0"/>
              <a:t>د ن: يفعلون</a:t>
            </a:r>
            <a:r>
              <a:rPr lang="ar-SA" dirty="0"/>
              <a:t>، يصنعون، يعملون</a:t>
            </a:r>
          </a:p>
          <a:p>
            <a:pPr algn="justLow"/>
            <a:r>
              <a:rPr lang="ar-SA" dirty="0" smtClean="0"/>
              <a:t>ي ع </a:t>
            </a:r>
            <a:r>
              <a:rPr lang="ar-SA" dirty="0"/>
              <a:t>ب </a:t>
            </a:r>
            <a:r>
              <a:rPr lang="ar-SA" dirty="0" smtClean="0"/>
              <a:t>د ن: يفعلن</a:t>
            </a:r>
            <a:r>
              <a:rPr lang="ar-SA" dirty="0"/>
              <a:t>، يصنعن، </a:t>
            </a:r>
            <a:r>
              <a:rPr lang="ar-SA" dirty="0" smtClean="0"/>
              <a:t>يعملن</a:t>
            </a:r>
          </a:p>
          <a:p>
            <a:pPr algn="justLow"/>
            <a:endParaRPr lang="ar-SA" dirty="0" smtClean="0"/>
          </a:p>
        </p:txBody>
      </p:sp>
    </p:spTree>
    <p:extLst>
      <p:ext uri="{BB962C8B-B14F-4D97-AF65-F5344CB8AC3E}">
        <p14:creationId xmlns:p14="http://schemas.microsoft.com/office/powerpoint/2010/main" val="2677677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97839"/>
            <a:ext cx="4572000" cy="3416320"/>
          </a:xfrm>
          <a:prstGeom prst="rect">
            <a:avLst/>
          </a:prstGeom>
        </p:spPr>
        <p:txBody>
          <a:bodyPr>
            <a:spAutoFit/>
          </a:bodyPr>
          <a:lstStyle/>
          <a:p>
            <a:pPr algn="justLow"/>
            <a:r>
              <a:rPr lang="ar-SA" dirty="0"/>
              <a:t>أما إذا جاء الفعل في حالة الجزم فتختفي فيه النون، وتظهر واو الجماعة, وذلك في صيغتي الجماعة المخاطبين والغائبين، مثل:</a:t>
            </a:r>
          </a:p>
          <a:p>
            <a:pPr algn="justLow"/>
            <a:r>
              <a:rPr lang="ar-SA" dirty="0"/>
              <a:t> ت ع ب د </a:t>
            </a:r>
            <a:r>
              <a:rPr lang="ar-SA" dirty="0" smtClean="0"/>
              <a:t>و: تفعلوا</a:t>
            </a:r>
            <a:r>
              <a:rPr lang="ar-SA" dirty="0"/>
              <a:t>، تصنعوا، تعملوا</a:t>
            </a:r>
          </a:p>
          <a:p>
            <a:pPr algn="justLow"/>
            <a:r>
              <a:rPr lang="ar-SA" dirty="0"/>
              <a:t> </a:t>
            </a:r>
            <a:r>
              <a:rPr lang="ar-SA" dirty="0" smtClean="0"/>
              <a:t>ي </a:t>
            </a:r>
            <a:r>
              <a:rPr lang="ar-SA" dirty="0"/>
              <a:t>ع ب د </a:t>
            </a:r>
            <a:r>
              <a:rPr lang="ar-SA" dirty="0" smtClean="0"/>
              <a:t>و: يفعلوا</a:t>
            </a:r>
            <a:r>
              <a:rPr lang="ar-SA" dirty="0"/>
              <a:t>، يصنعوا، يعملوا </a:t>
            </a:r>
            <a:endParaRPr lang="ar-SA" dirty="0" smtClean="0"/>
          </a:p>
          <a:p>
            <a:pPr algn="justLow"/>
            <a:endParaRPr lang="ar-SA" dirty="0"/>
          </a:p>
          <a:p>
            <a:pPr algn="justLow"/>
            <a:r>
              <a:rPr lang="ar-SA" dirty="0"/>
              <a:t>ومن علاماته أن يقبل المتعدي منه ضمائر النصب المتصلة الواقعة في موقع المفعولية، مثل:</a:t>
            </a:r>
          </a:p>
          <a:p>
            <a:pPr algn="justLow"/>
            <a:r>
              <a:rPr lang="ar-SA" dirty="0" smtClean="0"/>
              <a:t>ا خ ص ل ك: 	أخلّصكَ            </a:t>
            </a:r>
          </a:p>
          <a:p>
            <a:pPr algn="justLow"/>
            <a:r>
              <a:rPr lang="ar-SA" dirty="0" smtClean="0"/>
              <a:t>ت ع ش ق ن ي:	تؤذيني</a:t>
            </a:r>
            <a:endParaRPr lang="ar-SA" dirty="0"/>
          </a:p>
          <a:p>
            <a:pPr algn="justLow"/>
            <a:endParaRPr lang="ar-SA" dirty="0"/>
          </a:p>
        </p:txBody>
      </p:sp>
    </p:spTree>
    <p:extLst>
      <p:ext uri="{BB962C8B-B14F-4D97-AF65-F5344CB8AC3E}">
        <p14:creationId xmlns:p14="http://schemas.microsoft.com/office/powerpoint/2010/main" val="33852864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52735"/>
            <a:ext cx="8424936" cy="3693319"/>
          </a:xfrm>
          <a:prstGeom prst="rect">
            <a:avLst/>
          </a:prstGeom>
        </p:spPr>
        <p:txBody>
          <a:bodyPr wrap="square">
            <a:spAutoFit/>
          </a:bodyPr>
          <a:lstStyle/>
          <a:p>
            <a:pPr algn="justLow"/>
            <a:r>
              <a:rPr lang="ar-SA" dirty="0" smtClean="0">
                <a:solidFill>
                  <a:schemeClr val="bg2">
                    <a:lumMod val="50000"/>
                  </a:schemeClr>
                </a:solidFill>
              </a:rPr>
              <a:t>3 </a:t>
            </a:r>
            <a:r>
              <a:rPr lang="ar-SA" dirty="0">
                <a:solidFill>
                  <a:schemeClr val="bg2">
                    <a:lumMod val="50000"/>
                  </a:schemeClr>
                </a:solidFill>
              </a:rPr>
              <a:t>- </a:t>
            </a:r>
            <a:r>
              <a:rPr lang="ar-SA" dirty="0">
                <a:solidFill>
                  <a:srgbClr val="FF0000"/>
                </a:solidFill>
              </a:rPr>
              <a:t>الأمر:</a:t>
            </a:r>
          </a:p>
          <a:p>
            <a:pPr algn="justLow"/>
            <a:r>
              <a:rPr lang="ar-SA" dirty="0"/>
              <a:t>يدل على طلب الفعل من المخاطب، ويصرف مع جميع ضمائر الخطاب (المخاطب، المخاطبة، المخاطبون، المخاطبات)، ويستنتج منها أن أمر المخاطب لا يختلف في الشكل الكتابي عن الفعل الماضي المجرد، والتمييز بينهما يعتمد على السياق، مثل</a:t>
            </a:r>
            <a:r>
              <a:rPr lang="ar-SA" dirty="0" smtClean="0"/>
              <a:t>:</a:t>
            </a:r>
          </a:p>
          <a:p>
            <a:pPr algn="justLow"/>
            <a:endParaRPr lang="ar-SA" dirty="0"/>
          </a:p>
          <a:p>
            <a:pPr algn="justLow"/>
            <a:r>
              <a:rPr lang="ar-SA" dirty="0"/>
              <a:t>ع ب د: </a:t>
            </a:r>
            <a:r>
              <a:rPr lang="ar-SA" dirty="0" smtClean="0"/>
              <a:t>	أصنع</a:t>
            </a:r>
            <a:r>
              <a:rPr lang="ar-SA" dirty="0"/>
              <a:t>، أعمل، أفعل     </a:t>
            </a:r>
            <a:endParaRPr lang="ar-SA" dirty="0" smtClean="0"/>
          </a:p>
          <a:p>
            <a:pPr algn="justLow"/>
            <a:r>
              <a:rPr lang="ar-SA" dirty="0"/>
              <a:t>ع ب </a:t>
            </a:r>
            <a:r>
              <a:rPr lang="ar-SA" dirty="0" smtClean="0"/>
              <a:t>د و:    </a:t>
            </a:r>
            <a:r>
              <a:rPr lang="ar-SA" dirty="0"/>
              <a:t>اعملوا، اصنعوا، افعلوا</a:t>
            </a:r>
            <a:r>
              <a:rPr lang="ar-SA" dirty="0" smtClean="0"/>
              <a:t>.</a:t>
            </a:r>
          </a:p>
          <a:p>
            <a:pPr algn="justLow"/>
            <a:endParaRPr lang="ar-SA" dirty="0"/>
          </a:p>
          <a:p>
            <a:pPr algn="justLow"/>
            <a:r>
              <a:rPr lang="ar-SA" dirty="0">
                <a:solidFill>
                  <a:schemeClr val="bg2">
                    <a:lumMod val="50000"/>
                  </a:schemeClr>
                </a:solidFill>
              </a:rPr>
              <a:t>ب - </a:t>
            </a:r>
            <a:r>
              <a:rPr lang="ar-SA" dirty="0">
                <a:solidFill>
                  <a:srgbClr val="FF0000"/>
                </a:solidFill>
              </a:rPr>
              <a:t>باعتبار التعدي واللزوم:</a:t>
            </a:r>
          </a:p>
          <a:p>
            <a:pPr algn="justLow"/>
            <a:r>
              <a:rPr lang="ar-SA" dirty="0"/>
              <a:t>وينقسم الفعل باعتبار معناه إلى لازم ومتعد؛ فاللازم هو الفعل الذي يكتفي بفاعله ظاهرًا أو مستترًا ولا يحتاج إلى مفعول به. والمتعدي هو ما يتعدّى أثره فاعله، ويتجاوزه إلى المفعول به، فيحتاج إلى فاعل يفعله، ومفعول به يقع عليه، مثل: </a:t>
            </a:r>
            <a:endParaRPr lang="ar-SA" dirty="0" smtClean="0"/>
          </a:p>
          <a:p>
            <a:pPr algn="justLow"/>
            <a:r>
              <a:rPr lang="ar-SA" dirty="0" smtClean="0"/>
              <a:t>ع ب د و    خ م ر:     صنعوا خمرًا.</a:t>
            </a:r>
            <a:endParaRPr lang="ar-SA" dirty="0"/>
          </a:p>
        </p:txBody>
      </p:sp>
    </p:spTree>
    <p:extLst>
      <p:ext uri="{BB962C8B-B14F-4D97-AF65-F5344CB8AC3E}">
        <p14:creationId xmlns:p14="http://schemas.microsoft.com/office/powerpoint/2010/main" val="1957253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20840"/>
            <a:ext cx="4572000" cy="3416320"/>
          </a:xfrm>
          <a:prstGeom prst="rect">
            <a:avLst/>
          </a:prstGeom>
        </p:spPr>
        <p:txBody>
          <a:bodyPr>
            <a:spAutoFit/>
          </a:bodyPr>
          <a:lstStyle/>
          <a:p>
            <a:pPr algn="justLow"/>
            <a:endParaRPr lang="ar-SA" dirty="0"/>
          </a:p>
          <a:p>
            <a:pPr algn="justLow"/>
            <a:r>
              <a:rPr lang="ar-SA" dirty="0">
                <a:solidFill>
                  <a:schemeClr val="bg2">
                    <a:lumMod val="50000"/>
                  </a:schemeClr>
                </a:solidFill>
              </a:rPr>
              <a:t>ثانيًا: </a:t>
            </a:r>
            <a:r>
              <a:rPr lang="ar-SA" dirty="0">
                <a:solidFill>
                  <a:srgbClr val="FF0000"/>
                </a:solidFill>
              </a:rPr>
              <a:t>أوزان الفعل:</a:t>
            </a:r>
          </a:p>
          <a:p>
            <a:pPr algn="justLow"/>
            <a:r>
              <a:rPr lang="ar-SA" dirty="0"/>
              <a:t>يمكن من خلال المقارنة بين الأفعال التي ظهرت في النقوش الآرامية القديمة، واللغات السامية الأخرى تمييز أربعة أوزان رئيسة، وهي: </a:t>
            </a:r>
          </a:p>
          <a:p>
            <a:pPr algn="justLow"/>
            <a:r>
              <a:rPr lang="ar-SA" dirty="0">
                <a:solidFill>
                  <a:schemeClr val="bg2">
                    <a:lumMod val="50000"/>
                  </a:schemeClr>
                </a:solidFill>
              </a:rPr>
              <a:t>1 - </a:t>
            </a:r>
            <a:r>
              <a:rPr lang="ar-SA" dirty="0">
                <a:solidFill>
                  <a:srgbClr val="FF0000"/>
                </a:solidFill>
              </a:rPr>
              <a:t>المجرد: </a:t>
            </a:r>
          </a:p>
          <a:p>
            <a:pPr algn="justLow"/>
            <a:r>
              <a:rPr lang="ar-SA" dirty="0"/>
              <a:t>وهو الفعل الذي تكون حروفه الثلاثة في الماضي أصلية، وفي الآرامية القديمة جاء فقط المجرد الثلاثي، ويقابل في العربية فَعَلَ.</a:t>
            </a:r>
          </a:p>
          <a:p>
            <a:pPr algn="justLow"/>
            <a:r>
              <a:rPr lang="ar-SA" dirty="0">
                <a:solidFill>
                  <a:schemeClr val="bg2">
                    <a:lumMod val="50000"/>
                  </a:schemeClr>
                </a:solidFill>
              </a:rPr>
              <a:t>2 - </a:t>
            </a:r>
            <a:r>
              <a:rPr lang="ar-SA" dirty="0">
                <a:solidFill>
                  <a:srgbClr val="FF0000"/>
                </a:solidFill>
              </a:rPr>
              <a:t>المزيد:</a:t>
            </a:r>
          </a:p>
          <a:p>
            <a:pPr algn="justLow"/>
            <a:r>
              <a:rPr lang="ar-SA" dirty="0"/>
              <a:t>وهو الفعل الذي زيد على حروفه الأصلية بحرف أو أكثر وهو على النحو التالي:</a:t>
            </a:r>
          </a:p>
        </p:txBody>
      </p:sp>
    </p:spTree>
    <p:extLst>
      <p:ext uri="{BB962C8B-B14F-4D97-AF65-F5344CB8AC3E}">
        <p14:creationId xmlns:p14="http://schemas.microsoft.com/office/powerpoint/2010/main" val="2163367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84976" cy="5909310"/>
          </a:xfrm>
          <a:prstGeom prst="rect">
            <a:avLst/>
          </a:prstGeom>
        </p:spPr>
        <p:txBody>
          <a:bodyPr wrap="square">
            <a:spAutoFit/>
          </a:bodyPr>
          <a:lstStyle/>
          <a:p>
            <a:r>
              <a:rPr lang="ar-SA" dirty="0">
                <a:solidFill>
                  <a:schemeClr val="bg2">
                    <a:lumMod val="50000"/>
                  </a:schemeClr>
                </a:solidFill>
              </a:rPr>
              <a:t>أ -  </a:t>
            </a:r>
            <a:r>
              <a:rPr lang="ar-SA" dirty="0">
                <a:solidFill>
                  <a:srgbClr val="FF0000"/>
                </a:solidFill>
              </a:rPr>
              <a:t>المزيد بالتضعيف (أو المضعف): </a:t>
            </a:r>
          </a:p>
          <a:p>
            <a:r>
              <a:rPr lang="ar-SA" dirty="0"/>
              <a:t>يقابل فَعَّلَ في العربية، وهو يفيد معاني التكثير والتكرار والتأكيد وغيرها. </a:t>
            </a:r>
          </a:p>
          <a:p>
            <a:r>
              <a:rPr lang="ar-SA" dirty="0">
                <a:solidFill>
                  <a:schemeClr val="bg2">
                    <a:lumMod val="50000"/>
                  </a:schemeClr>
                </a:solidFill>
              </a:rPr>
              <a:t>ب - </a:t>
            </a:r>
            <a:r>
              <a:rPr lang="ar-SA" dirty="0">
                <a:solidFill>
                  <a:srgbClr val="FF0000"/>
                </a:solidFill>
              </a:rPr>
              <a:t>المزيد بالهاء:</a:t>
            </a:r>
          </a:p>
          <a:p>
            <a:r>
              <a:rPr lang="ar-SA" dirty="0"/>
              <a:t>يقابل في العربية أَفْعَلَ، ويكون بزيادة هاء  في أول الفعلين الماضي والمضارع؛ وكذلك المصدر</a:t>
            </a:r>
            <a:r>
              <a:rPr lang="ar-SA" dirty="0" smtClean="0"/>
              <a:t>،</a:t>
            </a:r>
          </a:p>
          <a:p>
            <a:endParaRPr lang="ar-SA" dirty="0"/>
          </a:p>
          <a:p>
            <a:r>
              <a:rPr lang="ar-SA" dirty="0" smtClean="0"/>
              <a:t> </a:t>
            </a:r>
            <a:r>
              <a:rPr lang="ar-SA" dirty="0"/>
              <a:t>مثل: </a:t>
            </a:r>
            <a:r>
              <a:rPr lang="ar-SA" dirty="0" smtClean="0"/>
              <a:t>هـ ع </a:t>
            </a:r>
            <a:r>
              <a:rPr lang="ar-SA" dirty="0"/>
              <a:t>ب د: صناعة</a:t>
            </a:r>
            <a:r>
              <a:rPr lang="ar-SA" dirty="0" smtClean="0"/>
              <a:t>.</a:t>
            </a:r>
          </a:p>
          <a:p>
            <a:endParaRPr lang="ar-SA" dirty="0"/>
          </a:p>
          <a:p>
            <a:r>
              <a:rPr lang="ar-SA" dirty="0">
                <a:solidFill>
                  <a:schemeClr val="bg2">
                    <a:lumMod val="50000"/>
                  </a:schemeClr>
                </a:solidFill>
              </a:rPr>
              <a:t>ج - </a:t>
            </a:r>
            <a:r>
              <a:rPr lang="ar-SA" dirty="0">
                <a:solidFill>
                  <a:srgbClr val="FF0000"/>
                </a:solidFill>
              </a:rPr>
              <a:t>المزيد بالتاء:</a:t>
            </a:r>
          </a:p>
          <a:p>
            <a:r>
              <a:rPr lang="ar-SA" dirty="0"/>
              <a:t>يقابل في العربية افتعَل، وتَفَعَّل، ويتم بإقحام تاءٍ ، قبل فاء الفعل أو بعده، والملاحظ أن المزيد بالتاء اقتصر فقط على أفعال مضارعة تفيد المطاوعة، مثل</a:t>
            </a:r>
            <a:r>
              <a:rPr lang="ar-SA" dirty="0" smtClean="0"/>
              <a:t>:</a:t>
            </a:r>
          </a:p>
          <a:p>
            <a:endParaRPr lang="ar-SA" dirty="0" smtClean="0"/>
          </a:p>
          <a:p>
            <a:r>
              <a:rPr lang="ar-SA" dirty="0" smtClean="0"/>
              <a:t>ي ت ع ب د: 	 </a:t>
            </a:r>
            <a:r>
              <a:rPr lang="ar-SA" dirty="0"/>
              <a:t>يُعمل، يُصنع، يُفعل  </a:t>
            </a:r>
            <a:endParaRPr lang="ar-SA" dirty="0" smtClean="0"/>
          </a:p>
          <a:p>
            <a:r>
              <a:rPr lang="ar-SA" dirty="0" smtClean="0"/>
              <a:t>ي ع ت ب د: 	 </a:t>
            </a:r>
            <a:r>
              <a:rPr lang="ar-SA" dirty="0" err="1"/>
              <a:t>يتعمل</a:t>
            </a:r>
            <a:r>
              <a:rPr lang="ar-SA" dirty="0" smtClean="0"/>
              <a:t>.</a:t>
            </a:r>
          </a:p>
          <a:p>
            <a:endParaRPr lang="ar-SA" dirty="0"/>
          </a:p>
          <a:p>
            <a:r>
              <a:rPr lang="ar-SA" dirty="0"/>
              <a:t>وتجدر الإشارة إلى ظهور فعل، اختلف الباحثون في تحديد أصله الثلاثي فأصبح مزيدًا بالهاء والتاء، أو بالهاء والتاء والنون، </a:t>
            </a:r>
            <a:endParaRPr lang="ar-SA" dirty="0" smtClean="0"/>
          </a:p>
          <a:p>
            <a:endParaRPr lang="ar-SA" dirty="0" smtClean="0"/>
          </a:p>
          <a:p>
            <a:r>
              <a:rPr lang="ar-SA" dirty="0"/>
              <a:t>وهو</a:t>
            </a:r>
            <a:r>
              <a:rPr lang="ar-SA" dirty="0" smtClean="0"/>
              <a:t>: هـ ت ن ا ب و: </a:t>
            </a:r>
            <a:r>
              <a:rPr lang="ar-SA" dirty="0"/>
              <a:t>اشتهوا</a:t>
            </a:r>
            <a:r>
              <a:rPr lang="ar-SA" dirty="0" smtClean="0"/>
              <a:t>.</a:t>
            </a:r>
          </a:p>
          <a:p>
            <a:r>
              <a:rPr lang="ar-SA" dirty="0" smtClean="0"/>
              <a:t>وجذره </a:t>
            </a:r>
            <a:r>
              <a:rPr lang="ar-SA" dirty="0"/>
              <a:t>إن كان مزيدًا بالهاء والتاء هو: </a:t>
            </a:r>
            <a:r>
              <a:rPr lang="ar-SA" dirty="0" smtClean="0"/>
              <a:t>ا ب و</a:t>
            </a:r>
          </a:p>
          <a:p>
            <a:r>
              <a:rPr lang="ar-SA" dirty="0" smtClean="0"/>
              <a:t> </a:t>
            </a:r>
            <a:r>
              <a:rPr lang="ar-SA" dirty="0"/>
              <a:t>أمّا إن كان مزيدًا بالهاء والتاء والنون فإن جذره هو: </a:t>
            </a:r>
            <a:r>
              <a:rPr lang="ar-SA" dirty="0" smtClean="0"/>
              <a:t>ا ب ي.</a:t>
            </a:r>
          </a:p>
          <a:p>
            <a:endParaRPr lang="ar-SA" dirty="0"/>
          </a:p>
        </p:txBody>
      </p:sp>
    </p:spTree>
    <p:extLst>
      <p:ext uri="{BB962C8B-B14F-4D97-AF65-F5344CB8AC3E}">
        <p14:creationId xmlns:p14="http://schemas.microsoft.com/office/powerpoint/2010/main" val="14791546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extLst>
              <p:ext uri="{D42A27DB-BD31-4B8C-83A1-F6EECF244321}">
                <p14:modId xmlns:p14="http://schemas.microsoft.com/office/powerpoint/2010/main" val="320838479"/>
              </p:ext>
            </p:extLst>
          </p:nvPr>
        </p:nvGraphicFramePr>
        <p:xfrm>
          <a:off x="1547663" y="1484784"/>
          <a:ext cx="5724674" cy="2483808"/>
        </p:xfrm>
        <a:graphic>
          <a:graphicData uri="http://schemas.openxmlformats.org/drawingml/2006/table">
            <a:tbl>
              <a:tblPr rtl="1">
                <a:tableStyleId>{5C22544A-7EE6-4342-B048-85BDC9FD1C3A}</a:tableStyleId>
              </a:tblPr>
              <a:tblGrid>
                <a:gridCol w="1921135"/>
                <a:gridCol w="2271942"/>
                <a:gridCol w="1531597"/>
              </a:tblGrid>
              <a:tr h="544876">
                <a:tc>
                  <a:txBody>
                    <a:bodyPr/>
                    <a:lstStyle/>
                    <a:p>
                      <a:pPr algn="ctr" rtl="1">
                        <a:lnSpc>
                          <a:spcPts val="2100"/>
                        </a:lnSpc>
                        <a:spcAft>
                          <a:spcPts val="400"/>
                        </a:spcAft>
                        <a:tabLst>
                          <a:tab pos="1315720" algn="l"/>
                          <a:tab pos="2305685" algn="l"/>
                        </a:tabLst>
                      </a:pPr>
                      <a:r>
                        <a:rPr lang="ar-SA" sz="1600" dirty="0">
                          <a:effectLst/>
                        </a:rPr>
                        <a:t>الوزن</a:t>
                      </a:r>
                      <a:endParaRPr lang="en-US" sz="1200" b="1" dirty="0">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a:effectLst/>
                        </a:rPr>
                        <a:t>الآرامية القديمة</a:t>
                      </a:r>
                      <a:endParaRPr lang="en-US" sz="1200" b="1">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a:effectLst/>
                        </a:rPr>
                        <a:t>العربية</a:t>
                      </a:r>
                      <a:endParaRPr lang="en-US" sz="1200" b="1">
                        <a:effectLst/>
                        <a:latin typeface="Times New Roman"/>
                        <a:ea typeface="Times New Roman"/>
                        <a:cs typeface="AL-Hotham"/>
                      </a:endParaRPr>
                    </a:p>
                  </a:txBody>
                  <a:tcPr marL="68580" marR="68580" marT="0" marB="0"/>
                </a:tc>
              </a:tr>
              <a:tr h="283060">
                <a:tc>
                  <a:txBody>
                    <a:bodyPr/>
                    <a:lstStyle/>
                    <a:p>
                      <a:pPr algn="justLow" rtl="1">
                        <a:lnSpc>
                          <a:spcPts val="2100"/>
                        </a:lnSpc>
                        <a:spcAft>
                          <a:spcPts val="400"/>
                        </a:spcAft>
                        <a:tabLst>
                          <a:tab pos="1315720" algn="l"/>
                          <a:tab pos="2305685" algn="l"/>
                        </a:tabLst>
                      </a:pPr>
                      <a:r>
                        <a:rPr lang="ar-SA" sz="1600">
                          <a:effectLst/>
                        </a:rPr>
                        <a:t>المجرد</a:t>
                      </a:r>
                      <a:endParaRPr lang="en-US" sz="1200" b="1">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dirty="0" smtClean="0">
                          <a:effectLst/>
                        </a:rPr>
                        <a:t>ف ع ل</a:t>
                      </a:r>
                      <a:r>
                        <a:rPr lang="ar-SA" sz="1600" dirty="0">
                          <a:effectLst/>
                        </a:rPr>
                        <a:t> </a:t>
                      </a:r>
                      <a:endParaRPr lang="en-US" sz="1200" b="1" dirty="0">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a:effectLst/>
                        </a:rPr>
                        <a:t>فَعَل</a:t>
                      </a:r>
                      <a:endParaRPr lang="en-US" sz="1200" b="1">
                        <a:effectLst/>
                        <a:latin typeface="Times New Roman"/>
                        <a:ea typeface="Times New Roman"/>
                        <a:cs typeface="AL-Hotham"/>
                      </a:endParaRPr>
                    </a:p>
                  </a:txBody>
                  <a:tcPr marL="68580" marR="68580" marT="0" marB="0"/>
                </a:tc>
              </a:tr>
              <a:tr h="544876">
                <a:tc>
                  <a:txBody>
                    <a:bodyPr/>
                    <a:lstStyle/>
                    <a:p>
                      <a:pPr algn="justLow" rtl="1">
                        <a:lnSpc>
                          <a:spcPts val="2100"/>
                        </a:lnSpc>
                        <a:spcAft>
                          <a:spcPts val="400"/>
                        </a:spcAft>
                        <a:tabLst>
                          <a:tab pos="1315720" algn="l"/>
                          <a:tab pos="2305685" algn="l"/>
                        </a:tabLst>
                      </a:pPr>
                      <a:r>
                        <a:rPr lang="ar-SA" sz="1600">
                          <a:effectLst/>
                        </a:rPr>
                        <a:t>المزيد بالتضعيف</a:t>
                      </a:r>
                      <a:endParaRPr lang="en-US" sz="1200" b="1">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dirty="0">
                          <a:effectLst/>
                        </a:rPr>
                        <a:t> </a:t>
                      </a:r>
                      <a:r>
                        <a:rPr lang="ar-SA" sz="1600" dirty="0" smtClean="0">
                          <a:effectLst/>
                        </a:rPr>
                        <a:t>ف ع ل</a:t>
                      </a:r>
                    </a:p>
                  </a:txBody>
                  <a:tcPr marL="68580" marR="68580" marT="0" marB="0"/>
                </a:tc>
                <a:tc>
                  <a:txBody>
                    <a:bodyPr/>
                    <a:lstStyle/>
                    <a:p>
                      <a:pPr algn="ctr" rtl="1">
                        <a:lnSpc>
                          <a:spcPts val="2100"/>
                        </a:lnSpc>
                        <a:spcAft>
                          <a:spcPts val="400"/>
                        </a:spcAft>
                        <a:tabLst>
                          <a:tab pos="1315720" algn="l"/>
                          <a:tab pos="2305685" algn="l"/>
                        </a:tabLst>
                      </a:pPr>
                      <a:r>
                        <a:rPr lang="ar-SA" sz="1600">
                          <a:effectLst/>
                        </a:rPr>
                        <a:t>فَعّل</a:t>
                      </a:r>
                      <a:endParaRPr lang="en-US" sz="1200" b="1">
                        <a:effectLst/>
                        <a:latin typeface="Times New Roman"/>
                        <a:ea typeface="Times New Roman"/>
                        <a:cs typeface="AL-Hotham"/>
                      </a:endParaRPr>
                    </a:p>
                  </a:txBody>
                  <a:tcPr marL="68580" marR="68580" marT="0" marB="0"/>
                </a:tc>
              </a:tr>
              <a:tr h="544876">
                <a:tc>
                  <a:txBody>
                    <a:bodyPr/>
                    <a:lstStyle/>
                    <a:p>
                      <a:pPr algn="justLow" rtl="1">
                        <a:lnSpc>
                          <a:spcPts val="2100"/>
                        </a:lnSpc>
                        <a:spcAft>
                          <a:spcPts val="400"/>
                        </a:spcAft>
                        <a:tabLst>
                          <a:tab pos="1315720" algn="l"/>
                          <a:tab pos="2305685" algn="l"/>
                        </a:tabLst>
                      </a:pPr>
                      <a:r>
                        <a:rPr lang="ar-SA" sz="1600">
                          <a:effectLst/>
                        </a:rPr>
                        <a:t>المزيد بالهاء</a:t>
                      </a:r>
                      <a:endParaRPr lang="en-US" sz="1200" b="1">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dirty="0">
                          <a:effectLst/>
                        </a:rPr>
                        <a:t> </a:t>
                      </a:r>
                      <a:r>
                        <a:rPr lang="ar-SA" sz="1600" dirty="0" smtClean="0">
                          <a:effectLst/>
                        </a:rPr>
                        <a:t>هـ ف ع ل</a:t>
                      </a:r>
                      <a:endParaRPr lang="en-US" sz="1200" b="1" dirty="0">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a:effectLst/>
                        </a:rPr>
                        <a:t>أفْعَل</a:t>
                      </a:r>
                      <a:endParaRPr lang="en-US" sz="1200" b="1">
                        <a:effectLst/>
                        <a:latin typeface="Times New Roman"/>
                        <a:ea typeface="Times New Roman"/>
                        <a:cs typeface="AL-Hotham"/>
                      </a:endParaRPr>
                    </a:p>
                  </a:txBody>
                  <a:tcPr marL="68580" marR="68580" marT="0" marB="0"/>
                </a:tc>
              </a:tr>
              <a:tr h="566120">
                <a:tc>
                  <a:txBody>
                    <a:bodyPr/>
                    <a:lstStyle/>
                    <a:p>
                      <a:pPr algn="justLow" rtl="1">
                        <a:lnSpc>
                          <a:spcPts val="2100"/>
                        </a:lnSpc>
                        <a:spcAft>
                          <a:spcPts val="400"/>
                        </a:spcAft>
                        <a:tabLst>
                          <a:tab pos="1315720" algn="l"/>
                          <a:tab pos="2305685" algn="l"/>
                        </a:tabLst>
                      </a:pPr>
                      <a:r>
                        <a:rPr lang="ar-SA" sz="1600">
                          <a:effectLst/>
                        </a:rPr>
                        <a:t>المزيد بالتاء</a:t>
                      </a:r>
                      <a:endParaRPr lang="en-US" sz="1200" b="1">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en-US" sz="1600" dirty="0">
                          <a:effectLst/>
                        </a:rPr>
                        <a:t> </a:t>
                      </a:r>
                      <a:r>
                        <a:rPr lang="ar-SA" sz="1600" dirty="0" smtClean="0">
                          <a:effectLst/>
                        </a:rPr>
                        <a:t>ت ف ع ل/ ف ت ع ل</a:t>
                      </a:r>
                      <a:endParaRPr lang="en-US" sz="1200" b="1" dirty="0">
                        <a:effectLst/>
                        <a:latin typeface="Times New Roman"/>
                        <a:ea typeface="Times New Roman"/>
                        <a:cs typeface="AL-Hotham"/>
                      </a:endParaRPr>
                    </a:p>
                  </a:txBody>
                  <a:tcPr marL="68580" marR="68580" marT="0" marB="0"/>
                </a:tc>
                <a:tc>
                  <a:txBody>
                    <a:bodyPr/>
                    <a:lstStyle/>
                    <a:p>
                      <a:pPr algn="ctr" rtl="1">
                        <a:lnSpc>
                          <a:spcPts val="2100"/>
                        </a:lnSpc>
                        <a:spcAft>
                          <a:spcPts val="400"/>
                        </a:spcAft>
                        <a:tabLst>
                          <a:tab pos="1315720" algn="l"/>
                          <a:tab pos="2305685" algn="l"/>
                        </a:tabLst>
                      </a:pPr>
                      <a:r>
                        <a:rPr lang="ar-SA" sz="1600" dirty="0" smtClean="0">
                          <a:effectLst/>
                        </a:rPr>
                        <a:t>تَفَعَّل/ افتعَل</a:t>
                      </a:r>
                      <a:endParaRPr lang="en-US" sz="1200" b="1" dirty="0">
                        <a:effectLst/>
                        <a:latin typeface="Times New Roman"/>
                        <a:ea typeface="Times New Roman"/>
                        <a:cs typeface="AL-Hotham"/>
                      </a:endParaRPr>
                    </a:p>
                  </a:txBody>
                  <a:tcPr marL="68580" marR="68580" marT="0" marB="0"/>
                </a:tc>
              </a:tr>
            </a:tbl>
          </a:graphicData>
        </a:graphic>
      </p:graphicFrame>
      <p:sp>
        <p:nvSpPr>
          <p:cNvPr id="7" name="Rectangle 3"/>
          <p:cNvSpPr>
            <a:spLocks noChangeArrowheads="1"/>
          </p:cNvSpPr>
          <p:nvPr/>
        </p:nvSpPr>
        <p:spPr bwMode="auto">
          <a:xfrm>
            <a:off x="27003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1pPr>
            <a:lvl2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2pPr>
            <a:lvl3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3pPr>
            <a:lvl4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4pPr>
            <a:lvl5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5pPr>
            <a:lvl6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6pPr>
            <a:lvl7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7pPr>
            <a:lvl8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8pPr>
            <a:lvl9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tab pos="1316038" algn="l"/>
                <a:tab pos="2305050" algn="l"/>
              </a:tabLst>
            </a:pPr>
            <a:endParaRPr kumimoji="0" lang="ar-SA" altLang="ar-SA"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699082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1340768"/>
            <a:ext cx="6768752" cy="3139321"/>
          </a:xfrm>
          <a:prstGeom prst="rect">
            <a:avLst/>
          </a:prstGeom>
        </p:spPr>
        <p:txBody>
          <a:bodyPr wrap="square">
            <a:spAutoFit/>
          </a:bodyPr>
          <a:lstStyle/>
          <a:p>
            <a:r>
              <a:rPr lang="ar-SA" dirty="0">
                <a:solidFill>
                  <a:schemeClr val="bg2">
                    <a:lumMod val="50000"/>
                  </a:schemeClr>
                </a:solidFill>
              </a:rPr>
              <a:t>ثالثًا: </a:t>
            </a:r>
            <a:r>
              <a:rPr lang="ar-SA" dirty="0">
                <a:solidFill>
                  <a:srgbClr val="FF0000"/>
                </a:solidFill>
              </a:rPr>
              <a:t>تصريف الفعل:</a:t>
            </a:r>
          </a:p>
          <a:p>
            <a:r>
              <a:rPr lang="ar-SA" dirty="0"/>
              <a:t>ونعني به التحولات التي تطرأ على الفعل بحسب فاعله (مفرد، مثنى، جمع)، (متكلم، مخاطب، غائب)، (مذكر، مؤنث)، وبحسب الزمن الذي وقع فيه الحدث (ماض، مضارع، أمر).</a:t>
            </a:r>
          </a:p>
          <a:p>
            <a:r>
              <a:rPr lang="ar-SA" dirty="0"/>
              <a:t>ونرى قبل أن نأتي بالجدول الموضح لهذه التحولات الإشارة إلى أن الفعل يقسم من حيث قوة حروفه أو ضعفها إلى معتل، وهو ما كان أحد حروفه أو أكثر حرفًا لينًا أو ضعيفًا، وهي الحروف التالية: الياء، الواو، والنون </a:t>
            </a:r>
          </a:p>
          <a:p>
            <a:r>
              <a:rPr lang="ar-SA" dirty="0"/>
              <a:t>، وصحيح، وهو الخالي من الأحرف اللينة (العلة). </a:t>
            </a:r>
          </a:p>
          <a:p>
            <a:r>
              <a:rPr lang="ar-SA" dirty="0"/>
              <a:t>والآن نأتي للجدول الموضح لتحولات التصريفية، وللتسهيل والتوضيح سنتخذ الفعل </a:t>
            </a:r>
            <a:r>
              <a:rPr lang="ar-SA" dirty="0" smtClean="0"/>
              <a:t>ع ب د: صَنَع</a:t>
            </a:r>
            <a:r>
              <a:rPr lang="ar-SA" dirty="0"/>
              <a:t>، عَمل، فَعل، أساسًا لقواعد التصريف، وذلك نظرًا لعدم وجود فعل واحد معين في الآرامية القديمة. </a:t>
            </a:r>
          </a:p>
        </p:txBody>
      </p:sp>
    </p:spTree>
    <p:extLst>
      <p:ext uri="{BB962C8B-B14F-4D97-AF65-F5344CB8AC3E}">
        <p14:creationId xmlns:p14="http://schemas.microsoft.com/office/powerpoint/2010/main" val="882144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7"/>
            <a:ext cx="8280920" cy="4801314"/>
          </a:xfrm>
          <a:prstGeom prst="rect">
            <a:avLst/>
          </a:prstGeom>
        </p:spPr>
        <p:txBody>
          <a:bodyPr wrap="square">
            <a:spAutoFit/>
          </a:bodyPr>
          <a:lstStyle/>
          <a:p>
            <a:pPr algn="justLow"/>
            <a:r>
              <a:rPr lang="ar-SA" dirty="0">
                <a:solidFill>
                  <a:srgbClr val="FF0000"/>
                </a:solidFill>
              </a:rPr>
              <a:t>أولاً: الآرامية القديمة:</a:t>
            </a:r>
          </a:p>
          <a:p>
            <a:pPr algn="justLow"/>
            <a:r>
              <a:rPr lang="ar-SA" dirty="0" smtClean="0"/>
              <a:t>وهي النقوش </a:t>
            </a:r>
            <a:r>
              <a:rPr lang="ar-SA" dirty="0"/>
              <a:t>التي تعود إلى القرنين الأولين من الألف الأول قبل الميلاد، وتحديدًا من أوائل القرن العاشر إلى أواخر القرن الثامن قبل الميلاد. وهذه النصوص تميزت بثلاثة أمور</a:t>
            </a:r>
            <a:r>
              <a:rPr lang="ar-SA" dirty="0" smtClean="0"/>
              <a:t>:</a:t>
            </a:r>
          </a:p>
          <a:p>
            <a:pPr algn="justLow"/>
            <a:endParaRPr lang="ar-SA" dirty="0"/>
          </a:p>
          <a:p>
            <a:pPr algn="justLow"/>
            <a:r>
              <a:rPr lang="ar-SA" dirty="0">
                <a:solidFill>
                  <a:srgbClr val="FF0000"/>
                </a:solidFill>
              </a:rPr>
              <a:t>1 - </a:t>
            </a:r>
            <a:r>
              <a:rPr lang="ar-SA" dirty="0" smtClean="0"/>
              <a:t>أنها </a:t>
            </a:r>
            <a:r>
              <a:rPr lang="ar-SA" dirty="0"/>
              <a:t>النصوص الوحيدة التي كُتبت من الآراميين أنفسهم.</a:t>
            </a:r>
          </a:p>
          <a:p>
            <a:pPr algn="justLow"/>
            <a:r>
              <a:rPr lang="ar-SA" dirty="0">
                <a:solidFill>
                  <a:srgbClr val="FF0000"/>
                </a:solidFill>
              </a:rPr>
              <a:t>2 - </a:t>
            </a:r>
            <a:r>
              <a:rPr lang="ar-SA" dirty="0" smtClean="0"/>
              <a:t>أن </a:t>
            </a:r>
            <a:r>
              <a:rPr lang="ar-SA" dirty="0"/>
              <a:t>غالبية هذه النصوص تعود إلى حكام الممالك الآرامية القديمة.</a:t>
            </a:r>
          </a:p>
          <a:p>
            <a:pPr algn="justLow"/>
            <a:r>
              <a:rPr lang="ar-SA" dirty="0">
                <a:solidFill>
                  <a:srgbClr val="FF0000"/>
                </a:solidFill>
              </a:rPr>
              <a:t>3 - </a:t>
            </a:r>
            <a:r>
              <a:rPr lang="ar-SA" dirty="0" smtClean="0"/>
              <a:t>اختلافها </a:t>
            </a:r>
            <a:r>
              <a:rPr lang="ar-SA" dirty="0"/>
              <a:t>عن بقية لهجاتها التي تطورت عنها باستخدامها لفواصل تفصل الكلمات في بعض نصوصها؛ وهذه الفواصل جاءت على ثلاثة أشكال</a:t>
            </a:r>
            <a:r>
              <a:rPr lang="ar-SA" dirty="0" smtClean="0"/>
              <a:t>:</a:t>
            </a:r>
          </a:p>
          <a:p>
            <a:pPr algn="justLow"/>
            <a:endParaRPr lang="ar-SA" dirty="0"/>
          </a:p>
          <a:p>
            <a:pPr algn="justLow"/>
            <a:r>
              <a:rPr lang="ar-SA" dirty="0">
                <a:solidFill>
                  <a:srgbClr val="FF0000"/>
                </a:solidFill>
              </a:rPr>
              <a:t>الأول: </a:t>
            </a:r>
            <a:r>
              <a:rPr lang="ar-SA" dirty="0"/>
              <a:t>خط عمودي صغير (ضربة أزميل)، كما في نصي </a:t>
            </a:r>
            <a:r>
              <a:rPr lang="ar-SA" dirty="0" err="1"/>
              <a:t>برحدد</a:t>
            </a:r>
            <a:r>
              <a:rPr lang="ar-SA" dirty="0"/>
              <a:t> الآرامي وحماة. </a:t>
            </a:r>
          </a:p>
          <a:p>
            <a:pPr algn="justLow"/>
            <a:r>
              <a:rPr lang="ar-SA" dirty="0">
                <a:solidFill>
                  <a:srgbClr val="FF0000"/>
                </a:solidFill>
              </a:rPr>
              <a:t>الثاني: </a:t>
            </a:r>
            <a:r>
              <a:rPr lang="ar-SA" dirty="0"/>
              <a:t>نقطتان عموديتان، كما في النقش الثالث </a:t>
            </a:r>
            <a:r>
              <a:rPr lang="ar-SA" dirty="0" err="1"/>
              <a:t>لبرركب</a:t>
            </a:r>
            <a:r>
              <a:rPr lang="ar-SA" dirty="0"/>
              <a:t> ملك شمأل.</a:t>
            </a:r>
          </a:p>
          <a:p>
            <a:pPr algn="justLow"/>
            <a:r>
              <a:rPr lang="ar-SA" dirty="0">
                <a:solidFill>
                  <a:srgbClr val="FF0000"/>
                </a:solidFill>
              </a:rPr>
              <a:t>الثالث: </a:t>
            </a:r>
            <a:r>
              <a:rPr lang="ar-SA" dirty="0"/>
              <a:t>نقطة واحدة تأتي في أعلى السطر، كما في النقش الأول </a:t>
            </a:r>
            <a:r>
              <a:rPr lang="ar-SA" dirty="0" err="1"/>
              <a:t>لبرركب</a:t>
            </a:r>
            <a:r>
              <a:rPr lang="ar-SA" dirty="0"/>
              <a:t>. </a:t>
            </a:r>
          </a:p>
          <a:p>
            <a:pPr algn="justLow"/>
            <a:r>
              <a:rPr lang="ar-SA" dirty="0"/>
              <a:t>وبطبيعة الحال هناك نصوص خلت تمامًا من هذه العلامات الفاصلة، مثل: نقوش السفيرة. </a:t>
            </a:r>
            <a:endParaRPr lang="ar-SA" dirty="0" smtClean="0"/>
          </a:p>
          <a:p>
            <a:pPr algn="justLow"/>
            <a:endParaRPr lang="ar-SA" dirty="0"/>
          </a:p>
          <a:p>
            <a:pPr algn="justLow"/>
            <a:r>
              <a:rPr lang="ar-SA" dirty="0" smtClean="0"/>
              <a:t>أما كتابة النقوش </a:t>
            </a:r>
            <a:r>
              <a:rPr lang="ar-SA" dirty="0"/>
              <a:t>الآرامية وقراءتها، </a:t>
            </a:r>
            <a:r>
              <a:rPr lang="ar-SA" dirty="0" smtClean="0"/>
              <a:t>فهي </a:t>
            </a:r>
            <a:r>
              <a:rPr lang="ar-SA" dirty="0"/>
              <a:t>تكتب وتقرأ من اليمين إلى اليسار. ومن نافلة القول إن نصوص هذه المرحلة وجدت مكانيًا في منطقة الهلال الخصيب، وتحديدًا في سوريًا</a:t>
            </a:r>
            <a:r>
              <a:rPr lang="ar-SA" dirty="0" smtClean="0"/>
              <a:t>.</a:t>
            </a:r>
            <a:endParaRPr lang="ar-SA" dirty="0" smtClean="0"/>
          </a:p>
        </p:txBody>
      </p:sp>
    </p:spTree>
    <p:extLst>
      <p:ext uri="{BB962C8B-B14F-4D97-AF65-F5344CB8AC3E}">
        <p14:creationId xmlns:p14="http://schemas.microsoft.com/office/powerpoint/2010/main" val="21198869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795085590"/>
              </p:ext>
            </p:extLst>
          </p:nvPr>
        </p:nvGraphicFramePr>
        <p:xfrm>
          <a:off x="1259632" y="332656"/>
          <a:ext cx="5472609" cy="5641877"/>
        </p:xfrm>
        <a:graphic>
          <a:graphicData uri="http://schemas.openxmlformats.org/drawingml/2006/table">
            <a:tbl>
              <a:tblPr rtl="1">
                <a:tableStyleId>{5C22544A-7EE6-4342-B048-85BDC9FD1C3A}</a:tableStyleId>
              </a:tblPr>
              <a:tblGrid>
                <a:gridCol w="727650"/>
                <a:gridCol w="727650"/>
                <a:gridCol w="602242"/>
                <a:gridCol w="602242"/>
                <a:gridCol w="602950"/>
                <a:gridCol w="602950"/>
                <a:gridCol w="553355"/>
                <a:gridCol w="553355"/>
                <a:gridCol w="500215"/>
              </a:tblGrid>
              <a:tr h="484756">
                <a:tc rowSpan="2">
                  <a:txBody>
                    <a:bodyPr/>
                    <a:lstStyle/>
                    <a:p>
                      <a:pPr marL="71755" marR="71755" algn="ctr" rtl="1">
                        <a:lnSpc>
                          <a:spcPts val="1900"/>
                        </a:lnSpc>
                        <a:spcAft>
                          <a:spcPts val="0"/>
                        </a:spcAft>
                        <a:tabLst>
                          <a:tab pos="1315720" algn="l"/>
                          <a:tab pos="2305685" algn="l"/>
                        </a:tabLst>
                      </a:pPr>
                      <a:r>
                        <a:rPr lang="ar-SA" sz="1100" dirty="0">
                          <a:effectLst/>
                        </a:rPr>
                        <a:t>الضمير</a:t>
                      </a:r>
                      <a:endParaRPr lang="en-US" sz="1200" b="1" dirty="0">
                        <a:effectLst/>
                        <a:latin typeface="Times New Roman"/>
                        <a:ea typeface="Times New Roman"/>
                        <a:cs typeface="AL-Hotham"/>
                      </a:endParaRPr>
                    </a:p>
                  </a:txBody>
                  <a:tcPr marL="65843" marR="65843" marT="0" marB="0" vert="vert270" anchor="b"/>
                </a:tc>
                <a:tc gridSpan="2">
                  <a:txBody>
                    <a:bodyPr/>
                    <a:lstStyle/>
                    <a:p>
                      <a:pPr algn="ctr" rtl="1">
                        <a:lnSpc>
                          <a:spcPts val="1900"/>
                        </a:lnSpc>
                        <a:spcAft>
                          <a:spcPts val="300"/>
                        </a:spcAft>
                        <a:tabLst>
                          <a:tab pos="1315720" algn="l"/>
                          <a:tab pos="2305685" algn="l"/>
                        </a:tabLst>
                      </a:pPr>
                      <a:r>
                        <a:rPr lang="ar-SA" sz="1100">
                          <a:effectLst/>
                        </a:rPr>
                        <a:t>الماضي</a:t>
                      </a:r>
                      <a:endParaRPr lang="en-US" sz="1200" b="1">
                        <a:effectLst/>
                        <a:latin typeface="Times New Roman"/>
                        <a:ea typeface="Times New Roman"/>
                        <a:cs typeface="AL-Hotham"/>
                      </a:endParaRPr>
                    </a:p>
                  </a:txBody>
                  <a:tcPr marL="65843" marR="65843" marT="0" marB="0"/>
                </a:tc>
                <a:tc hMerge="1">
                  <a:txBody>
                    <a:bodyPr/>
                    <a:lstStyle/>
                    <a:p>
                      <a:pPr rtl="1"/>
                      <a:endParaRPr lang="ar-SA"/>
                    </a:p>
                  </a:txBody>
                  <a:tcPr/>
                </a:tc>
                <a:tc gridSpan="2">
                  <a:txBody>
                    <a:bodyPr/>
                    <a:lstStyle/>
                    <a:p>
                      <a:pPr algn="ctr" rtl="1">
                        <a:lnSpc>
                          <a:spcPts val="1900"/>
                        </a:lnSpc>
                        <a:spcAft>
                          <a:spcPts val="300"/>
                        </a:spcAft>
                        <a:tabLst>
                          <a:tab pos="1315720" algn="l"/>
                          <a:tab pos="2305685" algn="l"/>
                        </a:tabLst>
                      </a:pPr>
                      <a:r>
                        <a:rPr lang="ar-SA" sz="1100">
                          <a:effectLst/>
                        </a:rPr>
                        <a:t>المضارع المرفوع</a:t>
                      </a:r>
                      <a:endParaRPr lang="en-US" sz="1200" b="1">
                        <a:effectLst/>
                        <a:latin typeface="Times New Roman"/>
                        <a:ea typeface="Times New Roman"/>
                        <a:cs typeface="AL-Hotham"/>
                      </a:endParaRPr>
                    </a:p>
                  </a:txBody>
                  <a:tcPr marL="65843" marR="65843" marT="0" marB="0"/>
                </a:tc>
                <a:tc hMerge="1">
                  <a:txBody>
                    <a:bodyPr/>
                    <a:lstStyle/>
                    <a:p>
                      <a:pPr rtl="1"/>
                      <a:endParaRPr lang="ar-SA"/>
                    </a:p>
                  </a:txBody>
                  <a:tcPr/>
                </a:tc>
                <a:tc gridSpan="2">
                  <a:txBody>
                    <a:bodyPr/>
                    <a:lstStyle/>
                    <a:p>
                      <a:pPr algn="ctr" rtl="1">
                        <a:lnSpc>
                          <a:spcPts val="1900"/>
                        </a:lnSpc>
                        <a:spcAft>
                          <a:spcPts val="300"/>
                        </a:spcAft>
                        <a:tabLst>
                          <a:tab pos="1315720" algn="l"/>
                          <a:tab pos="2305685" algn="l"/>
                        </a:tabLst>
                      </a:pPr>
                      <a:r>
                        <a:rPr lang="ar-SA" sz="1100">
                          <a:effectLst/>
                        </a:rPr>
                        <a:t>المضارع المجزوم</a:t>
                      </a:r>
                      <a:endParaRPr lang="en-US" sz="1200" b="1">
                        <a:effectLst/>
                        <a:latin typeface="Times New Roman"/>
                        <a:ea typeface="Times New Roman"/>
                        <a:cs typeface="AL-Hotham"/>
                      </a:endParaRPr>
                    </a:p>
                  </a:txBody>
                  <a:tcPr marL="65843" marR="65843" marT="0" marB="0"/>
                </a:tc>
                <a:tc hMerge="1">
                  <a:txBody>
                    <a:bodyPr/>
                    <a:lstStyle/>
                    <a:p>
                      <a:pPr rtl="1"/>
                      <a:endParaRPr lang="ar-SA"/>
                    </a:p>
                  </a:txBody>
                  <a:tcPr/>
                </a:tc>
                <a:tc gridSpan="2">
                  <a:txBody>
                    <a:bodyPr/>
                    <a:lstStyle/>
                    <a:p>
                      <a:pPr algn="ctr" rtl="1">
                        <a:lnSpc>
                          <a:spcPts val="1900"/>
                        </a:lnSpc>
                        <a:spcAft>
                          <a:spcPts val="300"/>
                        </a:spcAft>
                        <a:tabLst>
                          <a:tab pos="1315720" algn="l"/>
                          <a:tab pos="2305685" algn="l"/>
                        </a:tabLst>
                      </a:pPr>
                      <a:r>
                        <a:rPr lang="ar-SA" sz="1100">
                          <a:effectLst/>
                        </a:rPr>
                        <a:t>الأمر</a:t>
                      </a:r>
                      <a:endParaRPr lang="en-US" sz="1200" b="1">
                        <a:effectLst/>
                        <a:latin typeface="Times New Roman"/>
                        <a:ea typeface="Times New Roman"/>
                        <a:cs typeface="AL-Hotham"/>
                      </a:endParaRPr>
                    </a:p>
                  </a:txBody>
                  <a:tcPr marL="65843" marR="65843" marT="0" marB="0"/>
                </a:tc>
                <a:tc hMerge="1">
                  <a:txBody>
                    <a:bodyPr/>
                    <a:lstStyle/>
                    <a:p>
                      <a:pPr rtl="1"/>
                      <a:endParaRPr lang="ar-SA"/>
                    </a:p>
                  </a:txBody>
                  <a:tcPr/>
                </a:tc>
              </a:tr>
              <a:tr h="484756">
                <a:tc vMerge="1">
                  <a:txBody>
                    <a:bodyPr/>
                    <a:lstStyle/>
                    <a:p>
                      <a:pPr rtl="1"/>
                      <a:endParaRPr lang="ar-SA"/>
                    </a:p>
                  </a:txBody>
                  <a:tcPr/>
                </a:tc>
                <a:tc>
                  <a:txBody>
                    <a:bodyPr/>
                    <a:lstStyle/>
                    <a:p>
                      <a:pPr algn="ctr" rtl="1">
                        <a:lnSpc>
                          <a:spcPts val="1900"/>
                        </a:lnSpc>
                        <a:spcAft>
                          <a:spcPts val="300"/>
                        </a:spcAft>
                        <a:tabLst>
                          <a:tab pos="1315720" algn="l"/>
                          <a:tab pos="2305685" algn="l"/>
                        </a:tabLst>
                      </a:pPr>
                      <a:r>
                        <a:rPr lang="ar-SA" sz="1100">
                          <a:effectLst/>
                        </a:rPr>
                        <a:t>الآرامية</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dirty="0">
                          <a:effectLst/>
                        </a:rPr>
                        <a:t>العربية</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الآرامية</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العربية</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الآرامية</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العربية</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الآرامية</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000" dirty="0" smtClean="0">
                          <a:effectLst/>
                        </a:rPr>
                        <a:t>العربية</a:t>
                      </a:r>
                      <a:endParaRPr lang="en-US" sz="1000" b="1" dirty="0">
                        <a:effectLst/>
                        <a:latin typeface="Times New Roman"/>
                        <a:ea typeface="Times New Roman"/>
                        <a:cs typeface="AL-Hotham"/>
                      </a:endParaRPr>
                    </a:p>
                  </a:txBody>
                  <a:tcPr marL="65843" marR="65843" marT="0" marB="0"/>
                </a:tc>
              </a:tr>
              <a:tr h="469365">
                <a:tc>
                  <a:txBody>
                    <a:bodyPr/>
                    <a:lstStyle/>
                    <a:p>
                      <a:pPr algn="justLow" rtl="1">
                        <a:lnSpc>
                          <a:spcPts val="1900"/>
                        </a:lnSpc>
                        <a:spcAft>
                          <a:spcPts val="300"/>
                        </a:spcAft>
                        <a:tabLst>
                          <a:tab pos="1315720" algn="l"/>
                          <a:tab pos="2305685" algn="l"/>
                        </a:tabLst>
                      </a:pPr>
                      <a:r>
                        <a:rPr lang="ar-SA" sz="1100">
                          <a:effectLst/>
                        </a:rPr>
                        <a:t>أنا</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dirty="0" smtClean="0">
                          <a:effectLst/>
                        </a:rPr>
                        <a:t>ع ب د ت</a:t>
                      </a:r>
                      <a:r>
                        <a:rPr lang="ar-SA" sz="11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صنعتُ</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200" b="1" dirty="0" smtClean="0">
                          <a:effectLst/>
                          <a:latin typeface="Times New Roman"/>
                          <a:ea typeface="Times New Roman"/>
                          <a:cs typeface="AL-Hotham"/>
                        </a:rPr>
                        <a:t>ا </a:t>
                      </a:r>
                      <a:r>
                        <a:rPr lang="ar-SA" sz="1200" dirty="0" smtClean="0">
                          <a:effectLst/>
                        </a:rPr>
                        <a:t>ع ب د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أصنع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000" dirty="0" smtClean="0">
                          <a:effectLst/>
                        </a:rPr>
                        <a:t>ا ع ب د </a:t>
                      </a:r>
                      <a:r>
                        <a:rPr lang="ar-SA" sz="1000" dirty="0">
                          <a:effectLst/>
                        </a:rPr>
                        <a:t> </a:t>
                      </a:r>
                      <a:endParaRPr lang="en-US" sz="10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أصنع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r>
              <a:tr h="469365">
                <a:tc>
                  <a:txBody>
                    <a:bodyPr/>
                    <a:lstStyle/>
                    <a:p>
                      <a:pPr algn="justLow" rtl="1">
                        <a:lnSpc>
                          <a:spcPts val="1900"/>
                        </a:lnSpc>
                        <a:spcAft>
                          <a:spcPts val="300"/>
                        </a:spcAft>
                        <a:tabLst>
                          <a:tab pos="1315720" algn="l"/>
                          <a:tab pos="2305685" algn="l"/>
                        </a:tabLst>
                      </a:pPr>
                      <a:r>
                        <a:rPr lang="ar-SA" sz="1100">
                          <a:effectLst/>
                        </a:rPr>
                        <a:t>أنتَ</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smtClean="0">
                          <a:effectLst/>
                        </a:rPr>
                        <a:t>ع ب د ت </a:t>
                      </a:r>
                      <a:endParaRPr lang="en-US" sz="12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ar-SA" sz="11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صنعتَ</a:t>
                      </a:r>
                      <a:endParaRPr lang="en-US" sz="1200" b="1">
                        <a:effectLst/>
                        <a:latin typeface="Times New Roman"/>
                        <a:ea typeface="Times New Roman"/>
                        <a:cs typeface="AL-Hotham"/>
                      </a:endParaRPr>
                    </a:p>
                  </a:txBody>
                  <a:tcPr marL="65843" marR="65843" marT="0" marB="0"/>
                </a:tc>
                <a:tc>
                  <a:txBody>
                    <a:bodyPr/>
                    <a:lstStyle/>
                    <a:p>
                      <a:pPr marL="0" marR="0" indent="0" algn="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a:effectLst/>
                        </a:rPr>
                        <a:t> </a:t>
                      </a:r>
                      <a:r>
                        <a:rPr lang="ar-SA" sz="900" dirty="0" smtClean="0">
                          <a:effectLst/>
                        </a:rPr>
                        <a:t>ت ع ب د</a:t>
                      </a:r>
                      <a:endParaRPr lang="en-US" sz="900" b="1" dirty="0" smtClean="0">
                        <a:effectLst/>
                        <a:latin typeface="Times New Roman"/>
                        <a:ea typeface="Times New Roman"/>
                        <a:cs typeface="AL-Hotham"/>
                      </a:endParaRPr>
                    </a:p>
                    <a:p>
                      <a:pPr algn="r" rtl="1">
                        <a:lnSpc>
                          <a:spcPts val="1900"/>
                        </a:lnSpc>
                        <a:spcAft>
                          <a:spcPts val="300"/>
                        </a:spcAft>
                        <a:tabLst>
                          <a:tab pos="1315720" algn="l"/>
                          <a:tab pos="2305685" algn="l"/>
                        </a:tabLst>
                      </a:pP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تصنعُ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900" dirty="0" smtClean="0">
                          <a:effectLst/>
                        </a:rPr>
                        <a:t>ت ع ب د</a:t>
                      </a:r>
                      <a:r>
                        <a:rPr lang="en-US" sz="900" dirty="0">
                          <a:effectLst/>
                        </a:rPr>
                        <a:t> </a:t>
                      </a:r>
                      <a:endParaRPr lang="en-US" sz="9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تصنع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dirty="0">
                          <a:effectLst/>
                        </a:rPr>
                        <a:t> </a:t>
                      </a:r>
                      <a:r>
                        <a:rPr lang="ar-SA" sz="1100" dirty="0" smtClean="0">
                          <a:effectLst/>
                        </a:rPr>
                        <a:t>ع ب د</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اصنع</a:t>
                      </a:r>
                      <a:endParaRPr lang="en-US" sz="1200" b="1">
                        <a:effectLst/>
                        <a:latin typeface="Times New Roman"/>
                        <a:ea typeface="Times New Roman"/>
                        <a:cs typeface="AL-Hotham"/>
                      </a:endParaRPr>
                    </a:p>
                  </a:txBody>
                  <a:tcPr marL="65843" marR="65843" marT="0" marB="0"/>
                </a:tc>
              </a:tr>
              <a:tr h="469365">
                <a:tc>
                  <a:txBody>
                    <a:bodyPr/>
                    <a:lstStyle/>
                    <a:p>
                      <a:pPr algn="justLow" rtl="1">
                        <a:lnSpc>
                          <a:spcPts val="1900"/>
                        </a:lnSpc>
                        <a:spcAft>
                          <a:spcPts val="300"/>
                        </a:spcAft>
                        <a:tabLst>
                          <a:tab pos="1315720" algn="l"/>
                          <a:tab pos="2305685" algn="l"/>
                        </a:tabLst>
                      </a:pPr>
                      <a:r>
                        <a:rPr lang="ar-SA" sz="1100">
                          <a:effectLst/>
                        </a:rPr>
                        <a:t>أنتِ</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smtClean="0">
                          <a:effectLst/>
                        </a:rPr>
                        <a:t>ع ب د ت</a:t>
                      </a:r>
                      <a:r>
                        <a:rPr lang="ar-SA" sz="1200" dirty="0" smtClean="0">
                          <a:effectLst/>
                        </a:rPr>
                        <a:t> </a:t>
                      </a:r>
                      <a:endParaRPr lang="en-US" sz="1400" b="1" dirty="0" smtClean="0">
                        <a:effectLst/>
                        <a:latin typeface="Times New Roman"/>
                        <a:ea typeface="Times New Roman"/>
                        <a:cs typeface="AL-Hotham"/>
                      </a:endParaRPr>
                    </a:p>
                    <a:p>
                      <a:pPr algn="ctr" rtl="1">
                        <a:lnSpc>
                          <a:spcPts val="1900"/>
                        </a:lnSpc>
                        <a:spcAft>
                          <a:spcPts val="300"/>
                        </a:spcAft>
                        <a:tabLst>
                          <a:tab pos="1315720" algn="l"/>
                          <a:tab pos="2305685" algn="l"/>
                        </a:tabLst>
                      </a:pP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صنعتِ</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700" dirty="0" smtClean="0">
                          <a:effectLst/>
                        </a:rPr>
                        <a:t>ا ع</a:t>
                      </a:r>
                      <a:r>
                        <a:rPr lang="ar-SA" sz="700" baseline="0" dirty="0" smtClean="0">
                          <a:effectLst/>
                        </a:rPr>
                        <a:t> ب د ي</a:t>
                      </a:r>
                      <a:endParaRPr lang="en-US" sz="7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r>
              <a:tr h="242378">
                <a:tc>
                  <a:txBody>
                    <a:bodyPr/>
                    <a:lstStyle/>
                    <a:p>
                      <a:pPr algn="justLow" rtl="1">
                        <a:lnSpc>
                          <a:spcPts val="1900"/>
                        </a:lnSpc>
                        <a:spcAft>
                          <a:spcPts val="300"/>
                        </a:spcAft>
                        <a:tabLst>
                          <a:tab pos="1315720" algn="l"/>
                          <a:tab pos="2305685" algn="l"/>
                        </a:tabLst>
                      </a:pPr>
                      <a:r>
                        <a:rPr lang="ar-SA" sz="1100">
                          <a:effectLst/>
                        </a:rPr>
                        <a:t>هو</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smtClean="0">
                          <a:effectLst/>
                        </a:rPr>
                        <a:t>ع ب د  </a:t>
                      </a:r>
                      <a:endParaRPr lang="en-US" sz="12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ar-SA" sz="11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a:t>
                      </a:r>
                      <a:endParaRPr lang="en-US" sz="1200" b="1">
                        <a:effectLst/>
                        <a:latin typeface="Times New Roman"/>
                        <a:ea typeface="Times New Roman"/>
                        <a:cs typeface="AL-Hotham"/>
                      </a:endParaRPr>
                    </a:p>
                  </a:txBody>
                  <a:tcPr marL="65843" marR="65843" marT="0" marB="0"/>
                </a:tc>
                <a:tc>
                  <a:txBody>
                    <a:bodyPr/>
                    <a:lstStyle/>
                    <a:p>
                      <a:pPr marL="0" marR="0" indent="0" algn="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900" dirty="0" smtClean="0">
                          <a:effectLst/>
                        </a:rPr>
                        <a:t>ي ع ب د</a:t>
                      </a:r>
                      <a:endParaRPr lang="en-US" sz="900" b="1" dirty="0" smtClean="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يصنعُ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900" dirty="0" smtClean="0">
                          <a:effectLst/>
                        </a:rPr>
                        <a:t>ي ع ب د</a:t>
                      </a:r>
                      <a:r>
                        <a:rPr lang="en-US" sz="900" dirty="0">
                          <a:effectLst/>
                        </a:rPr>
                        <a:t> </a:t>
                      </a:r>
                      <a:endParaRPr lang="en-US" sz="9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يصنع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b="1" dirty="0" smtClean="0">
                          <a:effectLst/>
                          <a:latin typeface="Times New Roman"/>
                          <a:ea typeface="Times New Roman"/>
                          <a:cs typeface="AL-Hotham"/>
                        </a:rPr>
                        <a:t>-</a:t>
                      </a:r>
                      <a:endParaRPr lang="en-US" sz="11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en-US" sz="1200" dirty="0">
                          <a:effectLst/>
                        </a:rPr>
                        <a:t> </a:t>
                      </a:r>
                      <a:endParaRPr lang="en-US" sz="1200" b="1" dirty="0">
                        <a:effectLst/>
                        <a:latin typeface="Times New Roman"/>
                        <a:ea typeface="Times New Roman"/>
                        <a:cs typeface="AL-Hotham"/>
                      </a:endParaRPr>
                    </a:p>
                  </a:txBody>
                  <a:tcPr marL="65843" marR="65843" marT="0" marB="0"/>
                </a:tc>
              </a:tr>
              <a:tr h="469365">
                <a:tc>
                  <a:txBody>
                    <a:bodyPr/>
                    <a:lstStyle/>
                    <a:p>
                      <a:pPr algn="justLow" rtl="1">
                        <a:lnSpc>
                          <a:spcPts val="1900"/>
                        </a:lnSpc>
                        <a:spcAft>
                          <a:spcPts val="300"/>
                        </a:spcAft>
                        <a:tabLst>
                          <a:tab pos="1315720" algn="l"/>
                          <a:tab pos="2305685" algn="l"/>
                        </a:tabLst>
                      </a:pPr>
                      <a:r>
                        <a:rPr lang="ar-SA" sz="1100">
                          <a:effectLst/>
                        </a:rPr>
                        <a:t>هي</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smtClean="0">
                          <a:effectLst/>
                        </a:rPr>
                        <a:t>ع ب د ت </a:t>
                      </a:r>
                      <a:endParaRPr lang="en-US" sz="11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en-US" sz="12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صنعتْ</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en-US" sz="900" dirty="0">
                          <a:effectLst/>
                        </a:rPr>
                        <a:t> </a:t>
                      </a:r>
                      <a:r>
                        <a:rPr lang="ar-SA" sz="900" dirty="0" smtClean="0">
                          <a:effectLst/>
                        </a:rPr>
                        <a:t>ت ع ب د</a:t>
                      </a:r>
                      <a:endParaRPr lang="en-US" sz="9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تصنع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900" dirty="0" smtClean="0">
                          <a:effectLst/>
                        </a:rPr>
                        <a:t>ت ع ب د</a:t>
                      </a:r>
                      <a:r>
                        <a:rPr lang="en-US" sz="900" dirty="0">
                          <a:effectLst/>
                        </a:rPr>
                        <a:t> </a:t>
                      </a:r>
                      <a:endParaRPr lang="en-US" sz="9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تصنع</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900" dirty="0" smtClean="0">
                          <a:effectLst/>
                        </a:rPr>
                        <a:t>-</a:t>
                      </a:r>
                      <a:endParaRPr lang="en-US" sz="9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en-US" sz="1200">
                          <a:effectLst/>
                        </a:rPr>
                        <a:t> </a:t>
                      </a:r>
                      <a:endParaRPr lang="en-US" sz="1200" b="1">
                        <a:effectLst/>
                        <a:latin typeface="Times New Roman"/>
                        <a:ea typeface="Times New Roman"/>
                        <a:cs typeface="AL-Hotham"/>
                      </a:endParaRPr>
                    </a:p>
                  </a:txBody>
                  <a:tcPr marL="65843" marR="65843" marT="0" marB="0"/>
                </a:tc>
              </a:tr>
              <a:tr h="469365">
                <a:tc>
                  <a:txBody>
                    <a:bodyPr/>
                    <a:lstStyle/>
                    <a:p>
                      <a:pPr algn="justLow" rtl="1">
                        <a:lnSpc>
                          <a:spcPts val="1900"/>
                        </a:lnSpc>
                        <a:spcAft>
                          <a:spcPts val="300"/>
                        </a:spcAft>
                        <a:tabLst>
                          <a:tab pos="1315720" algn="l"/>
                          <a:tab pos="2305685" algn="l"/>
                        </a:tabLst>
                      </a:pPr>
                      <a:r>
                        <a:rPr lang="ar-SA" sz="1100">
                          <a:effectLst/>
                        </a:rPr>
                        <a:t>نحن</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smtClean="0">
                          <a:effectLst/>
                        </a:rPr>
                        <a:t>ع ب د ن </a:t>
                      </a:r>
                      <a:endParaRPr lang="en-US" sz="11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en-US" sz="12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صنعنا</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r>
              <a:tr h="484756">
                <a:tc>
                  <a:txBody>
                    <a:bodyPr/>
                    <a:lstStyle/>
                    <a:p>
                      <a:pPr algn="justLow" rtl="1">
                        <a:lnSpc>
                          <a:spcPts val="1900"/>
                        </a:lnSpc>
                        <a:spcAft>
                          <a:spcPts val="300"/>
                        </a:spcAft>
                        <a:tabLst>
                          <a:tab pos="1315720" algn="l"/>
                          <a:tab pos="2305685" algn="l"/>
                        </a:tabLst>
                      </a:pPr>
                      <a:r>
                        <a:rPr lang="ar-SA" sz="1100">
                          <a:effectLst/>
                        </a:rPr>
                        <a:t>أنتم</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000" dirty="0" smtClean="0">
                          <a:effectLst/>
                        </a:rPr>
                        <a:t>ع ب د ت م</a:t>
                      </a:r>
                      <a:endParaRPr lang="en-US" sz="10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ar-SA" sz="11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صنعتم</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700" dirty="0" smtClean="0">
                          <a:effectLst/>
                        </a:rPr>
                        <a:t>ت ع ب د ن</a:t>
                      </a:r>
                      <a:r>
                        <a:rPr lang="ar-SA" sz="700" dirty="0">
                          <a:effectLst/>
                        </a:rPr>
                        <a:t> </a:t>
                      </a:r>
                      <a:endParaRPr lang="en-US" sz="7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تصنعون</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700" dirty="0" smtClean="0">
                          <a:effectLst/>
                        </a:rPr>
                        <a:t>ت ع ب د ن</a:t>
                      </a:r>
                      <a:r>
                        <a:rPr lang="en-US" sz="700" dirty="0">
                          <a:effectLst/>
                        </a:rPr>
                        <a:t> </a:t>
                      </a:r>
                      <a:endParaRPr lang="en-US" sz="7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000">
                          <a:effectLst/>
                        </a:rPr>
                        <a:t>تصنعوا</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800" dirty="0" smtClean="0">
                          <a:effectLst/>
                        </a:rPr>
                        <a:t>ع ب د و</a:t>
                      </a:r>
                      <a:r>
                        <a:rPr lang="en-US" sz="800" dirty="0">
                          <a:effectLst/>
                        </a:rPr>
                        <a:t> </a:t>
                      </a:r>
                      <a:endParaRPr lang="en-US" sz="8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اصنعوا</a:t>
                      </a:r>
                      <a:endParaRPr lang="en-US" sz="1200" b="1">
                        <a:effectLst/>
                        <a:latin typeface="Times New Roman"/>
                        <a:ea typeface="Times New Roman"/>
                        <a:cs typeface="AL-Hotham"/>
                      </a:endParaRPr>
                    </a:p>
                  </a:txBody>
                  <a:tcPr marL="65843" marR="65843" marT="0" marB="0"/>
                </a:tc>
              </a:tr>
              <a:tr h="242378">
                <a:tc>
                  <a:txBody>
                    <a:bodyPr/>
                    <a:lstStyle/>
                    <a:p>
                      <a:pPr algn="justLow" rtl="1">
                        <a:lnSpc>
                          <a:spcPts val="1900"/>
                        </a:lnSpc>
                        <a:spcAft>
                          <a:spcPts val="300"/>
                        </a:spcAft>
                        <a:tabLst>
                          <a:tab pos="1315720" algn="l"/>
                          <a:tab pos="2305685" algn="l"/>
                        </a:tabLst>
                      </a:pPr>
                      <a:r>
                        <a:rPr lang="ar-SA" sz="1100">
                          <a:effectLst/>
                        </a:rPr>
                        <a:t>أنتن</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800" dirty="0" smtClean="0">
                          <a:effectLst/>
                        </a:rPr>
                        <a:t>ع ب د ن</a:t>
                      </a:r>
                      <a:endParaRPr lang="en-US" sz="8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dirty="0" smtClean="0">
                          <a:effectLst/>
                        </a:rPr>
                        <a:t>اصنعن</a:t>
                      </a:r>
                      <a:endParaRPr lang="en-US" sz="1200" b="1" dirty="0">
                        <a:effectLst/>
                        <a:latin typeface="Times New Roman"/>
                        <a:ea typeface="Times New Roman"/>
                        <a:cs typeface="AL-Hotham"/>
                      </a:endParaRPr>
                    </a:p>
                  </a:txBody>
                  <a:tcPr marL="65843" marR="65843" marT="0" marB="0"/>
                </a:tc>
              </a:tr>
              <a:tr h="484756">
                <a:tc>
                  <a:txBody>
                    <a:bodyPr/>
                    <a:lstStyle/>
                    <a:p>
                      <a:pPr algn="justLow" rtl="1">
                        <a:lnSpc>
                          <a:spcPts val="1900"/>
                        </a:lnSpc>
                        <a:spcAft>
                          <a:spcPts val="300"/>
                        </a:spcAft>
                        <a:tabLst>
                          <a:tab pos="1315720" algn="l"/>
                          <a:tab pos="2305685" algn="l"/>
                        </a:tabLst>
                      </a:pPr>
                      <a:r>
                        <a:rPr lang="ar-SA" sz="1100">
                          <a:effectLst/>
                        </a:rPr>
                        <a:t>هم</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smtClean="0">
                          <a:effectLst/>
                        </a:rPr>
                        <a:t>ع ب د و </a:t>
                      </a:r>
                      <a:endParaRPr lang="en-US" sz="11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en-US" sz="12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صنعوا</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700" dirty="0" smtClean="0">
                          <a:effectLst/>
                        </a:rPr>
                        <a:t>ي ع ب د ن</a:t>
                      </a:r>
                      <a:r>
                        <a:rPr lang="en-US" sz="700" dirty="0">
                          <a:effectLst/>
                        </a:rPr>
                        <a:t> </a:t>
                      </a:r>
                      <a:endParaRPr lang="en-US" sz="7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يصنعون</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700" dirty="0" smtClean="0">
                          <a:effectLst/>
                        </a:rPr>
                        <a:t>ي ع ب د ن</a:t>
                      </a:r>
                      <a:r>
                        <a:rPr lang="en-US" sz="700" dirty="0" smtClean="0">
                          <a:effectLst/>
                        </a:rPr>
                        <a:t> </a:t>
                      </a:r>
                      <a:endParaRPr lang="en-US" sz="7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en-US" sz="12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000">
                          <a:effectLst/>
                        </a:rPr>
                        <a:t>يصنعوا</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r>
              <a:tr h="478724">
                <a:tc>
                  <a:txBody>
                    <a:bodyPr/>
                    <a:lstStyle/>
                    <a:p>
                      <a:pPr algn="justLow" rtl="1">
                        <a:lnSpc>
                          <a:spcPts val="1900"/>
                        </a:lnSpc>
                        <a:spcAft>
                          <a:spcPts val="300"/>
                        </a:spcAft>
                        <a:tabLst>
                          <a:tab pos="1315720" algn="l"/>
                          <a:tab pos="2305685" algn="l"/>
                        </a:tabLst>
                      </a:pPr>
                      <a:r>
                        <a:rPr lang="ar-SA" sz="1100">
                          <a:effectLst/>
                        </a:rPr>
                        <a:t>هن</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1100" dirty="0" smtClean="0">
                          <a:effectLst/>
                        </a:rPr>
                        <a:t>ع ب د ن </a:t>
                      </a:r>
                      <a:endParaRPr lang="en-US" sz="12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ar-SA" sz="11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صنعْنَ</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700" dirty="0" smtClean="0">
                          <a:effectLst/>
                        </a:rPr>
                        <a:t>ي ع ب د ن</a:t>
                      </a:r>
                      <a:r>
                        <a:rPr lang="en-US" sz="700" dirty="0" smtClean="0">
                          <a:effectLst/>
                        </a:rPr>
                        <a:t> </a:t>
                      </a:r>
                      <a:endParaRPr lang="en-US" sz="7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ar-SA" sz="11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يصنعن</a:t>
                      </a:r>
                      <a:endParaRPr lang="en-US" sz="1200" b="1">
                        <a:effectLst/>
                        <a:latin typeface="Times New Roman"/>
                        <a:ea typeface="Times New Roman"/>
                        <a:cs typeface="AL-Hotham"/>
                      </a:endParaRPr>
                    </a:p>
                  </a:txBody>
                  <a:tcPr marL="65843" marR="65843" marT="0" marB="0"/>
                </a:tc>
                <a:tc>
                  <a:txBody>
                    <a:bodyPr/>
                    <a:lstStyle/>
                    <a:p>
                      <a:pPr marL="0" marR="0" indent="0" algn="ctr" defTabSz="914400" rtl="1" eaLnBrk="1" fontAlgn="auto" latinLnBrk="0" hangingPunct="1">
                        <a:lnSpc>
                          <a:spcPts val="1900"/>
                        </a:lnSpc>
                        <a:spcBef>
                          <a:spcPts val="0"/>
                        </a:spcBef>
                        <a:spcAft>
                          <a:spcPts val="300"/>
                        </a:spcAft>
                        <a:buClrTx/>
                        <a:buSzTx/>
                        <a:buFontTx/>
                        <a:buNone/>
                        <a:tabLst>
                          <a:tab pos="1315720" algn="l"/>
                          <a:tab pos="2305685" algn="l"/>
                        </a:tabLst>
                        <a:defRPr/>
                      </a:pPr>
                      <a:r>
                        <a:rPr lang="ar-SA" sz="700" dirty="0" smtClean="0">
                          <a:effectLst/>
                        </a:rPr>
                        <a:t>ي ع ب د ن</a:t>
                      </a:r>
                      <a:r>
                        <a:rPr lang="en-US" sz="700" dirty="0" smtClean="0">
                          <a:effectLst/>
                        </a:rPr>
                        <a:t> </a:t>
                      </a:r>
                      <a:endParaRPr lang="en-US" sz="700" b="1" dirty="0" smtClean="0">
                        <a:effectLst/>
                        <a:latin typeface="Times New Roman"/>
                        <a:ea typeface="Times New Roman"/>
                        <a:cs typeface="AL-Hotham"/>
                      </a:endParaRPr>
                    </a:p>
                    <a:p>
                      <a:pPr algn="ctr" rtl="1">
                        <a:lnSpc>
                          <a:spcPts val="1900"/>
                        </a:lnSpc>
                        <a:spcAft>
                          <a:spcPts val="300"/>
                        </a:spcAft>
                        <a:tabLst>
                          <a:tab pos="1315720" algn="l"/>
                          <a:tab pos="2305685" algn="l"/>
                        </a:tabLst>
                      </a:pPr>
                      <a:r>
                        <a:rPr lang="en-US" sz="1200" dirty="0">
                          <a:effectLst/>
                        </a:rPr>
                        <a:t> </a:t>
                      </a:r>
                      <a:endParaRPr lang="en-US" sz="1200" b="1" dirty="0">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يصنعن</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a:effectLst/>
                        </a:rPr>
                        <a:t>-</a:t>
                      </a:r>
                      <a:endParaRPr lang="en-US" sz="1200" b="1">
                        <a:effectLst/>
                        <a:latin typeface="Times New Roman"/>
                        <a:ea typeface="Times New Roman"/>
                        <a:cs typeface="AL-Hotham"/>
                      </a:endParaRPr>
                    </a:p>
                  </a:txBody>
                  <a:tcPr marL="65843" marR="65843" marT="0" marB="0"/>
                </a:tc>
                <a:tc>
                  <a:txBody>
                    <a:bodyPr/>
                    <a:lstStyle/>
                    <a:p>
                      <a:pPr algn="ctr" rtl="1">
                        <a:lnSpc>
                          <a:spcPts val="1900"/>
                        </a:lnSpc>
                        <a:spcAft>
                          <a:spcPts val="300"/>
                        </a:spcAft>
                        <a:tabLst>
                          <a:tab pos="1315720" algn="l"/>
                          <a:tab pos="2305685" algn="l"/>
                        </a:tabLst>
                      </a:pPr>
                      <a:r>
                        <a:rPr lang="ar-SA" sz="1100" dirty="0">
                          <a:effectLst/>
                        </a:rPr>
                        <a:t>-</a:t>
                      </a:r>
                      <a:endParaRPr lang="en-US" sz="1200" b="1" dirty="0">
                        <a:effectLst/>
                        <a:latin typeface="Times New Roman"/>
                        <a:ea typeface="Times New Roman"/>
                        <a:cs typeface="AL-Hotham"/>
                      </a:endParaRPr>
                    </a:p>
                  </a:txBody>
                  <a:tcPr marL="65843" marR="65843" marT="0" marB="0"/>
                </a:tc>
              </a:tr>
            </a:tbl>
          </a:graphicData>
        </a:graphic>
      </p:graphicFrame>
      <p:sp>
        <p:nvSpPr>
          <p:cNvPr id="5" name="Rectangle 2"/>
          <p:cNvSpPr>
            <a:spLocks noChangeArrowheads="1"/>
          </p:cNvSpPr>
          <p:nvPr/>
        </p:nvSpPr>
        <p:spPr bwMode="auto">
          <a:xfrm>
            <a:off x="2271713" y="660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1pPr>
            <a:lvl2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2pPr>
            <a:lvl3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3pPr>
            <a:lvl4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4pPr>
            <a:lvl5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5pPr>
            <a:lvl6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6pPr>
            <a:lvl7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7pPr>
            <a:lvl8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8pPr>
            <a:lvl9pPr fontAlgn="base">
              <a:spcBef>
                <a:spcPct val="0"/>
              </a:spcBef>
              <a:spcAft>
                <a:spcPct val="0"/>
              </a:spcAft>
              <a:tabLst>
                <a:tab pos="1316038" algn="l"/>
                <a:tab pos="2305050" algn="l"/>
              </a:tabLs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tab pos="1316038" algn="l"/>
                <a:tab pos="2305050" algn="l"/>
              </a:tabLst>
            </a:pPr>
            <a:endParaRPr kumimoji="0" lang="ar-SA" altLang="ar-SA"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687943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12968" cy="5632311"/>
          </a:xfrm>
          <a:prstGeom prst="rect">
            <a:avLst/>
          </a:prstGeom>
        </p:spPr>
        <p:txBody>
          <a:bodyPr wrap="square">
            <a:spAutoFit/>
          </a:bodyPr>
          <a:lstStyle/>
          <a:p>
            <a:pPr algn="justLow"/>
            <a:r>
              <a:rPr lang="ar-SA" dirty="0">
                <a:solidFill>
                  <a:srgbClr val="FF0000"/>
                </a:solidFill>
              </a:rPr>
              <a:t>الضمائر:</a:t>
            </a:r>
          </a:p>
          <a:p>
            <a:pPr algn="justLow"/>
            <a:r>
              <a:rPr lang="ar-SA" dirty="0"/>
              <a:t>الضمير في النقوش الآرامية القديمة يماثل الضمير في العربية، فهو ما يكنى به عن متكلم أو مخاطب أو غائب ويقوم مقامه. وهو على أنواع: ظاهر، أو مستتر، أو منفصل، أو متصل ... إلخ. فالضمير قد يكون مستترًا في الفعل، أي أنه يدل على الفاعل دون علامة ظاهرة خاصة، مثل:</a:t>
            </a:r>
          </a:p>
          <a:p>
            <a:pPr algn="justLow"/>
            <a:r>
              <a:rPr lang="ar-SA" dirty="0" smtClean="0"/>
              <a:t>ع ب د     م ع ي:   عمل معي</a:t>
            </a:r>
          </a:p>
          <a:p>
            <a:pPr algn="justLow"/>
            <a:endParaRPr lang="ar-SA" dirty="0"/>
          </a:p>
          <a:p>
            <a:pPr algn="justLow"/>
            <a:r>
              <a:rPr lang="ar-SA" dirty="0">
                <a:solidFill>
                  <a:srgbClr val="FF0000"/>
                </a:solidFill>
              </a:rPr>
              <a:t>- ضمائر الرفع المنفصلة:</a:t>
            </a:r>
          </a:p>
          <a:p>
            <a:pPr algn="justLow"/>
            <a:r>
              <a:rPr lang="ar-SA" dirty="0"/>
              <a:t>لم يرد، حسب علمنا، سوى ستة ضمائر منفصلة هي:</a:t>
            </a:r>
          </a:p>
          <a:p>
            <a:pPr algn="justLow"/>
            <a:r>
              <a:rPr lang="ar-SA" dirty="0" smtClean="0"/>
              <a:t>ا ن هـ/ ا ن ك:  أنا                            ا ت: </a:t>
            </a:r>
            <a:r>
              <a:rPr lang="ar-SA" dirty="0"/>
              <a:t>أنتَ</a:t>
            </a:r>
          </a:p>
          <a:p>
            <a:pPr algn="justLow"/>
            <a:r>
              <a:rPr lang="ar-SA" dirty="0" smtClean="0"/>
              <a:t>هـ ا:	هو              	              هـ ا:   </a:t>
            </a:r>
            <a:r>
              <a:rPr lang="ar-SA" dirty="0"/>
              <a:t>هي</a:t>
            </a:r>
          </a:p>
          <a:p>
            <a:pPr algn="justLow"/>
            <a:r>
              <a:rPr lang="ar-SA" dirty="0" smtClean="0"/>
              <a:t>ا ت م:	أنتم          </a:t>
            </a:r>
            <a:r>
              <a:rPr lang="ar-SA" dirty="0"/>
              <a:t>	 </a:t>
            </a:r>
            <a:r>
              <a:rPr lang="ar-SA" dirty="0" smtClean="0"/>
              <a:t>             هـ م:  هم</a:t>
            </a:r>
          </a:p>
          <a:p>
            <a:pPr algn="justLow"/>
            <a:endParaRPr lang="ar-SA" dirty="0"/>
          </a:p>
          <a:p>
            <a:pPr algn="justLow"/>
            <a:r>
              <a:rPr lang="ar-SA" dirty="0">
                <a:solidFill>
                  <a:srgbClr val="FF0000"/>
                </a:solidFill>
              </a:rPr>
              <a:t>- ضمائر النصب المنفصلة:</a:t>
            </a:r>
          </a:p>
          <a:p>
            <a:pPr algn="justLow"/>
            <a:r>
              <a:rPr lang="ar-SA" dirty="0"/>
              <a:t>وهو ضمير واحد جاء في النقوش الآرامية القديمة، </a:t>
            </a:r>
            <a:r>
              <a:rPr lang="ar-SA" dirty="0" smtClean="0"/>
              <a:t>وهو: ا ي ت: </a:t>
            </a:r>
            <a:r>
              <a:rPr lang="ar-SA" dirty="0" err="1" smtClean="0"/>
              <a:t>إيا</a:t>
            </a:r>
            <a:r>
              <a:rPr lang="ar-SA" dirty="0"/>
              <a:t>، </a:t>
            </a:r>
            <a:r>
              <a:rPr lang="ar-SA" dirty="0" smtClean="0"/>
              <a:t>ورد </a:t>
            </a:r>
            <a:r>
              <a:rPr lang="ar-SA" dirty="0"/>
              <a:t>على حالتين</a:t>
            </a:r>
            <a:r>
              <a:rPr lang="ar-SA" dirty="0" smtClean="0"/>
              <a:t>:</a:t>
            </a:r>
          </a:p>
          <a:p>
            <a:pPr algn="justLow"/>
            <a:r>
              <a:rPr lang="ar-SA" dirty="0" smtClean="0"/>
              <a:t> </a:t>
            </a:r>
            <a:r>
              <a:rPr lang="ar-SA" dirty="0"/>
              <a:t>الأولى: الحالة المجردة هكذا ا ي </a:t>
            </a:r>
            <a:r>
              <a:rPr lang="ar-SA" dirty="0" smtClean="0"/>
              <a:t>ت.</a:t>
            </a:r>
          </a:p>
          <a:p>
            <a:pPr algn="justLow"/>
            <a:endParaRPr lang="ar-SA" dirty="0" smtClean="0"/>
          </a:p>
          <a:p>
            <a:pPr algn="justLow"/>
            <a:r>
              <a:rPr lang="ar-SA" dirty="0" smtClean="0"/>
              <a:t>والثانية: </a:t>
            </a:r>
            <a:r>
              <a:rPr lang="ar-SA" dirty="0"/>
              <a:t>المضافة إمّا إلى ياء المتكلم هكذا: ا ي </a:t>
            </a:r>
            <a:r>
              <a:rPr lang="ar-SA" dirty="0" smtClean="0"/>
              <a:t>ت ي، </a:t>
            </a:r>
            <a:r>
              <a:rPr lang="ar-SA" dirty="0"/>
              <a:t>أو هاء الغائب هكذا: ا ي ت </a:t>
            </a:r>
            <a:r>
              <a:rPr lang="ar-SA" dirty="0" smtClean="0"/>
              <a:t>هـ</a:t>
            </a:r>
          </a:p>
          <a:p>
            <a:pPr algn="justLow"/>
            <a:endParaRPr lang="ar-SA" dirty="0" smtClean="0"/>
          </a:p>
          <a:p>
            <a:pPr algn="justLow"/>
            <a:r>
              <a:rPr lang="ar-SA" dirty="0" smtClean="0"/>
              <a:t>وهو </a:t>
            </a:r>
            <a:r>
              <a:rPr lang="ar-SA" dirty="0"/>
              <a:t>يقابل في العربية المقطع </a:t>
            </a:r>
            <a:r>
              <a:rPr lang="ar-SA" dirty="0" err="1"/>
              <a:t>إيّا</a:t>
            </a:r>
            <a:r>
              <a:rPr lang="ar-SA" dirty="0"/>
              <a:t>، الذي يشكل مع كل ضمير من ضمائر النصب والجر المتصلة ضمير نصب منفصل (إيّاه، إيّاي، إياك</a:t>
            </a:r>
            <a:r>
              <a:rPr lang="ar-SA" dirty="0" smtClean="0"/>
              <a:t>).</a:t>
            </a:r>
          </a:p>
        </p:txBody>
      </p:sp>
    </p:spTree>
    <p:extLst>
      <p:ext uri="{BB962C8B-B14F-4D97-AF65-F5344CB8AC3E}">
        <p14:creationId xmlns:p14="http://schemas.microsoft.com/office/powerpoint/2010/main" val="2756494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124744"/>
            <a:ext cx="7200800" cy="3970318"/>
          </a:xfrm>
          <a:prstGeom prst="rect">
            <a:avLst/>
          </a:prstGeom>
        </p:spPr>
        <p:txBody>
          <a:bodyPr wrap="square">
            <a:spAutoFit/>
          </a:bodyPr>
          <a:lstStyle/>
          <a:p>
            <a:pPr algn="justLow"/>
            <a:r>
              <a:rPr lang="ar-SA" dirty="0">
                <a:solidFill>
                  <a:srgbClr val="FF0000"/>
                </a:solidFill>
              </a:rPr>
              <a:t>- الضمائر المتصلة:</a:t>
            </a:r>
          </a:p>
          <a:p>
            <a:pPr algn="justLow"/>
            <a:r>
              <a:rPr lang="ar-SA" dirty="0"/>
              <a:t>ضمائر النصب أو الجر المتصلة التي تحققت وجودها في الآرامية القديمة هي: </a:t>
            </a:r>
          </a:p>
          <a:p>
            <a:pPr algn="justLow"/>
            <a:r>
              <a:rPr lang="ar-SA" dirty="0"/>
              <a:t>  </a:t>
            </a:r>
            <a:r>
              <a:rPr lang="ar-SA" dirty="0" smtClean="0"/>
              <a:t>ي:    للمفرد </a:t>
            </a:r>
            <a:r>
              <a:rPr lang="ar-SA" dirty="0"/>
              <a:t>المتكلم </a:t>
            </a:r>
            <a:r>
              <a:rPr lang="ar-SA" dirty="0" smtClean="0"/>
              <a:t>  ي     	  ك:    للمفرد </a:t>
            </a:r>
            <a:r>
              <a:rPr lang="ar-SA" dirty="0"/>
              <a:t>المخاطب </a:t>
            </a:r>
            <a:r>
              <a:rPr lang="ar-SA" dirty="0" smtClean="0"/>
              <a:t>  كَ</a:t>
            </a:r>
            <a:endParaRPr lang="ar-SA" dirty="0"/>
          </a:p>
          <a:p>
            <a:pPr algn="justLow"/>
            <a:r>
              <a:rPr lang="ar-SA" dirty="0" smtClean="0"/>
              <a:t> هـ:     للمفرد </a:t>
            </a:r>
            <a:r>
              <a:rPr lang="ar-SA" dirty="0"/>
              <a:t>الغائب </a:t>
            </a:r>
            <a:r>
              <a:rPr lang="ar-SA" dirty="0" smtClean="0"/>
              <a:t>   هـَ 		  هـ</a:t>
            </a:r>
            <a:r>
              <a:rPr lang="ar-SA" dirty="0"/>
              <a:t>:</a:t>
            </a:r>
            <a:r>
              <a:rPr lang="ar-SA" dirty="0" smtClean="0"/>
              <a:t>    للمفرد </a:t>
            </a:r>
            <a:r>
              <a:rPr lang="ar-SA" dirty="0"/>
              <a:t>الغائبة </a:t>
            </a:r>
            <a:r>
              <a:rPr lang="ar-SA" dirty="0" smtClean="0"/>
              <a:t>     ها</a:t>
            </a:r>
            <a:endParaRPr lang="ar-SA" dirty="0"/>
          </a:p>
          <a:p>
            <a:pPr algn="justLow"/>
            <a:r>
              <a:rPr lang="ar-SA" dirty="0"/>
              <a:t> </a:t>
            </a:r>
            <a:r>
              <a:rPr lang="ar-SA" dirty="0" smtClean="0"/>
              <a:t>ن:     للمتكلمين         </a:t>
            </a:r>
            <a:r>
              <a:rPr lang="ar-SA" dirty="0" err="1" smtClean="0"/>
              <a:t>نا</a:t>
            </a:r>
            <a:r>
              <a:rPr lang="ar-SA" dirty="0" smtClean="0"/>
              <a:t>             	  ك م:  </a:t>
            </a:r>
            <a:r>
              <a:rPr lang="ar-SA" dirty="0"/>
              <a:t>للمخاطبين </a:t>
            </a:r>
            <a:r>
              <a:rPr lang="ar-SA" dirty="0" smtClean="0"/>
              <a:t>        كم</a:t>
            </a:r>
            <a:endParaRPr lang="ar-SA" dirty="0"/>
          </a:p>
          <a:p>
            <a:pPr algn="justLow"/>
            <a:r>
              <a:rPr lang="ar-SA" dirty="0"/>
              <a:t> </a:t>
            </a:r>
            <a:r>
              <a:rPr lang="ar-SA" dirty="0" smtClean="0"/>
              <a:t>هـ م:  للغائبين           هم 		  هـ ن: للغائبات             هن</a:t>
            </a:r>
            <a:endParaRPr lang="ar-SA" dirty="0"/>
          </a:p>
          <a:p>
            <a:endParaRPr lang="ar-SA" dirty="0"/>
          </a:p>
          <a:p>
            <a:pPr algn="justLow"/>
            <a:r>
              <a:rPr lang="ar-SA" dirty="0" smtClean="0"/>
              <a:t>والملاحظ </a:t>
            </a:r>
            <a:r>
              <a:rPr lang="ar-SA" dirty="0"/>
              <a:t>أن الضمير الخاص بالمفرد المتكلم، عندما يضاف إلى فعل تقحم نون بينه وبين الفعل تقابل نون الوقاية في العربية، مثل: </a:t>
            </a:r>
            <a:r>
              <a:rPr lang="ar-SA" dirty="0" smtClean="0"/>
              <a:t>جلسني.</a:t>
            </a:r>
            <a:endParaRPr lang="ar-SA" dirty="0"/>
          </a:p>
          <a:p>
            <a:pPr algn="justLow"/>
            <a:r>
              <a:rPr lang="ar-SA" dirty="0"/>
              <a:t>ومن الملاحظ أن ثمة ضمائر نصب أو جر متصلة تتصل بالاسم الموصول زي، وحرف الجر اللام  لتشكل معًا ما يشبه ضمير نصب منفصل ذي </a:t>
            </a:r>
            <a:r>
              <a:rPr lang="ar-SA" dirty="0" smtClean="0"/>
              <a:t>معنىً, مثل:</a:t>
            </a:r>
          </a:p>
          <a:p>
            <a:pPr algn="justLow"/>
            <a:endParaRPr lang="ar-SA" dirty="0"/>
          </a:p>
          <a:p>
            <a:pPr algn="justLow"/>
            <a:r>
              <a:rPr lang="ar-SA" dirty="0" smtClean="0"/>
              <a:t> ز ي   ل ي:    الذي </a:t>
            </a:r>
            <a:r>
              <a:rPr lang="ar-SA" dirty="0"/>
              <a:t>يكون لي، إيّاي.</a:t>
            </a:r>
          </a:p>
        </p:txBody>
      </p:sp>
    </p:spTree>
    <p:extLst>
      <p:ext uri="{BB962C8B-B14F-4D97-AF65-F5344CB8AC3E}">
        <p14:creationId xmlns:p14="http://schemas.microsoft.com/office/powerpoint/2010/main" val="3134195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124744"/>
            <a:ext cx="6840760" cy="4524315"/>
          </a:xfrm>
          <a:prstGeom prst="rect">
            <a:avLst/>
          </a:prstGeom>
        </p:spPr>
        <p:txBody>
          <a:bodyPr wrap="square">
            <a:spAutoFit/>
          </a:bodyPr>
          <a:lstStyle/>
          <a:p>
            <a:pPr algn="justLow"/>
            <a:r>
              <a:rPr lang="ar-SA" dirty="0">
                <a:solidFill>
                  <a:srgbClr val="FF0000"/>
                </a:solidFill>
              </a:rPr>
              <a:t>ثانيًا: الآرامية الدولية:</a:t>
            </a:r>
          </a:p>
          <a:p>
            <a:pPr algn="justLow"/>
            <a:r>
              <a:rPr lang="ar-SA" dirty="0"/>
              <a:t>وهي النقوش والكتابات التي يعود معظمها إلى ممالك وقوى سياسية وأفراد مجتمعات غير آرامية العرق. ونرى من خلال الظواهر ذاتها المذكورة أعلاه أنها تنقسم إلى قسمين</a:t>
            </a:r>
            <a:r>
              <a:rPr lang="ar-SA" dirty="0" smtClean="0"/>
              <a:t>:</a:t>
            </a:r>
          </a:p>
          <a:p>
            <a:pPr algn="justLow"/>
            <a:endParaRPr lang="ar-SA" dirty="0"/>
          </a:p>
          <a:p>
            <a:pPr algn="justLow"/>
            <a:r>
              <a:rPr lang="ar-SA" dirty="0">
                <a:solidFill>
                  <a:srgbClr val="FF0000"/>
                </a:solidFill>
              </a:rPr>
              <a:t>1 - الآرامية الدولية المبكرة:</a:t>
            </a:r>
          </a:p>
          <a:p>
            <a:pPr algn="justLow"/>
            <a:r>
              <a:rPr lang="ar-SA" dirty="0"/>
              <a:t>وهي نصوص القرنين السابع والسادس قبل الميلاد؛ حيث كانت البداية </a:t>
            </a:r>
            <a:r>
              <a:rPr lang="ar-SA" dirty="0" smtClean="0"/>
              <a:t>على </a:t>
            </a:r>
            <a:r>
              <a:rPr lang="ar-SA" dirty="0"/>
              <a:t>يد الآشوريين الذين استخدموها في مراسلاتهم ومخاطباتهم مثل</a:t>
            </a:r>
            <a:r>
              <a:rPr lang="ar-SA" dirty="0" smtClean="0"/>
              <a:t>:</a:t>
            </a:r>
          </a:p>
          <a:p>
            <a:pPr algn="justLow"/>
            <a:endParaRPr lang="ar-SA" dirty="0"/>
          </a:p>
          <a:p>
            <a:pPr algn="justLow"/>
            <a:r>
              <a:rPr lang="ar-SA" dirty="0" smtClean="0"/>
              <a:t> </a:t>
            </a:r>
            <a:r>
              <a:rPr lang="ar-SA" dirty="0"/>
              <a:t>الرسالة المطوّلة المكتوبة على اللوح الفخاري، التي تعود إلى منتصف القرن السابع قبل </a:t>
            </a:r>
            <a:r>
              <a:rPr lang="ar-SA" dirty="0" smtClean="0"/>
              <a:t>الميلاد.</a:t>
            </a:r>
          </a:p>
          <a:p>
            <a:pPr algn="justLow"/>
            <a:endParaRPr lang="ar-SA" dirty="0"/>
          </a:p>
          <a:p>
            <a:pPr algn="justLow"/>
            <a:r>
              <a:rPr lang="ar-SA" dirty="0" smtClean="0"/>
              <a:t> </a:t>
            </a:r>
            <a:r>
              <a:rPr lang="ar-SA" dirty="0"/>
              <a:t>أو الخبر الذي ورد في العهد القديم حول طلب مستقبلي أحد ضباط </a:t>
            </a:r>
            <a:r>
              <a:rPr lang="ar-SA" dirty="0" err="1"/>
              <a:t>سنحريب</a:t>
            </a:r>
            <a:r>
              <a:rPr lang="ar-SA" dirty="0"/>
              <a:t>، وكان يحمل رسالة إلى ملك يهوذا "حزقيا"، التحدث إليهم بالآرامية (سفر الملوك الثاني، الإصحاح 14: 17؛ سفر </a:t>
            </a:r>
            <a:r>
              <a:rPr lang="ar-SA" dirty="0" err="1"/>
              <a:t>أشعيا</a:t>
            </a:r>
            <a:r>
              <a:rPr lang="ar-SA" dirty="0"/>
              <a:t>، الإصحاح 36: 2). </a:t>
            </a:r>
            <a:endParaRPr lang="ar-SA" dirty="0"/>
          </a:p>
        </p:txBody>
      </p:sp>
    </p:spTree>
    <p:extLst>
      <p:ext uri="{BB962C8B-B14F-4D97-AF65-F5344CB8AC3E}">
        <p14:creationId xmlns:p14="http://schemas.microsoft.com/office/powerpoint/2010/main" val="3427531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96752"/>
            <a:ext cx="8424936" cy="3693319"/>
          </a:xfrm>
          <a:prstGeom prst="rect">
            <a:avLst/>
          </a:prstGeom>
        </p:spPr>
        <p:txBody>
          <a:bodyPr wrap="square">
            <a:spAutoFit/>
          </a:bodyPr>
          <a:lstStyle/>
          <a:p>
            <a:pPr algn="justLow"/>
            <a:r>
              <a:rPr lang="ar-SA" dirty="0" smtClean="0"/>
              <a:t>وانتشارها </a:t>
            </a:r>
            <a:r>
              <a:rPr lang="ar-SA" dirty="0" smtClean="0"/>
              <a:t>في تلك الفترة في بلاد الرافدين يعود </a:t>
            </a:r>
            <a:r>
              <a:rPr lang="ar-SA" dirty="0" smtClean="0"/>
              <a:t>إلى:</a:t>
            </a:r>
          </a:p>
          <a:p>
            <a:pPr marL="285750" indent="-285750" algn="justLow">
              <a:buFontTx/>
              <a:buChar char="-"/>
            </a:pPr>
            <a:r>
              <a:rPr lang="ar-SA" dirty="0" smtClean="0"/>
              <a:t>سهولتها وبساطتها.</a:t>
            </a:r>
          </a:p>
          <a:p>
            <a:pPr marL="285750" indent="-285750" algn="justLow">
              <a:buFontTx/>
              <a:buChar char="-"/>
            </a:pPr>
            <a:r>
              <a:rPr lang="ar-SA" dirty="0" smtClean="0"/>
              <a:t>نجاح </a:t>
            </a:r>
            <a:r>
              <a:rPr lang="ar-SA" dirty="0" smtClean="0"/>
              <a:t>القبائل الآرامية في التغلغل في مختلف طبقات المجتمع </a:t>
            </a:r>
            <a:r>
              <a:rPr lang="ar-SA" dirty="0" err="1" smtClean="0"/>
              <a:t>الرافدي</a:t>
            </a:r>
            <a:r>
              <a:rPr lang="ar-SA" dirty="0" smtClean="0"/>
              <a:t>، وتحديدًا بعد سقوط آخر ممالكهم "دمشق" في القرن السابع قبل الميلاد، حتى أنهم تمكنوا عن طريق مصاهرتهم للكلدانيين (البابلية المتأخرة) اعتلاء مناصب إدارية وعسكرية رفيعة الشأن وتقلدها. </a:t>
            </a:r>
            <a:endParaRPr lang="ar-SA" dirty="0"/>
          </a:p>
          <a:p>
            <a:pPr algn="justLow"/>
            <a:r>
              <a:rPr lang="ar-SA" dirty="0" smtClean="0"/>
              <a:t>أما </a:t>
            </a:r>
            <a:r>
              <a:rPr lang="ar-SA" dirty="0"/>
              <a:t>انتشارها الجغرافي </a:t>
            </a:r>
            <a:r>
              <a:rPr lang="ar-SA" dirty="0" smtClean="0"/>
              <a:t>فقد كان أكثر </a:t>
            </a:r>
            <a:r>
              <a:rPr lang="ar-SA" dirty="0"/>
              <a:t>من الآرامية القديمة، </a:t>
            </a:r>
            <a:r>
              <a:rPr lang="ar-SA" dirty="0" smtClean="0"/>
              <a:t>إذ عثر </a:t>
            </a:r>
            <a:r>
              <a:rPr lang="ar-SA" dirty="0"/>
              <a:t>على </a:t>
            </a:r>
            <a:r>
              <a:rPr lang="ar-SA" dirty="0" smtClean="0"/>
              <a:t>نقوشها </a:t>
            </a:r>
            <a:r>
              <a:rPr lang="ar-SA" dirty="0"/>
              <a:t>في العديد من المواقع القديمة، لكنها لم تخرج عما يعرف -اصطلاحًا- بالشرق الأدنى القديم، فلم تتعدَّ إيران (فارس) من الشرق، ومصر من الغرب. </a:t>
            </a:r>
            <a:endParaRPr lang="ar-SA" dirty="0" smtClean="0"/>
          </a:p>
          <a:p>
            <a:pPr algn="justLow"/>
            <a:r>
              <a:rPr lang="ar-SA" dirty="0" smtClean="0"/>
              <a:t>وقد اعتبرنا </a:t>
            </a:r>
            <a:r>
              <a:rPr lang="ar-SA" dirty="0"/>
              <a:t>هذه النصوص العائدة للقرنين السابع والسادس قبل الميلاد آرامية دولية مبكرة؟ </a:t>
            </a:r>
            <a:r>
              <a:rPr lang="ar-SA" dirty="0" smtClean="0"/>
              <a:t>فأن نصوصها قد احتوت </a:t>
            </a:r>
            <a:r>
              <a:rPr lang="ar-SA" dirty="0"/>
              <a:t>على مظاهر لغوية من الآرامية المتأخرة مع احتفاظها بكمٍّ لا بأس به من الآرامية القديمة، بمعنى آخر كان هذا القسم المرحلة الانتقالية بين </a:t>
            </a:r>
            <a:r>
              <a:rPr lang="ar-SA" dirty="0" err="1"/>
              <a:t>الآراميتين</a:t>
            </a:r>
            <a:r>
              <a:rPr lang="ar-SA" dirty="0"/>
              <a:t>: القديمة والدولية الواسعة الانتشار. </a:t>
            </a:r>
          </a:p>
        </p:txBody>
      </p:sp>
    </p:spTree>
    <p:extLst>
      <p:ext uri="{BB962C8B-B14F-4D97-AF65-F5344CB8AC3E}">
        <p14:creationId xmlns:p14="http://schemas.microsoft.com/office/powerpoint/2010/main" val="3102134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764704"/>
            <a:ext cx="6984776" cy="5355312"/>
          </a:xfrm>
          <a:prstGeom prst="rect">
            <a:avLst/>
          </a:prstGeom>
        </p:spPr>
        <p:txBody>
          <a:bodyPr wrap="square">
            <a:spAutoFit/>
          </a:bodyPr>
          <a:lstStyle/>
          <a:p>
            <a:pPr algn="justLow"/>
            <a:endParaRPr lang="ar-SA" dirty="0"/>
          </a:p>
          <a:p>
            <a:pPr algn="justLow"/>
            <a:r>
              <a:rPr lang="ar-SA" dirty="0">
                <a:solidFill>
                  <a:srgbClr val="FF0000"/>
                </a:solidFill>
              </a:rPr>
              <a:t>2 - الآرامية المبكرة المتأخرة:</a:t>
            </a:r>
          </a:p>
          <a:p>
            <a:pPr algn="justLow"/>
            <a:r>
              <a:rPr lang="ar-SA" dirty="0" smtClean="0"/>
              <a:t>وهي </a:t>
            </a:r>
            <a:r>
              <a:rPr lang="ar-SA" dirty="0"/>
              <a:t>الآرامية التي يحق لنا اعتبارها إنجليزية ذلك العصر في انتشارها بين شعوب وقبائل مختلفة؛ وكانت البداية في القرن الخامس قبل الميلاد عندما تبنت الإمبراطورية </a:t>
            </a:r>
            <a:r>
              <a:rPr lang="ar-SA" dirty="0" err="1" smtClean="0"/>
              <a:t>الأخمينية</a:t>
            </a:r>
            <a:r>
              <a:rPr lang="ar-SA" dirty="0" smtClean="0"/>
              <a:t>, في </a:t>
            </a:r>
            <a:r>
              <a:rPr lang="ar-SA" dirty="0"/>
              <a:t>عهد الإمبراطور </a:t>
            </a:r>
            <a:r>
              <a:rPr lang="ar-SA" dirty="0" err="1"/>
              <a:t>الأخميني</a:t>
            </a:r>
            <a:r>
              <a:rPr lang="ar-SA" dirty="0"/>
              <a:t> </a:t>
            </a:r>
            <a:r>
              <a:rPr lang="ar-SA" dirty="0" err="1"/>
              <a:t>داريوس</a:t>
            </a:r>
            <a:r>
              <a:rPr lang="ar-SA" dirty="0"/>
              <a:t> الأول (522-486 ق. م</a:t>
            </a:r>
            <a:r>
              <a:rPr lang="ar-SA" dirty="0" smtClean="0"/>
              <a:t>), هذا </a:t>
            </a:r>
            <a:r>
              <a:rPr lang="ar-SA" dirty="0"/>
              <a:t>القلم </a:t>
            </a:r>
            <a:r>
              <a:rPr lang="ar-SA" dirty="0" smtClean="0"/>
              <a:t>رسميًا</a:t>
            </a:r>
            <a:r>
              <a:rPr lang="ar-SA" dirty="0"/>
              <a:t>.</a:t>
            </a:r>
            <a:endParaRPr lang="ar-SA" dirty="0" smtClean="0"/>
          </a:p>
          <a:p>
            <a:pPr algn="justLow"/>
            <a:r>
              <a:rPr lang="ar-SA" dirty="0" smtClean="0"/>
              <a:t> وتعاظم </a:t>
            </a:r>
            <a:r>
              <a:rPr lang="ar-SA" dirty="0"/>
              <a:t>شأنها وازدادت أهميتها ومكانتها فأصبحت بحق لغة دولية تكتب بها الرسائل والوثائق ويتخاطب بها القادة العظماء. </a:t>
            </a:r>
            <a:endParaRPr lang="ar-SA" dirty="0" smtClean="0"/>
          </a:p>
          <a:p>
            <a:pPr algn="justLow"/>
            <a:r>
              <a:rPr lang="ar-SA" dirty="0" smtClean="0"/>
              <a:t>وقد </a:t>
            </a:r>
            <a:r>
              <a:rPr lang="ar-SA" dirty="0"/>
              <a:t>أطلق البعض على نقوش هذه الفترة الواقعة بين القرنين الخامس والثالث قبل الميلاد اسم "الآرامية </a:t>
            </a:r>
            <a:r>
              <a:rPr lang="ar-SA" dirty="0" smtClean="0"/>
              <a:t>الإمبراطورية", لدور </a:t>
            </a:r>
            <a:r>
              <a:rPr lang="ar-SA" dirty="0"/>
              <a:t>هذه الإمبراطورية </a:t>
            </a:r>
            <a:r>
              <a:rPr lang="ar-SA" dirty="0" err="1" smtClean="0"/>
              <a:t>الأخمينية</a:t>
            </a:r>
            <a:r>
              <a:rPr lang="ar-SA" dirty="0" smtClean="0"/>
              <a:t> في انتشارها. وتبني </a:t>
            </a:r>
            <a:r>
              <a:rPr lang="ar-SA" dirty="0"/>
              <a:t>الإمبراطورية </a:t>
            </a:r>
            <a:r>
              <a:rPr lang="ar-SA" dirty="0" err="1"/>
              <a:t>الأخمينية</a:t>
            </a:r>
            <a:r>
              <a:rPr lang="ar-SA" dirty="0"/>
              <a:t> للآرامية أضاف انتشارًا جغرافيًا واسعًا، فتخطت حدود الشرق الأدنى القديم حتى وصلت </a:t>
            </a:r>
            <a:r>
              <a:rPr lang="ar-SA" dirty="0" smtClean="0"/>
              <a:t>إلى:</a:t>
            </a:r>
          </a:p>
          <a:p>
            <a:pPr algn="justLow"/>
            <a:r>
              <a:rPr lang="ar-SA" dirty="0" smtClean="0"/>
              <a:t> </a:t>
            </a:r>
            <a:r>
              <a:rPr lang="ar-SA" dirty="0"/>
              <a:t>باكستان (</a:t>
            </a:r>
            <a:r>
              <a:rPr lang="ar-SA" dirty="0" err="1"/>
              <a:t>تكسيلا</a:t>
            </a:r>
            <a:r>
              <a:rPr lang="ar-SA" dirty="0"/>
              <a:t>)، وأفغانستان (</a:t>
            </a:r>
            <a:r>
              <a:rPr lang="ar-SA" dirty="0" err="1"/>
              <a:t>قنداهار</a:t>
            </a:r>
            <a:r>
              <a:rPr lang="ar-SA" dirty="0"/>
              <a:t>)، وأرمينيا وتركيا</a:t>
            </a:r>
            <a:r>
              <a:rPr lang="ar-SA" dirty="0" smtClean="0"/>
              <a:t>.</a:t>
            </a:r>
          </a:p>
          <a:p>
            <a:pPr algn="justLow"/>
            <a:r>
              <a:rPr lang="ar-SA" dirty="0" smtClean="0"/>
              <a:t>ولم </a:t>
            </a:r>
            <a:r>
              <a:rPr lang="ar-SA" dirty="0"/>
              <a:t>تكن الوثائق الرسمية والمخاطبات الشخصية وحدها التي كُتبت بالآرامية، بل تعدى ذلك أن ظهرت بعض أسفار العهد القديم مكتوبة بها، وأبرزها </a:t>
            </a:r>
            <a:r>
              <a:rPr lang="ar-SA" dirty="0" err="1"/>
              <a:t>إصحاحات</a:t>
            </a:r>
            <a:r>
              <a:rPr lang="ar-SA" dirty="0"/>
              <a:t> سفري عزرا (من 4: 8 حتى 6: 18)، ودانيال (من 2: 4 حتى 7: 28)، إضافة إلى كلمات متناثرة في سفري التكوين (الإصحاح 31: 47)، وأرميا (10: 11). </a:t>
            </a:r>
            <a:endParaRPr lang="ar-SA" dirty="0"/>
          </a:p>
        </p:txBody>
      </p:sp>
    </p:spTree>
    <p:extLst>
      <p:ext uri="{BB962C8B-B14F-4D97-AF65-F5344CB8AC3E}">
        <p14:creationId xmlns:p14="http://schemas.microsoft.com/office/powerpoint/2010/main" val="126962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2519" y="116632"/>
            <a:ext cx="8568952" cy="1754326"/>
          </a:xfrm>
          <a:prstGeom prst="rect">
            <a:avLst/>
          </a:prstGeom>
        </p:spPr>
        <p:txBody>
          <a:bodyPr wrap="square">
            <a:spAutoFit/>
          </a:bodyPr>
          <a:lstStyle/>
          <a:p>
            <a:pPr algn="justLow"/>
            <a:r>
              <a:rPr lang="ar-SA" dirty="0" smtClean="0"/>
              <a:t>ولعل ما يميز كتابات هذا اللهجة احتواؤها على كثير من الكلمات المستعارة من اللغات الأكادية والمصرية والفارسية.</a:t>
            </a:r>
          </a:p>
          <a:p>
            <a:pPr algn="justLow"/>
            <a:r>
              <a:rPr lang="ar-SA" dirty="0" smtClean="0"/>
              <a:t>وأخيرًا نشير إلى أنه -نظرًا لهذا الانتشار الواسع- فقد تنوعت مواد كتابة نقوش هذه المرحلة ومخطوطاتها، فقد شملت إضافة بطبيعة الحال إلى الحجر، أوراق البردي، والأواني والكسر الفخارية، والرقم الطينية، والأختام الأسطوانية. </a:t>
            </a:r>
            <a:endParaRPr lang="ar-SA" dirty="0" smtClean="0">
              <a:solidFill>
                <a:srgbClr val="FF0000"/>
              </a:solidFill>
            </a:endParaRPr>
          </a:p>
          <a:p>
            <a:endParaRPr lang="ar-SA" dirty="0"/>
          </a:p>
        </p:txBody>
      </p:sp>
    </p:spTree>
    <p:extLst>
      <p:ext uri="{BB962C8B-B14F-4D97-AF65-F5344CB8AC3E}">
        <p14:creationId xmlns:p14="http://schemas.microsoft.com/office/powerpoint/2010/main" val="26496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92696"/>
            <a:ext cx="6624736" cy="5909310"/>
          </a:xfrm>
          <a:prstGeom prst="rect">
            <a:avLst/>
          </a:prstGeom>
        </p:spPr>
        <p:txBody>
          <a:bodyPr wrap="square">
            <a:spAutoFit/>
          </a:bodyPr>
          <a:lstStyle/>
          <a:p>
            <a:pPr algn="justLow"/>
            <a:r>
              <a:rPr lang="ar-SA" dirty="0">
                <a:solidFill>
                  <a:srgbClr val="FF0000"/>
                </a:solidFill>
              </a:rPr>
              <a:t>ثالثًا: اللهجات الآرامية:</a:t>
            </a:r>
          </a:p>
          <a:p>
            <a:pPr algn="justLow"/>
            <a:r>
              <a:rPr lang="ar-SA" dirty="0"/>
              <a:t>وهي الكتابات التي تطورت واشتقت حروفها من القلم الآرامي، ونعتقد بضرورة تقسيمها تاريخيًا وزمنيًا ولغويًا إلى قسمين رئيسين هما</a:t>
            </a:r>
            <a:r>
              <a:rPr lang="ar-SA" dirty="0" smtClean="0"/>
              <a:t>:</a:t>
            </a:r>
          </a:p>
          <a:p>
            <a:pPr algn="justLow"/>
            <a:endParaRPr lang="ar-SA" dirty="0"/>
          </a:p>
          <a:p>
            <a:pPr algn="justLow"/>
            <a:r>
              <a:rPr lang="ar-SA" dirty="0">
                <a:solidFill>
                  <a:srgbClr val="FF0000"/>
                </a:solidFill>
              </a:rPr>
              <a:t>1 - </a:t>
            </a:r>
            <a:r>
              <a:rPr lang="ar-SA" dirty="0"/>
              <a:t>الكتابات التي تعود إلى منتصف القرن الثالث قبل الميلاد وحتى منتصف القرن السادس </a:t>
            </a:r>
            <a:r>
              <a:rPr lang="ar-SA" dirty="0" smtClean="0"/>
              <a:t>الميلادي.</a:t>
            </a:r>
          </a:p>
          <a:p>
            <a:pPr algn="justLow"/>
            <a:r>
              <a:rPr lang="ar-SA" dirty="0" smtClean="0"/>
              <a:t> ونظرًا لتعدد لهجاته فقد قسمه المختصون حسب الموقع الجغرافي إلى قسمين رئيسين هما: </a:t>
            </a:r>
          </a:p>
          <a:p>
            <a:pPr algn="justLow"/>
            <a:r>
              <a:rPr lang="ar-SA" dirty="0" smtClean="0"/>
              <a:t>اللهجات الآرامية الغربية، ومثلتها الكتابات النبطية، والتدمرية، واللهجتين الآرامية اليهودية الفلسطينية، والآرامية المسيحية الفلسطينية، وأخيرًا آرامية السامرة.</a:t>
            </a:r>
          </a:p>
          <a:p>
            <a:pPr algn="justLow"/>
            <a:r>
              <a:rPr lang="ar-SA" dirty="0" smtClean="0"/>
              <a:t>واللهجات الآرامية الشرقية وهي: السريانية، وآرامية الحضر، والآرامية اليهودية البابلية </a:t>
            </a:r>
            <a:r>
              <a:rPr lang="ar-SA" dirty="0" err="1" smtClean="0"/>
              <a:t>والمندعية</a:t>
            </a:r>
            <a:endParaRPr lang="ar-SA" dirty="0" smtClean="0"/>
          </a:p>
          <a:p>
            <a:pPr algn="justLow"/>
            <a:endParaRPr lang="ar-SA" dirty="0"/>
          </a:p>
          <a:p>
            <a:pPr algn="justLow"/>
            <a:r>
              <a:rPr lang="ar-SA" dirty="0">
                <a:solidFill>
                  <a:srgbClr val="FF0000"/>
                </a:solidFill>
              </a:rPr>
              <a:t>2 - </a:t>
            </a:r>
            <a:r>
              <a:rPr lang="ar-SA" dirty="0"/>
              <a:t>الكتابات التي تعود بدايتها إلى عصر ظهور الإسلام حتى القرنين السادس والثامن عشر الميلاديين. </a:t>
            </a:r>
          </a:p>
          <a:p>
            <a:pPr algn="justLow"/>
            <a:r>
              <a:rPr lang="ar-SA" dirty="0"/>
              <a:t>و</a:t>
            </a:r>
            <a:r>
              <a:rPr lang="ar-SA" dirty="0" smtClean="0"/>
              <a:t>هي </a:t>
            </a:r>
            <a:r>
              <a:rPr lang="ar-SA" dirty="0"/>
              <a:t>اللهجات </a:t>
            </a:r>
            <a:r>
              <a:rPr lang="ar-SA" dirty="0" smtClean="0"/>
              <a:t>الآرامية </a:t>
            </a:r>
            <a:r>
              <a:rPr lang="ar-SA" dirty="0"/>
              <a:t>اليهودية الفلسطينية، والآرامية المسيحية الفلسطينية، وأخيرًا آرامية </a:t>
            </a:r>
            <a:r>
              <a:rPr lang="ar-SA" dirty="0" smtClean="0"/>
              <a:t>السامرة, والسريانية، </a:t>
            </a:r>
            <a:r>
              <a:rPr lang="ar-SA" dirty="0"/>
              <a:t>والآرامية اليهودية البابلية </a:t>
            </a:r>
            <a:r>
              <a:rPr lang="ar-SA" dirty="0" err="1"/>
              <a:t>والمندعية</a:t>
            </a:r>
            <a:endParaRPr lang="ar-SA" dirty="0"/>
          </a:p>
          <a:p>
            <a:pPr algn="justLow"/>
            <a:r>
              <a:rPr lang="ar-SA" dirty="0" smtClean="0"/>
              <a:t>وقد </a:t>
            </a:r>
            <a:r>
              <a:rPr lang="ar-SA" dirty="0"/>
              <a:t>تأثرت هذه اللهجات باللغات المعاصرة لها بوضوح كالعربية والفارسية واليونانية وغيرها. </a:t>
            </a:r>
          </a:p>
        </p:txBody>
      </p:sp>
    </p:spTree>
    <p:extLst>
      <p:ext uri="{BB962C8B-B14F-4D97-AF65-F5344CB8AC3E}">
        <p14:creationId xmlns:p14="http://schemas.microsoft.com/office/powerpoint/2010/main" val="4168705489"/>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387</TotalTime>
  <Words>3182</Words>
  <Application>Microsoft Office PowerPoint</Application>
  <PresentationFormat>عرض على الشاشة (3:4)‏</PresentationFormat>
  <Paragraphs>495</Paragraphs>
  <Slides>42</Slides>
  <Notes>0</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دفق الهواء</vt:lpstr>
      <vt:lpstr>اللغة الآرامية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جامعة الملك سعود</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المستخدم</dc:creator>
  <cp:lastModifiedBy>المستخدم</cp:lastModifiedBy>
  <cp:revision>36</cp:revision>
  <dcterms:created xsi:type="dcterms:W3CDTF">2014-02-11T10:31:01Z</dcterms:created>
  <dcterms:modified xsi:type="dcterms:W3CDTF">2014-03-16T18:16:34Z</dcterms:modified>
</cp:coreProperties>
</file>