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5D2DCE-4803-49F7-B60A-59C1D1376809}" type="datetimeFigureOut">
              <a:rPr lang="ar-SA" smtClean="0"/>
              <a:pPr/>
              <a:t>18/04/33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134B30-F30A-4DB5-BB0C-ACB3FDED63E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34B30-F30A-4DB5-BB0C-ACB3FDED63E6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34B30-F30A-4DB5-BB0C-ACB3FDED63E6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34B30-F30A-4DB5-BB0C-ACB3FDED63E6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34B30-F30A-4DB5-BB0C-ACB3FDED63E6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34B30-F30A-4DB5-BB0C-ACB3FDED63E6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34B30-F30A-4DB5-BB0C-ACB3FDED63E6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34B30-F30A-4DB5-BB0C-ACB3FDED63E6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34B30-F30A-4DB5-BB0C-ACB3FDED63E6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828800"/>
            <a:ext cx="740664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600" dirty="0" smtClean="0"/>
              <a:t/>
            </a:r>
            <a:br>
              <a:rPr lang="ar-SA" sz="6600" dirty="0" smtClean="0"/>
            </a:br>
            <a:r>
              <a:rPr lang="ar-SA" sz="6700" dirty="0" smtClean="0">
                <a:solidFill>
                  <a:srgbClr val="C00000"/>
                </a:solidFill>
              </a:rPr>
              <a:t>الإعلام الساقط</a:t>
            </a:r>
            <a:endParaRPr lang="ar-SA" sz="67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الإعلام الساقط: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pPr algn="just"/>
            <a:r>
              <a:rPr lang="ar-SA" sz="4400" dirty="0" smtClean="0">
                <a:solidFill>
                  <a:srgbClr val="0070C0"/>
                </a:solidFill>
              </a:rPr>
              <a:t>هو ذالك الإعلام الساقط السلبي الذي يفكك مبادئ و أخلاق المجتمع المسلم ويخرج لنا مجتمع غير واعي بأمور الدين.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ومن صور الإعلام الساقط تلك البرامج الغير هادفة لتحقيق مردود ديني أو علمي ,,,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r>
              <a:rPr lang="ar-SA" sz="4000" dirty="0" smtClean="0">
                <a:solidFill>
                  <a:srgbClr val="0070C0"/>
                </a:solidFill>
              </a:rPr>
              <a:t>مثل البرامج الغنائية </a:t>
            </a:r>
          </a:p>
          <a:p>
            <a:r>
              <a:rPr lang="ar-SA" sz="4000" dirty="0" smtClean="0">
                <a:solidFill>
                  <a:srgbClr val="0070C0"/>
                </a:solidFill>
              </a:rPr>
              <a:t>و المسلسلات الرمضانية</a:t>
            </a:r>
          </a:p>
          <a:p>
            <a:r>
              <a:rPr lang="ar-SA" sz="4000" dirty="0" smtClean="0">
                <a:solidFill>
                  <a:srgbClr val="0070C0"/>
                </a:solidFill>
              </a:rPr>
              <a:t>والمقالات الهادفة لتفكك المجتمع المسلم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وهنا الإعلام الساقط  فيما يخص الإعلام الموجة للاطفال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Low">
              <a:lnSpc>
                <a:spcPct val="80000"/>
              </a:lnSpc>
            </a:pPr>
            <a:r>
              <a:rPr lang="ar-SA" b="1" dirty="0" smtClean="0"/>
              <a:t>اخطاء كثيرة كارثية في بعضها على سلوك الاطفال نورد نقاط مهمة ينتج منها  كل ماهو سلبي في سلوك واخلاق الناشئة :</a:t>
            </a:r>
          </a:p>
          <a:p>
            <a:pPr>
              <a:lnSpc>
                <a:spcPct val="80000"/>
              </a:lnSpc>
            </a:pPr>
            <a:r>
              <a:rPr lang="ar-SA" dirty="0" smtClean="0">
                <a:solidFill>
                  <a:srgbClr val="0070C0"/>
                </a:solidFill>
              </a:rPr>
              <a:t>1-تمرير بعض السلوكيات الخاطئة من خلال  شخصيات يعجبون بها الاطفال .</a:t>
            </a:r>
          </a:p>
          <a:p>
            <a:pPr>
              <a:lnSpc>
                <a:spcPct val="80000"/>
              </a:lnSpc>
            </a:pPr>
            <a:r>
              <a:rPr lang="ar-SA" dirty="0" smtClean="0">
                <a:solidFill>
                  <a:srgbClr val="0070C0"/>
                </a:solidFill>
              </a:rPr>
              <a:t>2-توسع دائرة الاعلام الذي يتابعه الاطفال من خلال القنوات الفضائيه الكثيره والغير مراقبه والتي تلتقط من خلال الاقمار الصناعية .</a:t>
            </a:r>
          </a:p>
          <a:p>
            <a:pPr>
              <a:lnSpc>
                <a:spcPct val="80000"/>
              </a:lnSpc>
            </a:pPr>
            <a:r>
              <a:rPr lang="ar-SA" dirty="0" smtClean="0">
                <a:solidFill>
                  <a:srgbClr val="0070C0"/>
                </a:solidFill>
              </a:rPr>
              <a:t>3-انتقال تاثر الاطفال بشخصياتهم التي احبوها  من خلال الاعلام الموجه اليهم الى شراء مقتنيات من العاب وملابس لصور شخصيات كرتونية .</a:t>
            </a:r>
          </a:p>
          <a:p>
            <a:pPr>
              <a:lnSpc>
                <a:spcPct val="80000"/>
              </a:lnSpc>
            </a:pPr>
            <a:r>
              <a:rPr lang="ar-SA" dirty="0" smtClean="0">
                <a:solidFill>
                  <a:srgbClr val="0070C0"/>
                </a:solidFill>
              </a:rPr>
              <a:t>4- عدم حرص او عدم وعي اولياء الامور بمدى خطورتها على سلوكياتهم .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4400" dirty="0" smtClean="0">
                <a:solidFill>
                  <a:srgbClr val="C00000"/>
                </a:solidFill>
              </a:rPr>
              <a:t>وهنا الاعلام الساقط بلا حدود واللذي يقع ضحيتة شريحة كبيرة من المراهقين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ar-SA" sz="2800" b="1" dirty="0" smtClean="0"/>
              <a:t>الشاب المراهق خاصة الذكور في مجتمعنا في غالبيته يتمتع بحرية مطلقة وبدون رقابة من اولياء الامور في التعامل مع القنوات الفضائية والانترنت والعاب الفديو</a:t>
            </a:r>
          </a:p>
          <a:p>
            <a:pPr>
              <a:lnSpc>
                <a:spcPct val="90000"/>
              </a:lnSpc>
            </a:pPr>
            <a:r>
              <a:rPr lang="ar-SA" dirty="0" smtClean="0">
                <a:solidFill>
                  <a:srgbClr val="0070C0"/>
                </a:solidFill>
              </a:rPr>
              <a:t>1-وضع كل القنوات بما تحمل من تنوع خطير مفتوحة لمن اراد وبسهوله وبدون تحكم </a:t>
            </a:r>
          </a:p>
          <a:p>
            <a:pPr>
              <a:lnSpc>
                <a:spcPct val="90000"/>
              </a:lnSpc>
            </a:pPr>
            <a:r>
              <a:rPr lang="ar-SA" dirty="0" smtClean="0">
                <a:solidFill>
                  <a:srgbClr val="0070C0"/>
                </a:solidFill>
              </a:rPr>
              <a:t>2-خطورة الافلام على سلوكيات المراهق </a:t>
            </a:r>
          </a:p>
          <a:p>
            <a:pPr>
              <a:lnSpc>
                <a:spcPct val="90000"/>
              </a:lnSpc>
            </a:pPr>
            <a:r>
              <a:rPr lang="ar-SA" dirty="0" smtClean="0">
                <a:solidFill>
                  <a:srgbClr val="0070C0"/>
                </a:solidFill>
              </a:rPr>
              <a:t>3-التباين الثقافي الناتج عن هذه المصادر الثقافية والفكرية للمراهق مما يغيب الوعي التام بما يتثقف به المراهق .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4400" dirty="0" smtClean="0">
                <a:solidFill>
                  <a:srgbClr val="C00000"/>
                </a:solidFill>
                <a:latin typeface="Hacen Casablanca Heavy" pitchFamily="2" charset="-78"/>
                <a:cs typeface="Hacen Casablanca Heavy" pitchFamily="2" charset="-78"/>
              </a:rPr>
              <a:t>ومن وسائل تفعيل المواجهة القانونية لتجاوزات المؤسسات الإعلامية ما يلي :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Char char="-"/>
            </a:pPr>
            <a:r>
              <a:rPr lang="ar-SA" b="1" dirty="0" smtClean="0">
                <a:solidFill>
                  <a:srgbClr val="0070C0"/>
                </a:solidFill>
                <a:latin typeface="ae_Ouhod" pitchFamily="34" charset="-78"/>
                <a:cs typeface="ae_Ouhod" pitchFamily="34" charset="-78"/>
              </a:rPr>
              <a:t>إقامة دعاوى الحسبة</a:t>
            </a:r>
            <a:r>
              <a:rPr lang="ar-SA" dirty="0" smtClean="0">
                <a:solidFill>
                  <a:srgbClr val="0070C0"/>
                </a:solidFill>
              </a:rPr>
              <a:t> أمام المحاكم الشرعية على مالكي القنوات الفضائية ، أو على القائمين بالاتصال ( رجال الإعلام ) الذين يتبين مدى نفوذهم المستقل في مؤسسات إعلامية أو برامج معينة تسيء إلى المجتمع ، أو تنال من قيمه وأخلاقه.</a:t>
            </a:r>
          </a:p>
          <a:p>
            <a:pPr marL="0" indent="0">
              <a:buNone/>
            </a:pPr>
            <a:endParaRPr lang="ar-SA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rgbClr val="0070C0"/>
                </a:solidFill>
                <a:latin typeface="ae_Ouhod" pitchFamily="34" charset="-78"/>
                <a:cs typeface="ae_Ouhod" pitchFamily="34" charset="-78"/>
              </a:rPr>
              <a:t>- مقاضاة الوسائل الإعلامية</a:t>
            </a:r>
            <a:r>
              <a:rPr lang="ar-SA" dirty="0" smtClean="0">
                <a:solidFill>
                  <a:srgbClr val="0070C0"/>
                </a:solidFill>
              </a:rPr>
              <a:t> المتجاوزة في برامجها ومضامينها الحدود القيمية والاجتماعية وفقاً لما نصَّت عليه مواثيق الشرف الإعلامية في الوطن العربي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ar-SA" b="1" dirty="0" smtClean="0">
                <a:solidFill>
                  <a:srgbClr val="0070C0"/>
                </a:solidFill>
                <a:latin typeface="ae_Ouhod" pitchFamily="34" charset="-78"/>
                <a:cs typeface="ae_Ouhod" pitchFamily="34" charset="-78"/>
              </a:rPr>
              <a:t>سنّ القوانين ، واقتراح الضوابط لسوق الإعلان التجاري السعودي في</a:t>
            </a:r>
            <a:r>
              <a:rPr lang="ar-SA" dirty="0" smtClean="0">
                <a:solidFill>
                  <a:srgbClr val="0070C0"/>
                </a:solidFill>
                <a:latin typeface="ae_Ouhod" pitchFamily="34" charset="-78"/>
                <a:cs typeface="ae_Ouhod" pitchFamily="34" charset="-78"/>
              </a:rPr>
              <a:t>  </a:t>
            </a:r>
            <a:r>
              <a:rPr lang="ar-SA" b="1" dirty="0" smtClean="0">
                <a:solidFill>
                  <a:srgbClr val="0070C0"/>
                </a:solidFill>
                <a:latin typeface="ae_Ouhod" pitchFamily="34" charset="-78"/>
                <a:cs typeface="ae_Ouhod" pitchFamily="34" charset="-78"/>
              </a:rPr>
              <a:t>مؤسسات الإعلام العربي</a:t>
            </a:r>
            <a:r>
              <a:rPr lang="ar-SA" dirty="0" smtClean="0">
                <a:solidFill>
                  <a:srgbClr val="0070C0"/>
                </a:solidFill>
                <a:latin typeface="ae_Ouhod" pitchFamily="34" charset="-78"/>
                <a:cs typeface="ae_Ouhod" pitchFamily="34" charset="-78"/>
              </a:rPr>
              <a:t> ، </a:t>
            </a:r>
            <a:r>
              <a:rPr lang="ar-SA" dirty="0" smtClean="0">
                <a:solidFill>
                  <a:srgbClr val="0070C0"/>
                </a:solidFill>
              </a:rPr>
              <a:t>وبخاصة في القنوات الفضائية . فكما أن هناك ضوابط لاستخدام الانترنت في المملكة. وضوابط للإعلان التجاري في وسائل الإعلام السعودية ، فإنه يجب أن تكون هناك معايير ثقافية وضوابط أخلاقية للإعلان التجاري السعودي في وسائل الإعلام العربية 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ar-SA" dirty="0" smtClean="0">
              <a:solidFill>
                <a:srgbClr val="0070C0"/>
              </a:solidFill>
            </a:endParaRPr>
          </a:p>
          <a:p>
            <a:pPr algn="just"/>
            <a:r>
              <a:rPr lang="ar-SA" b="1" dirty="0" smtClean="0">
                <a:solidFill>
                  <a:srgbClr val="0070C0"/>
                </a:solidFill>
                <a:latin typeface="ae_Ouhod" pitchFamily="34" charset="-78"/>
                <a:cs typeface="ae_Ouhod" pitchFamily="34" charset="-78"/>
              </a:rPr>
              <a:t>إنشاء جمعيات - ضمن منظومة مؤسسات المجتمع المدني - تكون مهمتها حماية المجتمع من مضامين وسائل الإعلام غير الهادفة </a:t>
            </a:r>
            <a:r>
              <a:rPr lang="ar-SA" dirty="0" smtClean="0">
                <a:solidFill>
                  <a:srgbClr val="0070C0"/>
                </a:solidFill>
              </a:rPr>
              <a:t>فإن إنشاء منظمات جديدة لحماية المجتمع من وسائل الإعلام أو دعم الجمعيات القائمة وتشجيعها هو عمل حضاري يدعو إلى احترام الجمهور ، وحماية أخلاقه ، وكفّه عن التمادي في الترفيه غير البريء الذي يخرم بنيان المجتمع ، ويقضي على ما تبقى فيه من قيم الفضيلة والأخلاق.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</a:rPr>
              <a:t>عمل الطلاب:                            الرقم الجامعي:</a:t>
            </a: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</a:rPr>
              <a:t>فارس الرخيص                         431104910</a:t>
            </a: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</a:rPr>
              <a:t>فهد الجابري                             </a:t>
            </a: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</a:rPr>
              <a:t>عبدالرحمن الأسمري                   419005052</a:t>
            </a: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</a:rPr>
              <a:t>ناصر الشمري                          429102587</a:t>
            </a: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</a:rPr>
              <a:t>محمد الضويان</a:t>
            </a:r>
            <a:endParaRPr lang="ar-SA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C13ADE45C40BF04F94463A55316ECC3B" ma:contentTypeVersion="1" ma:contentTypeDescription="إنشاء مستند جديد." ma:contentTypeScope="" ma:versionID="6c4b55ce737b9ef9d93c98e6beacd5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b0644a7e13efc998d0e8f4d0158f56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27DDDD-3C88-4A93-A1A8-B71DEE60C72C}"/>
</file>

<file path=customXml/itemProps2.xml><?xml version="1.0" encoding="utf-8"?>
<ds:datastoreItem xmlns:ds="http://schemas.openxmlformats.org/officeDocument/2006/customXml" ds:itemID="{5F813BE0-A003-46F4-B7FD-249F4056291B}"/>
</file>

<file path=customXml/itemProps3.xml><?xml version="1.0" encoding="utf-8"?>
<ds:datastoreItem xmlns:ds="http://schemas.openxmlformats.org/officeDocument/2006/customXml" ds:itemID="{80FB1DBD-F094-41F6-AF23-9232D2AE55E1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325</Words>
  <Application>Microsoft Office PowerPoint</Application>
  <PresentationFormat>On-screen Show (4:3)</PresentationFormat>
  <Paragraphs>39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              الإعلام الساقط</vt:lpstr>
      <vt:lpstr>الإعلام الساقط:</vt:lpstr>
      <vt:lpstr>ومن صور الإعلام الساقط تلك البرامج الغير هادفة لتحقيق مردود ديني أو علمي ,,,</vt:lpstr>
      <vt:lpstr>وهنا الإعلام الساقط  فيما يخص الإعلام الموجة للاطفال</vt:lpstr>
      <vt:lpstr>وهنا الاعلام الساقط بلا حدود واللذي يقع ضحيتة شريحة كبيرة من المراهقين</vt:lpstr>
      <vt:lpstr>ومن وسائل تفعيل المواجهة القانونية لتجاوزات المؤسسات الإعلامية ما يلي :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الأعلام الساقط</dc:title>
  <dc:creator>Fares</dc:creator>
  <cp:lastModifiedBy>user</cp:lastModifiedBy>
  <cp:revision>13</cp:revision>
  <dcterms:created xsi:type="dcterms:W3CDTF">2006-08-16T00:00:00Z</dcterms:created>
  <dcterms:modified xsi:type="dcterms:W3CDTF">2012-03-10T21:15:56Z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0x010100C13ADE45C40BF04F94463A55316ECC3B</vt:lpwstr>
  </property>
</Properties>
</file>