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387" r:id="rId2"/>
    <p:sldId id="386" r:id="rId3"/>
    <p:sldId id="388" r:id="rId4"/>
    <p:sldId id="389" r:id="rId5"/>
    <p:sldId id="390" r:id="rId6"/>
    <p:sldId id="418" r:id="rId7"/>
    <p:sldId id="419" r:id="rId8"/>
    <p:sldId id="416" r:id="rId9"/>
    <p:sldId id="393" r:id="rId10"/>
    <p:sldId id="394" r:id="rId11"/>
    <p:sldId id="395" r:id="rId12"/>
    <p:sldId id="401" r:id="rId13"/>
    <p:sldId id="402" r:id="rId14"/>
    <p:sldId id="403" r:id="rId15"/>
    <p:sldId id="414" r:id="rId16"/>
    <p:sldId id="415" r:id="rId17"/>
    <p:sldId id="405" r:id="rId18"/>
    <p:sldId id="413" r:id="rId19"/>
    <p:sldId id="406" r:id="rId20"/>
    <p:sldId id="407" r:id="rId21"/>
    <p:sldId id="408" r:id="rId22"/>
    <p:sldId id="409" r:id="rId23"/>
    <p:sldId id="412" r:id="rId24"/>
    <p:sldId id="380" r:id="rId25"/>
    <p:sldId id="370" r:id="rId26"/>
    <p:sldId id="368" r:id="rId27"/>
    <p:sldId id="369"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نمط فاتح 2 - تميي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50" d="100"/>
          <a:sy n="50" d="100"/>
        </p:scale>
        <p:origin x="-2058" y="-7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892D5E9-8F0B-4A2D-8889-EA2F7BBC102C}" type="datetimeFigureOut">
              <a:rPr lang="ar-SA" smtClean="0"/>
              <a:pPr/>
              <a:t>13/06/38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1B97FFE-C68E-4D81-9E06-22000AC42D90}" type="slidenum">
              <a:rPr lang="ar-SA" smtClean="0"/>
              <a:pPr/>
              <a:t>‹#›</a:t>
            </a:fld>
            <a:endParaRPr lang="ar-SA"/>
          </a:p>
        </p:txBody>
      </p:sp>
    </p:spTree>
    <p:extLst>
      <p:ext uri="{BB962C8B-B14F-4D97-AF65-F5344CB8AC3E}">
        <p14:creationId xmlns:p14="http://schemas.microsoft.com/office/powerpoint/2010/main" val="30233891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1C5052A-894A-4B94-84FE-BF546B43A4BE}" type="datetimeFigureOut">
              <a:rPr lang="ar-SA" smtClean="0"/>
              <a:pPr/>
              <a:t>13/06/38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6E155D8-0C5A-47FF-A95F-9763FA823064}" type="slidenum">
              <a:rPr lang="ar-SA" smtClean="0"/>
              <a:pPr/>
              <a:t>‹#›</a:t>
            </a:fld>
            <a:endParaRPr lang="ar-SA"/>
          </a:p>
        </p:txBody>
      </p:sp>
    </p:spTree>
    <p:extLst>
      <p:ext uri="{BB962C8B-B14F-4D97-AF65-F5344CB8AC3E}">
        <p14:creationId xmlns:p14="http://schemas.microsoft.com/office/powerpoint/2010/main" val="50343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1C5052A-894A-4B94-84FE-BF546B43A4BE}" type="datetimeFigureOut">
              <a:rPr lang="ar-SA" smtClean="0"/>
              <a:pPr/>
              <a:t>13/06/38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6E155D8-0C5A-47FF-A95F-9763FA823064}" type="slidenum">
              <a:rPr lang="ar-SA" smtClean="0"/>
              <a:pPr/>
              <a:t>‹#›</a:t>
            </a:fld>
            <a:endParaRPr lang="ar-SA"/>
          </a:p>
        </p:txBody>
      </p:sp>
    </p:spTree>
    <p:extLst>
      <p:ext uri="{BB962C8B-B14F-4D97-AF65-F5344CB8AC3E}">
        <p14:creationId xmlns:p14="http://schemas.microsoft.com/office/powerpoint/2010/main" val="393450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1C5052A-894A-4B94-84FE-BF546B43A4BE}" type="datetimeFigureOut">
              <a:rPr lang="ar-SA" smtClean="0"/>
              <a:pPr/>
              <a:t>13/06/38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6E155D8-0C5A-47FF-A95F-9763FA823064}" type="slidenum">
              <a:rPr lang="ar-SA" smtClean="0"/>
              <a:pPr/>
              <a:t>‹#›</a:t>
            </a:fld>
            <a:endParaRPr lang="ar-SA"/>
          </a:p>
        </p:txBody>
      </p:sp>
    </p:spTree>
    <p:extLst>
      <p:ext uri="{BB962C8B-B14F-4D97-AF65-F5344CB8AC3E}">
        <p14:creationId xmlns:p14="http://schemas.microsoft.com/office/powerpoint/2010/main" val="299130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1C5052A-894A-4B94-84FE-BF546B43A4BE}" type="datetimeFigureOut">
              <a:rPr lang="ar-SA" smtClean="0"/>
              <a:pPr/>
              <a:t>13/06/38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6E155D8-0C5A-47FF-A95F-9763FA823064}" type="slidenum">
              <a:rPr lang="ar-SA" smtClean="0"/>
              <a:pPr/>
              <a:t>‹#›</a:t>
            </a:fld>
            <a:endParaRPr lang="ar-SA"/>
          </a:p>
        </p:txBody>
      </p:sp>
    </p:spTree>
    <p:extLst>
      <p:ext uri="{BB962C8B-B14F-4D97-AF65-F5344CB8AC3E}">
        <p14:creationId xmlns:p14="http://schemas.microsoft.com/office/powerpoint/2010/main" val="222165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1C5052A-894A-4B94-84FE-BF546B43A4BE}" type="datetimeFigureOut">
              <a:rPr lang="ar-SA" smtClean="0"/>
              <a:pPr/>
              <a:t>13/06/38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6E155D8-0C5A-47FF-A95F-9763FA823064}" type="slidenum">
              <a:rPr lang="ar-SA" smtClean="0"/>
              <a:pPr/>
              <a:t>‹#›</a:t>
            </a:fld>
            <a:endParaRPr lang="ar-SA"/>
          </a:p>
        </p:txBody>
      </p:sp>
    </p:spTree>
    <p:extLst>
      <p:ext uri="{BB962C8B-B14F-4D97-AF65-F5344CB8AC3E}">
        <p14:creationId xmlns:p14="http://schemas.microsoft.com/office/powerpoint/2010/main" val="304031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1C5052A-894A-4B94-84FE-BF546B43A4BE}" type="datetimeFigureOut">
              <a:rPr lang="ar-SA" smtClean="0"/>
              <a:pPr/>
              <a:t>13/06/38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6E155D8-0C5A-47FF-A95F-9763FA823064}" type="slidenum">
              <a:rPr lang="ar-SA" smtClean="0"/>
              <a:pPr/>
              <a:t>‹#›</a:t>
            </a:fld>
            <a:endParaRPr lang="ar-SA"/>
          </a:p>
        </p:txBody>
      </p:sp>
    </p:spTree>
    <p:extLst>
      <p:ext uri="{BB962C8B-B14F-4D97-AF65-F5344CB8AC3E}">
        <p14:creationId xmlns:p14="http://schemas.microsoft.com/office/powerpoint/2010/main" val="392403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1C5052A-894A-4B94-84FE-BF546B43A4BE}" type="datetimeFigureOut">
              <a:rPr lang="ar-SA" smtClean="0"/>
              <a:pPr/>
              <a:t>13/06/38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6E155D8-0C5A-47FF-A95F-9763FA823064}" type="slidenum">
              <a:rPr lang="ar-SA" smtClean="0"/>
              <a:pPr/>
              <a:t>‹#›</a:t>
            </a:fld>
            <a:endParaRPr lang="ar-SA"/>
          </a:p>
        </p:txBody>
      </p:sp>
    </p:spTree>
    <p:extLst>
      <p:ext uri="{BB962C8B-B14F-4D97-AF65-F5344CB8AC3E}">
        <p14:creationId xmlns:p14="http://schemas.microsoft.com/office/powerpoint/2010/main" val="78691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1C5052A-894A-4B94-84FE-BF546B43A4BE}" type="datetimeFigureOut">
              <a:rPr lang="ar-SA" smtClean="0"/>
              <a:pPr/>
              <a:t>13/06/38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6E155D8-0C5A-47FF-A95F-9763FA823064}" type="slidenum">
              <a:rPr lang="ar-SA" smtClean="0"/>
              <a:pPr/>
              <a:t>‹#›</a:t>
            </a:fld>
            <a:endParaRPr lang="ar-SA"/>
          </a:p>
        </p:txBody>
      </p:sp>
    </p:spTree>
    <p:extLst>
      <p:ext uri="{BB962C8B-B14F-4D97-AF65-F5344CB8AC3E}">
        <p14:creationId xmlns:p14="http://schemas.microsoft.com/office/powerpoint/2010/main" val="48318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1C5052A-894A-4B94-84FE-BF546B43A4BE}" type="datetimeFigureOut">
              <a:rPr lang="ar-SA" smtClean="0"/>
              <a:pPr/>
              <a:t>13/06/38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6E155D8-0C5A-47FF-A95F-9763FA823064}" type="slidenum">
              <a:rPr lang="ar-SA" smtClean="0"/>
              <a:pPr/>
              <a:t>‹#›</a:t>
            </a:fld>
            <a:endParaRPr lang="ar-SA"/>
          </a:p>
        </p:txBody>
      </p:sp>
    </p:spTree>
    <p:extLst>
      <p:ext uri="{BB962C8B-B14F-4D97-AF65-F5344CB8AC3E}">
        <p14:creationId xmlns:p14="http://schemas.microsoft.com/office/powerpoint/2010/main" val="10893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1C5052A-894A-4B94-84FE-BF546B43A4BE}" type="datetimeFigureOut">
              <a:rPr lang="ar-SA" smtClean="0"/>
              <a:pPr/>
              <a:t>13/06/38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6E155D8-0C5A-47FF-A95F-9763FA823064}" type="slidenum">
              <a:rPr lang="ar-SA" smtClean="0"/>
              <a:pPr/>
              <a:t>‹#›</a:t>
            </a:fld>
            <a:endParaRPr lang="ar-SA"/>
          </a:p>
        </p:txBody>
      </p:sp>
    </p:spTree>
    <p:extLst>
      <p:ext uri="{BB962C8B-B14F-4D97-AF65-F5344CB8AC3E}">
        <p14:creationId xmlns:p14="http://schemas.microsoft.com/office/powerpoint/2010/main" val="113041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1C5052A-894A-4B94-84FE-BF546B43A4BE}" type="datetimeFigureOut">
              <a:rPr lang="ar-SA" smtClean="0"/>
              <a:pPr/>
              <a:t>13/06/38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6E155D8-0C5A-47FF-A95F-9763FA823064}" type="slidenum">
              <a:rPr lang="ar-SA" smtClean="0"/>
              <a:pPr/>
              <a:t>‹#›</a:t>
            </a:fld>
            <a:endParaRPr lang="ar-SA"/>
          </a:p>
        </p:txBody>
      </p:sp>
    </p:spTree>
    <p:extLst>
      <p:ext uri="{BB962C8B-B14F-4D97-AF65-F5344CB8AC3E}">
        <p14:creationId xmlns:p14="http://schemas.microsoft.com/office/powerpoint/2010/main" val="301800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1C5052A-894A-4B94-84FE-BF546B43A4BE}" type="datetimeFigureOut">
              <a:rPr lang="ar-SA" smtClean="0"/>
              <a:pPr/>
              <a:t>13/06/38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6E155D8-0C5A-47FF-A95F-9763FA823064}" type="slidenum">
              <a:rPr lang="ar-SA" smtClean="0"/>
              <a:pPr/>
              <a:t>‹#›</a:t>
            </a:fld>
            <a:endParaRPr lang="ar-SA"/>
          </a:p>
        </p:txBody>
      </p:sp>
    </p:spTree>
    <p:extLst>
      <p:ext uri="{BB962C8B-B14F-4D97-AF65-F5344CB8AC3E}">
        <p14:creationId xmlns:p14="http://schemas.microsoft.com/office/powerpoint/2010/main" val="231502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7.xml"/><Relationship Id="rId5" Type="http://schemas.openxmlformats.org/officeDocument/2006/relationships/image" Target="../media/image240.png"/><Relationship Id="rId4" Type="http://schemas.openxmlformats.org/officeDocument/2006/relationships/image" Target="../media/image2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0.png"/><Relationship Id="rId4" Type="http://schemas.openxmlformats.org/officeDocument/2006/relationships/image" Target="../media/image6.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7.xml"/><Relationship Id="rId5" Type="http://schemas.openxmlformats.org/officeDocument/2006/relationships/image" Target="../media/image290.png"/><Relationship Id="rId4" Type="http://schemas.openxmlformats.org/officeDocument/2006/relationships/image" Target="../media/image280.png"/></Relationships>
</file>

<file path=ppt/slides/_rels/slide23.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539552" y="1196752"/>
            <a:ext cx="8064896" cy="252028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smtClean="0">
              <a:solidFill>
                <a:srgbClr val="FF0000"/>
              </a:solidFill>
            </a:endParaRPr>
          </a:p>
          <a:p>
            <a:pPr algn="ctr"/>
            <a:r>
              <a:rPr lang="ar-SA" sz="4400" b="1" dirty="0" smtClean="0">
                <a:solidFill>
                  <a:srgbClr val="FF0000"/>
                </a:solidFill>
              </a:rPr>
              <a:t>المحاضرة الثانية</a:t>
            </a:r>
          </a:p>
          <a:p>
            <a:pPr algn="ctr"/>
            <a:endParaRPr lang="ar-SA" sz="4400" b="1" dirty="0" smtClean="0">
              <a:solidFill>
                <a:srgbClr val="002060"/>
              </a:solidFill>
            </a:endParaRPr>
          </a:p>
          <a:p>
            <a:pPr algn="ctr"/>
            <a:r>
              <a:rPr lang="ar-SA" sz="4400" b="1" dirty="0" smtClean="0">
                <a:solidFill>
                  <a:srgbClr val="002060"/>
                </a:solidFill>
              </a:rPr>
              <a:t>مقاييس النزعة المركزية والتشتت</a:t>
            </a:r>
          </a:p>
        </p:txBody>
      </p:sp>
      <p:sp>
        <p:nvSpPr>
          <p:cNvPr id="5" name="مستطيل مستدير الزوايا 4"/>
          <p:cNvSpPr/>
          <p:nvPr/>
        </p:nvSpPr>
        <p:spPr>
          <a:xfrm>
            <a:off x="4572000" y="4365104"/>
            <a:ext cx="4320480" cy="1368152"/>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smtClean="0">
                <a:solidFill>
                  <a:srgbClr val="00B050"/>
                </a:solidFill>
              </a:rPr>
              <a:t>الجلسة الأولى :</a:t>
            </a:r>
            <a:r>
              <a:rPr lang="ar-SA" sz="3600" b="1" dirty="0">
                <a:solidFill>
                  <a:srgbClr val="00B050"/>
                </a:solidFill>
              </a:rPr>
              <a:t> </a:t>
            </a:r>
            <a:endParaRPr lang="ar-SA" sz="3600" b="1" dirty="0" smtClean="0">
              <a:solidFill>
                <a:srgbClr val="00B050"/>
              </a:solidFill>
            </a:endParaRPr>
          </a:p>
          <a:p>
            <a:pPr algn="ctr"/>
            <a:r>
              <a:rPr lang="ar-SA" sz="3600" b="1" dirty="0" smtClean="0">
                <a:solidFill>
                  <a:srgbClr val="00B050"/>
                </a:solidFill>
              </a:rPr>
              <a:t>(مقاييس النزعة المركزية)</a:t>
            </a:r>
          </a:p>
        </p:txBody>
      </p:sp>
      <p:sp>
        <p:nvSpPr>
          <p:cNvPr id="6" name="مستطيل مستدير الزوايا 5"/>
          <p:cNvSpPr/>
          <p:nvPr/>
        </p:nvSpPr>
        <p:spPr>
          <a:xfrm>
            <a:off x="107504" y="4365104"/>
            <a:ext cx="4320480" cy="1368152"/>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smtClean="0">
                <a:solidFill>
                  <a:srgbClr val="00B050"/>
                </a:solidFill>
              </a:rPr>
              <a:t>الجلسة الثانية: </a:t>
            </a:r>
          </a:p>
          <a:p>
            <a:pPr algn="ctr"/>
            <a:r>
              <a:rPr lang="ar-SA" sz="3600" b="1" dirty="0" smtClean="0">
                <a:solidFill>
                  <a:srgbClr val="00B050"/>
                </a:solidFill>
              </a:rPr>
              <a:t>(مقاييس التشتت)</a:t>
            </a:r>
          </a:p>
        </p:txBody>
      </p:sp>
    </p:spTree>
    <p:extLst>
      <p:ext uri="{BB962C8B-B14F-4D97-AF65-F5344CB8AC3E}">
        <p14:creationId xmlns:p14="http://schemas.microsoft.com/office/powerpoint/2010/main" val="1594162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9305" t="18222" r="6806" b="18222"/>
          <a:stretch/>
        </p:blipFill>
        <p:spPr bwMode="auto">
          <a:xfrm>
            <a:off x="107504" y="1706116"/>
            <a:ext cx="8784976" cy="481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4553744" y="836712"/>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الوسيط</a:t>
            </a:r>
            <a:endParaRPr lang="en-US" sz="1600" b="1" dirty="0">
              <a:ea typeface="Calibri"/>
              <a:cs typeface="Arial"/>
            </a:endParaRPr>
          </a:p>
        </p:txBody>
      </p:sp>
    </p:spTree>
    <p:extLst>
      <p:ext uri="{BB962C8B-B14F-4D97-AF65-F5344CB8AC3E}">
        <p14:creationId xmlns:p14="http://schemas.microsoft.com/office/powerpoint/2010/main" val="3071259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553744" y="836712"/>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المنوال </a:t>
            </a:r>
            <a:r>
              <a:rPr lang="en-US" sz="2800" b="1" dirty="0" smtClean="0"/>
              <a:t>Mode</a:t>
            </a:r>
            <a:endParaRPr lang="en-US" sz="1600" b="1" dirty="0">
              <a:ea typeface="Calibri"/>
              <a:cs typeface="Arial"/>
            </a:endParaRPr>
          </a:p>
        </p:txBody>
      </p:sp>
      <p:sp>
        <p:nvSpPr>
          <p:cNvPr id="6" name="مستطيل 5"/>
          <p:cNvSpPr/>
          <p:nvPr/>
        </p:nvSpPr>
        <p:spPr>
          <a:xfrm>
            <a:off x="467544" y="1844824"/>
            <a:ext cx="7848872"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2400" b="1" dirty="0"/>
              <a:t>المنوال لمجموعة من القيم </a:t>
            </a:r>
            <a:r>
              <a:rPr lang="ar-SA" sz="2400" b="1" dirty="0" smtClean="0"/>
              <a:t>هو: القيمة </a:t>
            </a:r>
            <a:r>
              <a:rPr lang="ar-SA" sz="2400" b="1" dirty="0"/>
              <a:t>التي تتكرر أكثر من غيرها ، أو القيمة الأكثر شيوعاً . وقد لا يكون للقيم منوال وقد يوجد أكثر من منوال واحد</a:t>
            </a:r>
            <a:r>
              <a:rPr lang="en-US" sz="2400" b="1" dirty="0"/>
              <a:t>. </a:t>
            </a:r>
          </a:p>
        </p:txBody>
      </p:sp>
      <p:sp>
        <p:nvSpPr>
          <p:cNvPr id="7" name="مستطيل 6"/>
          <p:cNvSpPr/>
          <p:nvPr/>
        </p:nvSpPr>
        <p:spPr>
          <a:xfrm>
            <a:off x="539552" y="2924944"/>
            <a:ext cx="7740352" cy="954107"/>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ar-SA" sz="2800" b="1" dirty="0"/>
              <a:t>مـثال 1 - المجموعة </a:t>
            </a:r>
            <a:r>
              <a:rPr lang="ar-SA" sz="2800" b="1" dirty="0" smtClean="0"/>
              <a:t>22,5,7,9,9,9,10,10,11,12,18</a:t>
            </a:r>
          </a:p>
          <a:p>
            <a:r>
              <a:rPr lang="ar-SA" sz="2800" b="1" dirty="0" smtClean="0"/>
              <a:t> </a:t>
            </a:r>
            <a:r>
              <a:rPr lang="ar-SA" sz="2800" b="1" dirty="0"/>
              <a:t>لها منوال واحد وهو 9</a:t>
            </a:r>
            <a:endParaRPr lang="ar-SA" sz="2800" dirty="0"/>
          </a:p>
        </p:txBody>
      </p:sp>
      <p:sp>
        <p:nvSpPr>
          <p:cNvPr id="9" name="مستطيل 8"/>
          <p:cNvSpPr/>
          <p:nvPr/>
        </p:nvSpPr>
        <p:spPr>
          <a:xfrm>
            <a:off x="539552" y="4059069"/>
            <a:ext cx="7740352" cy="954107"/>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ar-SA" sz="2800" b="1" dirty="0"/>
              <a:t>مــــثال 2 </a:t>
            </a:r>
            <a:r>
              <a:rPr lang="ar-SA" sz="2800" b="1" dirty="0" smtClean="0"/>
              <a:t>– المجموعة </a:t>
            </a:r>
            <a:r>
              <a:rPr lang="ar-SA" sz="2800" b="1" dirty="0"/>
              <a:t>3,5,8,10,15,16 </a:t>
            </a:r>
            <a:endParaRPr lang="ar-SA" sz="2800" b="1" dirty="0" smtClean="0"/>
          </a:p>
          <a:p>
            <a:r>
              <a:rPr lang="ar-SA" sz="2800" b="1" dirty="0" smtClean="0"/>
              <a:t>ليس </a:t>
            </a:r>
            <a:r>
              <a:rPr lang="ar-SA" sz="2800" b="1" dirty="0"/>
              <a:t>لها منوال</a:t>
            </a:r>
            <a:r>
              <a:rPr lang="en-US" sz="2800" b="1" dirty="0"/>
              <a:t> </a:t>
            </a:r>
            <a:endParaRPr lang="ar-SA" sz="2800" dirty="0"/>
          </a:p>
        </p:txBody>
      </p:sp>
      <p:sp>
        <p:nvSpPr>
          <p:cNvPr id="10" name="مستطيل 9"/>
          <p:cNvSpPr/>
          <p:nvPr/>
        </p:nvSpPr>
        <p:spPr>
          <a:xfrm>
            <a:off x="539552" y="5139189"/>
            <a:ext cx="7740352" cy="954107"/>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ar-SA" sz="2800" b="1" dirty="0" smtClean="0"/>
              <a:t>مثال </a:t>
            </a:r>
            <a:r>
              <a:rPr lang="ar-SA" sz="2800" b="1" dirty="0"/>
              <a:t>3 - المجموعة 2,3,4,4,4,5,5,7,7,7,9 </a:t>
            </a:r>
            <a:endParaRPr lang="ar-SA" sz="2800" b="1" dirty="0" smtClean="0"/>
          </a:p>
          <a:p>
            <a:r>
              <a:rPr lang="ar-SA" sz="2800" b="1" dirty="0" smtClean="0"/>
              <a:t>لها </a:t>
            </a:r>
            <a:r>
              <a:rPr lang="ar-SA" sz="2800" b="1" dirty="0"/>
              <a:t>منوالان وهما </a:t>
            </a:r>
            <a:r>
              <a:rPr lang="ar-SA" sz="2800" b="1" dirty="0" smtClean="0"/>
              <a:t>7,4      وتسمى </a:t>
            </a:r>
            <a:r>
              <a:rPr lang="ar-SA" sz="2800" b="1" dirty="0"/>
              <a:t>مجموعة ذات </a:t>
            </a:r>
            <a:r>
              <a:rPr lang="ar-SA" sz="2800" b="1" dirty="0" smtClean="0"/>
              <a:t>منوالين</a:t>
            </a:r>
            <a:r>
              <a:rPr lang="en-US" sz="2800" b="1" dirty="0" smtClean="0"/>
              <a:t> </a:t>
            </a:r>
            <a:endParaRPr lang="en-US" sz="2800" b="1" dirty="0"/>
          </a:p>
        </p:txBody>
      </p:sp>
    </p:spTree>
    <p:extLst>
      <p:ext uri="{BB962C8B-B14F-4D97-AF65-F5344CB8AC3E}">
        <p14:creationId xmlns:p14="http://schemas.microsoft.com/office/powerpoint/2010/main" val="2801615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395536" y="332656"/>
            <a:ext cx="8208912" cy="136815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4400" b="1" dirty="0" smtClean="0">
                <a:solidFill>
                  <a:srgbClr val="00B050"/>
                </a:solidFill>
              </a:rPr>
              <a:t>الجلسة الثانية: </a:t>
            </a:r>
          </a:p>
          <a:p>
            <a:pPr algn="ctr"/>
            <a:r>
              <a:rPr lang="ar-SA" sz="4400" b="1" dirty="0" smtClean="0">
                <a:solidFill>
                  <a:srgbClr val="00B050"/>
                </a:solidFill>
              </a:rPr>
              <a:t>(مقاييس التشتت)</a:t>
            </a:r>
          </a:p>
        </p:txBody>
      </p:sp>
      <p:sp>
        <p:nvSpPr>
          <p:cNvPr id="2" name="مستطيل 1"/>
          <p:cNvSpPr/>
          <p:nvPr/>
        </p:nvSpPr>
        <p:spPr>
          <a:xfrm>
            <a:off x="111611" y="2132856"/>
            <a:ext cx="8776762" cy="4176464"/>
          </a:xfrm>
          <a:prstGeom prst="rect">
            <a:avLst/>
          </a:prstGeom>
        </p:spPr>
        <p:txBody>
          <a:bodyPr wrap="square">
            <a:noAutofit/>
          </a:bodyPr>
          <a:lstStyle/>
          <a:p>
            <a:r>
              <a:rPr lang="ar-SA" sz="3200" b="1" dirty="0">
                <a:solidFill>
                  <a:srgbClr val="FF0000"/>
                </a:solidFill>
              </a:rPr>
              <a:t>من المتوقع من الطالب في نهاية هذه الجلسة أن يكون قادرا على:</a:t>
            </a:r>
          </a:p>
          <a:p>
            <a:pPr marL="742950" indent="-742950">
              <a:buFont typeface="+mj-lt"/>
              <a:buAutoNum type="arabicPeriod"/>
            </a:pPr>
            <a:r>
              <a:rPr lang="ar-SA" sz="3200" b="1" dirty="0" smtClean="0">
                <a:solidFill>
                  <a:srgbClr val="002060"/>
                </a:solidFill>
              </a:rPr>
              <a:t>شرح معنى تشتت البيانات.</a:t>
            </a:r>
          </a:p>
          <a:p>
            <a:pPr marL="742950" indent="-742950">
              <a:buFont typeface="+mj-lt"/>
              <a:buAutoNum type="arabicPeriod"/>
            </a:pPr>
            <a:r>
              <a:rPr lang="ar-SA" sz="3200" b="1" dirty="0" smtClean="0">
                <a:solidFill>
                  <a:srgbClr val="002060"/>
                </a:solidFill>
              </a:rPr>
              <a:t>حساب المدى.</a:t>
            </a:r>
            <a:endParaRPr lang="ar-SA" sz="3200" b="1" dirty="0">
              <a:solidFill>
                <a:srgbClr val="002060"/>
              </a:solidFill>
            </a:endParaRPr>
          </a:p>
          <a:p>
            <a:pPr marL="742950" indent="-742950">
              <a:buFont typeface="+mj-lt"/>
              <a:buAutoNum type="arabicPeriod"/>
            </a:pPr>
            <a:r>
              <a:rPr lang="ar-SA" sz="3200" b="1" dirty="0" smtClean="0">
                <a:solidFill>
                  <a:srgbClr val="002060"/>
                </a:solidFill>
              </a:rPr>
              <a:t>حساب التباين.</a:t>
            </a:r>
            <a:endParaRPr lang="ar-SA" sz="3200" b="1" dirty="0">
              <a:solidFill>
                <a:srgbClr val="002060"/>
              </a:solidFill>
            </a:endParaRPr>
          </a:p>
          <a:p>
            <a:pPr marL="742950" indent="-742950">
              <a:buFont typeface="+mj-lt"/>
              <a:buAutoNum type="arabicPeriod"/>
            </a:pPr>
            <a:r>
              <a:rPr lang="ar-SA" sz="3200" b="1" dirty="0" smtClean="0">
                <a:solidFill>
                  <a:srgbClr val="002060"/>
                </a:solidFill>
              </a:rPr>
              <a:t>حساب الانحراف المعياري.</a:t>
            </a:r>
          </a:p>
          <a:p>
            <a:pPr marL="742950" indent="-742950">
              <a:buFont typeface="+mj-lt"/>
              <a:buAutoNum type="arabicPeriod"/>
            </a:pPr>
            <a:r>
              <a:rPr lang="ar-SA" sz="3200" b="1" dirty="0" smtClean="0">
                <a:solidFill>
                  <a:srgbClr val="002060"/>
                </a:solidFill>
              </a:rPr>
              <a:t>حساب التغاير.</a:t>
            </a:r>
          </a:p>
          <a:p>
            <a:pPr marL="742950" indent="-742950">
              <a:buFont typeface="+mj-lt"/>
              <a:buAutoNum type="arabicPeriod"/>
            </a:pPr>
            <a:endParaRPr lang="ar-SA" sz="3200" b="1" dirty="0">
              <a:solidFill>
                <a:srgbClr val="002060"/>
              </a:solidFill>
            </a:endParaRPr>
          </a:p>
        </p:txBody>
      </p:sp>
    </p:spTree>
    <p:extLst>
      <p:ext uri="{BB962C8B-B14F-4D97-AF65-F5344CB8AC3E}">
        <p14:creationId xmlns:p14="http://schemas.microsoft.com/office/powerpoint/2010/main" val="2266435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395536" y="332656"/>
            <a:ext cx="8208912" cy="136815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4400" b="1" dirty="0" smtClean="0">
                <a:solidFill>
                  <a:srgbClr val="00B050"/>
                </a:solidFill>
              </a:rPr>
              <a:t>الجلسة الثانية: </a:t>
            </a:r>
          </a:p>
          <a:p>
            <a:pPr algn="ctr"/>
            <a:r>
              <a:rPr lang="ar-SA" sz="4400" b="1" dirty="0" smtClean="0">
                <a:solidFill>
                  <a:srgbClr val="00B050"/>
                </a:solidFill>
              </a:rPr>
              <a:t>(مقاييس التشتت)</a:t>
            </a:r>
          </a:p>
        </p:txBody>
      </p:sp>
      <p:sp>
        <p:nvSpPr>
          <p:cNvPr id="2" name="مستطيل 1"/>
          <p:cNvSpPr/>
          <p:nvPr/>
        </p:nvSpPr>
        <p:spPr>
          <a:xfrm>
            <a:off x="467544" y="2132856"/>
            <a:ext cx="8136904" cy="4176464"/>
          </a:xfrm>
          <a:prstGeom prst="rect">
            <a:avLst/>
          </a:prstGeom>
        </p:spPr>
        <p:txBody>
          <a:bodyPr wrap="square">
            <a:noAutofit/>
          </a:bodyPr>
          <a:lstStyle/>
          <a:p>
            <a:r>
              <a:rPr lang="ar-SA" sz="3200" b="1" dirty="0" smtClean="0">
                <a:solidFill>
                  <a:srgbClr val="FF0000"/>
                </a:solidFill>
              </a:rPr>
              <a:t>عناصر الجلسة الأولى:                          (75 دقيقة)</a:t>
            </a:r>
            <a:endParaRPr lang="ar-SA" sz="3200" b="1" dirty="0">
              <a:solidFill>
                <a:srgbClr val="FF0000"/>
              </a:solidFill>
            </a:endParaRPr>
          </a:p>
          <a:p>
            <a:pPr marL="742950" indent="-742950">
              <a:buFont typeface="+mj-lt"/>
              <a:buAutoNum type="arabicPeriod"/>
            </a:pPr>
            <a:r>
              <a:rPr lang="ar-SA" sz="3200" b="1" dirty="0" smtClean="0">
                <a:solidFill>
                  <a:srgbClr val="002060"/>
                </a:solidFill>
              </a:rPr>
              <a:t>مفهوم التشتت.</a:t>
            </a:r>
          </a:p>
          <a:p>
            <a:pPr marL="742950" indent="-742950">
              <a:buFont typeface="+mj-lt"/>
              <a:buAutoNum type="arabicPeriod"/>
            </a:pPr>
            <a:r>
              <a:rPr lang="ar-SA" sz="3200" b="1" dirty="0" smtClean="0">
                <a:solidFill>
                  <a:srgbClr val="002060"/>
                </a:solidFill>
              </a:rPr>
              <a:t>المدى.</a:t>
            </a:r>
          </a:p>
          <a:p>
            <a:pPr marL="742950" indent="-742950">
              <a:buFont typeface="+mj-lt"/>
              <a:buAutoNum type="arabicPeriod"/>
            </a:pPr>
            <a:r>
              <a:rPr lang="ar-SA" sz="3200" b="1" dirty="0" smtClean="0">
                <a:solidFill>
                  <a:srgbClr val="002060"/>
                </a:solidFill>
              </a:rPr>
              <a:t>التباين.</a:t>
            </a:r>
          </a:p>
          <a:p>
            <a:pPr marL="742950" indent="-742950">
              <a:buFont typeface="+mj-lt"/>
              <a:buAutoNum type="arabicPeriod"/>
            </a:pPr>
            <a:r>
              <a:rPr lang="ar-SA" sz="3200" b="1" dirty="0" smtClean="0">
                <a:solidFill>
                  <a:srgbClr val="002060"/>
                </a:solidFill>
              </a:rPr>
              <a:t>الانحراف المعياري.</a:t>
            </a:r>
          </a:p>
          <a:p>
            <a:pPr marL="742950" indent="-742950">
              <a:buFont typeface="+mj-lt"/>
              <a:buAutoNum type="arabicPeriod"/>
            </a:pPr>
            <a:r>
              <a:rPr lang="ar-SA" sz="3200" b="1" dirty="0" smtClean="0">
                <a:solidFill>
                  <a:srgbClr val="002060"/>
                </a:solidFill>
              </a:rPr>
              <a:t>التغاير.</a:t>
            </a:r>
          </a:p>
          <a:p>
            <a:pPr marL="742950" indent="-742950">
              <a:buFont typeface="+mj-lt"/>
              <a:buAutoNum type="arabicPeriod"/>
            </a:pPr>
            <a:endParaRPr lang="ar-SA" sz="3200" b="1" dirty="0">
              <a:solidFill>
                <a:srgbClr val="002060"/>
              </a:solidFill>
            </a:endParaRPr>
          </a:p>
        </p:txBody>
      </p:sp>
    </p:spTree>
    <p:extLst>
      <p:ext uri="{BB962C8B-B14F-4D97-AF65-F5344CB8AC3E}">
        <p14:creationId xmlns:p14="http://schemas.microsoft.com/office/powerpoint/2010/main" val="1784193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057960"/>
            <a:ext cx="8784976" cy="1015663"/>
          </a:xfrm>
          <a:prstGeom prst="rect">
            <a:avLst/>
          </a:prstGeom>
          <a:solidFill>
            <a:schemeClr val="accent3">
              <a:lumMod val="20000"/>
              <a:lumOff val="80000"/>
            </a:schemeClr>
          </a:solidFill>
          <a:ln>
            <a:solidFill>
              <a:srgbClr val="0070C0"/>
            </a:solidFill>
          </a:ln>
        </p:spPr>
        <p:txBody>
          <a:bodyPr wrap="square">
            <a:spAutoFit/>
          </a:bodyPr>
          <a:lstStyle/>
          <a:p>
            <a:pPr algn="r">
              <a:lnSpc>
                <a:spcPct val="150000"/>
              </a:lnSpc>
            </a:pPr>
            <a:r>
              <a:rPr lang="ar-SA" sz="4000" b="1" dirty="0"/>
              <a:t>المجموعة الأولى :   </a:t>
            </a:r>
            <a:r>
              <a:rPr lang="en-US" sz="4000" b="1" dirty="0"/>
              <a:t>5 , 6 , 8 , 10 , 12 , 14 , </a:t>
            </a:r>
            <a:r>
              <a:rPr lang="en-US" sz="4000" b="1" dirty="0" smtClean="0"/>
              <a:t>15</a:t>
            </a:r>
          </a:p>
        </p:txBody>
      </p:sp>
      <p:sp>
        <p:nvSpPr>
          <p:cNvPr id="3" name="مستطيل 2"/>
          <p:cNvSpPr/>
          <p:nvPr/>
        </p:nvSpPr>
        <p:spPr>
          <a:xfrm>
            <a:off x="4553744" y="352734"/>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التشتت</a:t>
            </a:r>
            <a:endParaRPr lang="en-US" sz="1600" b="1" dirty="0">
              <a:ea typeface="Calibri"/>
              <a:cs typeface="Arial"/>
            </a:endParaRPr>
          </a:p>
        </p:txBody>
      </p:sp>
      <p:sp>
        <p:nvSpPr>
          <p:cNvPr id="5" name="مستطيل 4"/>
          <p:cNvSpPr/>
          <p:nvPr/>
        </p:nvSpPr>
        <p:spPr>
          <a:xfrm>
            <a:off x="1788403" y="3297178"/>
            <a:ext cx="5402441" cy="707886"/>
          </a:xfrm>
          <a:prstGeom prst="rect">
            <a:avLst/>
          </a:prstGeom>
          <a:solidFill>
            <a:srgbClr val="FFFFCC"/>
          </a:solidFill>
          <a:ln>
            <a:solidFill>
              <a:srgbClr val="FFFFCC"/>
            </a:solidFill>
          </a:ln>
        </p:spPr>
        <p:txBody>
          <a:bodyPr wrap="square">
            <a:spAutoFit/>
          </a:bodyPr>
          <a:lstStyle/>
          <a:p>
            <a:r>
              <a:rPr lang="ar-SA" sz="4000" b="1" dirty="0">
                <a:solidFill>
                  <a:srgbClr val="0070C0"/>
                </a:solidFill>
              </a:rPr>
              <a:t>احسب المتوسط لكل مجموعة</a:t>
            </a:r>
            <a:r>
              <a:rPr lang="ar-SA" sz="4000" b="1" dirty="0" smtClean="0">
                <a:solidFill>
                  <a:srgbClr val="0070C0"/>
                </a:solidFill>
              </a:rPr>
              <a:t>.</a:t>
            </a:r>
            <a:endParaRPr lang="ar-SA" sz="4000" b="1" dirty="0">
              <a:solidFill>
                <a:srgbClr val="0070C0"/>
              </a:solidFill>
            </a:endParaRPr>
          </a:p>
        </p:txBody>
      </p:sp>
      <p:sp>
        <p:nvSpPr>
          <p:cNvPr id="6" name="مستطيل 5"/>
          <p:cNvSpPr/>
          <p:nvPr/>
        </p:nvSpPr>
        <p:spPr>
          <a:xfrm>
            <a:off x="1788403" y="4078813"/>
            <a:ext cx="5402441" cy="646331"/>
          </a:xfrm>
          <a:prstGeom prst="rect">
            <a:avLst/>
          </a:prstGeom>
          <a:solidFill>
            <a:srgbClr val="FFFFCC"/>
          </a:solidFill>
          <a:ln>
            <a:solidFill>
              <a:srgbClr val="FFFFCC"/>
            </a:solidFill>
          </a:ln>
        </p:spPr>
        <p:txBody>
          <a:bodyPr wrap="none">
            <a:spAutoFit/>
          </a:bodyPr>
          <a:lstStyle/>
          <a:p>
            <a:r>
              <a:rPr lang="ar-SA" sz="3600" b="1" dirty="0">
                <a:solidFill>
                  <a:srgbClr val="C00000"/>
                </a:solidFill>
              </a:rPr>
              <a:t>ما الشي المختلف بين </a:t>
            </a:r>
            <a:r>
              <a:rPr lang="ar-SA" sz="3600" b="1" dirty="0" smtClean="0">
                <a:solidFill>
                  <a:srgbClr val="C00000"/>
                </a:solidFill>
              </a:rPr>
              <a:t>المجموعتين.</a:t>
            </a:r>
            <a:endParaRPr lang="en-US" sz="3600" b="1" dirty="0">
              <a:solidFill>
                <a:srgbClr val="C00000"/>
              </a:solidFill>
            </a:endParaRPr>
          </a:p>
        </p:txBody>
      </p:sp>
      <p:graphicFrame>
        <p:nvGraphicFramePr>
          <p:cNvPr id="7" name="جدول 6"/>
          <p:cNvGraphicFramePr>
            <a:graphicFrameLocks noGrp="1"/>
          </p:cNvGraphicFramePr>
          <p:nvPr>
            <p:extLst>
              <p:ext uri="{D42A27DB-BD31-4B8C-83A1-F6EECF244321}">
                <p14:modId xmlns:p14="http://schemas.microsoft.com/office/powerpoint/2010/main" val="2215132645"/>
              </p:ext>
            </p:extLst>
          </p:nvPr>
        </p:nvGraphicFramePr>
        <p:xfrm>
          <a:off x="107504" y="5301208"/>
          <a:ext cx="8747760" cy="714141"/>
        </p:xfrm>
        <a:graphic>
          <a:graphicData uri="http://schemas.openxmlformats.org/drawingml/2006/table">
            <a:tbl>
              <a:tblPr rtl="1" firstRow="1" bandRow="1">
                <a:tableStyleId>{5C22544A-7EE6-4342-B048-85BDC9FD1C3A}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124244">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1079">
                <a:tc gridSpan="2">
                  <a:txBody>
                    <a:bodyPr/>
                    <a:lstStyle/>
                    <a:p>
                      <a:pPr algn="ctr" rtl="0"/>
                      <a:r>
                        <a:rPr lang="en-US" sz="1800" b="1" dirty="0" smtClean="0"/>
                        <a:t>20</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rtl="0"/>
                      <a:endParaRPr lang="ar-S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rtl="0"/>
                      <a:r>
                        <a:rPr lang="en-US" sz="1800" b="1" dirty="0" smtClean="0"/>
                        <a:t>19</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18</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17</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16</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15</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14</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13</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12</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11</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solidFill>
                            <a:srgbClr val="C00000"/>
                          </a:solidFill>
                        </a:rPr>
                        <a:t>10</a:t>
                      </a:r>
                      <a:endParaRPr lang="ar-SA" sz="1800" b="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rtl="1"/>
                      <a:endParaRPr lang="ar-SA"/>
                    </a:p>
                  </a:txBody>
                  <a:tcPr/>
                </a:tc>
                <a:tc gridSpan="2">
                  <a:txBody>
                    <a:bodyPr/>
                    <a:lstStyle/>
                    <a:p>
                      <a:pPr algn="ctr" rtl="0"/>
                      <a:r>
                        <a:rPr lang="en-US" sz="1800" b="1" dirty="0" smtClean="0"/>
                        <a:t>9</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8</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7</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6</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5</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4</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3</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2</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1</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0"/>
                      <a:r>
                        <a:rPr lang="en-US" sz="1800" b="1" dirty="0" smtClean="0"/>
                        <a:t>0</a:t>
                      </a:r>
                      <a:endParaRPr lang="ar-SA"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ar-SA"/>
                    </a:p>
                  </a:txBody>
                  <a:tcPr/>
                </a:tc>
              </a:tr>
              <a:tr h="180741">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rtl="0"/>
                      <a:endParaRPr lang="ar-SA" sz="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11" name="مستطيل 10"/>
          <p:cNvSpPr/>
          <p:nvPr/>
        </p:nvSpPr>
        <p:spPr>
          <a:xfrm>
            <a:off x="179513" y="2197313"/>
            <a:ext cx="8784976" cy="1015663"/>
          </a:xfrm>
          <a:prstGeom prst="rect">
            <a:avLst/>
          </a:prstGeom>
          <a:solidFill>
            <a:schemeClr val="accent6">
              <a:lumMod val="40000"/>
              <a:lumOff val="60000"/>
            </a:schemeClr>
          </a:solidFill>
          <a:ln>
            <a:solidFill>
              <a:srgbClr val="0070C0"/>
            </a:solidFill>
          </a:ln>
        </p:spPr>
        <p:txBody>
          <a:bodyPr wrap="square">
            <a:spAutoFit/>
          </a:bodyPr>
          <a:lstStyle/>
          <a:p>
            <a:pPr>
              <a:lnSpc>
                <a:spcPct val="150000"/>
              </a:lnSpc>
            </a:pPr>
            <a:r>
              <a:rPr lang="ar-SA" sz="4000" b="1" dirty="0"/>
              <a:t>المجموعة الثانية : </a:t>
            </a:r>
            <a:r>
              <a:rPr lang="en-US" sz="4000" b="1" dirty="0"/>
              <a:t>1 , 2 , 5 , 10 , 15 , 18 , 19  </a:t>
            </a:r>
          </a:p>
        </p:txBody>
      </p:sp>
      <p:sp>
        <p:nvSpPr>
          <p:cNvPr id="4" name="مستطيل 3"/>
          <p:cNvSpPr/>
          <p:nvPr/>
        </p:nvSpPr>
        <p:spPr>
          <a:xfrm>
            <a:off x="107504" y="5229200"/>
            <a:ext cx="88569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107504" y="5805264"/>
            <a:ext cx="88569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51628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052736"/>
            <a:ext cx="9144000" cy="707886"/>
          </a:xfrm>
          <a:prstGeom prst="rect">
            <a:avLst/>
          </a:prstGeom>
          <a:solidFill>
            <a:schemeClr val="accent1">
              <a:lumMod val="20000"/>
              <a:lumOff val="80000"/>
            </a:schemeClr>
          </a:solidFill>
        </p:spPr>
        <p:txBody>
          <a:bodyPr wrap="square">
            <a:spAutoFit/>
          </a:bodyPr>
          <a:lstStyle/>
          <a:p>
            <a:r>
              <a:rPr lang="ar-SA" sz="4000" b="1" dirty="0" smtClean="0">
                <a:solidFill>
                  <a:schemeClr val="accent4">
                    <a:lumMod val="50000"/>
                  </a:schemeClr>
                </a:solidFill>
              </a:rPr>
              <a:t>الفرق </a:t>
            </a:r>
            <a:r>
              <a:rPr lang="ar-SA" sz="4000" b="1" dirty="0">
                <a:solidFill>
                  <a:schemeClr val="accent4">
                    <a:lumMod val="50000"/>
                  </a:schemeClr>
                </a:solidFill>
              </a:rPr>
              <a:t>بين أكبر قيمة وأصغر قيمة في مجموعة ما</a:t>
            </a:r>
          </a:p>
        </p:txBody>
      </p:sp>
      <p:sp>
        <p:nvSpPr>
          <p:cNvPr id="3" name="مستطيل 2"/>
          <p:cNvSpPr/>
          <p:nvPr/>
        </p:nvSpPr>
        <p:spPr>
          <a:xfrm>
            <a:off x="4553744" y="188640"/>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المدى</a:t>
            </a:r>
            <a:endParaRPr lang="en-US" sz="1600" b="1" dirty="0">
              <a:ea typeface="Calibri"/>
              <a:cs typeface="Arial"/>
            </a:endParaRPr>
          </a:p>
        </p:txBody>
      </p:sp>
      <p:sp>
        <p:nvSpPr>
          <p:cNvPr id="4" name="مستطيل 3"/>
          <p:cNvSpPr/>
          <p:nvPr/>
        </p:nvSpPr>
        <p:spPr>
          <a:xfrm>
            <a:off x="1691680" y="4377298"/>
            <a:ext cx="6696744" cy="707886"/>
          </a:xfrm>
          <a:prstGeom prst="rect">
            <a:avLst/>
          </a:prstGeom>
        </p:spPr>
        <p:txBody>
          <a:bodyPr wrap="square">
            <a:spAutoFit/>
          </a:bodyPr>
          <a:lstStyle/>
          <a:p>
            <a:pPr algn="l" rtl="0"/>
            <a:r>
              <a:rPr lang="en-US" sz="4000" b="1" dirty="0" smtClean="0"/>
              <a:t>B   </a:t>
            </a:r>
            <a:r>
              <a:rPr lang="ar-SA" sz="4000" b="1" dirty="0" smtClean="0"/>
              <a:t> </a:t>
            </a:r>
            <a:r>
              <a:rPr lang="ar-SA" sz="4000" b="1" dirty="0"/>
              <a:t>: </a:t>
            </a:r>
            <a:r>
              <a:rPr lang="ar-SA" sz="4000" b="1" dirty="0" smtClean="0"/>
              <a:t>  </a:t>
            </a:r>
            <a:r>
              <a:rPr lang="en-US" sz="4000" b="1" dirty="0" smtClean="0"/>
              <a:t>1 </a:t>
            </a:r>
            <a:r>
              <a:rPr lang="en-US" sz="4000" b="1" dirty="0"/>
              <a:t>, 2 , 5 , 10 , 15 , 18 , </a:t>
            </a:r>
            <a:r>
              <a:rPr lang="en-US" sz="4000" b="1" dirty="0" smtClean="0"/>
              <a:t>19</a:t>
            </a:r>
            <a:endParaRPr lang="en-US" sz="4000" b="1" dirty="0"/>
          </a:p>
        </p:txBody>
      </p:sp>
      <p:sp>
        <p:nvSpPr>
          <p:cNvPr id="5" name="Rectangle 4"/>
          <p:cNvSpPr/>
          <p:nvPr/>
        </p:nvSpPr>
        <p:spPr>
          <a:xfrm>
            <a:off x="1665235" y="2132856"/>
            <a:ext cx="6651181" cy="707886"/>
          </a:xfrm>
          <a:prstGeom prst="rect">
            <a:avLst/>
          </a:prstGeom>
        </p:spPr>
        <p:txBody>
          <a:bodyPr wrap="none">
            <a:spAutoFit/>
          </a:bodyPr>
          <a:lstStyle/>
          <a:p>
            <a:pPr algn="l" rtl="0"/>
            <a:r>
              <a:rPr lang="en-US" sz="4000" b="1" dirty="0"/>
              <a:t>A  </a:t>
            </a:r>
            <a:r>
              <a:rPr lang="ar-SA" sz="4000" b="1" dirty="0"/>
              <a:t> :   </a:t>
            </a:r>
            <a:r>
              <a:rPr lang="en-US" sz="4000" b="1" dirty="0" smtClean="0"/>
              <a:t>5 </a:t>
            </a:r>
            <a:r>
              <a:rPr lang="en-US" sz="4000" b="1" dirty="0"/>
              <a:t>, 6 , 8 , 10 , 12 , 14 , 15</a:t>
            </a:r>
          </a:p>
        </p:txBody>
      </p:sp>
      <p:sp>
        <p:nvSpPr>
          <p:cNvPr id="7" name="Rectangle 6"/>
          <p:cNvSpPr/>
          <p:nvPr/>
        </p:nvSpPr>
        <p:spPr>
          <a:xfrm>
            <a:off x="1665235" y="2840742"/>
            <a:ext cx="3925370" cy="707886"/>
          </a:xfrm>
          <a:prstGeom prst="rect">
            <a:avLst/>
          </a:prstGeom>
        </p:spPr>
        <p:txBody>
          <a:bodyPr wrap="none">
            <a:spAutoFit/>
          </a:bodyPr>
          <a:lstStyle/>
          <a:p>
            <a:pPr algn="l" rtl="0"/>
            <a:r>
              <a:rPr lang="en-US" sz="4000" b="1" dirty="0" smtClean="0"/>
              <a:t>Range = 15-5 =10 </a:t>
            </a:r>
            <a:endParaRPr lang="en-US" sz="4000" b="1" dirty="0"/>
          </a:p>
        </p:txBody>
      </p:sp>
      <p:sp>
        <p:nvSpPr>
          <p:cNvPr id="8" name="Rectangle 7"/>
          <p:cNvSpPr/>
          <p:nvPr/>
        </p:nvSpPr>
        <p:spPr>
          <a:xfrm>
            <a:off x="1817635" y="5169386"/>
            <a:ext cx="4040786" cy="707886"/>
          </a:xfrm>
          <a:prstGeom prst="rect">
            <a:avLst/>
          </a:prstGeom>
        </p:spPr>
        <p:txBody>
          <a:bodyPr wrap="none">
            <a:spAutoFit/>
          </a:bodyPr>
          <a:lstStyle/>
          <a:p>
            <a:pPr algn="l" rtl="0"/>
            <a:r>
              <a:rPr lang="en-US" sz="4000" b="1" dirty="0" smtClean="0"/>
              <a:t>Range = 19 -1 =18 </a:t>
            </a:r>
            <a:endParaRPr lang="en-US" sz="4000" b="1" dirty="0"/>
          </a:p>
        </p:txBody>
      </p:sp>
    </p:spTree>
    <p:extLst>
      <p:ext uri="{BB962C8B-B14F-4D97-AF65-F5344CB8AC3E}">
        <p14:creationId xmlns:p14="http://schemas.microsoft.com/office/powerpoint/2010/main" val="4024829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1042988" y="4789488"/>
            <a:ext cx="6408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860" tIns="49931" rIns="99860" bIns="49931"/>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1">
                <a:latin typeface="Times New Roman" panose="02020603050405020304" pitchFamily="18" charset="0"/>
              </a:rPr>
              <a:t>    20         30         40           50            60            70           80         90       100</a:t>
            </a:r>
          </a:p>
        </p:txBody>
      </p:sp>
      <p:sp>
        <p:nvSpPr>
          <p:cNvPr id="2055" name="Freeform 7"/>
          <p:cNvSpPr>
            <a:spLocks/>
          </p:cNvSpPr>
          <p:nvPr/>
        </p:nvSpPr>
        <p:spPr bwMode="auto">
          <a:xfrm>
            <a:off x="4376738" y="2465388"/>
            <a:ext cx="1587" cy="2344737"/>
          </a:xfrm>
          <a:custGeom>
            <a:avLst/>
            <a:gdLst>
              <a:gd name="T0" fmla="*/ 1259285 w 2"/>
              <a:gd name="T1" fmla="*/ 0 h 1756"/>
              <a:gd name="T2" fmla="*/ 0 w 2"/>
              <a:gd name="T3" fmla="*/ 2147483646 h 1756"/>
              <a:gd name="T4" fmla="*/ 0 60000 65536"/>
              <a:gd name="T5" fmla="*/ 0 60000 65536"/>
              <a:gd name="T6" fmla="*/ 0 w 2"/>
              <a:gd name="T7" fmla="*/ 0 h 1756"/>
              <a:gd name="T8" fmla="*/ 2 w 2"/>
              <a:gd name="T9" fmla="*/ 1756 h 1756"/>
            </a:gdLst>
            <a:ahLst/>
            <a:cxnLst>
              <a:cxn ang="T4">
                <a:pos x="T0" y="T1"/>
              </a:cxn>
              <a:cxn ang="T5">
                <a:pos x="T2" y="T3"/>
              </a:cxn>
            </a:cxnLst>
            <a:rect l="T6" t="T7" r="T8" b="T9"/>
            <a:pathLst>
              <a:path w="2" h="1756">
                <a:moveTo>
                  <a:pt x="2" y="0"/>
                </a:moveTo>
                <a:lnTo>
                  <a:pt x="0" y="1756"/>
                </a:lnTo>
              </a:path>
            </a:pathLst>
          </a:cu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6" name="Freeform 8"/>
          <p:cNvSpPr>
            <a:spLocks/>
          </p:cNvSpPr>
          <p:nvPr/>
        </p:nvSpPr>
        <p:spPr bwMode="auto">
          <a:xfrm>
            <a:off x="1454150" y="2479675"/>
            <a:ext cx="5845175" cy="1989138"/>
          </a:xfrm>
          <a:custGeom>
            <a:avLst/>
            <a:gdLst>
              <a:gd name="T0" fmla="*/ 0 w 6380"/>
              <a:gd name="T1" fmla="*/ 2147483646 h 1491"/>
              <a:gd name="T2" fmla="*/ 351696301 w 6380"/>
              <a:gd name="T3" fmla="*/ 2147483646 h 1491"/>
              <a:gd name="T4" fmla="*/ 857836234 w 6380"/>
              <a:gd name="T5" fmla="*/ 1788712669 h 1491"/>
              <a:gd name="T6" fmla="*/ 1560389622 w 6380"/>
              <a:gd name="T7" fmla="*/ 953980446 h 1491"/>
              <a:gd name="T8" fmla="*/ 2147483646 w 6380"/>
              <a:gd name="T9" fmla="*/ 240274796 h 1491"/>
              <a:gd name="T10" fmla="*/ 2147483646 w 6380"/>
              <a:gd name="T11" fmla="*/ 10679443 h 1491"/>
              <a:gd name="T12" fmla="*/ 2147483646 w 6380"/>
              <a:gd name="T13" fmla="*/ 306128472 h 1491"/>
              <a:gd name="T14" fmla="*/ 2147483646 w 6380"/>
              <a:gd name="T15" fmla="*/ 939741633 h 1491"/>
              <a:gd name="T16" fmla="*/ 2147483646 w 6380"/>
              <a:gd name="T17" fmla="*/ 1907960891 h 1491"/>
              <a:gd name="T18" fmla="*/ 2147483646 w 6380"/>
              <a:gd name="T19" fmla="*/ 2147483646 h 1491"/>
              <a:gd name="T20" fmla="*/ 2147483646 w 6380"/>
              <a:gd name="T21" fmla="*/ 2147483646 h 14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80"/>
              <a:gd name="T34" fmla="*/ 0 h 1491"/>
              <a:gd name="T35" fmla="*/ 6380 w 6380"/>
              <a:gd name="T36" fmla="*/ 1491 h 14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80" h="1491">
                <a:moveTo>
                  <a:pt x="0" y="1491"/>
                </a:moveTo>
                <a:cubicBezTo>
                  <a:pt x="70" y="1458"/>
                  <a:pt x="249" y="1371"/>
                  <a:pt x="419" y="1290"/>
                </a:cubicBezTo>
                <a:cubicBezTo>
                  <a:pt x="589" y="1209"/>
                  <a:pt x="782" y="1131"/>
                  <a:pt x="1022" y="1005"/>
                </a:cubicBezTo>
                <a:cubicBezTo>
                  <a:pt x="1262" y="879"/>
                  <a:pt x="1586" y="681"/>
                  <a:pt x="1859" y="536"/>
                </a:cubicBezTo>
                <a:cubicBezTo>
                  <a:pt x="2132" y="391"/>
                  <a:pt x="2439" y="223"/>
                  <a:pt x="2662" y="135"/>
                </a:cubicBezTo>
                <a:cubicBezTo>
                  <a:pt x="2885" y="47"/>
                  <a:pt x="3021" y="0"/>
                  <a:pt x="3198" y="6"/>
                </a:cubicBezTo>
                <a:cubicBezTo>
                  <a:pt x="3375" y="12"/>
                  <a:pt x="3531" y="84"/>
                  <a:pt x="3725" y="172"/>
                </a:cubicBezTo>
                <a:cubicBezTo>
                  <a:pt x="3919" y="259"/>
                  <a:pt x="4081" y="379"/>
                  <a:pt x="4362" y="528"/>
                </a:cubicBezTo>
                <a:cubicBezTo>
                  <a:pt x="4644" y="678"/>
                  <a:pt x="5137" y="937"/>
                  <a:pt x="5409" y="1072"/>
                </a:cubicBezTo>
                <a:cubicBezTo>
                  <a:pt x="5696" y="1206"/>
                  <a:pt x="5833" y="1270"/>
                  <a:pt x="5995" y="1340"/>
                </a:cubicBezTo>
                <a:cubicBezTo>
                  <a:pt x="6157" y="1410"/>
                  <a:pt x="6300" y="1460"/>
                  <a:pt x="6380" y="1491"/>
                </a:cubicBezTo>
              </a:path>
            </a:pathLst>
          </a:cu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 name="Freeform 9"/>
          <p:cNvSpPr>
            <a:spLocks/>
          </p:cNvSpPr>
          <p:nvPr/>
        </p:nvSpPr>
        <p:spPr bwMode="auto">
          <a:xfrm>
            <a:off x="3614738" y="2873375"/>
            <a:ext cx="17462" cy="1866900"/>
          </a:xfrm>
          <a:custGeom>
            <a:avLst/>
            <a:gdLst>
              <a:gd name="T0" fmla="*/ 27720131 w 11"/>
              <a:gd name="T1" fmla="*/ 2147483646 h 1176"/>
              <a:gd name="T2" fmla="*/ 0 w 11"/>
              <a:gd name="T3" fmla="*/ 0 h 1176"/>
              <a:gd name="T4" fmla="*/ 0 60000 65536"/>
              <a:gd name="T5" fmla="*/ 0 60000 65536"/>
              <a:gd name="T6" fmla="*/ 0 w 11"/>
              <a:gd name="T7" fmla="*/ 0 h 1176"/>
              <a:gd name="T8" fmla="*/ 11 w 11"/>
              <a:gd name="T9" fmla="*/ 1176 h 1176"/>
            </a:gdLst>
            <a:ahLst/>
            <a:cxnLst>
              <a:cxn ang="T4">
                <a:pos x="T0" y="T1"/>
              </a:cxn>
              <a:cxn ang="T5">
                <a:pos x="T2" y="T3"/>
              </a:cxn>
            </a:cxnLst>
            <a:rect l="T6" t="T7" r="T8" b="T9"/>
            <a:pathLst>
              <a:path w="11" h="1176">
                <a:moveTo>
                  <a:pt x="11" y="1176"/>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 name="Freeform 10"/>
          <p:cNvSpPr>
            <a:spLocks/>
          </p:cNvSpPr>
          <p:nvPr/>
        </p:nvSpPr>
        <p:spPr bwMode="auto">
          <a:xfrm>
            <a:off x="5219700" y="3048000"/>
            <a:ext cx="4763" cy="1663700"/>
          </a:xfrm>
          <a:custGeom>
            <a:avLst/>
            <a:gdLst>
              <a:gd name="T0" fmla="*/ 0 w 3"/>
              <a:gd name="T1" fmla="*/ 2147483646 h 1048"/>
              <a:gd name="T2" fmla="*/ 7562056 w 3"/>
              <a:gd name="T3" fmla="*/ 0 h 1048"/>
              <a:gd name="T4" fmla="*/ 0 60000 65536"/>
              <a:gd name="T5" fmla="*/ 0 60000 65536"/>
              <a:gd name="T6" fmla="*/ 0 w 3"/>
              <a:gd name="T7" fmla="*/ 0 h 1048"/>
              <a:gd name="T8" fmla="*/ 3 w 3"/>
              <a:gd name="T9" fmla="*/ 1048 h 1048"/>
            </a:gdLst>
            <a:ahLst/>
            <a:cxnLst>
              <a:cxn ang="T4">
                <a:pos x="T0" y="T1"/>
              </a:cxn>
              <a:cxn ang="T5">
                <a:pos x="T2" y="T3"/>
              </a:cxn>
            </a:cxnLst>
            <a:rect l="T6" t="T7" r="T8" b="T9"/>
            <a:pathLst>
              <a:path w="3" h="1048">
                <a:moveTo>
                  <a:pt x="0" y="1048"/>
                </a:moveTo>
                <a:lnTo>
                  <a:pt x="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9" name="Freeform 11"/>
          <p:cNvSpPr>
            <a:spLocks/>
          </p:cNvSpPr>
          <p:nvPr/>
        </p:nvSpPr>
        <p:spPr bwMode="auto">
          <a:xfrm>
            <a:off x="6611938" y="4071938"/>
            <a:ext cx="6350" cy="652462"/>
          </a:xfrm>
          <a:custGeom>
            <a:avLst/>
            <a:gdLst>
              <a:gd name="T0" fmla="*/ 10080625 w 4"/>
              <a:gd name="T1" fmla="*/ 0 h 411"/>
              <a:gd name="T2" fmla="*/ 0 w 4"/>
              <a:gd name="T3" fmla="*/ 1035782631 h 411"/>
              <a:gd name="T4" fmla="*/ 0 60000 65536"/>
              <a:gd name="T5" fmla="*/ 0 60000 65536"/>
              <a:gd name="T6" fmla="*/ 0 w 4"/>
              <a:gd name="T7" fmla="*/ 0 h 411"/>
              <a:gd name="T8" fmla="*/ 4 w 4"/>
              <a:gd name="T9" fmla="*/ 411 h 411"/>
            </a:gdLst>
            <a:ahLst/>
            <a:cxnLst>
              <a:cxn ang="T4">
                <a:pos x="T0" y="T1"/>
              </a:cxn>
              <a:cxn ang="T5">
                <a:pos x="T2" y="T3"/>
              </a:cxn>
            </a:cxnLst>
            <a:rect l="T6" t="T7" r="T8" b="T9"/>
            <a:pathLst>
              <a:path w="4" h="411">
                <a:moveTo>
                  <a:pt x="4" y="0"/>
                </a:moveTo>
                <a:lnTo>
                  <a:pt x="0" y="41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8" name="Line 12"/>
          <p:cNvSpPr>
            <a:spLocks noChangeShapeType="1"/>
          </p:cNvSpPr>
          <p:nvPr/>
        </p:nvSpPr>
        <p:spPr bwMode="auto">
          <a:xfrm flipH="1">
            <a:off x="1042988" y="1196975"/>
            <a:ext cx="0" cy="35226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 name="Freeform 13"/>
          <p:cNvSpPr>
            <a:spLocks/>
          </p:cNvSpPr>
          <p:nvPr/>
        </p:nvSpPr>
        <p:spPr bwMode="auto">
          <a:xfrm>
            <a:off x="1524000" y="4397375"/>
            <a:ext cx="1588" cy="327025"/>
          </a:xfrm>
          <a:custGeom>
            <a:avLst/>
            <a:gdLst>
              <a:gd name="T0" fmla="*/ 0 w 1"/>
              <a:gd name="T1" fmla="*/ 0 h 206"/>
              <a:gd name="T2" fmla="*/ 0 w 1"/>
              <a:gd name="T3" fmla="*/ 519152188 h 206"/>
              <a:gd name="T4" fmla="*/ 0 60000 65536"/>
              <a:gd name="T5" fmla="*/ 0 60000 65536"/>
              <a:gd name="T6" fmla="*/ 0 w 1"/>
              <a:gd name="T7" fmla="*/ 0 h 206"/>
              <a:gd name="T8" fmla="*/ 1 w 1"/>
              <a:gd name="T9" fmla="*/ 206 h 206"/>
            </a:gdLst>
            <a:ahLst/>
            <a:cxnLst>
              <a:cxn ang="T4">
                <a:pos x="T0" y="T1"/>
              </a:cxn>
              <a:cxn ang="T5">
                <a:pos x="T2" y="T3"/>
              </a:cxn>
            </a:cxnLst>
            <a:rect l="T6" t="T7" r="T8" b="T9"/>
            <a:pathLst>
              <a:path w="1" h="206">
                <a:moveTo>
                  <a:pt x="0" y="0"/>
                </a:moveTo>
                <a:lnTo>
                  <a:pt x="0" y="20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 name="Freeform 14"/>
          <p:cNvSpPr>
            <a:spLocks/>
          </p:cNvSpPr>
          <p:nvPr/>
        </p:nvSpPr>
        <p:spPr bwMode="auto">
          <a:xfrm>
            <a:off x="4508500" y="1252538"/>
            <a:ext cx="2790825" cy="3216275"/>
          </a:xfrm>
          <a:custGeom>
            <a:avLst/>
            <a:gdLst>
              <a:gd name="T0" fmla="*/ 0 w 3282"/>
              <a:gd name="T1" fmla="*/ 2147483646 h 2410"/>
              <a:gd name="T2" fmla="*/ 221263443 w 3282"/>
              <a:gd name="T3" fmla="*/ 2147483646 h 2410"/>
              <a:gd name="T4" fmla="*/ 613174525 w 3282"/>
              <a:gd name="T5" fmla="*/ 1982291709 h 2410"/>
              <a:gd name="T6" fmla="*/ 944346472 w 3282"/>
              <a:gd name="T7" fmla="*/ 521842621 h 2410"/>
              <a:gd name="T8" fmla="*/ 1162717049 w 3282"/>
              <a:gd name="T9" fmla="*/ 16029327 h 2410"/>
              <a:gd name="T10" fmla="*/ 1355780574 w 3282"/>
              <a:gd name="T11" fmla="*/ 422104732 h 2410"/>
              <a:gd name="T12" fmla="*/ 1562582237 w 3282"/>
              <a:gd name="T13" fmla="*/ 1410579476 h 2410"/>
              <a:gd name="T14" fmla="*/ 1903877516 w 3282"/>
              <a:gd name="T15" fmla="*/ 2147483646 h 2410"/>
              <a:gd name="T16" fmla="*/ 2133817856 w 3282"/>
              <a:gd name="T17" fmla="*/ 2147483646 h 2410"/>
              <a:gd name="T18" fmla="*/ 2147483646 w 3282"/>
              <a:gd name="T19" fmla="*/ 2147483646 h 2410"/>
              <a:gd name="T20" fmla="*/ 2147483646 w 3282"/>
              <a:gd name="T21" fmla="*/ 2147483646 h 24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82"/>
              <a:gd name="T34" fmla="*/ 0 h 2410"/>
              <a:gd name="T35" fmla="*/ 3282 w 3282"/>
              <a:gd name="T36" fmla="*/ 2410 h 24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82" h="2410">
                <a:moveTo>
                  <a:pt x="0" y="2403"/>
                </a:moveTo>
                <a:cubicBezTo>
                  <a:pt x="54" y="2346"/>
                  <a:pt x="165" y="2273"/>
                  <a:pt x="306" y="2058"/>
                </a:cubicBezTo>
                <a:cubicBezTo>
                  <a:pt x="447" y="1843"/>
                  <a:pt x="681" y="1407"/>
                  <a:pt x="848" y="1113"/>
                </a:cubicBezTo>
                <a:cubicBezTo>
                  <a:pt x="1015" y="819"/>
                  <a:pt x="1179" y="477"/>
                  <a:pt x="1306" y="293"/>
                </a:cubicBezTo>
                <a:cubicBezTo>
                  <a:pt x="1433" y="109"/>
                  <a:pt x="1513" y="18"/>
                  <a:pt x="1608" y="9"/>
                </a:cubicBezTo>
                <a:cubicBezTo>
                  <a:pt x="1703" y="0"/>
                  <a:pt x="1783" y="107"/>
                  <a:pt x="1875" y="237"/>
                </a:cubicBezTo>
                <a:cubicBezTo>
                  <a:pt x="1967" y="367"/>
                  <a:pt x="2035" y="559"/>
                  <a:pt x="2161" y="792"/>
                </a:cubicBezTo>
                <a:cubicBezTo>
                  <a:pt x="2288" y="1025"/>
                  <a:pt x="2501" y="1425"/>
                  <a:pt x="2633" y="1638"/>
                </a:cubicBezTo>
                <a:cubicBezTo>
                  <a:pt x="2761" y="1846"/>
                  <a:pt x="2827" y="1942"/>
                  <a:pt x="2951" y="2066"/>
                </a:cubicBezTo>
                <a:cubicBezTo>
                  <a:pt x="3048" y="2185"/>
                  <a:pt x="3160" y="2298"/>
                  <a:pt x="3215" y="2354"/>
                </a:cubicBezTo>
                <a:cubicBezTo>
                  <a:pt x="3270" y="2410"/>
                  <a:pt x="3268" y="2393"/>
                  <a:pt x="3282" y="2403"/>
                </a:cubicBezTo>
              </a:path>
            </a:pathLst>
          </a:custGeom>
          <a:noFill/>
          <a:ln w="28575">
            <a:solidFill>
              <a:srgbClr val="0066FF"/>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3" name="Freeform 15"/>
          <p:cNvSpPr>
            <a:spLocks/>
          </p:cNvSpPr>
          <p:nvPr/>
        </p:nvSpPr>
        <p:spPr bwMode="auto">
          <a:xfrm>
            <a:off x="1454150" y="1252538"/>
            <a:ext cx="2751138" cy="3216275"/>
          </a:xfrm>
          <a:custGeom>
            <a:avLst/>
            <a:gdLst>
              <a:gd name="T0" fmla="*/ 0 w 3282"/>
              <a:gd name="T1" fmla="*/ 2147483646 h 2410"/>
              <a:gd name="T2" fmla="*/ 215015433 w 3282"/>
              <a:gd name="T3" fmla="*/ 2147483646 h 2410"/>
              <a:gd name="T4" fmla="*/ 595858602 w 3282"/>
              <a:gd name="T5" fmla="*/ 1982291709 h 2410"/>
              <a:gd name="T6" fmla="*/ 917678879 w 3282"/>
              <a:gd name="T7" fmla="*/ 521842621 h 2410"/>
              <a:gd name="T8" fmla="*/ 1129883659 w 3282"/>
              <a:gd name="T9" fmla="*/ 16029327 h 2410"/>
              <a:gd name="T10" fmla="*/ 1317495008 w 3282"/>
              <a:gd name="T11" fmla="*/ 422104732 h 2410"/>
              <a:gd name="T12" fmla="*/ 1518457173 w 3282"/>
              <a:gd name="T13" fmla="*/ 1410579476 h 2410"/>
              <a:gd name="T14" fmla="*/ 1850114319 w 3282"/>
              <a:gd name="T15" fmla="*/ 2147483646 h 2410"/>
              <a:gd name="T16" fmla="*/ 2073560876 w 3282"/>
              <a:gd name="T17" fmla="*/ 2147483646 h 2410"/>
              <a:gd name="T18" fmla="*/ 2147483646 w 3282"/>
              <a:gd name="T19" fmla="*/ 2147483646 h 2410"/>
              <a:gd name="T20" fmla="*/ 2147483646 w 3282"/>
              <a:gd name="T21" fmla="*/ 2147483646 h 24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82"/>
              <a:gd name="T34" fmla="*/ 0 h 2410"/>
              <a:gd name="T35" fmla="*/ 3282 w 3282"/>
              <a:gd name="T36" fmla="*/ 2410 h 24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82" h="2410">
                <a:moveTo>
                  <a:pt x="0" y="2403"/>
                </a:moveTo>
                <a:cubicBezTo>
                  <a:pt x="54" y="2346"/>
                  <a:pt x="165" y="2273"/>
                  <a:pt x="306" y="2058"/>
                </a:cubicBezTo>
                <a:cubicBezTo>
                  <a:pt x="447" y="1843"/>
                  <a:pt x="681" y="1407"/>
                  <a:pt x="848" y="1113"/>
                </a:cubicBezTo>
                <a:cubicBezTo>
                  <a:pt x="1015" y="819"/>
                  <a:pt x="1179" y="477"/>
                  <a:pt x="1306" y="293"/>
                </a:cubicBezTo>
                <a:cubicBezTo>
                  <a:pt x="1433" y="109"/>
                  <a:pt x="1513" y="18"/>
                  <a:pt x="1608" y="9"/>
                </a:cubicBezTo>
                <a:cubicBezTo>
                  <a:pt x="1703" y="0"/>
                  <a:pt x="1783" y="107"/>
                  <a:pt x="1875" y="237"/>
                </a:cubicBezTo>
                <a:cubicBezTo>
                  <a:pt x="1967" y="367"/>
                  <a:pt x="2035" y="559"/>
                  <a:pt x="2161" y="792"/>
                </a:cubicBezTo>
                <a:cubicBezTo>
                  <a:pt x="2288" y="1025"/>
                  <a:pt x="2501" y="1425"/>
                  <a:pt x="2633" y="1638"/>
                </a:cubicBezTo>
                <a:cubicBezTo>
                  <a:pt x="2761" y="1846"/>
                  <a:pt x="2827" y="1942"/>
                  <a:pt x="2951" y="2066"/>
                </a:cubicBezTo>
                <a:cubicBezTo>
                  <a:pt x="3048" y="2185"/>
                  <a:pt x="3160" y="2298"/>
                  <a:pt x="3215" y="2354"/>
                </a:cubicBezTo>
                <a:cubicBezTo>
                  <a:pt x="3270" y="2410"/>
                  <a:pt x="3268" y="2393"/>
                  <a:pt x="3282" y="2403"/>
                </a:cubicBezTo>
              </a:path>
            </a:pathLst>
          </a:custGeom>
          <a:noFill/>
          <a:ln w="28575">
            <a:solidFill>
              <a:srgbClr val="FF33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4" name="Line 16"/>
          <p:cNvSpPr>
            <a:spLocks noChangeShapeType="1"/>
          </p:cNvSpPr>
          <p:nvPr/>
        </p:nvSpPr>
        <p:spPr bwMode="auto">
          <a:xfrm flipV="1">
            <a:off x="2841625" y="1346200"/>
            <a:ext cx="1588" cy="3363913"/>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5" name="Line 17"/>
          <p:cNvSpPr>
            <a:spLocks noChangeShapeType="1"/>
          </p:cNvSpPr>
          <p:nvPr/>
        </p:nvSpPr>
        <p:spPr bwMode="auto">
          <a:xfrm>
            <a:off x="5924550" y="1346200"/>
            <a:ext cx="0" cy="3363913"/>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6" name="Text Box 18"/>
          <p:cNvSpPr txBox="1">
            <a:spLocks noChangeArrowheads="1"/>
          </p:cNvSpPr>
          <p:nvPr/>
        </p:nvSpPr>
        <p:spPr bwMode="auto">
          <a:xfrm>
            <a:off x="3492500" y="1616075"/>
            <a:ext cx="1571625" cy="690563"/>
          </a:xfrm>
          <a:prstGeom prst="rect">
            <a:avLst/>
          </a:prstGeom>
          <a:solidFill>
            <a:srgbClr val="FFFFFF"/>
          </a:solidFill>
          <a:ln w="9525">
            <a:solidFill>
              <a:srgbClr val="000000"/>
            </a:solidFill>
            <a:miter lim="800000"/>
            <a:headEnd/>
            <a:tailEnd/>
          </a:ln>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en-US" sz="2800" b="1">
                <a:latin typeface="Times New Roman" panose="02020603050405020304" pitchFamily="18" charset="0"/>
                <a:cs typeface="Times New Roman" panose="02020603050405020304" pitchFamily="18" charset="0"/>
              </a:rPr>
              <a:t>فصل </a:t>
            </a:r>
            <a:r>
              <a:rPr lang="ar-SA" altLang="en-US" sz="2800" b="1">
                <a:latin typeface="Times New Roman" panose="02020603050405020304" pitchFamily="18" charset="0"/>
              </a:rPr>
              <a:t>1 / 3</a:t>
            </a:r>
            <a:endParaRPr lang="en-US" altLang="en-US" sz="2800">
              <a:latin typeface="Arial" panose="020B0604020202020204" pitchFamily="34" charset="0"/>
            </a:endParaRPr>
          </a:p>
        </p:txBody>
      </p:sp>
      <p:sp>
        <p:nvSpPr>
          <p:cNvPr id="2067" name="Freeform 19"/>
          <p:cNvSpPr>
            <a:spLocks/>
          </p:cNvSpPr>
          <p:nvPr/>
        </p:nvSpPr>
        <p:spPr bwMode="auto">
          <a:xfrm>
            <a:off x="2139950" y="3963988"/>
            <a:ext cx="3175" cy="746125"/>
          </a:xfrm>
          <a:custGeom>
            <a:avLst/>
            <a:gdLst>
              <a:gd name="T0" fmla="*/ 3360208 w 3"/>
              <a:gd name="T1" fmla="*/ 995890010 h 559"/>
              <a:gd name="T2" fmla="*/ 0 w 3"/>
              <a:gd name="T3" fmla="*/ 0 h 559"/>
              <a:gd name="T4" fmla="*/ 0 60000 65536"/>
              <a:gd name="T5" fmla="*/ 0 60000 65536"/>
              <a:gd name="T6" fmla="*/ 0 w 3"/>
              <a:gd name="T7" fmla="*/ 0 h 559"/>
              <a:gd name="T8" fmla="*/ 3 w 3"/>
              <a:gd name="T9" fmla="*/ 559 h 559"/>
            </a:gdLst>
            <a:ahLst/>
            <a:cxnLst>
              <a:cxn ang="T4">
                <a:pos x="T0" y="T1"/>
              </a:cxn>
              <a:cxn ang="T5">
                <a:pos x="T2" y="T3"/>
              </a:cxn>
            </a:cxnLst>
            <a:rect l="T6" t="T7" r="T8" b="T9"/>
            <a:pathLst>
              <a:path w="3" h="559">
                <a:moveTo>
                  <a:pt x="3" y="559"/>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8" name="Text Box 20"/>
          <p:cNvSpPr txBox="1">
            <a:spLocks noChangeArrowheads="1"/>
          </p:cNvSpPr>
          <p:nvPr/>
        </p:nvSpPr>
        <p:spPr bwMode="auto">
          <a:xfrm>
            <a:off x="1970088" y="415925"/>
            <a:ext cx="1546225" cy="688975"/>
          </a:xfrm>
          <a:prstGeom prst="rect">
            <a:avLst/>
          </a:prstGeom>
          <a:solidFill>
            <a:srgbClr val="FFFFFF"/>
          </a:solidFill>
          <a:ln w="9525">
            <a:solidFill>
              <a:srgbClr val="000000"/>
            </a:solidFill>
            <a:miter lim="800000"/>
            <a:headEnd/>
            <a:tailEnd/>
          </a:ln>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en-US" sz="2800" b="1">
                <a:latin typeface="Times New Roman" panose="02020603050405020304" pitchFamily="18" charset="0"/>
                <a:cs typeface="Times New Roman" panose="02020603050405020304" pitchFamily="18" charset="0"/>
              </a:rPr>
              <a:t>فصل </a:t>
            </a:r>
            <a:r>
              <a:rPr lang="ar-SA" altLang="en-US" sz="2800" b="1">
                <a:latin typeface="Times New Roman" panose="02020603050405020304" pitchFamily="18" charset="0"/>
              </a:rPr>
              <a:t>1 / 1</a:t>
            </a:r>
            <a:endParaRPr lang="en-US" altLang="en-US" sz="2800">
              <a:latin typeface="Arial" panose="020B0604020202020204" pitchFamily="34" charset="0"/>
            </a:endParaRPr>
          </a:p>
        </p:txBody>
      </p:sp>
      <p:sp>
        <p:nvSpPr>
          <p:cNvPr id="2069" name="Text Box 21"/>
          <p:cNvSpPr txBox="1">
            <a:spLocks noChangeArrowheads="1"/>
          </p:cNvSpPr>
          <p:nvPr/>
        </p:nvSpPr>
        <p:spPr bwMode="auto">
          <a:xfrm>
            <a:off x="5235575" y="415925"/>
            <a:ext cx="1547813" cy="688975"/>
          </a:xfrm>
          <a:prstGeom prst="rect">
            <a:avLst/>
          </a:prstGeom>
          <a:solidFill>
            <a:srgbClr val="FFFFFF"/>
          </a:solidFill>
          <a:ln w="9525">
            <a:solidFill>
              <a:srgbClr val="000000"/>
            </a:solidFill>
            <a:miter lim="800000"/>
            <a:headEnd/>
            <a:tailEnd/>
          </a:ln>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en-US" sz="2800" b="1">
                <a:latin typeface="Times New Roman" panose="02020603050405020304" pitchFamily="18" charset="0"/>
                <a:cs typeface="Times New Roman" panose="02020603050405020304" pitchFamily="18" charset="0"/>
              </a:rPr>
              <a:t>فصل </a:t>
            </a:r>
            <a:r>
              <a:rPr lang="ar-SA" altLang="en-US" sz="2800" b="1">
                <a:latin typeface="Times New Roman" panose="02020603050405020304" pitchFamily="18" charset="0"/>
              </a:rPr>
              <a:t>1 / 2</a:t>
            </a:r>
            <a:endParaRPr lang="en-US" altLang="en-US" sz="2800">
              <a:latin typeface="Arial" panose="020B0604020202020204" pitchFamily="34" charset="0"/>
            </a:endParaRPr>
          </a:p>
        </p:txBody>
      </p:sp>
      <p:sp>
        <p:nvSpPr>
          <p:cNvPr id="2070" name="Freeform 22"/>
          <p:cNvSpPr>
            <a:spLocks/>
          </p:cNvSpPr>
          <p:nvPr/>
        </p:nvSpPr>
        <p:spPr bwMode="auto">
          <a:xfrm flipH="1">
            <a:off x="7219950" y="4454525"/>
            <a:ext cx="69850" cy="269875"/>
          </a:xfrm>
          <a:custGeom>
            <a:avLst/>
            <a:gdLst>
              <a:gd name="T0" fmla="*/ 0 w 1"/>
              <a:gd name="T1" fmla="*/ 0 h 268"/>
              <a:gd name="T2" fmla="*/ 0 w 1"/>
              <a:gd name="T3" fmla="*/ 271763118 h 268"/>
              <a:gd name="T4" fmla="*/ 0 60000 65536"/>
              <a:gd name="T5" fmla="*/ 0 60000 65536"/>
              <a:gd name="T6" fmla="*/ 0 w 1"/>
              <a:gd name="T7" fmla="*/ 0 h 268"/>
              <a:gd name="T8" fmla="*/ 1 w 1"/>
              <a:gd name="T9" fmla="*/ 268 h 268"/>
            </a:gdLst>
            <a:ahLst/>
            <a:cxnLst>
              <a:cxn ang="T4">
                <a:pos x="T0" y="T1"/>
              </a:cxn>
              <a:cxn ang="T5">
                <a:pos x="T2" y="T3"/>
              </a:cxn>
            </a:cxnLst>
            <a:rect l="T6" t="T7" r="T8" b="T9"/>
            <a:pathLst>
              <a:path w="1" h="268">
                <a:moveTo>
                  <a:pt x="0" y="0"/>
                </a:moveTo>
                <a:lnTo>
                  <a:pt x="0" y="26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9" name="Freeform 23"/>
          <p:cNvSpPr>
            <a:spLocks/>
          </p:cNvSpPr>
          <p:nvPr/>
        </p:nvSpPr>
        <p:spPr bwMode="auto">
          <a:xfrm flipH="1">
            <a:off x="6210300" y="5430838"/>
            <a:ext cx="1089025" cy="239712"/>
          </a:xfrm>
          <a:custGeom>
            <a:avLst/>
            <a:gdLst>
              <a:gd name="T0" fmla="*/ 0 w 2158"/>
              <a:gd name="T1" fmla="*/ 0 h 871"/>
              <a:gd name="T2" fmla="*/ 0 w 2158"/>
              <a:gd name="T3" fmla="*/ 65972265 h 871"/>
              <a:gd name="T4" fmla="*/ 549571571 w 2158"/>
              <a:gd name="T5" fmla="*/ 65972265 h 871"/>
              <a:gd name="T6" fmla="*/ 0 60000 65536"/>
              <a:gd name="T7" fmla="*/ 0 60000 65536"/>
              <a:gd name="T8" fmla="*/ 0 60000 65536"/>
              <a:gd name="T9" fmla="*/ 0 w 2158"/>
              <a:gd name="T10" fmla="*/ 0 h 871"/>
              <a:gd name="T11" fmla="*/ 2158 w 2158"/>
              <a:gd name="T12" fmla="*/ 871 h 871"/>
            </a:gdLst>
            <a:ahLst/>
            <a:cxnLst>
              <a:cxn ang="T6">
                <a:pos x="T0" y="T1"/>
              </a:cxn>
              <a:cxn ang="T7">
                <a:pos x="T2" y="T3"/>
              </a:cxn>
              <a:cxn ang="T8">
                <a:pos x="T4" y="T5"/>
              </a:cxn>
            </a:cxnLst>
            <a:rect l="T9" t="T10" r="T11" b="T12"/>
            <a:pathLst>
              <a:path w="2158" h="871">
                <a:moveTo>
                  <a:pt x="0" y="0"/>
                </a:moveTo>
                <a:lnTo>
                  <a:pt x="0" y="871"/>
                </a:lnTo>
                <a:lnTo>
                  <a:pt x="2158" y="87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0" name="Freeform 24"/>
          <p:cNvSpPr>
            <a:spLocks/>
          </p:cNvSpPr>
          <p:nvPr/>
        </p:nvSpPr>
        <p:spPr bwMode="auto">
          <a:xfrm>
            <a:off x="4548188" y="5430838"/>
            <a:ext cx="1719262" cy="239712"/>
          </a:xfrm>
          <a:custGeom>
            <a:avLst/>
            <a:gdLst>
              <a:gd name="T0" fmla="*/ 0 w 2158"/>
              <a:gd name="T1" fmla="*/ 0 h 871"/>
              <a:gd name="T2" fmla="*/ 0 w 2158"/>
              <a:gd name="T3" fmla="*/ 65972265 h 871"/>
              <a:gd name="T4" fmla="*/ 1369722810 w 2158"/>
              <a:gd name="T5" fmla="*/ 65972265 h 871"/>
              <a:gd name="T6" fmla="*/ 0 60000 65536"/>
              <a:gd name="T7" fmla="*/ 0 60000 65536"/>
              <a:gd name="T8" fmla="*/ 0 60000 65536"/>
              <a:gd name="T9" fmla="*/ 0 w 2158"/>
              <a:gd name="T10" fmla="*/ 0 h 871"/>
              <a:gd name="T11" fmla="*/ 2158 w 2158"/>
              <a:gd name="T12" fmla="*/ 871 h 871"/>
            </a:gdLst>
            <a:ahLst/>
            <a:cxnLst>
              <a:cxn ang="T6">
                <a:pos x="T0" y="T1"/>
              </a:cxn>
              <a:cxn ang="T7">
                <a:pos x="T2" y="T3"/>
              </a:cxn>
              <a:cxn ang="T8">
                <a:pos x="T4" y="T5"/>
              </a:cxn>
            </a:cxnLst>
            <a:rect l="T9" t="T10" r="T11" b="T12"/>
            <a:pathLst>
              <a:path w="2158" h="871">
                <a:moveTo>
                  <a:pt x="0" y="0"/>
                </a:moveTo>
                <a:lnTo>
                  <a:pt x="0" y="871"/>
                </a:lnTo>
                <a:lnTo>
                  <a:pt x="2158" y="87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1" name="Freeform 25"/>
          <p:cNvSpPr>
            <a:spLocks/>
          </p:cNvSpPr>
          <p:nvPr/>
        </p:nvSpPr>
        <p:spPr bwMode="auto">
          <a:xfrm flipH="1">
            <a:off x="3116263" y="5430838"/>
            <a:ext cx="1089025" cy="239712"/>
          </a:xfrm>
          <a:custGeom>
            <a:avLst/>
            <a:gdLst>
              <a:gd name="T0" fmla="*/ 0 w 2158"/>
              <a:gd name="T1" fmla="*/ 0 h 871"/>
              <a:gd name="T2" fmla="*/ 0 w 2158"/>
              <a:gd name="T3" fmla="*/ 65972265 h 871"/>
              <a:gd name="T4" fmla="*/ 549571571 w 2158"/>
              <a:gd name="T5" fmla="*/ 65972265 h 871"/>
              <a:gd name="T6" fmla="*/ 0 60000 65536"/>
              <a:gd name="T7" fmla="*/ 0 60000 65536"/>
              <a:gd name="T8" fmla="*/ 0 60000 65536"/>
              <a:gd name="T9" fmla="*/ 0 w 2158"/>
              <a:gd name="T10" fmla="*/ 0 h 871"/>
              <a:gd name="T11" fmla="*/ 2158 w 2158"/>
              <a:gd name="T12" fmla="*/ 871 h 871"/>
            </a:gdLst>
            <a:ahLst/>
            <a:cxnLst>
              <a:cxn ang="T6">
                <a:pos x="T0" y="T1"/>
              </a:cxn>
              <a:cxn ang="T7">
                <a:pos x="T2" y="T3"/>
              </a:cxn>
              <a:cxn ang="T8">
                <a:pos x="T4" y="T5"/>
              </a:cxn>
            </a:cxnLst>
            <a:rect l="T9" t="T10" r="T11" b="T12"/>
            <a:pathLst>
              <a:path w="2158" h="871">
                <a:moveTo>
                  <a:pt x="0" y="0"/>
                </a:moveTo>
                <a:lnTo>
                  <a:pt x="0" y="871"/>
                </a:lnTo>
                <a:lnTo>
                  <a:pt x="2158" y="87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2" name="Freeform 26"/>
          <p:cNvSpPr>
            <a:spLocks/>
          </p:cNvSpPr>
          <p:nvPr/>
        </p:nvSpPr>
        <p:spPr bwMode="auto">
          <a:xfrm>
            <a:off x="1454150" y="5430838"/>
            <a:ext cx="1719263" cy="239712"/>
          </a:xfrm>
          <a:custGeom>
            <a:avLst/>
            <a:gdLst>
              <a:gd name="T0" fmla="*/ 0 w 2158"/>
              <a:gd name="T1" fmla="*/ 0 h 871"/>
              <a:gd name="T2" fmla="*/ 0 w 2158"/>
              <a:gd name="T3" fmla="*/ 65972265 h 871"/>
              <a:gd name="T4" fmla="*/ 1369724404 w 2158"/>
              <a:gd name="T5" fmla="*/ 65972265 h 871"/>
              <a:gd name="T6" fmla="*/ 0 60000 65536"/>
              <a:gd name="T7" fmla="*/ 0 60000 65536"/>
              <a:gd name="T8" fmla="*/ 0 60000 65536"/>
              <a:gd name="T9" fmla="*/ 0 w 2158"/>
              <a:gd name="T10" fmla="*/ 0 h 871"/>
              <a:gd name="T11" fmla="*/ 2158 w 2158"/>
              <a:gd name="T12" fmla="*/ 871 h 871"/>
            </a:gdLst>
            <a:ahLst/>
            <a:cxnLst>
              <a:cxn ang="T6">
                <a:pos x="T0" y="T1"/>
              </a:cxn>
              <a:cxn ang="T7">
                <a:pos x="T2" y="T3"/>
              </a:cxn>
              <a:cxn ang="T8">
                <a:pos x="T4" y="T5"/>
              </a:cxn>
            </a:cxnLst>
            <a:rect l="T9" t="T10" r="T11" b="T12"/>
            <a:pathLst>
              <a:path w="2158" h="871">
                <a:moveTo>
                  <a:pt x="0" y="0"/>
                </a:moveTo>
                <a:lnTo>
                  <a:pt x="0" y="871"/>
                </a:lnTo>
                <a:lnTo>
                  <a:pt x="2158" y="87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3" name="Freeform 27"/>
          <p:cNvSpPr>
            <a:spLocks/>
          </p:cNvSpPr>
          <p:nvPr/>
        </p:nvSpPr>
        <p:spPr bwMode="auto">
          <a:xfrm>
            <a:off x="1454150" y="5910263"/>
            <a:ext cx="2235200" cy="481012"/>
          </a:xfrm>
          <a:custGeom>
            <a:avLst/>
            <a:gdLst>
              <a:gd name="T0" fmla="*/ 0 w 2158"/>
              <a:gd name="T1" fmla="*/ 0 h 871"/>
              <a:gd name="T2" fmla="*/ 0 w 2158"/>
              <a:gd name="T3" fmla="*/ 265640120 h 871"/>
              <a:gd name="T4" fmla="*/ 2147483646 w 2158"/>
              <a:gd name="T5" fmla="*/ 265640120 h 871"/>
              <a:gd name="T6" fmla="*/ 0 60000 65536"/>
              <a:gd name="T7" fmla="*/ 0 60000 65536"/>
              <a:gd name="T8" fmla="*/ 0 60000 65536"/>
              <a:gd name="T9" fmla="*/ 0 w 2158"/>
              <a:gd name="T10" fmla="*/ 0 h 871"/>
              <a:gd name="T11" fmla="*/ 2158 w 2158"/>
              <a:gd name="T12" fmla="*/ 871 h 871"/>
            </a:gdLst>
            <a:ahLst/>
            <a:cxnLst>
              <a:cxn ang="T6">
                <a:pos x="T0" y="T1"/>
              </a:cxn>
              <a:cxn ang="T7">
                <a:pos x="T2" y="T3"/>
              </a:cxn>
              <a:cxn ang="T8">
                <a:pos x="T4" y="T5"/>
              </a:cxn>
            </a:cxnLst>
            <a:rect l="T9" t="T10" r="T11" b="T12"/>
            <a:pathLst>
              <a:path w="2158" h="871">
                <a:moveTo>
                  <a:pt x="0" y="0"/>
                </a:moveTo>
                <a:lnTo>
                  <a:pt x="0" y="871"/>
                </a:lnTo>
                <a:lnTo>
                  <a:pt x="2158" y="87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4" name="Freeform 28"/>
          <p:cNvSpPr>
            <a:spLocks/>
          </p:cNvSpPr>
          <p:nvPr/>
        </p:nvSpPr>
        <p:spPr bwMode="auto">
          <a:xfrm flipH="1">
            <a:off x="3689350" y="5910263"/>
            <a:ext cx="3609975" cy="481012"/>
          </a:xfrm>
          <a:custGeom>
            <a:avLst/>
            <a:gdLst>
              <a:gd name="T0" fmla="*/ 0 w 2158"/>
              <a:gd name="T1" fmla="*/ 0 h 871"/>
              <a:gd name="T2" fmla="*/ 0 w 2158"/>
              <a:gd name="T3" fmla="*/ 265640120 h 871"/>
              <a:gd name="T4" fmla="*/ 2147483646 w 2158"/>
              <a:gd name="T5" fmla="*/ 265640120 h 871"/>
              <a:gd name="T6" fmla="*/ 0 60000 65536"/>
              <a:gd name="T7" fmla="*/ 0 60000 65536"/>
              <a:gd name="T8" fmla="*/ 0 60000 65536"/>
              <a:gd name="T9" fmla="*/ 0 w 2158"/>
              <a:gd name="T10" fmla="*/ 0 h 871"/>
              <a:gd name="T11" fmla="*/ 2158 w 2158"/>
              <a:gd name="T12" fmla="*/ 871 h 871"/>
            </a:gdLst>
            <a:ahLst/>
            <a:cxnLst>
              <a:cxn ang="T6">
                <a:pos x="T0" y="T1"/>
              </a:cxn>
              <a:cxn ang="T7">
                <a:pos x="T2" y="T3"/>
              </a:cxn>
              <a:cxn ang="T8">
                <a:pos x="T4" y="T5"/>
              </a:cxn>
            </a:cxnLst>
            <a:rect l="T9" t="T10" r="T11" b="T12"/>
            <a:pathLst>
              <a:path w="2158" h="871">
                <a:moveTo>
                  <a:pt x="0" y="0"/>
                </a:moveTo>
                <a:lnTo>
                  <a:pt x="0" y="871"/>
                </a:lnTo>
                <a:lnTo>
                  <a:pt x="2158" y="87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5" name="Text Box 29"/>
          <p:cNvSpPr txBox="1">
            <a:spLocks noChangeArrowheads="1"/>
          </p:cNvSpPr>
          <p:nvPr/>
        </p:nvSpPr>
        <p:spPr bwMode="auto">
          <a:xfrm>
            <a:off x="2141538" y="5430838"/>
            <a:ext cx="1374775" cy="479425"/>
          </a:xfrm>
          <a:prstGeom prst="rect">
            <a:avLst/>
          </a:prstGeom>
          <a:solidFill>
            <a:srgbClr val="FFFFFF"/>
          </a:solidFill>
          <a:ln w="9525">
            <a:solidFill>
              <a:srgbClr val="000000"/>
            </a:solidFill>
            <a:miter lim="800000"/>
            <a:headEnd/>
            <a:tailEnd/>
          </a:ln>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en-US" sz="2000" b="1">
                <a:latin typeface="Times New Roman" panose="02020603050405020304" pitchFamily="18" charset="0"/>
                <a:cs typeface="Times New Roman" panose="02020603050405020304" pitchFamily="18" charset="0"/>
              </a:rPr>
              <a:t>مدى الفروق</a:t>
            </a:r>
            <a:endParaRPr lang="en-US" altLang="en-US" sz="2000">
              <a:latin typeface="Arial" panose="020B0604020202020204" pitchFamily="34" charset="0"/>
            </a:endParaRPr>
          </a:p>
        </p:txBody>
      </p:sp>
      <p:sp>
        <p:nvSpPr>
          <p:cNvPr id="20506" name="Text Box 30"/>
          <p:cNvSpPr txBox="1">
            <a:spLocks noChangeArrowheads="1"/>
          </p:cNvSpPr>
          <p:nvPr/>
        </p:nvSpPr>
        <p:spPr bwMode="auto">
          <a:xfrm>
            <a:off x="5235575" y="5430838"/>
            <a:ext cx="1376363" cy="479425"/>
          </a:xfrm>
          <a:prstGeom prst="rect">
            <a:avLst/>
          </a:prstGeom>
          <a:solidFill>
            <a:srgbClr val="FFFFFF"/>
          </a:solidFill>
          <a:ln w="9525">
            <a:solidFill>
              <a:srgbClr val="000000"/>
            </a:solidFill>
            <a:miter lim="800000"/>
            <a:headEnd/>
            <a:tailEnd/>
          </a:ln>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en-US" sz="2000" b="1">
                <a:latin typeface="Times New Roman" panose="02020603050405020304" pitchFamily="18" charset="0"/>
                <a:cs typeface="Times New Roman" panose="02020603050405020304" pitchFamily="18" charset="0"/>
              </a:rPr>
              <a:t>مدى الفروق</a:t>
            </a:r>
            <a:endParaRPr lang="en-US" altLang="en-US" sz="2000">
              <a:latin typeface="Arial" panose="020B0604020202020204" pitchFamily="34" charset="0"/>
            </a:endParaRPr>
          </a:p>
        </p:txBody>
      </p:sp>
      <p:sp>
        <p:nvSpPr>
          <p:cNvPr id="20507" name="Text Box 31"/>
          <p:cNvSpPr txBox="1">
            <a:spLocks noChangeArrowheads="1"/>
          </p:cNvSpPr>
          <p:nvPr/>
        </p:nvSpPr>
        <p:spPr bwMode="auto">
          <a:xfrm>
            <a:off x="3689350" y="6151563"/>
            <a:ext cx="1374775" cy="479425"/>
          </a:xfrm>
          <a:prstGeom prst="rect">
            <a:avLst/>
          </a:prstGeom>
          <a:solidFill>
            <a:srgbClr val="FFFFFF"/>
          </a:solidFill>
          <a:ln w="9525">
            <a:solidFill>
              <a:srgbClr val="000000"/>
            </a:solidFill>
            <a:miter lim="800000"/>
            <a:headEnd/>
            <a:tailEnd/>
          </a:ln>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SA" altLang="en-US" sz="2000" b="1">
                <a:latin typeface="Times New Roman" panose="02020603050405020304" pitchFamily="18" charset="0"/>
                <a:cs typeface="Times New Roman" panose="02020603050405020304" pitchFamily="18" charset="0"/>
              </a:rPr>
              <a:t>مدى الفروق</a:t>
            </a:r>
            <a:endParaRPr lang="en-US" altLang="en-US" sz="2000">
              <a:latin typeface="Arial" panose="020B0604020202020204" pitchFamily="34" charset="0"/>
            </a:endParaRPr>
          </a:p>
        </p:txBody>
      </p:sp>
      <p:sp>
        <p:nvSpPr>
          <p:cNvPr id="20508" name="Line 32"/>
          <p:cNvSpPr>
            <a:spLocks noChangeShapeType="1"/>
          </p:cNvSpPr>
          <p:nvPr/>
        </p:nvSpPr>
        <p:spPr bwMode="auto">
          <a:xfrm>
            <a:off x="1116013" y="4708525"/>
            <a:ext cx="68691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9" name="Rectangle 35"/>
          <p:cNvSpPr>
            <a:spLocks noChangeArrowheads="1"/>
          </p:cNvSpPr>
          <p:nvPr/>
        </p:nvSpPr>
        <p:spPr bwMode="auto">
          <a:xfrm>
            <a:off x="323850" y="509588"/>
            <a:ext cx="792163"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altLang="en-US" sz="2000" b="1">
                <a:latin typeface="Times New Roman" panose="02020603050405020304" pitchFamily="18" charset="0"/>
                <a:cs typeface="Times New Roman" panose="02020603050405020304" pitchFamily="18" charset="0"/>
              </a:rPr>
              <a:t>عدد الطلاب</a:t>
            </a:r>
          </a:p>
          <a:p>
            <a:pPr eaLnBrk="1" hangingPunct="1">
              <a:spcBef>
                <a:spcPct val="0"/>
              </a:spcBef>
              <a:buFontTx/>
              <a:buNone/>
            </a:pPr>
            <a:endParaRPr lang="ar-SA" altLang="en-US" sz="2000" b="1">
              <a:latin typeface="Times New Roman" panose="02020603050405020304" pitchFamily="18" charset="0"/>
            </a:endParaRPr>
          </a:p>
          <a:p>
            <a:pPr eaLnBrk="1" hangingPunct="1">
              <a:spcBef>
                <a:spcPct val="0"/>
              </a:spcBef>
              <a:buFontTx/>
              <a:buNone/>
            </a:pPr>
            <a:r>
              <a:rPr lang="ar-SA" altLang="en-US" sz="2000" b="1">
                <a:latin typeface="Times New Roman" panose="02020603050405020304" pitchFamily="18" charset="0"/>
              </a:rPr>
              <a:t>ـــ 5</a:t>
            </a:r>
          </a:p>
          <a:p>
            <a:pPr eaLnBrk="1" hangingPunct="1">
              <a:spcBef>
                <a:spcPct val="0"/>
              </a:spcBef>
              <a:buFontTx/>
              <a:buNone/>
            </a:pPr>
            <a:endParaRPr lang="ar-SA" altLang="en-US" sz="2000" b="1">
              <a:latin typeface="Times New Roman" panose="02020603050405020304" pitchFamily="18" charset="0"/>
            </a:endParaRPr>
          </a:p>
          <a:p>
            <a:pPr eaLnBrk="1" hangingPunct="1">
              <a:spcBef>
                <a:spcPct val="0"/>
              </a:spcBef>
              <a:buFontTx/>
              <a:buNone/>
            </a:pPr>
            <a:r>
              <a:rPr lang="ar-SA" altLang="en-US" sz="2000" b="1">
                <a:latin typeface="Times New Roman" panose="02020603050405020304" pitchFamily="18" charset="0"/>
              </a:rPr>
              <a:t>ـــ 4</a:t>
            </a:r>
            <a:endParaRPr lang="en-US" altLang="en-US" sz="2000" b="1">
              <a:latin typeface="Times New Roman" panose="02020603050405020304" pitchFamily="18" charset="0"/>
            </a:endParaRPr>
          </a:p>
          <a:p>
            <a:pPr eaLnBrk="1" hangingPunct="1">
              <a:spcBef>
                <a:spcPct val="0"/>
              </a:spcBef>
              <a:buFontTx/>
              <a:buNone/>
            </a:pPr>
            <a:endParaRPr lang="en-US" altLang="en-US" sz="2000" b="1">
              <a:latin typeface="Times New Roman" panose="02020603050405020304" pitchFamily="18" charset="0"/>
            </a:endParaRPr>
          </a:p>
          <a:p>
            <a:pPr eaLnBrk="1" hangingPunct="1">
              <a:spcBef>
                <a:spcPct val="0"/>
              </a:spcBef>
              <a:buFontTx/>
              <a:buNone/>
            </a:pPr>
            <a:r>
              <a:rPr lang="ar-SA" altLang="en-US" sz="2000" b="1">
                <a:latin typeface="Times New Roman" panose="02020603050405020304" pitchFamily="18" charset="0"/>
              </a:rPr>
              <a:t>ـــ 3</a:t>
            </a:r>
            <a:endParaRPr lang="en-US" altLang="en-US" sz="2000" b="1">
              <a:latin typeface="Times New Roman" panose="02020603050405020304" pitchFamily="18" charset="0"/>
            </a:endParaRPr>
          </a:p>
          <a:p>
            <a:pPr eaLnBrk="1" hangingPunct="1">
              <a:spcBef>
                <a:spcPct val="0"/>
              </a:spcBef>
              <a:buFontTx/>
              <a:buNone/>
            </a:pPr>
            <a:endParaRPr lang="en-US" altLang="en-US" sz="2000" b="1">
              <a:latin typeface="Times New Roman" panose="02020603050405020304" pitchFamily="18" charset="0"/>
            </a:endParaRPr>
          </a:p>
          <a:p>
            <a:pPr eaLnBrk="1" hangingPunct="1">
              <a:spcBef>
                <a:spcPct val="0"/>
              </a:spcBef>
              <a:buFontTx/>
              <a:buNone/>
            </a:pPr>
            <a:r>
              <a:rPr lang="ar-SA" altLang="en-US" sz="2000" b="1">
                <a:latin typeface="Times New Roman" panose="02020603050405020304" pitchFamily="18" charset="0"/>
              </a:rPr>
              <a:t>ـــ 2</a:t>
            </a:r>
            <a:endParaRPr lang="en-US" altLang="en-US" sz="2000" b="1">
              <a:latin typeface="Times New Roman" panose="02020603050405020304" pitchFamily="18" charset="0"/>
            </a:endParaRPr>
          </a:p>
          <a:p>
            <a:pPr eaLnBrk="1" hangingPunct="1">
              <a:spcBef>
                <a:spcPct val="0"/>
              </a:spcBef>
              <a:buFontTx/>
              <a:buNone/>
            </a:pPr>
            <a:endParaRPr lang="en-US" altLang="en-US" sz="2000" b="1">
              <a:latin typeface="Times New Roman" panose="02020603050405020304" pitchFamily="18" charset="0"/>
            </a:endParaRPr>
          </a:p>
          <a:p>
            <a:pPr eaLnBrk="1" hangingPunct="1">
              <a:spcBef>
                <a:spcPct val="0"/>
              </a:spcBef>
              <a:buFontTx/>
              <a:buNone/>
            </a:pPr>
            <a:r>
              <a:rPr lang="ar-SA" altLang="en-US" sz="2000" b="1">
                <a:latin typeface="Times New Roman" panose="02020603050405020304" pitchFamily="18" charset="0"/>
              </a:rPr>
              <a:t>ـــ 1</a:t>
            </a:r>
            <a:endParaRPr lang="en-US" altLang="en-US" sz="2000" b="1">
              <a:latin typeface="Times New Roman" panose="02020603050405020304" pitchFamily="18" charset="0"/>
            </a:endParaRPr>
          </a:p>
          <a:p>
            <a:pPr eaLnBrk="1" hangingPunct="1">
              <a:spcBef>
                <a:spcPct val="0"/>
              </a:spcBef>
              <a:buFontTx/>
              <a:buNone/>
            </a:pPr>
            <a:endParaRPr lang="en-US" altLang="en-US" sz="2000" b="1">
              <a:latin typeface="Times New Roman" panose="02020603050405020304" pitchFamily="18" charset="0"/>
            </a:endParaRPr>
          </a:p>
          <a:p>
            <a:pPr eaLnBrk="1" hangingPunct="1">
              <a:spcBef>
                <a:spcPct val="0"/>
              </a:spcBef>
              <a:buFontTx/>
              <a:buNone/>
            </a:pPr>
            <a:r>
              <a:rPr lang="ar-SA" altLang="en-US" sz="2000" b="1">
                <a:latin typeface="Times New Roman" panose="02020603050405020304" pitchFamily="18" charset="0"/>
                <a:cs typeface="Times New Roman" panose="02020603050405020304" pitchFamily="18" charset="0"/>
              </a:rPr>
              <a:t>ــ صفر</a:t>
            </a:r>
            <a:endParaRPr lang="en-US" altLang="en-US" sz="2000" b="1">
              <a:latin typeface="Arial" panose="020B0604020202020204" pitchFamily="34" charset="0"/>
            </a:endParaRPr>
          </a:p>
        </p:txBody>
      </p:sp>
    </p:spTree>
    <p:extLst>
      <p:ext uri="{BB962C8B-B14F-4D97-AF65-F5344CB8AC3E}">
        <p14:creationId xmlns:p14="http://schemas.microsoft.com/office/powerpoint/2010/main" val="1009899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68"/>
                                        </p:tgtEl>
                                        <p:attrNameLst>
                                          <p:attrName>style.visibility</p:attrName>
                                        </p:attrNameLst>
                                      </p:cBhvr>
                                      <p:to>
                                        <p:strVal val="visible"/>
                                      </p:to>
                                    </p:set>
                                    <p:animEffect transition="in" filter="slide(fromBottom)">
                                      <p:cBhvr>
                                        <p:cTn id="7" dur="500"/>
                                        <p:tgtEl>
                                          <p:spTgt spid="20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063"/>
                                        </p:tgtEl>
                                        <p:attrNameLst>
                                          <p:attrName>style.visibility</p:attrName>
                                        </p:attrNameLst>
                                      </p:cBhvr>
                                      <p:to>
                                        <p:strVal val="visible"/>
                                      </p:to>
                                    </p:set>
                                    <p:anim calcmode="lin" valueType="num">
                                      <p:cBhvr>
                                        <p:cTn id="12" dur="1000" fill="hold"/>
                                        <p:tgtEl>
                                          <p:spTgt spid="2063"/>
                                        </p:tgtEl>
                                        <p:attrNameLst>
                                          <p:attrName>ppt_x</p:attrName>
                                        </p:attrNameLst>
                                      </p:cBhvr>
                                      <p:tavLst>
                                        <p:tav tm="0">
                                          <p:val>
                                            <p:strVal val="#ppt_x-.2"/>
                                          </p:val>
                                        </p:tav>
                                        <p:tav tm="100000">
                                          <p:val>
                                            <p:strVal val="#ppt_x"/>
                                          </p:val>
                                        </p:tav>
                                      </p:tavLst>
                                    </p:anim>
                                    <p:anim calcmode="lin" valueType="num">
                                      <p:cBhvr>
                                        <p:cTn id="13" dur="1000" fill="hold"/>
                                        <p:tgtEl>
                                          <p:spTgt spid="206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6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064"/>
                                        </p:tgtEl>
                                        <p:attrNameLst>
                                          <p:attrName>style.visibility</p:attrName>
                                        </p:attrNameLst>
                                      </p:cBhvr>
                                      <p:to>
                                        <p:strVal val="visible"/>
                                      </p:to>
                                    </p:set>
                                    <p:animEffect transition="in" filter="slide(fromBottom)">
                                      <p:cBhvr>
                                        <p:cTn id="19" dur="500"/>
                                        <p:tgtEl>
                                          <p:spTgt spid="206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069"/>
                                        </p:tgtEl>
                                        <p:attrNameLst>
                                          <p:attrName>style.visibility</p:attrName>
                                        </p:attrNameLst>
                                      </p:cBhvr>
                                      <p:to>
                                        <p:strVal val="visible"/>
                                      </p:to>
                                    </p:set>
                                    <p:animEffect transition="in" filter="slide(fromBottom)">
                                      <p:cBhvr>
                                        <p:cTn id="24" dur="500"/>
                                        <p:tgtEl>
                                          <p:spTgt spid="206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062"/>
                                        </p:tgtEl>
                                        <p:attrNameLst>
                                          <p:attrName>style.visibility</p:attrName>
                                        </p:attrNameLst>
                                      </p:cBhvr>
                                      <p:to>
                                        <p:strVal val="visible"/>
                                      </p:to>
                                    </p:set>
                                    <p:anim calcmode="lin" valueType="num">
                                      <p:cBhvr>
                                        <p:cTn id="29" dur="1000" fill="hold"/>
                                        <p:tgtEl>
                                          <p:spTgt spid="2062"/>
                                        </p:tgtEl>
                                        <p:attrNameLst>
                                          <p:attrName>ppt_x</p:attrName>
                                        </p:attrNameLst>
                                      </p:cBhvr>
                                      <p:tavLst>
                                        <p:tav tm="0">
                                          <p:val>
                                            <p:strVal val="#ppt_x-.2"/>
                                          </p:val>
                                        </p:tav>
                                        <p:tav tm="100000">
                                          <p:val>
                                            <p:strVal val="#ppt_x"/>
                                          </p:val>
                                        </p:tav>
                                      </p:tavLst>
                                    </p:anim>
                                    <p:anim calcmode="lin" valueType="num">
                                      <p:cBhvr>
                                        <p:cTn id="30" dur="1000" fill="hold"/>
                                        <p:tgtEl>
                                          <p:spTgt spid="206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06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2065"/>
                                        </p:tgtEl>
                                        <p:attrNameLst>
                                          <p:attrName>style.visibility</p:attrName>
                                        </p:attrNameLst>
                                      </p:cBhvr>
                                      <p:to>
                                        <p:strVal val="visible"/>
                                      </p:to>
                                    </p:set>
                                    <p:animEffect transition="in" filter="slide(fromBottom)">
                                      <p:cBhvr>
                                        <p:cTn id="36" dur="500"/>
                                        <p:tgtEl>
                                          <p:spTgt spid="206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066"/>
                                        </p:tgtEl>
                                        <p:attrNameLst>
                                          <p:attrName>style.visibility</p:attrName>
                                        </p:attrNameLst>
                                      </p:cBhvr>
                                      <p:to>
                                        <p:strVal val="visible"/>
                                      </p:to>
                                    </p:set>
                                    <p:animEffect transition="in" filter="slide(fromBottom)">
                                      <p:cBhvr>
                                        <p:cTn id="41" dur="500"/>
                                        <p:tgtEl>
                                          <p:spTgt spid="206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2056"/>
                                        </p:tgtEl>
                                        <p:attrNameLst>
                                          <p:attrName>style.visibility</p:attrName>
                                        </p:attrNameLst>
                                      </p:cBhvr>
                                      <p:to>
                                        <p:strVal val="visible"/>
                                      </p:to>
                                    </p:set>
                                    <p:anim calcmode="lin" valueType="num">
                                      <p:cBhvr>
                                        <p:cTn id="46" dur="1000" fill="hold"/>
                                        <p:tgtEl>
                                          <p:spTgt spid="2056"/>
                                        </p:tgtEl>
                                        <p:attrNameLst>
                                          <p:attrName>ppt_x</p:attrName>
                                        </p:attrNameLst>
                                      </p:cBhvr>
                                      <p:tavLst>
                                        <p:tav tm="0">
                                          <p:val>
                                            <p:strVal val="#ppt_x-.2"/>
                                          </p:val>
                                        </p:tav>
                                        <p:tav tm="100000">
                                          <p:val>
                                            <p:strVal val="#ppt_x"/>
                                          </p:val>
                                        </p:tav>
                                      </p:tavLst>
                                    </p:anim>
                                    <p:anim calcmode="lin" valueType="num">
                                      <p:cBhvr>
                                        <p:cTn id="47" dur="1000" fill="hold"/>
                                        <p:tgtEl>
                                          <p:spTgt spid="2056"/>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05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2055"/>
                                        </p:tgtEl>
                                        <p:attrNameLst>
                                          <p:attrName>style.visibility</p:attrName>
                                        </p:attrNameLst>
                                      </p:cBhvr>
                                      <p:to>
                                        <p:strVal val="visible"/>
                                      </p:to>
                                    </p:set>
                                    <p:animEffect transition="in" filter="slide(fromBottom)">
                                      <p:cBhvr>
                                        <p:cTn id="53" dur="500"/>
                                        <p:tgtEl>
                                          <p:spTgt spid="205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061"/>
                                        </p:tgtEl>
                                        <p:attrNameLst>
                                          <p:attrName>style.visibility</p:attrName>
                                        </p:attrNameLst>
                                      </p:cBhvr>
                                      <p:to>
                                        <p:strVal val="visible"/>
                                      </p:to>
                                    </p:set>
                                    <p:animEffect transition="in" filter="slide(fromBottom)">
                                      <p:cBhvr>
                                        <p:cTn id="58" dur="500"/>
                                        <p:tgtEl>
                                          <p:spTgt spid="206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2067"/>
                                        </p:tgtEl>
                                        <p:attrNameLst>
                                          <p:attrName>style.visibility</p:attrName>
                                        </p:attrNameLst>
                                      </p:cBhvr>
                                      <p:to>
                                        <p:strVal val="visible"/>
                                      </p:to>
                                    </p:set>
                                    <p:animEffect transition="in" filter="slide(fromBottom)">
                                      <p:cBhvr>
                                        <p:cTn id="63" dur="500"/>
                                        <p:tgtEl>
                                          <p:spTgt spid="206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2057"/>
                                        </p:tgtEl>
                                        <p:attrNameLst>
                                          <p:attrName>style.visibility</p:attrName>
                                        </p:attrNameLst>
                                      </p:cBhvr>
                                      <p:to>
                                        <p:strVal val="visible"/>
                                      </p:to>
                                    </p:set>
                                    <p:animEffect transition="in" filter="slide(fromBottom)">
                                      <p:cBhvr>
                                        <p:cTn id="68" dur="500"/>
                                        <p:tgtEl>
                                          <p:spTgt spid="205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2" presetClass="entr" presetSubtype="4" fill="hold" grpId="1" nodeType="clickEffect">
                                  <p:stCondLst>
                                    <p:cond delay="0"/>
                                  </p:stCondLst>
                                  <p:childTnLst>
                                    <p:set>
                                      <p:cBhvr>
                                        <p:cTn id="72" dur="1" fill="hold">
                                          <p:stCondLst>
                                            <p:cond delay="0"/>
                                          </p:stCondLst>
                                        </p:cTn>
                                        <p:tgtEl>
                                          <p:spTgt spid="2055"/>
                                        </p:tgtEl>
                                        <p:attrNameLst>
                                          <p:attrName>style.visibility</p:attrName>
                                        </p:attrNameLst>
                                      </p:cBhvr>
                                      <p:to>
                                        <p:strVal val="visible"/>
                                      </p:to>
                                    </p:set>
                                    <p:animEffect transition="in" filter="slide(fromBottom)">
                                      <p:cBhvr>
                                        <p:cTn id="73" dur="500"/>
                                        <p:tgtEl>
                                          <p:spTgt spid="205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2058"/>
                                        </p:tgtEl>
                                        <p:attrNameLst>
                                          <p:attrName>style.visibility</p:attrName>
                                        </p:attrNameLst>
                                      </p:cBhvr>
                                      <p:to>
                                        <p:strVal val="visible"/>
                                      </p:to>
                                    </p:set>
                                    <p:animEffect transition="in" filter="slide(fromBottom)">
                                      <p:cBhvr>
                                        <p:cTn id="78" dur="500"/>
                                        <p:tgtEl>
                                          <p:spTgt spid="205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2059"/>
                                        </p:tgtEl>
                                        <p:attrNameLst>
                                          <p:attrName>style.visibility</p:attrName>
                                        </p:attrNameLst>
                                      </p:cBhvr>
                                      <p:to>
                                        <p:strVal val="visible"/>
                                      </p:to>
                                    </p:set>
                                    <p:animEffect transition="in" filter="slide(fromBottom)">
                                      <p:cBhvr>
                                        <p:cTn id="83" dur="500"/>
                                        <p:tgtEl>
                                          <p:spTgt spid="205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2" presetClass="entr" presetSubtype="4" fill="hold" grpId="0" nodeType="clickEffect">
                                  <p:stCondLst>
                                    <p:cond delay="0"/>
                                  </p:stCondLst>
                                  <p:childTnLst>
                                    <p:set>
                                      <p:cBhvr>
                                        <p:cTn id="87" dur="1" fill="hold">
                                          <p:stCondLst>
                                            <p:cond delay="0"/>
                                          </p:stCondLst>
                                        </p:cTn>
                                        <p:tgtEl>
                                          <p:spTgt spid="2070"/>
                                        </p:tgtEl>
                                        <p:attrNameLst>
                                          <p:attrName>style.visibility</p:attrName>
                                        </p:attrNameLst>
                                      </p:cBhvr>
                                      <p:to>
                                        <p:strVal val="visible"/>
                                      </p:to>
                                    </p:set>
                                    <p:animEffect transition="in" filter="slide(fromBottom)">
                                      <p:cBhvr>
                                        <p:cTn id="88" dur="5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5" grpId="1" animBg="1"/>
      <p:bldP spid="2056" grpId="0" animBg="1"/>
      <p:bldP spid="2057" grpId="0" animBg="1"/>
      <p:bldP spid="2058" grpId="0" animBg="1"/>
      <p:bldP spid="2059" grpId="0" animBg="1"/>
      <p:bldP spid="2061" grpId="0" animBg="1"/>
      <p:bldP spid="2062" grpId="0" animBg="1"/>
      <p:bldP spid="2063" grpId="0" animBg="1"/>
      <p:bldP spid="2064" grpId="0" animBg="1"/>
      <p:bldP spid="2065" grpId="0" animBg="1"/>
      <p:bldP spid="2066" grpId="0" animBg="1"/>
      <p:bldP spid="2067" grpId="0" animBg="1"/>
      <p:bldP spid="2068" grpId="0" animBg="1"/>
      <p:bldP spid="2069" grpId="0" animBg="1"/>
      <p:bldP spid="20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4553744" y="332656"/>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التباين</a:t>
            </a:r>
            <a:endParaRPr lang="en-US" sz="1600" b="1" dirty="0">
              <a:ea typeface="Calibri"/>
              <a:cs typeface="Arial"/>
            </a:endParaRPr>
          </a:p>
        </p:txBody>
      </p:sp>
      <p:sp>
        <p:nvSpPr>
          <p:cNvPr id="2" name="مستطيل 1"/>
          <p:cNvSpPr/>
          <p:nvPr/>
        </p:nvSpPr>
        <p:spPr>
          <a:xfrm>
            <a:off x="323528" y="2764085"/>
            <a:ext cx="8352928" cy="1384995"/>
          </a:xfrm>
          <a:prstGeom prst="rect">
            <a:avLst/>
          </a:prstGeom>
        </p:spPr>
        <p:txBody>
          <a:bodyPr wrap="square">
            <a:spAutoFit/>
          </a:bodyPr>
          <a:lstStyle/>
          <a:p>
            <a:pPr algn="just"/>
            <a:r>
              <a:rPr lang="ar-SA" sz="2800" b="1" dirty="0"/>
              <a:t>    هو مقياس لاختلاف البيانات وتشتتها، وهو متوسط مربعات انحرافات القيم عن وسطها الحسابي، ويرمز له بالرمز </a:t>
            </a:r>
            <a:r>
              <a:rPr lang="en-US" sz="2800" b="1" dirty="0"/>
              <a:t>S</a:t>
            </a:r>
            <a:r>
              <a:rPr lang="en-US" sz="2800" b="1" baseline="30000" dirty="0"/>
              <a:t>2</a:t>
            </a:r>
            <a:r>
              <a:rPr lang="en-US" sz="2800" b="1" dirty="0"/>
              <a:t> </a:t>
            </a:r>
            <a:r>
              <a:rPr lang="ar-SA" sz="2800" b="1" dirty="0" smtClean="0"/>
              <a:t>  ويحسب </a:t>
            </a:r>
            <a:r>
              <a:rPr lang="ar-SA" sz="2800" b="1" dirty="0"/>
              <a:t>من الصيغة الرياضية الآتية:</a:t>
            </a:r>
            <a:endParaRPr lang="ar-SA" sz="2800" dirty="0"/>
          </a:p>
        </p:txBody>
      </p:sp>
      <mc:AlternateContent xmlns:mc="http://schemas.openxmlformats.org/markup-compatibility/2006" xmlns:a14="http://schemas.microsoft.com/office/drawing/2010/main">
        <mc:Choice Requires="a14">
          <p:sp>
            <p:nvSpPr>
              <p:cNvPr id="8" name="مستطيل 7"/>
              <p:cNvSpPr/>
              <p:nvPr/>
            </p:nvSpPr>
            <p:spPr>
              <a:xfrm>
                <a:off x="481283" y="4243740"/>
                <a:ext cx="7043045" cy="1129476"/>
              </a:xfrm>
              <a:prstGeom prst="rect">
                <a:avLst/>
              </a:prstGeom>
            </p:spPr>
            <p:txBody>
              <a:bodyPr wrap="square">
                <a:spAutoFit/>
              </a:bodyPr>
              <a:lstStyle/>
              <a:p>
                <a:r>
                  <a:rPr lang="ar-SA" sz="4000" b="1" dirty="0"/>
                  <a:t>تباين متغير </a:t>
                </a:r>
                <a14:m>
                  <m:oMath xmlns:m="http://schemas.openxmlformats.org/officeDocument/2006/math">
                    <m:r>
                      <a:rPr lang="en-US" sz="4000" b="1" i="1">
                        <a:latin typeface="Cambria Math"/>
                      </a:rPr>
                      <m:t>𝒙</m:t>
                    </m:r>
                  </m:oMath>
                </a14:m>
                <a:r>
                  <a:rPr lang="ar-SA" sz="4000" b="1" dirty="0"/>
                  <a:t>    </a:t>
                </a:r>
                <a:r>
                  <a:rPr lang="ar-SA" sz="4000" b="1" dirty="0" smtClean="0"/>
                  <a:t>     </a:t>
                </a:r>
                <a:r>
                  <a:rPr lang="en-US" sz="4000" b="1" dirty="0" smtClean="0"/>
                  <a:t>   </a:t>
                </a:r>
                <a14:m>
                  <m:oMath xmlns:m="http://schemas.openxmlformats.org/officeDocument/2006/math">
                    <m:sSubSup>
                      <m:sSubSupPr>
                        <m:ctrlPr>
                          <a:rPr lang="en-US" sz="4000" b="1" i="1">
                            <a:latin typeface="Cambria Math"/>
                          </a:rPr>
                        </m:ctrlPr>
                      </m:sSubSupPr>
                      <m:e>
                        <m:r>
                          <a:rPr lang="en-US" sz="4000" b="1" i="1">
                            <a:latin typeface="Cambria Math"/>
                          </a:rPr>
                          <m:t>𝑺</m:t>
                        </m:r>
                      </m:e>
                      <m:sub>
                        <m:r>
                          <a:rPr lang="en-US" sz="4000" b="1" i="1">
                            <a:latin typeface="Cambria Math"/>
                          </a:rPr>
                          <m:t>𝒙</m:t>
                        </m:r>
                      </m:sub>
                      <m:sup>
                        <m:r>
                          <a:rPr lang="en-US" sz="4000" b="1" i="1">
                            <a:latin typeface="Cambria Math"/>
                          </a:rPr>
                          <m:t>𝟐</m:t>
                        </m:r>
                      </m:sup>
                    </m:sSubSup>
                    <m:r>
                      <a:rPr lang="en-US" sz="4000" b="1" i="1">
                        <a:latin typeface="Cambria Math"/>
                      </a:rPr>
                      <m:t>=</m:t>
                    </m:r>
                    <m:f>
                      <m:fPr>
                        <m:ctrlPr>
                          <a:rPr lang="en-US" sz="4000" b="1" i="1">
                            <a:latin typeface="Cambria Math"/>
                          </a:rPr>
                        </m:ctrlPr>
                      </m:fPr>
                      <m:num>
                        <m:sSup>
                          <m:sSupPr>
                            <m:ctrlPr>
                              <a:rPr lang="en-US" sz="4000" b="1" i="1">
                                <a:latin typeface="Cambria Math"/>
                              </a:rPr>
                            </m:ctrlPr>
                          </m:sSupPr>
                          <m:e>
                            <m:nary>
                              <m:naryPr>
                                <m:chr m:val="∑"/>
                                <m:limLoc m:val="undOvr"/>
                                <m:subHide m:val="on"/>
                                <m:supHide m:val="on"/>
                                <m:ctrlPr>
                                  <a:rPr lang="en-US" sz="4000" b="1" i="1">
                                    <a:latin typeface="Cambria Math"/>
                                  </a:rPr>
                                </m:ctrlPr>
                              </m:naryPr>
                              <m:sub/>
                              <m:sup/>
                              <m:e>
                                <m:r>
                                  <a:rPr lang="en-US" sz="4000" b="1" i="1">
                                    <a:latin typeface="Cambria Math"/>
                                  </a:rPr>
                                  <m:t>(</m:t>
                                </m:r>
                                <m:r>
                                  <a:rPr lang="en-US" sz="4000" b="1" i="1">
                                    <a:latin typeface="Cambria Math"/>
                                  </a:rPr>
                                  <m:t>𝒙</m:t>
                                </m:r>
                                <m:r>
                                  <a:rPr lang="en-US" sz="4000" b="1" i="1">
                                    <a:latin typeface="Cambria Math"/>
                                  </a:rPr>
                                  <m:t>−</m:t>
                                </m:r>
                                <m:acc>
                                  <m:accPr>
                                    <m:chr m:val="̅"/>
                                    <m:ctrlPr>
                                      <a:rPr lang="en-US" sz="4000" b="1" i="1">
                                        <a:latin typeface="Cambria Math"/>
                                      </a:rPr>
                                    </m:ctrlPr>
                                  </m:accPr>
                                  <m:e>
                                    <m:r>
                                      <a:rPr lang="en-US" sz="4000" b="1" i="1">
                                        <a:latin typeface="Cambria Math"/>
                                      </a:rPr>
                                      <m:t>𝒙</m:t>
                                    </m:r>
                                  </m:e>
                                </m:acc>
                                <m:r>
                                  <a:rPr lang="en-US" sz="4000" b="1" i="1">
                                    <a:latin typeface="Cambria Math"/>
                                  </a:rPr>
                                  <m:t>)</m:t>
                                </m:r>
                              </m:e>
                            </m:nary>
                          </m:e>
                          <m:sup>
                            <m:r>
                              <a:rPr lang="en-US" sz="4000" b="1" i="1">
                                <a:latin typeface="Cambria Math"/>
                              </a:rPr>
                              <m:t>𝟐</m:t>
                            </m:r>
                          </m:sup>
                        </m:sSup>
                      </m:num>
                      <m:den>
                        <m:r>
                          <a:rPr lang="en-US" sz="4000" b="1" i="1">
                            <a:latin typeface="Cambria Math"/>
                          </a:rPr>
                          <m:t>𝒏</m:t>
                        </m:r>
                      </m:den>
                    </m:f>
                  </m:oMath>
                </a14:m>
                <a:endParaRPr lang="en-US" sz="4000" b="1" dirty="0"/>
              </a:p>
            </p:txBody>
          </p:sp>
        </mc:Choice>
        <mc:Fallback xmlns="">
          <p:sp>
            <p:nvSpPr>
              <p:cNvPr id="8" name="مستطيل 7"/>
              <p:cNvSpPr>
                <a:spLocks noRot="1" noChangeAspect="1" noMove="1" noResize="1" noEditPoints="1" noAdjustHandles="1" noChangeArrowheads="1" noChangeShapeType="1" noTextEdit="1"/>
              </p:cNvSpPr>
              <p:nvPr/>
            </p:nvSpPr>
            <p:spPr>
              <a:xfrm>
                <a:off x="481283" y="4243740"/>
                <a:ext cx="7043045" cy="1129476"/>
              </a:xfrm>
              <a:prstGeom prst="rect">
                <a:avLst/>
              </a:prstGeom>
              <a:blipFill rotWithShape="1">
                <a:blip r:embed="rId2"/>
                <a:stretch>
                  <a:fillRect r="-3030" b="-9730"/>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9" name="مستطيل 8"/>
              <p:cNvSpPr/>
              <p:nvPr/>
            </p:nvSpPr>
            <p:spPr>
              <a:xfrm>
                <a:off x="2339752" y="1470880"/>
                <a:ext cx="1132382" cy="6588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600" b="1" i="1" smtClean="0">
                              <a:solidFill>
                                <a:srgbClr val="FF0000"/>
                              </a:solidFill>
                              <a:latin typeface="Cambria Math"/>
                            </a:rPr>
                          </m:ctrlPr>
                        </m:sSubSupPr>
                        <m:e>
                          <m:r>
                            <a:rPr lang="en-US" sz="3600" b="1" i="1">
                              <a:solidFill>
                                <a:srgbClr val="FF0000"/>
                              </a:solidFill>
                              <a:latin typeface="Cambria Math"/>
                            </a:rPr>
                            <m:t>𝑺</m:t>
                          </m:r>
                        </m:e>
                        <m:sub>
                          <m:r>
                            <a:rPr lang="en-US" sz="3600" b="1" i="1">
                              <a:solidFill>
                                <a:srgbClr val="FF0000"/>
                              </a:solidFill>
                              <a:latin typeface="Cambria Math"/>
                            </a:rPr>
                            <m:t>𝒙</m:t>
                          </m:r>
                        </m:sub>
                        <m:sup>
                          <m:r>
                            <a:rPr lang="en-US" sz="3600" b="1" i="1">
                              <a:solidFill>
                                <a:srgbClr val="FF0000"/>
                              </a:solidFill>
                              <a:latin typeface="Cambria Math"/>
                            </a:rPr>
                            <m:t>𝟐</m:t>
                          </m:r>
                        </m:sup>
                      </m:sSubSup>
                    </m:oMath>
                  </m:oMathPara>
                </a14:m>
                <a:endParaRPr lang="ar-SA" sz="3600" b="1" dirty="0">
                  <a:solidFill>
                    <a:srgbClr val="FF0000"/>
                  </a:solidFill>
                </a:endParaRPr>
              </a:p>
            </p:txBody>
          </p:sp>
        </mc:Choice>
        <mc:Fallback xmlns="">
          <p:sp>
            <p:nvSpPr>
              <p:cNvPr id="9" name="مستطيل 8"/>
              <p:cNvSpPr>
                <a:spLocks noRot="1" noChangeAspect="1" noMove="1" noResize="1" noEditPoints="1" noAdjustHandles="1" noChangeArrowheads="1" noChangeShapeType="1" noTextEdit="1"/>
              </p:cNvSpPr>
              <p:nvPr/>
            </p:nvSpPr>
            <p:spPr>
              <a:xfrm>
                <a:off x="2339752" y="1470880"/>
                <a:ext cx="1132382" cy="658898"/>
              </a:xfrm>
              <a:prstGeom prst="rect">
                <a:avLst/>
              </a:prstGeom>
              <a:blipFill rotWithShape="1">
                <a:blip r:embed="rId3"/>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0" name="مستطيل 9"/>
              <p:cNvSpPr/>
              <p:nvPr/>
            </p:nvSpPr>
            <p:spPr>
              <a:xfrm>
                <a:off x="4932040" y="1484784"/>
                <a:ext cx="940796" cy="7169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600" b="1" i="1" smtClean="0">
                              <a:solidFill>
                                <a:srgbClr val="FF0000"/>
                              </a:solidFill>
                              <a:latin typeface="Cambria Math"/>
                            </a:rPr>
                          </m:ctrlPr>
                        </m:sSubSupPr>
                        <m:e>
                          <m:r>
                            <a:rPr lang="en-US" sz="3600" b="1" i="1">
                              <a:solidFill>
                                <a:srgbClr val="FF0000"/>
                              </a:solidFill>
                              <a:latin typeface="Cambria Math"/>
                            </a:rPr>
                            <m:t>𝝈</m:t>
                          </m:r>
                        </m:e>
                        <m:sub/>
                        <m:sup>
                          <m:r>
                            <a:rPr lang="en-US" sz="3600" b="1" i="1">
                              <a:solidFill>
                                <a:srgbClr val="FF0000"/>
                              </a:solidFill>
                              <a:latin typeface="Cambria Math"/>
                            </a:rPr>
                            <m:t>𝟐</m:t>
                          </m:r>
                        </m:sup>
                      </m:sSubSup>
                    </m:oMath>
                  </m:oMathPara>
                </a14:m>
                <a:endParaRPr lang="ar-SA" sz="3600" b="1" dirty="0">
                  <a:solidFill>
                    <a:srgbClr val="FF0000"/>
                  </a:solidFill>
                </a:endParaRPr>
              </a:p>
            </p:txBody>
          </p:sp>
        </mc:Choice>
        <mc:Fallback xmlns="">
          <p:sp>
            <p:nvSpPr>
              <p:cNvPr id="10" name="مستطيل 9"/>
              <p:cNvSpPr>
                <a:spLocks noRot="1" noChangeAspect="1" noMove="1" noResize="1" noEditPoints="1" noAdjustHandles="1" noChangeArrowheads="1" noChangeShapeType="1" noTextEdit="1"/>
              </p:cNvSpPr>
              <p:nvPr/>
            </p:nvSpPr>
            <p:spPr>
              <a:xfrm>
                <a:off x="4932040" y="1484784"/>
                <a:ext cx="940796" cy="716991"/>
              </a:xfrm>
              <a:prstGeom prst="rect">
                <a:avLst/>
              </a:prstGeom>
              <a:blipFill rotWithShape="1">
                <a:blip r:embed="rId4"/>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10991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مستطيل 2"/>
              <p:cNvSpPr/>
              <p:nvPr/>
            </p:nvSpPr>
            <p:spPr>
              <a:xfrm>
                <a:off x="481283" y="1075388"/>
                <a:ext cx="7043045" cy="1129476"/>
              </a:xfrm>
              <a:prstGeom prst="rect">
                <a:avLst/>
              </a:prstGeom>
            </p:spPr>
            <p:txBody>
              <a:bodyPr wrap="square">
                <a:spAutoFit/>
              </a:bodyPr>
              <a:lstStyle/>
              <a:p>
                <a:r>
                  <a:rPr lang="ar-SA" sz="4000" b="1" dirty="0"/>
                  <a:t>تباين متغير </a:t>
                </a:r>
                <a14:m>
                  <m:oMath xmlns:m="http://schemas.openxmlformats.org/officeDocument/2006/math">
                    <m:r>
                      <a:rPr lang="en-US" sz="4000" b="1" i="1">
                        <a:latin typeface="Cambria Math"/>
                      </a:rPr>
                      <m:t>𝒙</m:t>
                    </m:r>
                  </m:oMath>
                </a14:m>
                <a:r>
                  <a:rPr lang="ar-SA" sz="4000" b="1" dirty="0"/>
                  <a:t>    </a:t>
                </a:r>
                <a:r>
                  <a:rPr lang="ar-SA" sz="4000" b="1" dirty="0" smtClean="0"/>
                  <a:t>     </a:t>
                </a:r>
                <a:r>
                  <a:rPr lang="en-US" sz="4000" b="1" dirty="0" smtClean="0"/>
                  <a:t>   </a:t>
                </a:r>
                <a14:m>
                  <m:oMath xmlns:m="http://schemas.openxmlformats.org/officeDocument/2006/math">
                    <m:sSubSup>
                      <m:sSubSupPr>
                        <m:ctrlPr>
                          <a:rPr lang="en-US" sz="4000" b="1" i="1">
                            <a:latin typeface="Cambria Math"/>
                          </a:rPr>
                        </m:ctrlPr>
                      </m:sSubSupPr>
                      <m:e>
                        <m:r>
                          <a:rPr lang="en-US" sz="4000" b="1" i="1">
                            <a:latin typeface="Cambria Math"/>
                          </a:rPr>
                          <m:t>𝑺</m:t>
                        </m:r>
                      </m:e>
                      <m:sub>
                        <m:r>
                          <a:rPr lang="en-US" sz="4000" b="1" i="1">
                            <a:latin typeface="Cambria Math"/>
                          </a:rPr>
                          <m:t>𝒙</m:t>
                        </m:r>
                      </m:sub>
                      <m:sup>
                        <m:r>
                          <a:rPr lang="en-US" sz="4000" b="1" i="1">
                            <a:latin typeface="Cambria Math"/>
                          </a:rPr>
                          <m:t>𝟐</m:t>
                        </m:r>
                      </m:sup>
                    </m:sSubSup>
                    <m:r>
                      <a:rPr lang="en-US" sz="4000" b="1" i="1">
                        <a:latin typeface="Cambria Math"/>
                      </a:rPr>
                      <m:t>=</m:t>
                    </m:r>
                    <m:f>
                      <m:fPr>
                        <m:ctrlPr>
                          <a:rPr lang="en-US" sz="4000" b="1" i="1">
                            <a:latin typeface="Cambria Math"/>
                          </a:rPr>
                        </m:ctrlPr>
                      </m:fPr>
                      <m:num>
                        <m:sSup>
                          <m:sSupPr>
                            <m:ctrlPr>
                              <a:rPr lang="en-US" sz="4000" b="1" i="1">
                                <a:latin typeface="Cambria Math"/>
                              </a:rPr>
                            </m:ctrlPr>
                          </m:sSupPr>
                          <m:e>
                            <m:nary>
                              <m:naryPr>
                                <m:chr m:val="∑"/>
                                <m:limLoc m:val="undOvr"/>
                                <m:subHide m:val="on"/>
                                <m:supHide m:val="on"/>
                                <m:ctrlPr>
                                  <a:rPr lang="en-US" sz="4000" b="1" i="1">
                                    <a:latin typeface="Cambria Math"/>
                                  </a:rPr>
                                </m:ctrlPr>
                              </m:naryPr>
                              <m:sub/>
                              <m:sup/>
                              <m:e>
                                <m:r>
                                  <a:rPr lang="en-US" sz="4000" b="1" i="1">
                                    <a:latin typeface="Cambria Math"/>
                                  </a:rPr>
                                  <m:t>(</m:t>
                                </m:r>
                                <m:r>
                                  <a:rPr lang="en-US" sz="4000" b="1" i="1">
                                    <a:latin typeface="Cambria Math"/>
                                  </a:rPr>
                                  <m:t>𝒙</m:t>
                                </m:r>
                                <m:r>
                                  <a:rPr lang="en-US" sz="4000" b="1" i="1">
                                    <a:latin typeface="Cambria Math"/>
                                  </a:rPr>
                                  <m:t>−</m:t>
                                </m:r>
                                <m:acc>
                                  <m:accPr>
                                    <m:chr m:val="̅"/>
                                    <m:ctrlPr>
                                      <a:rPr lang="en-US" sz="4000" b="1" i="1">
                                        <a:latin typeface="Cambria Math"/>
                                      </a:rPr>
                                    </m:ctrlPr>
                                  </m:accPr>
                                  <m:e>
                                    <m:r>
                                      <a:rPr lang="en-US" sz="4000" b="1" i="1">
                                        <a:latin typeface="Cambria Math"/>
                                      </a:rPr>
                                      <m:t>𝒙</m:t>
                                    </m:r>
                                  </m:e>
                                </m:acc>
                                <m:r>
                                  <a:rPr lang="en-US" sz="4000" b="1" i="1">
                                    <a:latin typeface="Cambria Math"/>
                                  </a:rPr>
                                  <m:t>)</m:t>
                                </m:r>
                              </m:e>
                            </m:nary>
                          </m:e>
                          <m:sup>
                            <m:r>
                              <a:rPr lang="en-US" sz="4000" b="1" i="1">
                                <a:latin typeface="Cambria Math"/>
                              </a:rPr>
                              <m:t>𝟐</m:t>
                            </m:r>
                          </m:sup>
                        </m:sSup>
                      </m:num>
                      <m:den>
                        <m:r>
                          <a:rPr lang="en-US" sz="4000" b="1" i="1">
                            <a:latin typeface="Cambria Math"/>
                          </a:rPr>
                          <m:t>𝒏</m:t>
                        </m:r>
                      </m:den>
                    </m:f>
                  </m:oMath>
                </a14:m>
                <a:endParaRPr lang="en-US" sz="4000" b="1" dirty="0"/>
              </a:p>
            </p:txBody>
          </p:sp>
        </mc:Choice>
        <mc:Fallback xmlns="">
          <p:sp>
            <p:nvSpPr>
              <p:cNvPr id="3" name="مستطيل 2"/>
              <p:cNvSpPr>
                <a:spLocks noRot="1" noChangeAspect="1" noMove="1" noResize="1" noEditPoints="1" noAdjustHandles="1" noChangeArrowheads="1" noChangeShapeType="1" noTextEdit="1"/>
              </p:cNvSpPr>
              <p:nvPr/>
            </p:nvSpPr>
            <p:spPr>
              <a:xfrm>
                <a:off x="481283" y="1075388"/>
                <a:ext cx="7043045" cy="1129476"/>
              </a:xfrm>
              <a:prstGeom prst="rect">
                <a:avLst/>
              </a:prstGeom>
              <a:blipFill rotWithShape="0">
                <a:blip r:embed="rId2"/>
                <a:stretch>
                  <a:fillRect r="-3030" b="-9140"/>
                </a:stretch>
              </a:blipFill>
            </p:spPr>
            <p:txBody>
              <a:bodyPr/>
              <a:lstStyle/>
              <a:p>
                <a:r>
                  <a:rPr lang="en-US">
                    <a:noFill/>
                  </a:rPr>
                  <a:t> </a:t>
                </a:r>
              </a:p>
            </p:txBody>
          </p:sp>
        </mc:Fallback>
      </mc:AlternateContent>
      <p:sp>
        <p:nvSpPr>
          <p:cNvPr id="4" name="مستطيل 3"/>
          <p:cNvSpPr/>
          <p:nvPr/>
        </p:nvSpPr>
        <p:spPr>
          <a:xfrm>
            <a:off x="323526" y="2629361"/>
            <a:ext cx="8352928" cy="1015663"/>
          </a:xfrm>
          <a:prstGeom prst="rect">
            <a:avLst/>
          </a:prstGeom>
          <a:ln w="28575">
            <a:solidFill>
              <a:srgbClr val="FF000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ar-SA" sz="4000" b="1" dirty="0" smtClean="0"/>
              <a:t> مثال : أوجد </a:t>
            </a:r>
            <a:r>
              <a:rPr lang="ar-SA" sz="4000" b="1" dirty="0"/>
              <a:t>تباين العينة الممثلة </a:t>
            </a:r>
            <a:r>
              <a:rPr lang="ar-SA" sz="4000" b="1" dirty="0" smtClean="0"/>
              <a:t>بالبيانات التالية</a:t>
            </a:r>
            <a:r>
              <a:rPr lang="en-US" sz="4000" b="1" dirty="0" smtClean="0"/>
              <a:t>:</a:t>
            </a:r>
          </a:p>
        </p:txBody>
      </p:sp>
      <mc:AlternateContent xmlns:mc="http://schemas.openxmlformats.org/markup-compatibility/2006" xmlns:a14="http://schemas.microsoft.com/office/drawing/2010/main">
        <mc:Choice Requires="a14">
          <p:sp>
            <p:nvSpPr>
              <p:cNvPr id="5" name="مستطيل 4"/>
              <p:cNvSpPr/>
              <p:nvPr/>
            </p:nvSpPr>
            <p:spPr>
              <a:xfrm>
                <a:off x="467544" y="260648"/>
                <a:ext cx="1132382" cy="6588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600" b="1" i="1" smtClean="0">
                              <a:solidFill>
                                <a:srgbClr val="FF0000"/>
                              </a:solidFill>
                              <a:latin typeface="Cambria Math"/>
                            </a:rPr>
                          </m:ctrlPr>
                        </m:sSubSupPr>
                        <m:e>
                          <m:r>
                            <a:rPr lang="en-US" sz="3600" b="1" i="1">
                              <a:solidFill>
                                <a:srgbClr val="FF0000"/>
                              </a:solidFill>
                              <a:latin typeface="Cambria Math"/>
                            </a:rPr>
                            <m:t>𝑺</m:t>
                          </m:r>
                        </m:e>
                        <m:sub>
                          <m:r>
                            <a:rPr lang="en-US" sz="3600" b="1" i="1">
                              <a:solidFill>
                                <a:srgbClr val="FF0000"/>
                              </a:solidFill>
                              <a:latin typeface="Cambria Math"/>
                            </a:rPr>
                            <m:t>𝒙</m:t>
                          </m:r>
                        </m:sub>
                        <m:sup>
                          <m:r>
                            <a:rPr lang="en-US" sz="3600" b="1" i="1">
                              <a:solidFill>
                                <a:srgbClr val="FF0000"/>
                              </a:solidFill>
                              <a:latin typeface="Cambria Math"/>
                            </a:rPr>
                            <m:t>𝟐</m:t>
                          </m:r>
                        </m:sup>
                      </m:sSubSup>
                    </m:oMath>
                  </m:oMathPara>
                </a14:m>
                <a:endParaRPr lang="ar-SA" sz="3600" b="1" dirty="0">
                  <a:solidFill>
                    <a:srgbClr val="FF0000"/>
                  </a:solidFill>
                </a:endParaRPr>
              </a:p>
            </p:txBody>
          </p:sp>
        </mc:Choice>
        <mc:Fallback xmlns="">
          <p:sp>
            <p:nvSpPr>
              <p:cNvPr id="5" name="مستطيل 4"/>
              <p:cNvSpPr>
                <a:spLocks noRot="1" noChangeAspect="1" noMove="1" noResize="1" noEditPoints="1" noAdjustHandles="1" noChangeArrowheads="1" noChangeShapeType="1" noTextEdit="1"/>
              </p:cNvSpPr>
              <p:nvPr/>
            </p:nvSpPr>
            <p:spPr>
              <a:xfrm>
                <a:off x="467544" y="260648"/>
                <a:ext cx="1132382" cy="65889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مستطيل 5"/>
              <p:cNvSpPr/>
              <p:nvPr/>
            </p:nvSpPr>
            <p:spPr>
              <a:xfrm>
                <a:off x="2471828" y="260648"/>
                <a:ext cx="940796" cy="7169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600" b="1" i="1" smtClean="0">
                              <a:solidFill>
                                <a:srgbClr val="FF0000"/>
                              </a:solidFill>
                              <a:latin typeface="Cambria Math"/>
                            </a:rPr>
                          </m:ctrlPr>
                        </m:sSubSupPr>
                        <m:e>
                          <m:r>
                            <a:rPr lang="en-US" sz="3600" b="1" i="1">
                              <a:solidFill>
                                <a:srgbClr val="FF0000"/>
                              </a:solidFill>
                              <a:latin typeface="Cambria Math"/>
                            </a:rPr>
                            <m:t>𝝈</m:t>
                          </m:r>
                        </m:e>
                        <m:sub/>
                        <m:sup>
                          <m:r>
                            <a:rPr lang="en-US" sz="3600" b="1" i="1">
                              <a:solidFill>
                                <a:srgbClr val="FF0000"/>
                              </a:solidFill>
                              <a:latin typeface="Cambria Math"/>
                            </a:rPr>
                            <m:t>𝟐</m:t>
                          </m:r>
                        </m:sup>
                      </m:sSubSup>
                    </m:oMath>
                  </m:oMathPara>
                </a14:m>
                <a:endParaRPr lang="ar-SA" sz="3600" b="1" dirty="0">
                  <a:solidFill>
                    <a:srgbClr val="FF0000"/>
                  </a:solidFill>
                </a:endParaRPr>
              </a:p>
            </p:txBody>
          </p:sp>
        </mc:Choice>
        <mc:Fallback xmlns="">
          <p:sp>
            <p:nvSpPr>
              <p:cNvPr id="6" name="مستطيل 5"/>
              <p:cNvSpPr>
                <a:spLocks noRot="1" noChangeAspect="1" noMove="1" noResize="1" noEditPoints="1" noAdjustHandles="1" noChangeArrowheads="1" noChangeShapeType="1" noTextEdit="1"/>
              </p:cNvSpPr>
              <p:nvPr/>
            </p:nvSpPr>
            <p:spPr>
              <a:xfrm>
                <a:off x="2471828" y="260648"/>
                <a:ext cx="940796" cy="716991"/>
              </a:xfrm>
              <a:prstGeom prst="rect">
                <a:avLst/>
              </a:prstGeom>
              <a:blipFill rotWithShape="0">
                <a:blip r:embed="rId4"/>
                <a:stretch>
                  <a:fillRect/>
                </a:stretch>
              </a:blipFill>
            </p:spPr>
            <p:txBody>
              <a:bodyPr/>
              <a:lstStyle/>
              <a:p>
                <a:r>
                  <a:rPr lang="en-US">
                    <a:noFill/>
                  </a:rPr>
                  <a:t> </a:t>
                </a:r>
              </a:p>
            </p:txBody>
          </p:sp>
        </mc:Fallback>
      </mc:AlternateContent>
      <p:sp>
        <p:nvSpPr>
          <p:cNvPr id="8" name="مستطيل 7"/>
          <p:cNvSpPr/>
          <p:nvPr/>
        </p:nvSpPr>
        <p:spPr>
          <a:xfrm>
            <a:off x="4553744" y="260648"/>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التباين</a:t>
            </a:r>
            <a:endParaRPr lang="en-US" sz="1600" b="1" dirty="0">
              <a:ea typeface="Calibri"/>
              <a:cs typeface="Arial"/>
            </a:endParaRPr>
          </a:p>
        </p:txBody>
      </p:sp>
      <p:grpSp>
        <p:nvGrpSpPr>
          <p:cNvPr id="43" name="Group 42"/>
          <p:cNvGrpSpPr/>
          <p:nvPr/>
        </p:nvGrpSpPr>
        <p:grpSpPr>
          <a:xfrm>
            <a:off x="1835696" y="5805264"/>
            <a:ext cx="4680520" cy="936104"/>
            <a:chOff x="2771800" y="5733256"/>
            <a:chExt cx="3240480" cy="691406"/>
          </a:xfrm>
        </p:grpSpPr>
        <p:cxnSp>
          <p:nvCxnSpPr>
            <p:cNvPr id="22" name="Straight Connector 21"/>
            <p:cNvCxnSpPr/>
            <p:nvPr/>
          </p:nvCxnSpPr>
          <p:spPr>
            <a:xfrm flipH="1">
              <a:off x="2772280" y="5733256"/>
              <a:ext cx="32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Line 282"/>
            <p:cNvCxnSpPr/>
            <p:nvPr/>
          </p:nvCxnSpPr>
          <p:spPr bwMode="auto">
            <a:xfrm>
              <a:off x="2921315" y="5733256"/>
              <a:ext cx="1417" cy="1433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Line 283"/>
            <p:cNvCxnSpPr/>
            <p:nvPr/>
          </p:nvCxnSpPr>
          <p:spPr bwMode="auto">
            <a:xfrm>
              <a:off x="3411536" y="5733256"/>
              <a:ext cx="1417" cy="1433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Line 284"/>
            <p:cNvCxnSpPr/>
            <p:nvPr/>
          </p:nvCxnSpPr>
          <p:spPr bwMode="auto">
            <a:xfrm>
              <a:off x="3901049" y="5733256"/>
              <a:ext cx="1417" cy="1433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 name="Line 285"/>
            <p:cNvCxnSpPr/>
            <p:nvPr/>
          </p:nvCxnSpPr>
          <p:spPr bwMode="auto">
            <a:xfrm>
              <a:off x="4390561" y="5733256"/>
              <a:ext cx="1417" cy="1433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 name="Line 286"/>
            <p:cNvCxnSpPr/>
            <p:nvPr/>
          </p:nvCxnSpPr>
          <p:spPr bwMode="auto">
            <a:xfrm>
              <a:off x="4880074" y="5733256"/>
              <a:ext cx="1417" cy="1433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9" name="Rectangle 28"/>
            <p:cNvSpPr/>
            <p:nvPr/>
          </p:nvSpPr>
          <p:spPr>
            <a:xfrm>
              <a:off x="2771800" y="5920606"/>
              <a:ext cx="324035" cy="216024"/>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30" name="Rectangle 29"/>
            <p:cNvSpPr/>
            <p:nvPr/>
          </p:nvSpPr>
          <p:spPr>
            <a:xfrm>
              <a:off x="3275856" y="5920606"/>
              <a:ext cx="324035"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3</a:t>
              </a:r>
              <a:endParaRPr lang="en-US" dirty="0"/>
            </a:p>
          </p:txBody>
        </p:sp>
        <p:sp>
          <p:nvSpPr>
            <p:cNvPr id="31" name="Rectangle 30"/>
            <p:cNvSpPr/>
            <p:nvPr/>
          </p:nvSpPr>
          <p:spPr>
            <a:xfrm>
              <a:off x="3743907" y="5920606"/>
              <a:ext cx="324035" cy="216024"/>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32" name="Rectangle 31"/>
            <p:cNvSpPr/>
            <p:nvPr/>
          </p:nvSpPr>
          <p:spPr>
            <a:xfrm>
              <a:off x="4247963" y="5920606"/>
              <a:ext cx="324035" cy="216024"/>
            </a:xfrm>
            <a:prstGeom prst="rect">
              <a:avLst/>
            </a:prstGeom>
            <a:solidFill>
              <a:srgbClr val="FFC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a:t>
              </a:r>
              <a:endParaRPr lang="en-US" dirty="0"/>
            </a:p>
          </p:txBody>
        </p:sp>
        <p:sp>
          <p:nvSpPr>
            <p:cNvPr id="33" name="Rectangle 32"/>
            <p:cNvSpPr/>
            <p:nvPr/>
          </p:nvSpPr>
          <p:spPr>
            <a:xfrm>
              <a:off x="4752019" y="5920606"/>
              <a:ext cx="324035"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a:t>
              </a:r>
              <a:endParaRPr lang="en-US" dirty="0"/>
            </a:p>
          </p:txBody>
        </p:sp>
        <p:cxnSp>
          <p:nvCxnSpPr>
            <p:cNvPr id="34" name="Line 283"/>
            <p:cNvCxnSpPr/>
            <p:nvPr/>
          </p:nvCxnSpPr>
          <p:spPr bwMode="auto">
            <a:xfrm>
              <a:off x="5355754" y="5733256"/>
              <a:ext cx="1417" cy="1433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284"/>
            <p:cNvCxnSpPr/>
            <p:nvPr/>
          </p:nvCxnSpPr>
          <p:spPr bwMode="auto">
            <a:xfrm>
              <a:off x="5845267" y="5733256"/>
              <a:ext cx="1417" cy="1433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8" name="Rectangle 37"/>
            <p:cNvSpPr/>
            <p:nvPr/>
          </p:nvSpPr>
          <p:spPr>
            <a:xfrm>
              <a:off x="5220074" y="5920606"/>
              <a:ext cx="324035" cy="216024"/>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a:t>
              </a:r>
              <a:endParaRPr lang="en-US" dirty="0"/>
            </a:p>
          </p:txBody>
        </p:sp>
        <p:sp>
          <p:nvSpPr>
            <p:cNvPr id="39" name="Rectangle 38"/>
            <p:cNvSpPr/>
            <p:nvPr/>
          </p:nvSpPr>
          <p:spPr>
            <a:xfrm>
              <a:off x="5688125" y="5920606"/>
              <a:ext cx="324035" cy="216024"/>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8</a:t>
              </a:r>
            </a:p>
          </p:txBody>
        </p:sp>
        <p:sp>
          <p:nvSpPr>
            <p:cNvPr id="42" name="Rectangle 41"/>
            <p:cNvSpPr/>
            <p:nvPr/>
          </p:nvSpPr>
          <p:spPr>
            <a:xfrm>
              <a:off x="3743909" y="6208638"/>
              <a:ext cx="324035" cy="216024"/>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grpSp>
      <mc:AlternateContent xmlns:mc="http://schemas.openxmlformats.org/markup-compatibility/2006" xmlns:a14="http://schemas.microsoft.com/office/drawing/2010/main">
        <mc:Choice Requires="a14">
          <p:graphicFrame>
            <p:nvGraphicFramePr>
              <p:cNvPr id="45" name="Table 44"/>
              <p:cNvGraphicFramePr>
                <a:graphicFrameLocks noGrp="1"/>
              </p:cNvGraphicFramePr>
              <p:nvPr>
                <p:extLst>
                  <p:ext uri="{D42A27DB-BD31-4B8C-83A1-F6EECF244321}">
                    <p14:modId xmlns:p14="http://schemas.microsoft.com/office/powerpoint/2010/main" val="3585945479"/>
                  </p:ext>
                </p:extLst>
              </p:nvPr>
            </p:nvGraphicFramePr>
            <p:xfrm>
              <a:off x="841588" y="4005064"/>
              <a:ext cx="6898764" cy="1402080"/>
            </p:xfrm>
            <a:graphic>
              <a:graphicData uri="http://schemas.openxmlformats.org/drawingml/2006/table">
                <a:tbl>
                  <a:tblPr firstRow="1" bandRow="1">
                    <a:tableStyleId>{F5AB1C69-6EDB-4FF4-983F-18BD219EF322}</a:tableStyleId>
                  </a:tblPr>
                  <a:tblGrid>
                    <a:gridCol w="1149794"/>
                    <a:gridCol w="1149794"/>
                    <a:gridCol w="1149794"/>
                    <a:gridCol w="1149794"/>
                    <a:gridCol w="1149794"/>
                    <a:gridCol w="1149794"/>
                  </a:tblGrid>
                  <a:tr h="572527">
                    <a:tc>
                      <a:txBody>
                        <a:bodyPr/>
                        <a:lstStyle/>
                        <a:p>
                          <a:pPr algn="ctr" rtl="0"/>
                          <a14:m>
                            <m:oMathPara xmlns:m="http://schemas.openxmlformats.org/officeDocument/2006/math">
                              <m:oMathParaPr>
                                <m:jc m:val="centerGroup"/>
                              </m:oMathParaPr>
                              <m:oMath xmlns:m="http://schemas.openxmlformats.org/officeDocument/2006/math">
                                <m:sSub>
                                  <m:sSubPr>
                                    <m:ctrlPr>
                                      <a:rPr lang="en-US" sz="4000" b="1" i="1" smtClean="0">
                                        <a:latin typeface="Cambria Math"/>
                                      </a:rPr>
                                    </m:ctrlPr>
                                  </m:sSubPr>
                                  <m:e>
                                    <m:r>
                                      <a:rPr lang="en-US" sz="4000" b="1" i="1">
                                        <a:latin typeface="Cambria Math"/>
                                      </a:rPr>
                                      <m:t>𝐱</m:t>
                                    </m:r>
                                  </m:e>
                                  <m:sub>
                                    <m:r>
                                      <a:rPr lang="en-US" sz="4000" b="1">
                                        <a:latin typeface="Cambria Math"/>
                                      </a:rPr>
                                      <m:t>𝟏</m:t>
                                    </m:r>
                                  </m:sub>
                                </m:sSub>
                              </m:oMath>
                            </m:oMathPara>
                          </a14:m>
                          <a:endParaRPr lang="en-US" sz="4000" b="1" dirty="0"/>
                        </a:p>
                      </a:txBody>
                      <a:tcPr/>
                    </a:tc>
                    <a:tc>
                      <a:txBody>
                        <a:bodyPr/>
                        <a:lstStyle/>
                        <a:p>
                          <a:pPr algn="ctr" rtl="0"/>
                          <a14:m>
                            <m:oMathPara xmlns:m="http://schemas.openxmlformats.org/officeDocument/2006/math">
                              <m:oMathParaPr>
                                <m:jc m:val="centerGroup"/>
                              </m:oMathParaPr>
                              <m:oMath xmlns:m="http://schemas.openxmlformats.org/officeDocument/2006/math">
                                <m:sSub>
                                  <m:sSubPr>
                                    <m:ctrlPr>
                                      <a:rPr lang="en-US" sz="4000" b="1" i="1" smtClean="0">
                                        <a:latin typeface="Cambria Math"/>
                                      </a:rPr>
                                    </m:ctrlPr>
                                  </m:sSubPr>
                                  <m:e>
                                    <m:r>
                                      <a:rPr lang="en-US" sz="4000" b="1" i="1">
                                        <a:latin typeface="Cambria Math"/>
                                      </a:rPr>
                                      <m:t>𝐱</m:t>
                                    </m:r>
                                  </m:e>
                                  <m:sub>
                                    <m:r>
                                      <a:rPr lang="en-US" sz="4000" b="1" smtClean="0">
                                        <a:latin typeface="Cambria Math"/>
                                      </a:rPr>
                                      <m:t>𝟐</m:t>
                                    </m:r>
                                  </m:sub>
                                </m:sSub>
                              </m:oMath>
                            </m:oMathPara>
                          </a14:m>
                          <a:endParaRPr lang="en-US" sz="4000" b="1" dirty="0"/>
                        </a:p>
                      </a:txBody>
                      <a:tcPr/>
                    </a:tc>
                    <a:tc>
                      <a:txBody>
                        <a:bodyPr/>
                        <a:lstStyle/>
                        <a:p>
                          <a:pPr algn="ctr" rtl="0"/>
                          <a14:m>
                            <m:oMathPara xmlns:m="http://schemas.openxmlformats.org/officeDocument/2006/math">
                              <m:oMathParaPr>
                                <m:jc m:val="centerGroup"/>
                              </m:oMathParaPr>
                              <m:oMath xmlns:m="http://schemas.openxmlformats.org/officeDocument/2006/math">
                                <m:sSub>
                                  <m:sSubPr>
                                    <m:ctrlPr>
                                      <a:rPr lang="en-US" sz="4000" b="1" i="1" smtClean="0">
                                        <a:latin typeface="Cambria Math"/>
                                      </a:rPr>
                                    </m:ctrlPr>
                                  </m:sSubPr>
                                  <m:e>
                                    <m:r>
                                      <a:rPr lang="en-US" sz="4000" b="1" i="1">
                                        <a:latin typeface="Cambria Math"/>
                                      </a:rPr>
                                      <m:t>𝐱</m:t>
                                    </m:r>
                                  </m:e>
                                  <m:sub>
                                    <m:r>
                                      <a:rPr lang="en-US" sz="4000" b="1" smtClean="0">
                                        <a:latin typeface="Cambria Math"/>
                                      </a:rPr>
                                      <m:t>𝟑</m:t>
                                    </m:r>
                                  </m:sub>
                                </m:sSub>
                              </m:oMath>
                            </m:oMathPara>
                          </a14:m>
                          <a:endParaRPr lang="en-US" sz="4000" b="1" dirty="0"/>
                        </a:p>
                      </a:txBody>
                      <a:tcPr/>
                    </a:tc>
                    <a:tc>
                      <a:txBody>
                        <a:bodyPr/>
                        <a:lstStyle/>
                        <a:p>
                          <a:pPr algn="ctr" rtl="0"/>
                          <a14:m>
                            <m:oMathPara xmlns:m="http://schemas.openxmlformats.org/officeDocument/2006/math">
                              <m:oMathParaPr>
                                <m:jc m:val="centerGroup"/>
                              </m:oMathParaPr>
                              <m:oMath xmlns:m="http://schemas.openxmlformats.org/officeDocument/2006/math">
                                <m:sSub>
                                  <m:sSubPr>
                                    <m:ctrlPr>
                                      <a:rPr lang="en-US" sz="4000" b="1" i="1" smtClean="0">
                                        <a:latin typeface="Cambria Math"/>
                                      </a:rPr>
                                    </m:ctrlPr>
                                  </m:sSubPr>
                                  <m:e>
                                    <m:r>
                                      <a:rPr lang="en-US" sz="4000" b="1" i="1">
                                        <a:latin typeface="Cambria Math"/>
                                      </a:rPr>
                                      <m:t>𝐱</m:t>
                                    </m:r>
                                  </m:e>
                                  <m:sub>
                                    <m:r>
                                      <a:rPr lang="en-US" sz="4000" b="1" smtClean="0">
                                        <a:latin typeface="Cambria Math"/>
                                      </a:rPr>
                                      <m:t>𝟒</m:t>
                                    </m:r>
                                  </m:sub>
                                </m:sSub>
                              </m:oMath>
                            </m:oMathPara>
                          </a14:m>
                          <a:endParaRPr lang="en-US" sz="4000" b="1" dirty="0"/>
                        </a:p>
                      </a:txBody>
                      <a:tcPr/>
                    </a:tc>
                    <a:tc>
                      <a:txBody>
                        <a:bodyPr/>
                        <a:lstStyle/>
                        <a:p>
                          <a:pPr algn="ctr" rtl="0"/>
                          <a14:m>
                            <m:oMathPara xmlns:m="http://schemas.openxmlformats.org/officeDocument/2006/math">
                              <m:oMathParaPr>
                                <m:jc m:val="centerGroup"/>
                              </m:oMathParaPr>
                              <m:oMath xmlns:m="http://schemas.openxmlformats.org/officeDocument/2006/math">
                                <m:sSub>
                                  <m:sSubPr>
                                    <m:ctrlPr>
                                      <a:rPr lang="en-US" sz="4000" b="1" i="1" smtClean="0">
                                        <a:latin typeface="Cambria Math"/>
                                      </a:rPr>
                                    </m:ctrlPr>
                                  </m:sSubPr>
                                  <m:e>
                                    <m:r>
                                      <a:rPr lang="en-US" sz="4000" b="1" i="1">
                                        <a:latin typeface="Cambria Math"/>
                                      </a:rPr>
                                      <m:t>𝐱</m:t>
                                    </m:r>
                                  </m:e>
                                  <m:sub>
                                    <m:r>
                                      <a:rPr lang="en-US" sz="4000" b="1" smtClean="0">
                                        <a:latin typeface="Cambria Math"/>
                                      </a:rPr>
                                      <m:t>𝟓</m:t>
                                    </m:r>
                                  </m:sub>
                                </m:sSub>
                              </m:oMath>
                            </m:oMathPara>
                          </a14:m>
                          <a:endParaRPr lang="en-US" sz="4000" b="1" dirty="0"/>
                        </a:p>
                      </a:txBody>
                      <a:tcPr/>
                    </a:tc>
                    <a:tc>
                      <a:txBody>
                        <a:bodyPr/>
                        <a:lstStyle/>
                        <a:p>
                          <a:pPr algn="ctr" rtl="0"/>
                          <a14:m>
                            <m:oMathPara xmlns:m="http://schemas.openxmlformats.org/officeDocument/2006/math">
                              <m:oMathParaPr>
                                <m:jc m:val="centerGroup"/>
                              </m:oMathParaPr>
                              <m:oMath xmlns:m="http://schemas.openxmlformats.org/officeDocument/2006/math">
                                <m:sSub>
                                  <m:sSubPr>
                                    <m:ctrlPr>
                                      <a:rPr lang="en-US" sz="4000" b="1" i="1" smtClean="0">
                                        <a:latin typeface="Cambria Math"/>
                                      </a:rPr>
                                    </m:ctrlPr>
                                  </m:sSubPr>
                                  <m:e>
                                    <m:r>
                                      <a:rPr lang="en-US" sz="4000" b="1" i="1">
                                        <a:latin typeface="Cambria Math"/>
                                      </a:rPr>
                                      <m:t>𝐱</m:t>
                                    </m:r>
                                  </m:e>
                                  <m:sub>
                                    <m:r>
                                      <a:rPr lang="en-US" sz="4000" b="1" smtClean="0">
                                        <a:latin typeface="Cambria Math"/>
                                      </a:rPr>
                                      <m:t>𝟔</m:t>
                                    </m:r>
                                  </m:sub>
                                </m:sSub>
                              </m:oMath>
                            </m:oMathPara>
                          </a14:m>
                          <a:endParaRPr lang="en-US" sz="4000" b="1" dirty="0"/>
                        </a:p>
                      </a:txBody>
                      <a:tcPr/>
                    </a:tc>
                  </a:tr>
                  <a:tr h="572527">
                    <a:tc>
                      <a:txBody>
                        <a:bodyPr/>
                        <a:lstStyle/>
                        <a:p>
                          <a:pPr algn="ctr" rtl="0"/>
                          <a:r>
                            <a:rPr lang="en-US" sz="4000" b="1" dirty="0" smtClean="0"/>
                            <a:t>5</a:t>
                          </a:r>
                          <a:endParaRPr lang="en-US" sz="4000" b="1" dirty="0"/>
                        </a:p>
                      </a:txBody>
                      <a:tcPr/>
                    </a:tc>
                    <a:tc>
                      <a:txBody>
                        <a:bodyPr/>
                        <a:lstStyle/>
                        <a:p>
                          <a:pPr algn="ctr" rtl="0"/>
                          <a:r>
                            <a:rPr lang="en-US" sz="4000" b="1" dirty="0" smtClean="0"/>
                            <a:t>8</a:t>
                          </a:r>
                          <a:endParaRPr lang="en-US" sz="4000" b="1" dirty="0"/>
                        </a:p>
                      </a:txBody>
                      <a:tcPr/>
                    </a:tc>
                    <a:tc>
                      <a:txBody>
                        <a:bodyPr/>
                        <a:lstStyle/>
                        <a:p>
                          <a:pPr algn="ctr" rtl="0"/>
                          <a:r>
                            <a:rPr lang="en-US" sz="4000" b="1" dirty="0" smtClean="0"/>
                            <a:t>4</a:t>
                          </a:r>
                          <a:endParaRPr lang="en-US" sz="4000" b="1" dirty="0"/>
                        </a:p>
                      </a:txBody>
                      <a:tcPr/>
                    </a:tc>
                    <a:tc>
                      <a:txBody>
                        <a:bodyPr/>
                        <a:lstStyle/>
                        <a:p>
                          <a:pPr algn="ctr" rtl="0"/>
                          <a:r>
                            <a:rPr lang="en-US" sz="4000" b="1" dirty="0" smtClean="0"/>
                            <a:t>7</a:t>
                          </a:r>
                          <a:endParaRPr lang="en-US" sz="4000" b="1" dirty="0"/>
                        </a:p>
                      </a:txBody>
                      <a:tcPr/>
                    </a:tc>
                    <a:tc>
                      <a:txBody>
                        <a:bodyPr/>
                        <a:lstStyle/>
                        <a:p>
                          <a:pPr algn="ctr" rtl="0"/>
                          <a:r>
                            <a:rPr lang="en-US" sz="4000" b="1" dirty="0" smtClean="0"/>
                            <a:t>4 </a:t>
                          </a:r>
                          <a:endParaRPr lang="en-US" sz="4000" b="1" dirty="0"/>
                        </a:p>
                      </a:txBody>
                      <a:tcPr/>
                    </a:tc>
                    <a:tc>
                      <a:txBody>
                        <a:bodyPr/>
                        <a:lstStyle/>
                        <a:p>
                          <a:pPr algn="ctr" rtl="0"/>
                          <a:r>
                            <a:rPr lang="en-US" sz="4000" b="1" dirty="0" smtClean="0"/>
                            <a:t>2</a:t>
                          </a:r>
                          <a:endParaRPr lang="en-US" sz="4000" b="1" dirty="0"/>
                        </a:p>
                      </a:txBody>
                      <a:tcPr/>
                    </a:tc>
                  </a:tr>
                </a:tbl>
              </a:graphicData>
            </a:graphic>
          </p:graphicFrame>
        </mc:Choice>
        <mc:Fallback xmlns="">
          <p:graphicFrame>
            <p:nvGraphicFramePr>
              <p:cNvPr id="45" name="Table 44"/>
              <p:cNvGraphicFramePr>
                <a:graphicFrameLocks noGrp="1"/>
              </p:cNvGraphicFramePr>
              <p:nvPr>
                <p:extLst>
                  <p:ext uri="{D42A27DB-BD31-4B8C-83A1-F6EECF244321}">
                    <p14:modId xmlns:p14="http://schemas.microsoft.com/office/powerpoint/2010/main" val="4253624001"/>
                  </p:ext>
                </p:extLst>
              </p:nvPr>
            </p:nvGraphicFramePr>
            <p:xfrm>
              <a:off x="841588" y="4005064"/>
              <a:ext cx="6898764" cy="1402080"/>
            </p:xfrm>
            <a:graphic>
              <a:graphicData uri="http://schemas.openxmlformats.org/drawingml/2006/table">
                <a:tbl>
                  <a:tblPr firstRow="1" bandRow="1">
                    <a:tableStyleId>{F5AB1C69-6EDB-4FF4-983F-18BD219EF322}</a:tableStyleId>
                  </a:tblPr>
                  <a:tblGrid>
                    <a:gridCol w="1149794"/>
                    <a:gridCol w="1149794"/>
                    <a:gridCol w="1149794"/>
                    <a:gridCol w="1149794"/>
                    <a:gridCol w="1149794"/>
                    <a:gridCol w="1149794"/>
                  </a:tblGrid>
                  <a:tr h="701040">
                    <a:tc>
                      <a:txBody>
                        <a:bodyPr/>
                        <a:lstStyle/>
                        <a:p>
                          <a:endParaRPr lang="en-US"/>
                        </a:p>
                      </a:txBody>
                      <a:tcPr>
                        <a:blipFill rotWithShape="0">
                          <a:blip r:embed="rId5"/>
                          <a:stretch>
                            <a:fillRect l="-529" t="-862" r="-501058" b="-136207"/>
                          </a:stretch>
                        </a:blipFill>
                      </a:tcPr>
                    </a:tc>
                    <a:tc>
                      <a:txBody>
                        <a:bodyPr/>
                        <a:lstStyle/>
                        <a:p>
                          <a:endParaRPr lang="en-US"/>
                        </a:p>
                      </a:txBody>
                      <a:tcPr>
                        <a:blipFill rotWithShape="0">
                          <a:blip r:embed="rId5"/>
                          <a:stretch>
                            <a:fillRect l="-101064" t="-862" r="-403723" b="-136207"/>
                          </a:stretch>
                        </a:blipFill>
                      </a:tcPr>
                    </a:tc>
                    <a:tc>
                      <a:txBody>
                        <a:bodyPr/>
                        <a:lstStyle/>
                        <a:p>
                          <a:endParaRPr lang="en-US"/>
                        </a:p>
                      </a:txBody>
                      <a:tcPr>
                        <a:blipFill rotWithShape="0">
                          <a:blip r:embed="rId5"/>
                          <a:stretch>
                            <a:fillRect l="-200000" t="-862" r="-301587" b="-136207"/>
                          </a:stretch>
                        </a:blipFill>
                      </a:tcPr>
                    </a:tc>
                    <a:tc>
                      <a:txBody>
                        <a:bodyPr/>
                        <a:lstStyle/>
                        <a:p>
                          <a:endParaRPr lang="en-US"/>
                        </a:p>
                      </a:txBody>
                      <a:tcPr>
                        <a:blipFill rotWithShape="0">
                          <a:blip r:embed="rId5"/>
                          <a:stretch>
                            <a:fillRect l="-300000" t="-862" r="-201587" b="-136207"/>
                          </a:stretch>
                        </a:blipFill>
                      </a:tcPr>
                    </a:tc>
                    <a:tc>
                      <a:txBody>
                        <a:bodyPr/>
                        <a:lstStyle/>
                        <a:p>
                          <a:endParaRPr lang="en-US"/>
                        </a:p>
                      </a:txBody>
                      <a:tcPr>
                        <a:blipFill rotWithShape="0">
                          <a:blip r:embed="rId5"/>
                          <a:stretch>
                            <a:fillRect l="-402128" t="-862" r="-102660" b="-136207"/>
                          </a:stretch>
                        </a:blipFill>
                      </a:tcPr>
                    </a:tc>
                    <a:tc>
                      <a:txBody>
                        <a:bodyPr/>
                        <a:lstStyle/>
                        <a:p>
                          <a:endParaRPr lang="en-US"/>
                        </a:p>
                      </a:txBody>
                      <a:tcPr>
                        <a:blipFill rotWithShape="0">
                          <a:blip r:embed="rId5"/>
                          <a:stretch>
                            <a:fillRect l="-499471" t="-862" r="-2116" b="-136207"/>
                          </a:stretch>
                        </a:blipFill>
                      </a:tcPr>
                    </a:tc>
                  </a:tr>
                  <a:tr h="701040">
                    <a:tc>
                      <a:txBody>
                        <a:bodyPr/>
                        <a:lstStyle/>
                        <a:p>
                          <a:pPr algn="ctr" rtl="0"/>
                          <a:r>
                            <a:rPr lang="en-US" sz="4000" b="1" dirty="0" smtClean="0"/>
                            <a:t>5</a:t>
                          </a:r>
                          <a:endParaRPr lang="en-US" sz="4000" b="1" dirty="0"/>
                        </a:p>
                      </a:txBody>
                      <a:tcPr/>
                    </a:tc>
                    <a:tc>
                      <a:txBody>
                        <a:bodyPr/>
                        <a:lstStyle/>
                        <a:p>
                          <a:pPr algn="ctr" rtl="0"/>
                          <a:r>
                            <a:rPr lang="en-US" sz="4000" b="1" dirty="0" smtClean="0"/>
                            <a:t>8</a:t>
                          </a:r>
                          <a:endParaRPr lang="en-US" sz="4000" b="1" dirty="0"/>
                        </a:p>
                      </a:txBody>
                      <a:tcPr/>
                    </a:tc>
                    <a:tc>
                      <a:txBody>
                        <a:bodyPr/>
                        <a:lstStyle/>
                        <a:p>
                          <a:pPr algn="ctr" rtl="0"/>
                          <a:r>
                            <a:rPr lang="en-US" sz="4000" b="1" dirty="0" smtClean="0"/>
                            <a:t>4</a:t>
                          </a:r>
                          <a:endParaRPr lang="en-US" sz="4000" b="1" dirty="0"/>
                        </a:p>
                      </a:txBody>
                      <a:tcPr/>
                    </a:tc>
                    <a:tc>
                      <a:txBody>
                        <a:bodyPr/>
                        <a:lstStyle/>
                        <a:p>
                          <a:pPr algn="ctr" rtl="0"/>
                          <a:r>
                            <a:rPr lang="en-US" sz="4000" b="1" dirty="0" smtClean="0"/>
                            <a:t>7</a:t>
                          </a:r>
                          <a:endParaRPr lang="en-US" sz="4000" b="1" dirty="0"/>
                        </a:p>
                      </a:txBody>
                      <a:tcPr/>
                    </a:tc>
                    <a:tc>
                      <a:txBody>
                        <a:bodyPr/>
                        <a:lstStyle/>
                        <a:p>
                          <a:pPr algn="ctr" rtl="0"/>
                          <a:r>
                            <a:rPr lang="en-US" sz="4000" b="1" dirty="0" smtClean="0"/>
                            <a:t>4 </a:t>
                          </a:r>
                          <a:endParaRPr lang="en-US" sz="4000" b="1" dirty="0"/>
                        </a:p>
                      </a:txBody>
                      <a:tcPr/>
                    </a:tc>
                    <a:tc>
                      <a:txBody>
                        <a:bodyPr/>
                        <a:lstStyle/>
                        <a:p>
                          <a:pPr algn="ctr" rtl="0"/>
                          <a:r>
                            <a:rPr lang="en-US" sz="4000" b="1" dirty="0" smtClean="0"/>
                            <a:t>2</a:t>
                          </a:r>
                          <a:endParaRPr lang="en-US" sz="4000" b="1" dirty="0"/>
                        </a:p>
                      </a:txBody>
                      <a:tcPr/>
                    </a:tc>
                  </a:tr>
                </a:tbl>
              </a:graphicData>
            </a:graphic>
          </p:graphicFrame>
        </mc:Fallback>
      </mc:AlternateContent>
    </p:spTree>
    <p:extLst>
      <p:ext uri="{BB962C8B-B14F-4D97-AF65-F5344CB8AC3E}">
        <p14:creationId xmlns:p14="http://schemas.microsoft.com/office/powerpoint/2010/main" val="329097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مستطيل 4"/>
              <p:cNvSpPr/>
              <p:nvPr/>
            </p:nvSpPr>
            <p:spPr>
              <a:xfrm>
                <a:off x="-12172" y="2925056"/>
                <a:ext cx="9156172" cy="1008000"/>
              </a:xfrm>
              <a:prstGeom prst="rect">
                <a:avLst/>
              </a:prstGeom>
              <a:solidFill>
                <a:schemeClr val="accent6">
                  <a:lumMod val="20000"/>
                  <a:lumOff val="80000"/>
                </a:schemeClr>
              </a:solidFill>
            </p:spPr>
            <p:txBody>
              <a:bodyPr wrap="none">
                <a:noAutofit/>
              </a:bodyPr>
              <a:lstStyle/>
              <a:p>
                <a:pPr/>
                <a14:m>
                  <m:oMathPara xmlns:m="http://schemas.openxmlformats.org/officeDocument/2006/math">
                    <m:oMathParaPr>
                      <m:jc m:val="left"/>
                    </m:oMathParaPr>
                    <m:oMath xmlns:m="http://schemas.openxmlformats.org/officeDocument/2006/math">
                      <m:r>
                        <a:rPr lang="en-US" sz="2400" b="1" i="1" smtClean="0">
                          <a:solidFill>
                            <a:schemeClr val="accent1">
                              <a:lumMod val="50000"/>
                            </a:schemeClr>
                          </a:solidFill>
                          <a:latin typeface="Cambria Math"/>
                        </a:rPr>
                        <m:t>=</m:t>
                      </m:r>
                      <m:f>
                        <m:fPr>
                          <m:ctrlPr>
                            <a:rPr lang="en-US" sz="2400" b="1" i="1">
                              <a:solidFill>
                                <a:schemeClr val="accent1">
                                  <a:lumMod val="50000"/>
                                </a:schemeClr>
                              </a:solidFill>
                              <a:latin typeface="Cambria Math"/>
                            </a:rPr>
                          </m:ctrlPr>
                        </m:fPr>
                        <m:num>
                          <m:sSup>
                            <m:sSupPr>
                              <m:ctrlPr>
                                <a:rPr lang="en-US" sz="2400" b="1" i="1">
                                  <a:solidFill>
                                    <a:schemeClr val="accent1">
                                      <a:lumMod val="50000"/>
                                    </a:schemeClr>
                                  </a:solidFill>
                                  <a:latin typeface="Cambria Math"/>
                                </a:rPr>
                              </m:ctrlPr>
                            </m:sSupPr>
                            <m:e>
                              <m:d>
                                <m:dPr>
                                  <m:ctrlPr>
                                    <a:rPr lang="en-US" sz="2400" b="1" i="1">
                                      <a:solidFill>
                                        <a:schemeClr val="accent1">
                                          <a:lumMod val="50000"/>
                                        </a:schemeClr>
                                      </a:solidFill>
                                      <a:latin typeface="Cambria Math"/>
                                    </a:rPr>
                                  </m:ctrlPr>
                                </m:dPr>
                                <m:e>
                                  <m:r>
                                    <a:rPr lang="en-US" sz="2400" b="1" i="1">
                                      <a:solidFill>
                                        <a:schemeClr val="accent1">
                                          <a:lumMod val="50000"/>
                                        </a:schemeClr>
                                      </a:solidFill>
                                      <a:latin typeface="Cambria Math"/>
                                    </a:rPr>
                                    <m:t>𝟓</m:t>
                                  </m:r>
                                  <m:r>
                                    <a:rPr lang="en-US" sz="2400" b="1" i="1">
                                      <a:solidFill>
                                        <a:schemeClr val="accent1">
                                          <a:lumMod val="50000"/>
                                        </a:schemeClr>
                                      </a:solidFill>
                                      <a:latin typeface="Cambria Math"/>
                                    </a:rPr>
                                    <m:t>−</m:t>
                                  </m:r>
                                  <m:r>
                                    <a:rPr lang="en-US" sz="2400" b="1" i="1">
                                      <a:solidFill>
                                        <a:schemeClr val="accent1">
                                          <a:lumMod val="50000"/>
                                        </a:schemeClr>
                                      </a:solidFill>
                                      <a:latin typeface="Cambria Math"/>
                                    </a:rPr>
                                    <m:t>𝟓</m:t>
                                  </m:r>
                                </m:e>
                              </m:d>
                            </m:e>
                            <m:sup>
                              <m:r>
                                <a:rPr lang="en-US" sz="2400" b="1" i="1">
                                  <a:solidFill>
                                    <a:schemeClr val="accent1">
                                      <a:lumMod val="50000"/>
                                    </a:schemeClr>
                                  </a:solidFill>
                                  <a:latin typeface="Cambria Math"/>
                                </a:rPr>
                                <m:t>𝟐</m:t>
                              </m:r>
                            </m:sup>
                          </m:sSup>
                          <m:r>
                            <a:rPr lang="en-US" sz="2400" b="1" i="1">
                              <a:solidFill>
                                <a:schemeClr val="accent1">
                                  <a:lumMod val="50000"/>
                                </a:schemeClr>
                              </a:solidFill>
                              <a:latin typeface="Cambria Math"/>
                            </a:rPr>
                            <m:t>+</m:t>
                          </m:r>
                          <m:sSup>
                            <m:sSupPr>
                              <m:ctrlPr>
                                <a:rPr lang="en-US" sz="2400" b="1" i="1">
                                  <a:solidFill>
                                    <a:schemeClr val="accent1">
                                      <a:lumMod val="50000"/>
                                    </a:schemeClr>
                                  </a:solidFill>
                                  <a:latin typeface="Cambria Math"/>
                                </a:rPr>
                              </m:ctrlPr>
                            </m:sSupPr>
                            <m:e>
                              <m:d>
                                <m:dPr>
                                  <m:ctrlPr>
                                    <a:rPr lang="en-US" sz="2400" b="1" i="1">
                                      <a:solidFill>
                                        <a:schemeClr val="accent1">
                                          <a:lumMod val="50000"/>
                                        </a:schemeClr>
                                      </a:solidFill>
                                      <a:latin typeface="Cambria Math"/>
                                    </a:rPr>
                                  </m:ctrlPr>
                                </m:dPr>
                                <m:e>
                                  <m:r>
                                    <a:rPr lang="en-US" sz="2400" b="1" i="1">
                                      <a:solidFill>
                                        <a:schemeClr val="accent1">
                                          <a:lumMod val="50000"/>
                                        </a:schemeClr>
                                      </a:solidFill>
                                      <a:latin typeface="Cambria Math"/>
                                    </a:rPr>
                                    <m:t>𝟓</m:t>
                                  </m:r>
                                  <m:r>
                                    <a:rPr lang="en-US" sz="2400" b="1" i="1">
                                      <a:solidFill>
                                        <a:schemeClr val="accent1">
                                          <a:lumMod val="50000"/>
                                        </a:schemeClr>
                                      </a:solidFill>
                                      <a:latin typeface="Cambria Math"/>
                                    </a:rPr>
                                    <m:t>−</m:t>
                                  </m:r>
                                  <m:r>
                                    <a:rPr lang="en-US" sz="2400" b="1" i="1">
                                      <a:solidFill>
                                        <a:schemeClr val="accent1">
                                          <a:lumMod val="50000"/>
                                        </a:schemeClr>
                                      </a:solidFill>
                                      <a:latin typeface="Cambria Math"/>
                                    </a:rPr>
                                    <m:t>𝟖</m:t>
                                  </m:r>
                                </m:e>
                              </m:d>
                            </m:e>
                            <m:sup>
                              <m:r>
                                <a:rPr lang="en-US" sz="2400" b="1" i="1">
                                  <a:solidFill>
                                    <a:schemeClr val="accent1">
                                      <a:lumMod val="50000"/>
                                    </a:schemeClr>
                                  </a:solidFill>
                                  <a:latin typeface="Cambria Math"/>
                                </a:rPr>
                                <m:t>𝟐</m:t>
                              </m:r>
                            </m:sup>
                          </m:sSup>
                          <m:r>
                            <a:rPr lang="en-US" sz="2400" b="1" i="1">
                              <a:solidFill>
                                <a:schemeClr val="accent1">
                                  <a:lumMod val="50000"/>
                                </a:schemeClr>
                              </a:solidFill>
                              <a:latin typeface="Cambria Math"/>
                            </a:rPr>
                            <m:t>+</m:t>
                          </m:r>
                          <m:sSup>
                            <m:sSupPr>
                              <m:ctrlPr>
                                <a:rPr lang="en-US" sz="2400" b="1" i="1">
                                  <a:solidFill>
                                    <a:schemeClr val="accent1">
                                      <a:lumMod val="50000"/>
                                    </a:schemeClr>
                                  </a:solidFill>
                                  <a:latin typeface="Cambria Math"/>
                                </a:rPr>
                              </m:ctrlPr>
                            </m:sSupPr>
                            <m:e>
                              <m:d>
                                <m:dPr>
                                  <m:ctrlPr>
                                    <a:rPr lang="en-US" sz="2400" b="1" i="1">
                                      <a:solidFill>
                                        <a:schemeClr val="accent1">
                                          <a:lumMod val="50000"/>
                                        </a:schemeClr>
                                      </a:solidFill>
                                      <a:latin typeface="Cambria Math"/>
                                    </a:rPr>
                                  </m:ctrlPr>
                                </m:dPr>
                                <m:e>
                                  <m:r>
                                    <a:rPr lang="en-US" sz="2400" b="1" i="1">
                                      <a:solidFill>
                                        <a:schemeClr val="accent1">
                                          <a:lumMod val="50000"/>
                                        </a:schemeClr>
                                      </a:solidFill>
                                      <a:latin typeface="Cambria Math"/>
                                    </a:rPr>
                                    <m:t>𝟓</m:t>
                                  </m:r>
                                  <m:r>
                                    <a:rPr lang="en-US" sz="2400" b="1" i="1">
                                      <a:solidFill>
                                        <a:schemeClr val="accent1">
                                          <a:lumMod val="50000"/>
                                        </a:schemeClr>
                                      </a:solidFill>
                                      <a:latin typeface="Cambria Math"/>
                                    </a:rPr>
                                    <m:t>−</m:t>
                                  </m:r>
                                  <m:r>
                                    <a:rPr lang="en-US" sz="2400" b="1" i="1">
                                      <a:solidFill>
                                        <a:schemeClr val="accent1">
                                          <a:lumMod val="50000"/>
                                        </a:schemeClr>
                                      </a:solidFill>
                                      <a:latin typeface="Cambria Math"/>
                                    </a:rPr>
                                    <m:t>𝟒</m:t>
                                  </m:r>
                                </m:e>
                              </m:d>
                            </m:e>
                            <m:sup>
                              <m:r>
                                <a:rPr lang="en-US" sz="2400" b="1" i="1">
                                  <a:solidFill>
                                    <a:schemeClr val="accent1">
                                      <a:lumMod val="50000"/>
                                    </a:schemeClr>
                                  </a:solidFill>
                                  <a:latin typeface="Cambria Math"/>
                                </a:rPr>
                                <m:t>𝟐</m:t>
                              </m:r>
                            </m:sup>
                          </m:sSup>
                          <m:r>
                            <a:rPr lang="en-US" sz="2400" b="1" i="1">
                              <a:solidFill>
                                <a:schemeClr val="accent1">
                                  <a:lumMod val="50000"/>
                                </a:schemeClr>
                              </a:solidFill>
                              <a:latin typeface="Cambria Math"/>
                            </a:rPr>
                            <m:t>+</m:t>
                          </m:r>
                          <m:sSup>
                            <m:sSupPr>
                              <m:ctrlPr>
                                <a:rPr lang="en-US" sz="2400" b="1" i="1">
                                  <a:solidFill>
                                    <a:schemeClr val="accent1">
                                      <a:lumMod val="50000"/>
                                    </a:schemeClr>
                                  </a:solidFill>
                                  <a:latin typeface="Cambria Math"/>
                                </a:rPr>
                              </m:ctrlPr>
                            </m:sSupPr>
                            <m:e>
                              <m:d>
                                <m:dPr>
                                  <m:ctrlPr>
                                    <a:rPr lang="en-US" sz="2400" b="1" i="1">
                                      <a:solidFill>
                                        <a:schemeClr val="accent1">
                                          <a:lumMod val="50000"/>
                                        </a:schemeClr>
                                      </a:solidFill>
                                      <a:latin typeface="Cambria Math"/>
                                    </a:rPr>
                                  </m:ctrlPr>
                                </m:dPr>
                                <m:e>
                                  <m:r>
                                    <a:rPr lang="en-US" sz="2400" b="1" i="1">
                                      <a:solidFill>
                                        <a:schemeClr val="accent1">
                                          <a:lumMod val="50000"/>
                                        </a:schemeClr>
                                      </a:solidFill>
                                      <a:latin typeface="Cambria Math"/>
                                    </a:rPr>
                                    <m:t>𝟓</m:t>
                                  </m:r>
                                  <m:r>
                                    <a:rPr lang="en-US" sz="2400" b="1" i="1">
                                      <a:solidFill>
                                        <a:schemeClr val="accent1">
                                          <a:lumMod val="50000"/>
                                        </a:schemeClr>
                                      </a:solidFill>
                                      <a:latin typeface="Cambria Math"/>
                                    </a:rPr>
                                    <m:t>−</m:t>
                                  </m:r>
                                  <m:r>
                                    <a:rPr lang="en-US" sz="2400" b="1" i="1">
                                      <a:solidFill>
                                        <a:schemeClr val="accent1">
                                          <a:lumMod val="50000"/>
                                        </a:schemeClr>
                                      </a:solidFill>
                                      <a:latin typeface="Cambria Math"/>
                                    </a:rPr>
                                    <m:t>𝟕</m:t>
                                  </m:r>
                                </m:e>
                              </m:d>
                            </m:e>
                            <m:sup>
                              <m:r>
                                <a:rPr lang="en-US" sz="2400" b="1" i="1">
                                  <a:solidFill>
                                    <a:schemeClr val="accent1">
                                      <a:lumMod val="50000"/>
                                    </a:schemeClr>
                                  </a:solidFill>
                                  <a:latin typeface="Cambria Math"/>
                                </a:rPr>
                                <m:t>𝟐</m:t>
                              </m:r>
                            </m:sup>
                          </m:sSup>
                          <m:r>
                            <a:rPr lang="en-US" sz="2400" b="1" i="1">
                              <a:solidFill>
                                <a:schemeClr val="accent1">
                                  <a:lumMod val="50000"/>
                                </a:schemeClr>
                              </a:solidFill>
                              <a:latin typeface="Cambria Math"/>
                            </a:rPr>
                            <m:t>+</m:t>
                          </m:r>
                          <m:sSup>
                            <m:sSupPr>
                              <m:ctrlPr>
                                <a:rPr lang="en-US" sz="2400" b="1" i="1">
                                  <a:solidFill>
                                    <a:schemeClr val="accent1">
                                      <a:lumMod val="50000"/>
                                    </a:schemeClr>
                                  </a:solidFill>
                                  <a:latin typeface="Cambria Math"/>
                                </a:rPr>
                              </m:ctrlPr>
                            </m:sSupPr>
                            <m:e>
                              <m:d>
                                <m:dPr>
                                  <m:ctrlPr>
                                    <a:rPr lang="en-US" sz="2400" b="1" i="1">
                                      <a:solidFill>
                                        <a:schemeClr val="accent1">
                                          <a:lumMod val="50000"/>
                                        </a:schemeClr>
                                      </a:solidFill>
                                      <a:latin typeface="Cambria Math"/>
                                    </a:rPr>
                                  </m:ctrlPr>
                                </m:dPr>
                                <m:e>
                                  <m:r>
                                    <a:rPr lang="en-US" sz="2400" b="1" i="1">
                                      <a:solidFill>
                                        <a:schemeClr val="accent1">
                                          <a:lumMod val="50000"/>
                                        </a:schemeClr>
                                      </a:solidFill>
                                      <a:latin typeface="Cambria Math"/>
                                    </a:rPr>
                                    <m:t>𝟓</m:t>
                                  </m:r>
                                  <m:r>
                                    <a:rPr lang="en-US" sz="2400" b="1" i="1">
                                      <a:solidFill>
                                        <a:schemeClr val="accent1">
                                          <a:lumMod val="50000"/>
                                        </a:schemeClr>
                                      </a:solidFill>
                                      <a:latin typeface="Cambria Math"/>
                                    </a:rPr>
                                    <m:t>−</m:t>
                                  </m:r>
                                  <m:r>
                                    <a:rPr lang="en-US" sz="2400" b="1" i="1">
                                      <a:solidFill>
                                        <a:schemeClr val="accent1">
                                          <a:lumMod val="50000"/>
                                        </a:schemeClr>
                                      </a:solidFill>
                                      <a:latin typeface="Cambria Math"/>
                                    </a:rPr>
                                    <m:t>𝟒</m:t>
                                  </m:r>
                                </m:e>
                              </m:d>
                            </m:e>
                            <m:sup>
                              <m:r>
                                <a:rPr lang="en-US" sz="2400" b="1" i="1">
                                  <a:solidFill>
                                    <a:schemeClr val="accent1">
                                      <a:lumMod val="50000"/>
                                    </a:schemeClr>
                                  </a:solidFill>
                                  <a:latin typeface="Cambria Math"/>
                                </a:rPr>
                                <m:t>𝟐</m:t>
                              </m:r>
                            </m:sup>
                          </m:sSup>
                          <m:r>
                            <a:rPr lang="en-US" sz="2400" b="1" i="1">
                              <a:solidFill>
                                <a:schemeClr val="accent1">
                                  <a:lumMod val="50000"/>
                                </a:schemeClr>
                              </a:solidFill>
                              <a:latin typeface="Cambria Math"/>
                            </a:rPr>
                            <m:t>+</m:t>
                          </m:r>
                          <m:sSup>
                            <m:sSupPr>
                              <m:ctrlPr>
                                <a:rPr lang="en-US" sz="2400" b="1" i="1">
                                  <a:solidFill>
                                    <a:schemeClr val="accent1">
                                      <a:lumMod val="50000"/>
                                    </a:schemeClr>
                                  </a:solidFill>
                                  <a:latin typeface="Cambria Math"/>
                                </a:rPr>
                              </m:ctrlPr>
                            </m:sSupPr>
                            <m:e>
                              <m:d>
                                <m:dPr>
                                  <m:ctrlPr>
                                    <a:rPr lang="en-US" sz="2400" b="1" i="1">
                                      <a:solidFill>
                                        <a:schemeClr val="accent1">
                                          <a:lumMod val="50000"/>
                                        </a:schemeClr>
                                      </a:solidFill>
                                      <a:latin typeface="Cambria Math"/>
                                    </a:rPr>
                                  </m:ctrlPr>
                                </m:dPr>
                                <m:e>
                                  <m:r>
                                    <a:rPr lang="en-US" sz="2400" b="1" i="1">
                                      <a:solidFill>
                                        <a:schemeClr val="accent1">
                                          <a:lumMod val="50000"/>
                                        </a:schemeClr>
                                      </a:solidFill>
                                      <a:latin typeface="Cambria Math"/>
                                    </a:rPr>
                                    <m:t>𝟓</m:t>
                                  </m:r>
                                  <m:r>
                                    <a:rPr lang="en-US" sz="2400" b="1" i="1">
                                      <a:solidFill>
                                        <a:schemeClr val="accent1">
                                          <a:lumMod val="50000"/>
                                        </a:schemeClr>
                                      </a:solidFill>
                                      <a:latin typeface="Cambria Math"/>
                                    </a:rPr>
                                    <m:t>−</m:t>
                                  </m:r>
                                  <m:r>
                                    <a:rPr lang="en-US" sz="2400" b="1" i="1">
                                      <a:solidFill>
                                        <a:schemeClr val="accent1">
                                          <a:lumMod val="50000"/>
                                        </a:schemeClr>
                                      </a:solidFill>
                                      <a:latin typeface="Cambria Math"/>
                                    </a:rPr>
                                    <m:t>𝟐</m:t>
                                  </m:r>
                                </m:e>
                              </m:d>
                            </m:e>
                            <m:sup>
                              <m:r>
                                <a:rPr lang="en-US" sz="2400" b="1" i="1">
                                  <a:solidFill>
                                    <a:schemeClr val="accent1">
                                      <a:lumMod val="50000"/>
                                    </a:schemeClr>
                                  </a:solidFill>
                                  <a:latin typeface="Cambria Math"/>
                                </a:rPr>
                                <m:t>𝟐</m:t>
                              </m:r>
                            </m:sup>
                          </m:sSup>
                        </m:num>
                        <m:den>
                          <m:r>
                            <a:rPr lang="en-US" sz="2400" b="1" i="1" smtClean="0">
                              <a:solidFill>
                                <a:schemeClr val="accent1">
                                  <a:lumMod val="50000"/>
                                </a:schemeClr>
                              </a:solidFill>
                              <a:latin typeface="Cambria Math"/>
                            </a:rPr>
                            <m:t>𝟔</m:t>
                          </m:r>
                        </m:den>
                      </m:f>
                    </m:oMath>
                  </m:oMathPara>
                </a14:m>
                <a:endParaRPr lang="ar-SA" sz="2400" b="1" dirty="0">
                  <a:solidFill>
                    <a:schemeClr val="accent1">
                      <a:lumMod val="50000"/>
                    </a:schemeClr>
                  </a:solidFill>
                </a:endParaRPr>
              </a:p>
            </p:txBody>
          </p:sp>
        </mc:Choice>
        <mc:Fallback xmlns="">
          <p:sp>
            <p:nvSpPr>
              <p:cNvPr id="5" name="مستطيل 4"/>
              <p:cNvSpPr>
                <a:spLocks noRot="1" noChangeAspect="1" noMove="1" noResize="1" noEditPoints="1" noAdjustHandles="1" noChangeArrowheads="1" noChangeShapeType="1" noTextEdit="1"/>
              </p:cNvSpPr>
              <p:nvPr/>
            </p:nvSpPr>
            <p:spPr>
              <a:xfrm>
                <a:off x="-12172" y="2925056"/>
                <a:ext cx="9156172" cy="1008000"/>
              </a:xfrm>
              <a:prstGeom prst="rect">
                <a:avLst/>
              </a:prstGeom>
              <a:blipFill rotWithShape="1">
                <a:blip r:embed="rId2"/>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6" name="مستطيل 5"/>
              <p:cNvSpPr/>
              <p:nvPr/>
            </p:nvSpPr>
            <p:spPr>
              <a:xfrm>
                <a:off x="2170958" y="5445224"/>
                <a:ext cx="4874091" cy="1008000"/>
              </a:xfrm>
              <a:prstGeom prst="rect">
                <a:avLst/>
              </a:prstGeom>
              <a:solidFill>
                <a:schemeClr val="accent6">
                  <a:lumMod val="20000"/>
                  <a:lumOff val="80000"/>
                </a:schemeClr>
              </a:solidFill>
            </p:spPr>
            <p:txBody>
              <a:bodyPr wrap="none">
                <a:no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1">
                              <a:lumMod val="50000"/>
                            </a:schemeClr>
                          </a:solidFill>
                          <a:latin typeface="Cambria Math"/>
                        </a:rPr>
                        <m:t>=</m:t>
                      </m:r>
                      <m:f>
                        <m:fPr>
                          <m:ctrlPr>
                            <a:rPr lang="en-US" sz="2400" b="1" i="1">
                              <a:solidFill>
                                <a:schemeClr val="accent1">
                                  <a:lumMod val="50000"/>
                                </a:schemeClr>
                              </a:solidFill>
                              <a:latin typeface="Cambria Math"/>
                            </a:rPr>
                          </m:ctrlPr>
                        </m:fPr>
                        <m:num>
                          <m:r>
                            <a:rPr lang="en-US" sz="2400" b="1" i="1">
                              <a:solidFill>
                                <a:schemeClr val="accent1">
                                  <a:lumMod val="50000"/>
                                </a:schemeClr>
                              </a:solidFill>
                              <a:latin typeface="Cambria Math"/>
                            </a:rPr>
                            <m:t>𝟎</m:t>
                          </m:r>
                          <m:r>
                            <a:rPr lang="en-US" sz="2400" b="1" i="1">
                              <a:solidFill>
                                <a:schemeClr val="accent1">
                                  <a:lumMod val="50000"/>
                                </a:schemeClr>
                              </a:solidFill>
                              <a:latin typeface="Cambria Math"/>
                            </a:rPr>
                            <m:t>+</m:t>
                          </m:r>
                          <m:r>
                            <a:rPr lang="en-US" sz="2400" b="1" i="1">
                              <a:solidFill>
                                <a:schemeClr val="accent1">
                                  <a:lumMod val="50000"/>
                                </a:schemeClr>
                              </a:solidFill>
                              <a:latin typeface="Cambria Math"/>
                            </a:rPr>
                            <m:t>𝟗</m:t>
                          </m:r>
                          <m:r>
                            <a:rPr lang="en-US" sz="2400" b="1" i="1">
                              <a:solidFill>
                                <a:schemeClr val="accent1">
                                  <a:lumMod val="50000"/>
                                </a:schemeClr>
                              </a:solidFill>
                              <a:latin typeface="Cambria Math"/>
                            </a:rPr>
                            <m:t>+</m:t>
                          </m:r>
                          <m:r>
                            <a:rPr lang="en-US" sz="2400" b="1" i="1">
                              <a:solidFill>
                                <a:schemeClr val="accent1">
                                  <a:lumMod val="50000"/>
                                </a:schemeClr>
                              </a:solidFill>
                              <a:latin typeface="Cambria Math"/>
                            </a:rPr>
                            <m:t>𝟏</m:t>
                          </m:r>
                          <m:r>
                            <a:rPr lang="en-US" sz="2400" b="1" i="1">
                              <a:solidFill>
                                <a:schemeClr val="accent1">
                                  <a:lumMod val="50000"/>
                                </a:schemeClr>
                              </a:solidFill>
                              <a:latin typeface="Cambria Math"/>
                            </a:rPr>
                            <m:t>+</m:t>
                          </m:r>
                          <m:r>
                            <a:rPr lang="en-US" sz="2400" b="1" i="1">
                              <a:solidFill>
                                <a:schemeClr val="accent1">
                                  <a:lumMod val="50000"/>
                                </a:schemeClr>
                              </a:solidFill>
                              <a:latin typeface="Cambria Math"/>
                            </a:rPr>
                            <m:t>𝟒</m:t>
                          </m:r>
                          <m:r>
                            <a:rPr lang="en-US" sz="2400" b="1" i="1">
                              <a:solidFill>
                                <a:schemeClr val="accent1">
                                  <a:lumMod val="50000"/>
                                </a:schemeClr>
                              </a:solidFill>
                              <a:latin typeface="Cambria Math"/>
                            </a:rPr>
                            <m:t>+</m:t>
                          </m:r>
                          <m:r>
                            <a:rPr lang="en-US" sz="2400" b="1" i="1">
                              <a:solidFill>
                                <a:schemeClr val="accent1">
                                  <a:lumMod val="50000"/>
                                </a:schemeClr>
                              </a:solidFill>
                              <a:latin typeface="Cambria Math"/>
                            </a:rPr>
                            <m:t>𝟏</m:t>
                          </m:r>
                          <m:r>
                            <a:rPr lang="en-US" sz="2400" b="1" i="1">
                              <a:solidFill>
                                <a:schemeClr val="accent1">
                                  <a:lumMod val="50000"/>
                                </a:schemeClr>
                              </a:solidFill>
                              <a:latin typeface="Cambria Math"/>
                            </a:rPr>
                            <m:t>+</m:t>
                          </m:r>
                          <m:r>
                            <a:rPr lang="en-US" sz="2400" b="1" i="1">
                              <a:solidFill>
                                <a:schemeClr val="accent1">
                                  <a:lumMod val="50000"/>
                                </a:schemeClr>
                              </a:solidFill>
                              <a:latin typeface="Cambria Math"/>
                            </a:rPr>
                            <m:t>𝟗</m:t>
                          </m:r>
                        </m:num>
                        <m:den>
                          <m:r>
                            <a:rPr lang="en-US" sz="2400" b="1" i="1">
                              <a:solidFill>
                                <a:schemeClr val="accent1">
                                  <a:lumMod val="50000"/>
                                </a:schemeClr>
                              </a:solidFill>
                              <a:latin typeface="Cambria Math"/>
                            </a:rPr>
                            <m:t>𝟔</m:t>
                          </m:r>
                        </m:den>
                      </m:f>
                      <m:r>
                        <a:rPr lang="en-US" sz="2400" b="1" i="1">
                          <a:solidFill>
                            <a:schemeClr val="accent1">
                              <a:lumMod val="50000"/>
                            </a:schemeClr>
                          </a:solidFill>
                          <a:latin typeface="Cambria Math"/>
                        </a:rPr>
                        <m:t>=</m:t>
                      </m:r>
                      <m:f>
                        <m:fPr>
                          <m:ctrlPr>
                            <a:rPr lang="en-US" sz="2400" b="1" i="1">
                              <a:solidFill>
                                <a:schemeClr val="accent1">
                                  <a:lumMod val="50000"/>
                                </a:schemeClr>
                              </a:solidFill>
                              <a:latin typeface="Cambria Math"/>
                            </a:rPr>
                          </m:ctrlPr>
                        </m:fPr>
                        <m:num>
                          <m:r>
                            <a:rPr lang="en-US" sz="2400" b="1" i="1">
                              <a:solidFill>
                                <a:schemeClr val="accent1">
                                  <a:lumMod val="50000"/>
                                </a:schemeClr>
                              </a:solidFill>
                              <a:latin typeface="Cambria Math"/>
                            </a:rPr>
                            <m:t>𝟐𝟒</m:t>
                          </m:r>
                        </m:num>
                        <m:den>
                          <m:r>
                            <a:rPr lang="en-US" sz="2400" b="1" i="1">
                              <a:solidFill>
                                <a:schemeClr val="accent1">
                                  <a:lumMod val="50000"/>
                                </a:schemeClr>
                              </a:solidFill>
                              <a:latin typeface="Cambria Math"/>
                            </a:rPr>
                            <m:t>𝟔</m:t>
                          </m:r>
                        </m:den>
                      </m:f>
                      <m:r>
                        <a:rPr lang="en-US" sz="2400" b="1" i="1">
                          <a:solidFill>
                            <a:schemeClr val="accent1">
                              <a:lumMod val="50000"/>
                            </a:schemeClr>
                          </a:solidFill>
                          <a:latin typeface="Cambria Math"/>
                        </a:rPr>
                        <m:t>=</m:t>
                      </m:r>
                      <m:r>
                        <a:rPr lang="en-US" sz="2400" b="1" i="1">
                          <a:solidFill>
                            <a:schemeClr val="accent1">
                              <a:lumMod val="50000"/>
                            </a:schemeClr>
                          </a:solidFill>
                          <a:latin typeface="Cambria Math"/>
                        </a:rPr>
                        <m:t>𝟒</m:t>
                      </m:r>
                    </m:oMath>
                  </m:oMathPara>
                </a14:m>
                <a:endParaRPr lang="ar-SA" sz="2400" b="1" i="1" dirty="0">
                  <a:solidFill>
                    <a:schemeClr val="accent1">
                      <a:lumMod val="50000"/>
                    </a:schemeClr>
                  </a:solidFill>
                </a:endParaRPr>
              </a:p>
            </p:txBody>
          </p:sp>
        </mc:Choice>
        <mc:Fallback xmlns="">
          <p:sp>
            <p:nvSpPr>
              <p:cNvPr id="6" name="مستطيل 5"/>
              <p:cNvSpPr>
                <a:spLocks noRot="1" noChangeAspect="1" noMove="1" noResize="1" noEditPoints="1" noAdjustHandles="1" noChangeArrowheads="1" noChangeShapeType="1" noTextEdit="1"/>
              </p:cNvSpPr>
              <p:nvPr/>
            </p:nvSpPr>
            <p:spPr>
              <a:xfrm>
                <a:off x="2170958" y="5445224"/>
                <a:ext cx="4874091" cy="1008000"/>
              </a:xfrm>
              <a:prstGeom prst="rect">
                <a:avLst/>
              </a:prstGeom>
              <a:blipFill rotWithShape="1">
                <a:blip r:embed="rId3"/>
                <a:stretch>
                  <a:fillRect/>
                </a:stretch>
              </a:blipFill>
            </p:spPr>
            <p:txBody>
              <a:bodyPr/>
              <a:lstStyle/>
              <a:p>
                <a:r>
                  <a:rPr lang="ar-SA">
                    <a:noFill/>
                  </a:rPr>
                  <a:t> </a:t>
                </a:r>
              </a:p>
            </p:txBody>
          </p:sp>
        </mc:Fallback>
      </mc:AlternateContent>
      <p:sp>
        <p:nvSpPr>
          <p:cNvPr id="7" name="مستطيل 6"/>
          <p:cNvSpPr/>
          <p:nvPr/>
        </p:nvSpPr>
        <p:spPr>
          <a:xfrm>
            <a:off x="4788024" y="188640"/>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التباين</a:t>
            </a:r>
            <a:endParaRPr lang="en-US" sz="1600" b="1" dirty="0">
              <a:ea typeface="Calibri"/>
              <a:cs typeface="Arial"/>
            </a:endParaRPr>
          </a:p>
        </p:txBody>
      </p:sp>
      <p:sp>
        <p:nvSpPr>
          <p:cNvPr id="8" name="مستطيل مستدير الزوايا 7"/>
          <p:cNvSpPr/>
          <p:nvPr/>
        </p:nvSpPr>
        <p:spPr>
          <a:xfrm>
            <a:off x="2771800" y="980728"/>
            <a:ext cx="3672408"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(الحل)</a:t>
            </a:r>
            <a:endParaRPr lang="ar-SA" sz="2800" b="1" dirty="0">
              <a:solidFill>
                <a:schemeClr val="tx1"/>
              </a:solidFill>
            </a:endParaRPr>
          </a:p>
        </p:txBody>
      </p:sp>
      <mc:AlternateContent xmlns:mc="http://schemas.openxmlformats.org/markup-compatibility/2006" xmlns:a14="http://schemas.microsoft.com/office/drawing/2010/main">
        <mc:Choice Requires="a14">
          <p:sp>
            <p:nvSpPr>
              <p:cNvPr id="2" name="مستطيل 1"/>
              <p:cNvSpPr/>
              <p:nvPr/>
            </p:nvSpPr>
            <p:spPr>
              <a:xfrm>
                <a:off x="3364437" y="1628912"/>
                <a:ext cx="2318775" cy="1008000"/>
              </a:xfrm>
              <a:prstGeom prst="rect">
                <a:avLst/>
              </a:prstGeom>
              <a:solidFill>
                <a:schemeClr val="accent6">
                  <a:lumMod val="20000"/>
                  <a:lumOff val="80000"/>
                </a:schemeClr>
              </a:solidFill>
            </p:spPr>
            <p:txBody>
              <a:bodyPr wrap="none">
                <a:noAutofit/>
              </a:bodyPr>
              <a:lstStyle/>
              <a:p>
                <a:pPr/>
                <a14:m>
                  <m:oMathPara xmlns:m="http://schemas.openxmlformats.org/officeDocument/2006/math">
                    <m:oMathParaPr>
                      <m:jc m:val="centerGroup"/>
                    </m:oMathParaPr>
                    <m:oMath xmlns:m="http://schemas.openxmlformats.org/officeDocument/2006/math">
                      <m:sSubSup>
                        <m:sSubSupPr>
                          <m:ctrlPr>
                            <a:rPr lang="en-US" sz="2400" b="1" i="1" smtClean="0">
                              <a:solidFill>
                                <a:schemeClr val="accent1">
                                  <a:lumMod val="50000"/>
                                </a:schemeClr>
                              </a:solidFill>
                              <a:latin typeface="Cambria Math"/>
                            </a:rPr>
                          </m:ctrlPr>
                        </m:sSubSupPr>
                        <m:e>
                          <m:r>
                            <a:rPr lang="en-US" sz="2400" b="1" i="1">
                              <a:solidFill>
                                <a:schemeClr val="accent1">
                                  <a:lumMod val="50000"/>
                                </a:schemeClr>
                              </a:solidFill>
                              <a:latin typeface="Cambria Math"/>
                            </a:rPr>
                            <m:t>𝑺</m:t>
                          </m:r>
                        </m:e>
                        <m:sub>
                          <m:r>
                            <a:rPr lang="en-US" sz="2400" b="1" i="1">
                              <a:solidFill>
                                <a:schemeClr val="accent1">
                                  <a:lumMod val="50000"/>
                                </a:schemeClr>
                              </a:solidFill>
                              <a:latin typeface="Cambria Math"/>
                            </a:rPr>
                            <m:t>𝒙</m:t>
                          </m:r>
                        </m:sub>
                        <m:sup>
                          <m:r>
                            <a:rPr lang="en-US" sz="2400" b="1" i="1">
                              <a:solidFill>
                                <a:schemeClr val="accent1">
                                  <a:lumMod val="50000"/>
                                </a:schemeClr>
                              </a:solidFill>
                              <a:latin typeface="Cambria Math"/>
                            </a:rPr>
                            <m:t>𝟐</m:t>
                          </m:r>
                        </m:sup>
                      </m:sSubSup>
                      <m:r>
                        <a:rPr lang="en-US" sz="2400" b="1" i="1">
                          <a:solidFill>
                            <a:schemeClr val="accent1">
                              <a:lumMod val="50000"/>
                            </a:schemeClr>
                          </a:solidFill>
                          <a:latin typeface="Cambria Math"/>
                        </a:rPr>
                        <m:t>=</m:t>
                      </m:r>
                      <m:f>
                        <m:fPr>
                          <m:ctrlPr>
                            <a:rPr lang="en-US" sz="2400" b="1" i="1">
                              <a:solidFill>
                                <a:schemeClr val="accent1">
                                  <a:lumMod val="50000"/>
                                </a:schemeClr>
                              </a:solidFill>
                              <a:latin typeface="Cambria Math"/>
                            </a:rPr>
                          </m:ctrlPr>
                        </m:fPr>
                        <m:num>
                          <m:sSup>
                            <m:sSupPr>
                              <m:ctrlPr>
                                <a:rPr lang="en-US" sz="2400" b="1" i="1">
                                  <a:solidFill>
                                    <a:schemeClr val="accent1">
                                      <a:lumMod val="50000"/>
                                    </a:schemeClr>
                                  </a:solidFill>
                                  <a:latin typeface="Cambria Math"/>
                                </a:rPr>
                              </m:ctrlPr>
                            </m:sSupPr>
                            <m:e>
                              <m:nary>
                                <m:naryPr>
                                  <m:chr m:val="∑"/>
                                  <m:limLoc m:val="undOvr"/>
                                  <m:subHide m:val="on"/>
                                  <m:supHide m:val="on"/>
                                  <m:ctrlPr>
                                    <a:rPr lang="en-US" sz="2400" b="1" i="1">
                                      <a:solidFill>
                                        <a:schemeClr val="accent1">
                                          <a:lumMod val="50000"/>
                                        </a:schemeClr>
                                      </a:solidFill>
                                      <a:latin typeface="Cambria Math"/>
                                    </a:rPr>
                                  </m:ctrlPr>
                                </m:naryPr>
                                <m:sub/>
                                <m:sup/>
                                <m:e>
                                  <m:d>
                                    <m:dPr>
                                      <m:ctrlPr>
                                        <a:rPr lang="en-US" sz="2400" b="1" i="1">
                                          <a:solidFill>
                                            <a:schemeClr val="accent1">
                                              <a:lumMod val="50000"/>
                                            </a:schemeClr>
                                          </a:solidFill>
                                          <a:latin typeface="Cambria Math"/>
                                        </a:rPr>
                                      </m:ctrlPr>
                                    </m:dPr>
                                    <m:e>
                                      <m:r>
                                        <a:rPr lang="en-US" sz="2400" b="1" i="1">
                                          <a:solidFill>
                                            <a:schemeClr val="accent1">
                                              <a:lumMod val="50000"/>
                                            </a:schemeClr>
                                          </a:solidFill>
                                          <a:latin typeface="Cambria Math"/>
                                        </a:rPr>
                                        <m:t>𝒙</m:t>
                                      </m:r>
                                      <m:r>
                                        <a:rPr lang="en-US" sz="2400" b="1" i="1">
                                          <a:solidFill>
                                            <a:schemeClr val="accent1">
                                              <a:lumMod val="50000"/>
                                            </a:schemeClr>
                                          </a:solidFill>
                                          <a:latin typeface="Cambria Math"/>
                                        </a:rPr>
                                        <m:t>−</m:t>
                                      </m:r>
                                      <m:acc>
                                        <m:accPr>
                                          <m:chr m:val="̅"/>
                                          <m:ctrlPr>
                                            <a:rPr lang="en-US" sz="2400" b="1" i="1">
                                              <a:solidFill>
                                                <a:schemeClr val="accent1">
                                                  <a:lumMod val="50000"/>
                                                </a:schemeClr>
                                              </a:solidFill>
                                              <a:latin typeface="Cambria Math"/>
                                            </a:rPr>
                                          </m:ctrlPr>
                                        </m:accPr>
                                        <m:e>
                                          <m:r>
                                            <a:rPr lang="en-US" sz="2400" b="1" i="1">
                                              <a:solidFill>
                                                <a:schemeClr val="accent1">
                                                  <a:lumMod val="50000"/>
                                                </a:schemeClr>
                                              </a:solidFill>
                                              <a:latin typeface="Cambria Math"/>
                                            </a:rPr>
                                            <m:t>𝒙</m:t>
                                          </m:r>
                                        </m:e>
                                      </m:acc>
                                    </m:e>
                                  </m:d>
                                </m:e>
                              </m:nary>
                            </m:e>
                            <m:sup>
                              <m:r>
                                <a:rPr lang="en-US" sz="2400" b="1" i="1">
                                  <a:solidFill>
                                    <a:schemeClr val="accent1">
                                      <a:lumMod val="50000"/>
                                    </a:schemeClr>
                                  </a:solidFill>
                                  <a:latin typeface="Cambria Math"/>
                                </a:rPr>
                                <m:t>𝟐</m:t>
                              </m:r>
                            </m:sup>
                          </m:sSup>
                        </m:num>
                        <m:den>
                          <m:r>
                            <a:rPr lang="en-US" sz="2400" b="1" i="1">
                              <a:solidFill>
                                <a:schemeClr val="accent1">
                                  <a:lumMod val="50000"/>
                                </a:schemeClr>
                              </a:solidFill>
                              <a:latin typeface="Cambria Math"/>
                            </a:rPr>
                            <m:t>𝒏</m:t>
                          </m:r>
                        </m:den>
                      </m:f>
                    </m:oMath>
                  </m:oMathPara>
                </a14:m>
                <a:endParaRPr lang="en-US" sz="2400" b="1" i="1" dirty="0">
                  <a:solidFill>
                    <a:schemeClr val="accent1">
                      <a:lumMod val="50000"/>
                    </a:schemeClr>
                  </a:solidFill>
                </a:endParaRPr>
              </a:p>
            </p:txBody>
          </p:sp>
        </mc:Choice>
        <mc:Fallback xmlns="">
          <p:sp>
            <p:nvSpPr>
              <p:cNvPr id="2" name="مستطيل 1"/>
              <p:cNvSpPr>
                <a:spLocks noRot="1" noChangeAspect="1" noMove="1" noResize="1" noEditPoints="1" noAdjustHandles="1" noChangeArrowheads="1" noChangeShapeType="1" noTextEdit="1"/>
              </p:cNvSpPr>
              <p:nvPr/>
            </p:nvSpPr>
            <p:spPr>
              <a:xfrm>
                <a:off x="3364437" y="1628912"/>
                <a:ext cx="2318775" cy="1008000"/>
              </a:xfrm>
              <a:prstGeom prst="rect">
                <a:avLst/>
              </a:prstGeom>
              <a:blipFill rotWithShape="1">
                <a:blip r:embed="rId4"/>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 name="مستطيل 2"/>
              <p:cNvSpPr/>
              <p:nvPr/>
            </p:nvSpPr>
            <p:spPr>
              <a:xfrm>
                <a:off x="1425851" y="4149192"/>
                <a:ext cx="6364306" cy="1008000"/>
              </a:xfrm>
              <a:prstGeom prst="rect">
                <a:avLst/>
              </a:prstGeom>
              <a:solidFill>
                <a:schemeClr val="accent6">
                  <a:lumMod val="20000"/>
                  <a:lumOff val="80000"/>
                </a:schemeClr>
              </a:solidFill>
            </p:spPr>
            <p:txBody>
              <a:bodyPr wrap="none">
                <a:no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1">
                              <a:lumMod val="50000"/>
                            </a:schemeClr>
                          </a:solidFill>
                          <a:latin typeface="Cambria Math"/>
                        </a:rPr>
                        <m:t>=</m:t>
                      </m:r>
                      <m:f>
                        <m:fPr>
                          <m:ctrlPr>
                            <a:rPr lang="en-US" sz="2400" b="1" i="1">
                              <a:solidFill>
                                <a:schemeClr val="accent1">
                                  <a:lumMod val="50000"/>
                                </a:schemeClr>
                              </a:solidFill>
                              <a:latin typeface="Cambria Math"/>
                            </a:rPr>
                          </m:ctrlPr>
                        </m:fPr>
                        <m:num>
                          <m:sSup>
                            <m:sSupPr>
                              <m:ctrlPr>
                                <a:rPr lang="en-US" sz="2400" b="1" i="1">
                                  <a:solidFill>
                                    <a:schemeClr val="accent1">
                                      <a:lumMod val="50000"/>
                                    </a:schemeClr>
                                  </a:solidFill>
                                  <a:latin typeface="Cambria Math"/>
                                </a:rPr>
                              </m:ctrlPr>
                            </m:sSupPr>
                            <m:e>
                              <m:d>
                                <m:dPr>
                                  <m:ctrlPr>
                                    <a:rPr lang="en-US" sz="2400" b="1" i="1">
                                      <a:solidFill>
                                        <a:schemeClr val="accent1">
                                          <a:lumMod val="50000"/>
                                        </a:schemeClr>
                                      </a:solidFill>
                                      <a:latin typeface="Cambria Math"/>
                                    </a:rPr>
                                  </m:ctrlPr>
                                </m:dPr>
                                <m:e>
                                  <m:r>
                                    <a:rPr lang="en-US" sz="2400" b="1" i="1">
                                      <a:solidFill>
                                        <a:schemeClr val="accent1">
                                          <a:lumMod val="50000"/>
                                        </a:schemeClr>
                                      </a:solidFill>
                                      <a:latin typeface="Cambria Math"/>
                                    </a:rPr>
                                    <m:t>𝟎</m:t>
                                  </m:r>
                                </m:e>
                              </m:d>
                            </m:e>
                            <m:sup>
                              <m:r>
                                <a:rPr lang="en-US" sz="2400" b="1" i="1">
                                  <a:solidFill>
                                    <a:schemeClr val="accent1">
                                      <a:lumMod val="50000"/>
                                    </a:schemeClr>
                                  </a:solidFill>
                                  <a:latin typeface="Cambria Math"/>
                                </a:rPr>
                                <m:t>𝟐</m:t>
                              </m:r>
                            </m:sup>
                          </m:sSup>
                          <m:r>
                            <a:rPr lang="en-US" sz="2400" b="1" i="1">
                              <a:solidFill>
                                <a:schemeClr val="accent1">
                                  <a:lumMod val="50000"/>
                                </a:schemeClr>
                              </a:solidFill>
                              <a:latin typeface="Cambria Math"/>
                            </a:rPr>
                            <m:t>+</m:t>
                          </m:r>
                          <m:sSup>
                            <m:sSupPr>
                              <m:ctrlPr>
                                <a:rPr lang="en-US" sz="2400" b="1" i="1">
                                  <a:solidFill>
                                    <a:schemeClr val="accent1">
                                      <a:lumMod val="50000"/>
                                    </a:schemeClr>
                                  </a:solidFill>
                                  <a:latin typeface="Cambria Math"/>
                                </a:rPr>
                              </m:ctrlPr>
                            </m:sSupPr>
                            <m:e>
                              <m:d>
                                <m:dPr>
                                  <m:ctrlPr>
                                    <a:rPr lang="en-US" sz="2400" b="1" i="1">
                                      <a:solidFill>
                                        <a:schemeClr val="accent1">
                                          <a:lumMod val="50000"/>
                                        </a:schemeClr>
                                      </a:solidFill>
                                      <a:latin typeface="Cambria Math"/>
                                    </a:rPr>
                                  </m:ctrlPr>
                                </m:dPr>
                                <m:e>
                                  <m:r>
                                    <a:rPr lang="en-US" sz="2400" b="1" i="1">
                                      <a:solidFill>
                                        <a:schemeClr val="accent1">
                                          <a:lumMod val="50000"/>
                                        </a:schemeClr>
                                      </a:solidFill>
                                      <a:latin typeface="Cambria Math"/>
                                    </a:rPr>
                                    <m:t>−</m:t>
                                  </m:r>
                                  <m:r>
                                    <a:rPr lang="en-US" sz="2400" b="1" i="1">
                                      <a:solidFill>
                                        <a:schemeClr val="accent1">
                                          <a:lumMod val="50000"/>
                                        </a:schemeClr>
                                      </a:solidFill>
                                      <a:latin typeface="Cambria Math"/>
                                    </a:rPr>
                                    <m:t>𝟑</m:t>
                                  </m:r>
                                </m:e>
                              </m:d>
                            </m:e>
                            <m:sup>
                              <m:r>
                                <a:rPr lang="en-US" sz="2400" b="1" i="1">
                                  <a:solidFill>
                                    <a:schemeClr val="accent1">
                                      <a:lumMod val="50000"/>
                                    </a:schemeClr>
                                  </a:solidFill>
                                  <a:latin typeface="Cambria Math"/>
                                </a:rPr>
                                <m:t>𝟐</m:t>
                              </m:r>
                            </m:sup>
                          </m:sSup>
                          <m:r>
                            <a:rPr lang="en-US" sz="2400" b="1" i="1">
                              <a:solidFill>
                                <a:schemeClr val="accent1">
                                  <a:lumMod val="50000"/>
                                </a:schemeClr>
                              </a:solidFill>
                              <a:latin typeface="Cambria Math"/>
                            </a:rPr>
                            <m:t>+</m:t>
                          </m:r>
                          <m:sSup>
                            <m:sSupPr>
                              <m:ctrlPr>
                                <a:rPr lang="en-US" sz="2400" b="1" i="1">
                                  <a:solidFill>
                                    <a:schemeClr val="accent1">
                                      <a:lumMod val="50000"/>
                                    </a:schemeClr>
                                  </a:solidFill>
                                  <a:latin typeface="Cambria Math"/>
                                </a:rPr>
                              </m:ctrlPr>
                            </m:sSupPr>
                            <m:e>
                              <m:d>
                                <m:dPr>
                                  <m:ctrlPr>
                                    <a:rPr lang="en-US" sz="2400" b="1" i="1">
                                      <a:solidFill>
                                        <a:schemeClr val="accent1">
                                          <a:lumMod val="50000"/>
                                        </a:schemeClr>
                                      </a:solidFill>
                                      <a:latin typeface="Cambria Math"/>
                                    </a:rPr>
                                  </m:ctrlPr>
                                </m:dPr>
                                <m:e>
                                  <m:r>
                                    <a:rPr lang="en-US" sz="2400" b="1" i="1">
                                      <a:solidFill>
                                        <a:schemeClr val="accent1">
                                          <a:lumMod val="50000"/>
                                        </a:schemeClr>
                                      </a:solidFill>
                                      <a:latin typeface="Cambria Math"/>
                                    </a:rPr>
                                    <m:t>𝟏</m:t>
                                  </m:r>
                                </m:e>
                              </m:d>
                            </m:e>
                            <m:sup>
                              <m:r>
                                <a:rPr lang="en-US" sz="2400" b="1" i="1">
                                  <a:solidFill>
                                    <a:schemeClr val="accent1">
                                      <a:lumMod val="50000"/>
                                    </a:schemeClr>
                                  </a:solidFill>
                                  <a:latin typeface="Cambria Math"/>
                                </a:rPr>
                                <m:t>𝟐</m:t>
                              </m:r>
                            </m:sup>
                          </m:sSup>
                          <m:r>
                            <a:rPr lang="en-US" sz="2400" b="1" i="1">
                              <a:solidFill>
                                <a:schemeClr val="accent1">
                                  <a:lumMod val="50000"/>
                                </a:schemeClr>
                              </a:solidFill>
                              <a:latin typeface="Cambria Math"/>
                            </a:rPr>
                            <m:t>+</m:t>
                          </m:r>
                          <m:sSup>
                            <m:sSupPr>
                              <m:ctrlPr>
                                <a:rPr lang="en-US" sz="2400" b="1" i="1">
                                  <a:solidFill>
                                    <a:schemeClr val="accent1">
                                      <a:lumMod val="50000"/>
                                    </a:schemeClr>
                                  </a:solidFill>
                                  <a:latin typeface="Cambria Math"/>
                                </a:rPr>
                              </m:ctrlPr>
                            </m:sSupPr>
                            <m:e>
                              <m:d>
                                <m:dPr>
                                  <m:ctrlPr>
                                    <a:rPr lang="en-US" sz="2400" b="1" i="1">
                                      <a:solidFill>
                                        <a:schemeClr val="accent1">
                                          <a:lumMod val="50000"/>
                                        </a:schemeClr>
                                      </a:solidFill>
                                      <a:latin typeface="Cambria Math"/>
                                    </a:rPr>
                                  </m:ctrlPr>
                                </m:dPr>
                                <m:e>
                                  <m:r>
                                    <a:rPr lang="en-US" sz="2400" b="1" i="1">
                                      <a:solidFill>
                                        <a:schemeClr val="accent1">
                                          <a:lumMod val="50000"/>
                                        </a:schemeClr>
                                      </a:solidFill>
                                      <a:latin typeface="Cambria Math"/>
                                    </a:rPr>
                                    <m:t>−</m:t>
                                  </m:r>
                                  <m:r>
                                    <a:rPr lang="en-US" sz="2400" b="1" i="1">
                                      <a:solidFill>
                                        <a:schemeClr val="accent1">
                                          <a:lumMod val="50000"/>
                                        </a:schemeClr>
                                      </a:solidFill>
                                      <a:latin typeface="Cambria Math"/>
                                    </a:rPr>
                                    <m:t>𝟐</m:t>
                                  </m:r>
                                </m:e>
                              </m:d>
                            </m:e>
                            <m:sup>
                              <m:r>
                                <a:rPr lang="en-US" sz="2400" b="1" i="1">
                                  <a:solidFill>
                                    <a:schemeClr val="accent1">
                                      <a:lumMod val="50000"/>
                                    </a:schemeClr>
                                  </a:solidFill>
                                  <a:latin typeface="Cambria Math"/>
                                </a:rPr>
                                <m:t>𝟐</m:t>
                              </m:r>
                            </m:sup>
                          </m:sSup>
                          <m:r>
                            <a:rPr lang="en-US" sz="2400" b="1" i="1">
                              <a:solidFill>
                                <a:schemeClr val="accent1">
                                  <a:lumMod val="50000"/>
                                </a:schemeClr>
                              </a:solidFill>
                              <a:latin typeface="Cambria Math"/>
                            </a:rPr>
                            <m:t>+</m:t>
                          </m:r>
                          <m:sSup>
                            <m:sSupPr>
                              <m:ctrlPr>
                                <a:rPr lang="en-US" sz="2400" b="1" i="1">
                                  <a:solidFill>
                                    <a:schemeClr val="accent1">
                                      <a:lumMod val="50000"/>
                                    </a:schemeClr>
                                  </a:solidFill>
                                  <a:latin typeface="Cambria Math"/>
                                </a:rPr>
                              </m:ctrlPr>
                            </m:sSupPr>
                            <m:e>
                              <m:d>
                                <m:dPr>
                                  <m:ctrlPr>
                                    <a:rPr lang="en-US" sz="2400" b="1" i="1">
                                      <a:solidFill>
                                        <a:schemeClr val="accent1">
                                          <a:lumMod val="50000"/>
                                        </a:schemeClr>
                                      </a:solidFill>
                                      <a:latin typeface="Cambria Math"/>
                                    </a:rPr>
                                  </m:ctrlPr>
                                </m:dPr>
                                <m:e>
                                  <m:r>
                                    <a:rPr lang="en-US" sz="2400" b="1" i="1">
                                      <a:solidFill>
                                        <a:schemeClr val="accent1">
                                          <a:lumMod val="50000"/>
                                        </a:schemeClr>
                                      </a:solidFill>
                                      <a:latin typeface="Cambria Math"/>
                                    </a:rPr>
                                    <m:t>𝟏</m:t>
                                  </m:r>
                                </m:e>
                              </m:d>
                            </m:e>
                            <m:sup>
                              <m:r>
                                <a:rPr lang="en-US" sz="2400" b="1" i="1">
                                  <a:solidFill>
                                    <a:schemeClr val="accent1">
                                      <a:lumMod val="50000"/>
                                    </a:schemeClr>
                                  </a:solidFill>
                                  <a:latin typeface="Cambria Math"/>
                                </a:rPr>
                                <m:t>𝟐</m:t>
                              </m:r>
                            </m:sup>
                          </m:sSup>
                          <m:r>
                            <a:rPr lang="en-US" sz="2400" b="1" i="1">
                              <a:solidFill>
                                <a:schemeClr val="accent1">
                                  <a:lumMod val="50000"/>
                                </a:schemeClr>
                              </a:solidFill>
                              <a:latin typeface="Cambria Math"/>
                            </a:rPr>
                            <m:t>+</m:t>
                          </m:r>
                          <m:sSup>
                            <m:sSupPr>
                              <m:ctrlPr>
                                <a:rPr lang="en-US" sz="2400" b="1" i="1">
                                  <a:solidFill>
                                    <a:schemeClr val="accent1">
                                      <a:lumMod val="50000"/>
                                    </a:schemeClr>
                                  </a:solidFill>
                                  <a:latin typeface="Cambria Math"/>
                                </a:rPr>
                              </m:ctrlPr>
                            </m:sSupPr>
                            <m:e>
                              <m:d>
                                <m:dPr>
                                  <m:ctrlPr>
                                    <a:rPr lang="en-US" sz="2400" b="1" i="1">
                                      <a:solidFill>
                                        <a:schemeClr val="accent1">
                                          <a:lumMod val="50000"/>
                                        </a:schemeClr>
                                      </a:solidFill>
                                      <a:latin typeface="Cambria Math"/>
                                    </a:rPr>
                                  </m:ctrlPr>
                                </m:dPr>
                                <m:e>
                                  <m:r>
                                    <a:rPr lang="en-US" sz="2400" b="1" i="1">
                                      <a:solidFill>
                                        <a:schemeClr val="accent1">
                                          <a:lumMod val="50000"/>
                                        </a:schemeClr>
                                      </a:solidFill>
                                      <a:latin typeface="Cambria Math"/>
                                    </a:rPr>
                                    <m:t>𝟑</m:t>
                                  </m:r>
                                </m:e>
                              </m:d>
                            </m:e>
                            <m:sup>
                              <m:r>
                                <a:rPr lang="en-US" sz="2400" b="1" i="1">
                                  <a:solidFill>
                                    <a:schemeClr val="accent1">
                                      <a:lumMod val="50000"/>
                                    </a:schemeClr>
                                  </a:solidFill>
                                  <a:latin typeface="Cambria Math"/>
                                </a:rPr>
                                <m:t>𝟐</m:t>
                              </m:r>
                            </m:sup>
                          </m:sSup>
                        </m:num>
                        <m:den>
                          <m:r>
                            <a:rPr lang="en-US" sz="2400" b="1" i="1">
                              <a:solidFill>
                                <a:schemeClr val="accent1">
                                  <a:lumMod val="50000"/>
                                </a:schemeClr>
                              </a:solidFill>
                              <a:latin typeface="Cambria Math"/>
                            </a:rPr>
                            <m:t>𝟔</m:t>
                          </m:r>
                        </m:den>
                      </m:f>
                    </m:oMath>
                  </m:oMathPara>
                </a14:m>
                <a:endParaRPr lang="en-US" sz="2400" b="1" i="1" dirty="0">
                  <a:solidFill>
                    <a:schemeClr val="accent1">
                      <a:lumMod val="50000"/>
                    </a:schemeClr>
                  </a:solidFill>
                </a:endParaRPr>
              </a:p>
            </p:txBody>
          </p:sp>
        </mc:Choice>
        <mc:Fallback xmlns="">
          <p:sp>
            <p:nvSpPr>
              <p:cNvPr id="3" name="مستطيل 2"/>
              <p:cNvSpPr>
                <a:spLocks noRot="1" noChangeAspect="1" noMove="1" noResize="1" noEditPoints="1" noAdjustHandles="1" noChangeArrowheads="1" noChangeShapeType="1" noTextEdit="1"/>
              </p:cNvSpPr>
              <p:nvPr/>
            </p:nvSpPr>
            <p:spPr>
              <a:xfrm>
                <a:off x="1425851" y="4149192"/>
                <a:ext cx="6364306" cy="1008000"/>
              </a:xfrm>
              <a:prstGeom prst="rect">
                <a:avLst/>
              </a:prstGeom>
              <a:blipFill rotWithShape="1">
                <a:blip r:embed="rId5"/>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3782347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14870" y="260648"/>
            <a:ext cx="2477749" cy="593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تقديرات</a:t>
            </a:r>
            <a:endParaRPr lang="ar-SA" sz="2800" b="1" dirty="0"/>
          </a:p>
        </p:txBody>
      </p:sp>
      <p:sp>
        <p:nvSpPr>
          <p:cNvPr id="3" name="مستطيل 2"/>
          <p:cNvSpPr/>
          <p:nvPr/>
        </p:nvSpPr>
        <p:spPr>
          <a:xfrm>
            <a:off x="5646869" y="1372536"/>
            <a:ext cx="3425123" cy="963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معالم المجتمع</a:t>
            </a:r>
          </a:p>
          <a:p>
            <a:pPr algn="ctr"/>
            <a:r>
              <a:rPr lang="en-US" sz="2800" b="1" dirty="0" smtClean="0"/>
              <a:t>Parametric</a:t>
            </a:r>
            <a:endParaRPr lang="ar-SA" sz="2800" b="1" dirty="0"/>
          </a:p>
        </p:txBody>
      </p:sp>
      <p:sp>
        <p:nvSpPr>
          <p:cNvPr id="4" name="مستطيل 3"/>
          <p:cNvSpPr/>
          <p:nvPr/>
        </p:nvSpPr>
        <p:spPr>
          <a:xfrm>
            <a:off x="35496" y="1372536"/>
            <a:ext cx="3425123" cy="963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إحصاءات العينة</a:t>
            </a:r>
          </a:p>
          <a:p>
            <a:pPr algn="ctr"/>
            <a:r>
              <a:rPr lang="en-US" sz="2800" b="1" dirty="0" smtClean="0"/>
              <a:t>Statistic</a:t>
            </a:r>
            <a:endParaRPr lang="ar-SA" sz="2800" b="1" dirty="0"/>
          </a:p>
        </p:txBody>
      </p:sp>
      <p:cxnSp>
        <p:nvCxnSpPr>
          <p:cNvPr id="29" name="رابط مستقيم 28"/>
          <p:cNvCxnSpPr>
            <a:endCxn id="3" idx="0"/>
          </p:cNvCxnSpPr>
          <p:nvPr/>
        </p:nvCxnSpPr>
        <p:spPr>
          <a:xfrm>
            <a:off x="7359430" y="1076033"/>
            <a:ext cx="0" cy="296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رابط مستقيم 30"/>
          <p:cNvCxnSpPr>
            <a:endCxn id="4" idx="0"/>
          </p:cNvCxnSpPr>
          <p:nvPr/>
        </p:nvCxnSpPr>
        <p:spPr>
          <a:xfrm>
            <a:off x="1748058" y="1076033"/>
            <a:ext cx="0" cy="296504"/>
          </a:xfrm>
          <a:prstGeom prst="line">
            <a:avLst/>
          </a:prstGeom>
        </p:spPr>
        <p:style>
          <a:lnRef idx="1">
            <a:schemeClr val="accent1"/>
          </a:lnRef>
          <a:fillRef idx="0">
            <a:schemeClr val="accent1"/>
          </a:fillRef>
          <a:effectRef idx="0">
            <a:schemeClr val="accent1"/>
          </a:effectRef>
          <a:fontRef idx="minor">
            <a:schemeClr val="tx1"/>
          </a:fontRef>
        </p:style>
      </p:cxnSp>
      <p:sp>
        <p:nvSpPr>
          <p:cNvPr id="34" name="مستطيل 33"/>
          <p:cNvSpPr/>
          <p:nvPr/>
        </p:nvSpPr>
        <p:spPr>
          <a:xfrm>
            <a:off x="5646869" y="2336173"/>
            <a:ext cx="3425123" cy="593007"/>
          </a:xfrm>
          <a:prstGeom prst="rect">
            <a:avLst/>
          </a:prstGeom>
          <a:solidFill>
            <a:srgbClr val="C6D9F0"/>
          </a:solidFill>
        </p:spPr>
        <p:style>
          <a:lnRef idx="2">
            <a:schemeClr val="accent1">
              <a:shade val="50000"/>
            </a:schemeClr>
          </a:lnRef>
          <a:fillRef idx="1001">
            <a:schemeClr val="dk2"/>
          </a:fillRef>
          <a:effectRef idx="0">
            <a:schemeClr val="accent1"/>
          </a:effectRef>
          <a:fontRef idx="minor">
            <a:schemeClr val="lt1"/>
          </a:fontRef>
        </p:style>
        <p:txBody>
          <a:bodyPr rtlCol="1" anchor="ctr"/>
          <a:lstStyle/>
          <a:p>
            <a:pPr algn="l"/>
            <a:r>
              <a:rPr lang="ar-SA" sz="2400" b="1" i="1" dirty="0" smtClean="0">
                <a:solidFill>
                  <a:schemeClr val="tx2"/>
                </a:solidFill>
              </a:rPr>
              <a:t>المتوسط الحسابي(</a:t>
            </a:r>
            <a:r>
              <a:rPr lang="ar-SA" sz="2400" b="1" i="1" dirty="0" err="1" smtClean="0">
                <a:solidFill>
                  <a:schemeClr val="tx2"/>
                </a:solidFill>
              </a:rPr>
              <a:t>ميو</a:t>
            </a:r>
            <a:r>
              <a:rPr lang="ar-SA" sz="2400" b="1" i="1" dirty="0" smtClean="0">
                <a:solidFill>
                  <a:schemeClr val="tx2"/>
                </a:solidFill>
              </a:rPr>
              <a:t>)        µ</a:t>
            </a:r>
            <a:endParaRPr lang="ar-SA" sz="2400" b="1" i="1" dirty="0">
              <a:solidFill>
                <a:schemeClr val="tx2"/>
              </a:solidFill>
            </a:endParaRPr>
          </a:p>
        </p:txBody>
      </p:sp>
      <mc:AlternateContent xmlns:mc="http://schemas.openxmlformats.org/markup-compatibility/2006" xmlns:a14="http://schemas.microsoft.com/office/drawing/2010/main">
        <mc:Choice Requires="a14">
          <p:sp>
            <p:nvSpPr>
              <p:cNvPr id="35" name="مستطيل 34"/>
              <p:cNvSpPr/>
              <p:nvPr/>
            </p:nvSpPr>
            <p:spPr>
              <a:xfrm>
                <a:off x="35496" y="2336173"/>
                <a:ext cx="3425123" cy="593007"/>
              </a:xfrm>
              <a:prstGeom prst="rect">
                <a:avLst/>
              </a:prstGeom>
              <a:solidFill>
                <a:srgbClr val="C6D9F0"/>
              </a:solidFill>
            </p:spPr>
            <p:style>
              <a:lnRef idx="2">
                <a:schemeClr val="accent1">
                  <a:shade val="50000"/>
                </a:schemeClr>
              </a:lnRef>
              <a:fillRef idx="1001">
                <a:schemeClr val="dk2"/>
              </a:fillRef>
              <a:effectRef idx="0">
                <a:schemeClr val="accent1"/>
              </a:effectRef>
              <a:fontRef idx="minor">
                <a:schemeClr val="lt1"/>
              </a:fontRef>
            </p:style>
            <p:txBody>
              <a:bodyPr rtlCol="1" anchor="ctr"/>
              <a:lstStyle/>
              <a:p>
                <a:pPr algn="l"/>
                <a:r>
                  <a:rPr lang="ar-SA" sz="2400" b="1" i="1" dirty="0" smtClean="0">
                    <a:solidFill>
                      <a:schemeClr val="tx2"/>
                    </a:solidFill>
                  </a:rPr>
                  <a:t>المتوسط الحسابي(إكس بار)   </a:t>
                </a:r>
                <a14:m>
                  <m:oMath xmlns:m="http://schemas.openxmlformats.org/officeDocument/2006/math">
                    <m:acc>
                      <m:accPr>
                        <m:chr m:val="̅"/>
                        <m:ctrlPr>
                          <a:rPr lang="ar-SA" sz="2400" b="1" i="1" smtClean="0">
                            <a:solidFill>
                              <a:schemeClr val="tx2"/>
                            </a:solidFill>
                            <a:latin typeface="Cambria Math"/>
                          </a:rPr>
                        </m:ctrlPr>
                      </m:accPr>
                      <m:e>
                        <m:r>
                          <a:rPr lang="en-US" sz="2400" b="1" i="1" smtClean="0">
                            <a:solidFill>
                              <a:schemeClr val="tx2"/>
                            </a:solidFill>
                            <a:latin typeface="Cambria Math"/>
                          </a:rPr>
                          <m:t>𝒙</m:t>
                        </m:r>
                      </m:e>
                    </m:acc>
                  </m:oMath>
                </a14:m>
                <a:endParaRPr lang="ar-SA" sz="2400" b="1" i="1" dirty="0">
                  <a:solidFill>
                    <a:schemeClr val="tx2"/>
                  </a:solidFill>
                </a:endParaRPr>
              </a:p>
            </p:txBody>
          </p:sp>
        </mc:Choice>
        <mc:Fallback xmlns="">
          <p:sp>
            <p:nvSpPr>
              <p:cNvPr id="35" name="مستطيل 34"/>
              <p:cNvSpPr>
                <a:spLocks noRot="1" noChangeAspect="1" noMove="1" noResize="1" noEditPoints="1" noAdjustHandles="1" noChangeArrowheads="1" noChangeShapeType="1" noTextEdit="1"/>
              </p:cNvSpPr>
              <p:nvPr/>
            </p:nvSpPr>
            <p:spPr>
              <a:xfrm>
                <a:off x="35496" y="2336173"/>
                <a:ext cx="3425123" cy="593007"/>
              </a:xfrm>
              <a:prstGeom prst="rect">
                <a:avLst/>
              </a:prstGeom>
              <a:blipFill rotWithShape="1">
                <a:blip r:embed="rId2"/>
                <a:stretch>
                  <a:fillRect r="-530" b="-9804"/>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6" name="مستطيل 35"/>
              <p:cNvSpPr/>
              <p:nvPr/>
            </p:nvSpPr>
            <p:spPr>
              <a:xfrm>
                <a:off x="5646869" y="2929180"/>
                <a:ext cx="3425123" cy="593007"/>
              </a:xfrm>
              <a:prstGeom prst="rect">
                <a:avLst/>
              </a:prstGeom>
              <a:solidFill>
                <a:srgbClr val="C6D9F0"/>
              </a:solidFill>
            </p:spPr>
            <p:style>
              <a:lnRef idx="2">
                <a:schemeClr val="accent1">
                  <a:shade val="50000"/>
                </a:schemeClr>
              </a:lnRef>
              <a:fillRef idx="1001">
                <a:schemeClr val="dk2"/>
              </a:fillRef>
              <a:effectRef idx="0">
                <a:schemeClr val="accent1"/>
              </a:effectRef>
              <a:fontRef idx="minor">
                <a:schemeClr val="lt1"/>
              </a:fontRef>
            </p:style>
            <p:txBody>
              <a:bodyPr rtlCol="1" anchor="ctr"/>
              <a:lstStyle/>
              <a:p>
                <a:pPr algn="l"/>
                <a:r>
                  <a:rPr lang="ar-SA" sz="2400" b="1" i="1" dirty="0" smtClean="0">
                    <a:solidFill>
                      <a:schemeClr val="tx2"/>
                    </a:solidFill>
                  </a:rPr>
                  <a:t>التباين(سيجما تربيع)         </a:t>
                </a:r>
                <a14:m>
                  <m:oMath xmlns:m="http://schemas.openxmlformats.org/officeDocument/2006/math">
                    <m:sSup>
                      <m:sSupPr>
                        <m:ctrlPr>
                          <a:rPr lang="en-US" sz="2400" b="1" i="1" smtClean="0">
                            <a:solidFill>
                              <a:schemeClr val="tx2"/>
                            </a:solidFill>
                            <a:latin typeface="Cambria Math"/>
                          </a:rPr>
                        </m:ctrlPr>
                      </m:sSupPr>
                      <m:e>
                        <m:r>
                          <a:rPr lang="en-US" sz="2400" b="1" i="1" smtClean="0">
                            <a:solidFill>
                              <a:schemeClr val="tx2"/>
                            </a:solidFill>
                            <a:latin typeface="Cambria Math"/>
                            <a:ea typeface="Cambria Math"/>
                          </a:rPr>
                          <m:t>𝝈</m:t>
                        </m:r>
                      </m:e>
                      <m:sup>
                        <m:r>
                          <a:rPr lang="en-US" sz="2400" b="1" i="1" smtClean="0">
                            <a:solidFill>
                              <a:schemeClr val="tx2"/>
                            </a:solidFill>
                            <a:latin typeface="Cambria Math"/>
                          </a:rPr>
                          <m:t>𝟐</m:t>
                        </m:r>
                      </m:sup>
                    </m:sSup>
                  </m:oMath>
                </a14:m>
                <a:r>
                  <a:rPr lang="ar-SA" sz="2400" b="1" i="1" dirty="0" smtClean="0">
                    <a:solidFill>
                      <a:schemeClr val="tx2"/>
                    </a:solidFill>
                  </a:rPr>
                  <a:t> </a:t>
                </a:r>
                <a:endParaRPr lang="ar-SA" sz="2400" b="1" i="1" dirty="0">
                  <a:solidFill>
                    <a:schemeClr val="tx2"/>
                  </a:solidFill>
                </a:endParaRPr>
              </a:p>
            </p:txBody>
          </p:sp>
        </mc:Choice>
        <mc:Fallback xmlns="">
          <p:sp>
            <p:nvSpPr>
              <p:cNvPr id="36" name="مستطيل 35"/>
              <p:cNvSpPr>
                <a:spLocks noRot="1" noChangeAspect="1" noMove="1" noResize="1" noEditPoints="1" noAdjustHandles="1" noChangeArrowheads="1" noChangeShapeType="1" noTextEdit="1"/>
              </p:cNvSpPr>
              <p:nvPr/>
            </p:nvSpPr>
            <p:spPr>
              <a:xfrm>
                <a:off x="5646869" y="2929180"/>
                <a:ext cx="3425123" cy="593007"/>
              </a:xfrm>
              <a:prstGeom prst="rect">
                <a:avLst/>
              </a:prstGeom>
              <a:blipFill rotWithShape="1">
                <a:blip r:embed="rId3"/>
                <a:stretch>
                  <a:fillRect l="-4770" b="-10891"/>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7" name="مستطيل 36"/>
              <p:cNvSpPr/>
              <p:nvPr/>
            </p:nvSpPr>
            <p:spPr>
              <a:xfrm>
                <a:off x="35496" y="2929180"/>
                <a:ext cx="3425123" cy="593007"/>
              </a:xfrm>
              <a:prstGeom prst="rect">
                <a:avLst/>
              </a:prstGeom>
              <a:solidFill>
                <a:srgbClr val="C6D9F0"/>
              </a:solidFill>
            </p:spPr>
            <p:style>
              <a:lnRef idx="2">
                <a:schemeClr val="accent1">
                  <a:shade val="50000"/>
                </a:schemeClr>
              </a:lnRef>
              <a:fillRef idx="1001">
                <a:schemeClr val="dk2"/>
              </a:fillRef>
              <a:effectRef idx="0">
                <a:schemeClr val="accent1"/>
              </a:effectRef>
              <a:fontRef idx="minor">
                <a:schemeClr val="lt1"/>
              </a:fontRef>
            </p:style>
            <p:txBody>
              <a:bodyPr rtlCol="1" anchor="ctr"/>
              <a:lstStyle/>
              <a:p>
                <a:pPr algn="l"/>
                <a:r>
                  <a:rPr lang="ar-SA" sz="2400" b="1" i="1" dirty="0" smtClean="0">
                    <a:solidFill>
                      <a:schemeClr val="tx2"/>
                    </a:solidFill>
                  </a:rPr>
                  <a:t>التباين                          </a:t>
                </a:r>
                <a14:m>
                  <m:oMath xmlns:m="http://schemas.openxmlformats.org/officeDocument/2006/math">
                    <m:sSup>
                      <m:sSupPr>
                        <m:ctrlPr>
                          <a:rPr lang="en-US" sz="2400" b="1" i="1">
                            <a:solidFill>
                              <a:schemeClr val="tx2"/>
                            </a:solidFill>
                            <a:latin typeface="Cambria Math"/>
                          </a:rPr>
                        </m:ctrlPr>
                      </m:sSupPr>
                      <m:e>
                        <m:r>
                          <a:rPr lang="en-US" sz="2400" b="1" i="1" smtClean="0">
                            <a:solidFill>
                              <a:schemeClr val="tx2"/>
                            </a:solidFill>
                            <a:latin typeface="Cambria Math"/>
                          </a:rPr>
                          <m:t>𝑺</m:t>
                        </m:r>
                      </m:e>
                      <m:sup>
                        <m:r>
                          <a:rPr lang="en-US" sz="2400" b="1" i="1">
                            <a:solidFill>
                              <a:schemeClr val="tx2"/>
                            </a:solidFill>
                            <a:latin typeface="Cambria Math"/>
                          </a:rPr>
                          <m:t>𝟐</m:t>
                        </m:r>
                      </m:sup>
                    </m:sSup>
                  </m:oMath>
                </a14:m>
                <a:r>
                  <a:rPr lang="ar-SA" sz="2400" b="1" i="1" dirty="0">
                    <a:solidFill>
                      <a:schemeClr val="tx2"/>
                    </a:solidFill>
                  </a:rPr>
                  <a:t> </a:t>
                </a:r>
              </a:p>
            </p:txBody>
          </p:sp>
        </mc:Choice>
        <mc:Fallback xmlns="">
          <p:sp>
            <p:nvSpPr>
              <p:cNvPr id="37" name="مستطيل 36"/>
              <p:cNvSpPr>
                <a:spLocks noRot="1" noChangeAspect="1" noMove="1" noResize="1" noEditPoints="1" noAdjustHandles="1" noChangeArrowheads="1" noChangeShapeType="1" noTextEdit="1"/>
              </p:cNvSpPr>
              <p:nvPr/>
            </p:nvSpPr>
            <p:spPr>
              <a:xfrm>
                <a:off x="35496" y="2929180"/>
                <a:ext cx="3425123" cy="593007"/>
              </a:xfrm>
              <a:prstGeom prst="rect">
                <a:avLst/>
              </a:prstGeom>
              <a:blipFill rotWithShape="1">
                <a:blip r:embed="rId4"/>
                <a:stretch>
                  <a:fillRect l="-4947" b="-10891"/>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8" name="مستطيل 37"/>
              <p:cNvSpPr/>
              <p:nvPr/>
            </p:nvSpPr>
            <p:spPr>
              <a:xfrm>
                <a:off x="5646869" y="3522187"/>
                <a:ext cx="3425123" cy="593007"/>
              </a:xfrm>
              <a:prstGeom prst="rect">
                <a:avLst/>
              </a:prstGeom>
              <a:solidFill>
                <a:srgbClr val="C6D9F0"/>
              </a:solidFill>
            </p:spPr>
            <p:style>
              <a:lnRef idx="2">
                <a:schemeClr val="accent1">
                  <a:shade val="50000"/>
                </a:schemeClr>
              </a:lnRef>
              <a:fillRef idx="1001">
                <a:schemeClr val="dk2"/>
              </a:fillRef>
              <a:effectRef idx="0">
                <a:schemeClr val="accent1"/>
              </a:effectRef>
              <a:fontRef idx="minor">
                <a:schemeClr val="lt1"/>
              </a:fontRef>
            </p:style>
            <p:txBody>
              <a:bodyPr rtlCol="1" anchor="ctr"/>
              <a:lstStyle/>
              <a:p>
                <a:pPr algn="l"/>
                <a:r>
                  <a:rPr lang="ar-SA" sz="2400" b="1" i="1" dirty="0" smtClean="0">
                    <a:solidFill>
                      <a:schemeClr val="tx2"/>
                    </a:solidFill>
                  </a:rPr>
                  <a:t>الانحراف المعياري(سيجما) </a:t>
                </a:r>
                <a14:m>
                  <m:oMath xmlns:m="http://schemas.openxmlformats.org/officeDocument/2006/math">
                    <m:sSup>
                      <m:sSupPr>
                        <m:ctrlPr>
                          <a:rPr lang="en-US" sz="2400" b="1" i="1">
                            <a:solidFill>
                              <a:schemeClr val="tx2"/>
                            </a:solidFill>
                            <a:latin typeface="Cambria Math"/>
                          </a:rPr>
                        </m:ctrlPr>
                      </m:sSupPr>
                      <m:e>
                        <m:r>
                          <a:rPr lang="en-US" sz="2400" b="1" i="1">
                            <a:solidFill>
                              <a:schemeClr val="tx2"/>
                            </a:solidFill>
                            <a:latin typeface="Cambria Math"/>
                            <a:ea typeface="Cambria Math"/>
                          </a:rPr>
                          <m:t>𝝈</m:t>
                        </m:r>
                      </m:e>
                      <m:sup/>
                    </m:sSup>
                  </m:oMath>
                </a14:m>
                <a:r>
                  <a:rPr lang="ar-SA" sz="2400" b="1" i="1" dirty="0">
                    <a:solidFill>
                      <a:schemeClr val="tx2"/>
                    </a:solidFill>
                  </a:rPr>
                  <a:t> </a:t>
                </a:r>
              </a:p>
            </p:txBody>
          </p:sp>
        </mc:Choice>
        <mc:Fallback xmlns="">
          <p:sp>
            <p:nvSpPr>
              <p:cNvPr id="38" name="مستطيل 37"/>
              <p:cNvSpPr>
                <a:spLocks noRot="1" noChangeAspect="1" noMove="1" noResize="1" noEditPoints="1" noAdjustHandles="1" noChangeArrowheads="1" noChangeShapeType="1" noTextEdit="1"/>
              </p:cNvSpPr>
              <p:nvPr/>
            </p:nvSpPr>
            <p:spPr>
              <a:xfrm>
                <a:off x="5646869" y="3522187"/>
                <a:ext cx="3425123" cy="593007"/>
              </a:xfrm>
              <a:prstGeom prst="rect">
                <a:avLst/>
              </a:prstGeom>
              <a:blipFill rotWithShape="1">
                <a:blip r:embed="rId5"/>
                <a:stretch>
                  <a:fillRect l="-4770" b="-12871"/>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9" name="مستطيل 38"/>
              <p:cNvSpPr/>
              <p:nvPr/>
            </p:nvSpPr>
            <p:spPr>
              <a:xfrm>
                <a:off x="35496" y="3522187"/>
                <a:ext cx="3425123" cy="593007"/>
              </a:xfrm>
              <a:prstGeom prst="rect">
                <a:avLst/>
              </a:prstGeom>
              <a:solidFill>
                <a:srgbClr val="C6D9F0"/>
              </a:solidFill>
            </p:spPr>
            <p:style>
              <a:lnRef idx="2">
                <a:schemeClr val="accent1">
                  <a:shade val="50000"/>
                </a:schemeClr>
              </a:lnRef>
              <a:fillRef idx="1001">
                <a:schemeClr val="dk2"/>
              </a:fillRef>
              <a:effectRef idx="0">
                <a:schemeClr val="accent1"/>
              </a:effectRef>
              <a:fontRef idx="minor">
                <a:schemeClr val="lt1"/>
              </a:fontRef>
            </p:style>
            <p:txBody>
              <a:bodyPr rtlCol="1" anchor="ctr"/>
              <a:lstStyle/>
              <a:p>
                <a:pPr algn="l"/>
                <a:r>
                  <a:rPr lang="ar-SA" sz="2400" b="1" i="1" dirty="0" smtClean="0">
                    <a:solidFill>
                      <a:schemeClr val="tx2"/>
                    </a:solidFill>
                  </a:rPr>
                  <a:t>الانحراف المعياري           </a:t>
                </a:r>
                <a14:m>
                  <m:oMath xmlns:m="http://schemas.openxmlformats.org/officeDocument/2006/math">
                    <m:sSup>
                      <m:sSupPr>
                        <m:ctrlPr>
                          <a:rPr lang="en-US" sz="2400" b="1" i="1">
                            <a:solidFill>
                              <a:schemeClr val="tx2"/>
                            </a:solidFill>
                            <a:latin typeface="Cambria Math"/>
                          </a:rPr>
                        </m:ctrlPr>
                      </m:sSupPr>
                      <m:e>
                        <m:r>
                          <a:rPr lang="en-US" sz="2400" b="1" i="1">
                            <a:solidFill>
                              <a:schemeClr val="tx2"/>
                            </a:solidFill>
                            <a:latin typeface="Cambria Math"/>
                          </a:rPr>
                          <m:t>𝑺</m:t>
                        </m:r>
                      </m:e>
                      <m:sup/>
                    </m:sSup>
                  </m:oMath>
                </a14:m>
                <a:r>
                  <a:rPr lang="ar-SA" sz="2400" b="1" i="1" dirty="0">
                    <a:solidFill>
                      <a:schemeClr val="tx2"/>
                    </a:solidFill>
                  </a:rPr>
                  <a:t> </a:t>
                </a:r>
              </a:p>
            </p:txBody>
          </p:sp>
        </mc:Choice>
        <mc:Fallback xmlns="">
          <p:sp>
            <p:nvSpPr>
              <p:cNvPr id="39" name="مستطيل 38"/>
              <p:cNvSpPr>
                <a:spLocks noRot="1" noChangeAspect="1" noMove="1" noResize="1" noEditPoints="1" noAdjustHandles="1" noChangeArrowheads="1" noChangeShapeType="1" noTextEdit="1"/>
              </p:cNvSpPr>
              <p:nvPr/>
            </p:nvSpPr>
            <p:spPr>
              <a:xfrm>
                <a:off x="35496" y="3522187"/>
                <a:ext cx="3425123" cy="593007"/>
              </a:xfrm>
              <a:prstGeom prst="rect">
                <a:avLst/>
              </a:prstGeom>
              <a:blipFill rotWithShape="1">
                <a:blip r:embed="rId6"/>
                <a:stretch>
                  <a:fillRect l="-4947" b="-12871"/>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0" name="مستطيل 39"/>
              <p:cNvSpPr/>
              <p:nvPr/>
            </p:nvSpPr>
            <p:spPr>
              <a:xfrm>
                <a:off x="5646869" y="4115194"/>
                <a:ext cx="3425123" cy="593007"/>
              </a:xfrm>
              <a:prstGeom prst="rect">
                <a:avLst/>
              </a:prstGeom>
              <a:solidFill>
                <a:srgbClr val="C6D9F0"/>
              </a:solidFill>
            </p:spPr>
            <p:style>
              <a:lnRef idx="2">
                <a:schemeClr val="accent1">
                  <a:shade val="50000"/>
                </a:schemeClr>
              </a:lnRef>
              <a:fillRef idx="1001">
                <a:schemeClr val="dk2"/>
              </a:fillRef>
              <a:effectRef idx="0">
                <a:schemeClr val="accent1"/>
              </a:effectRef>
              <a:fontRef idx="minor">
                <a:schemeClr val="lt1"/>
              </a:fontRef>
            </p:style>
            <p:txBody>
              <a:bodyPr rtlCol="1" anchor="ctr"/>
              <a:lstStyle/>
              <a:p>
                <a:pPr algn="l"/>
                <a:r>
                  <a:rPr lang="ar-SA" sz="2400" b="1" i="1" dirty="0" smtClean="0">
                    <a:solidFill>
                      <a:schemeClr val="tx2"/>
                    </a:solidFill>
                  </a:rPr>
                  <a:t>الارتباط (رو)                    </a:t>
                </a:r>
                <a14:m>
                  <m:oMath xmlns:m="http://schemas.openxmlformats.org/officeDocument/2006/math">
                    <m:r>
                      <a:rPr lang="ar-SA" sz="2400" b="1" i="1" smtClean="0">
                        <a:solidFill>
                          <a:schemeClr val="tx2"/>
                        </a:solidFill>
                        <a:latin typeface="Cambria Math"/>
                        <a:ea typeface="Cambria Math"/>
                      </a:rPr>
                      <m:t>𝝆</m:t>
                    </m:r>
                  </m:oMath>
                </a14:m>
                <a:endParaRPr lang="ar-SA" sz="2400" b="1" i="1" dirty="0" smtClean="0">
                  <a:solidFill>
                    <a:schemeClr val="tx2"/>
                  </a:solidFill>
                </a:endParaRPr>
              </a:p>
            </p:txBody>
          </p:sp>
        </mc:Choice>
        <mc:Fallback xmlns="">
          <p:sp>
            <p:nvSpPr>
              <p:cNvPr id="40" name="مستطيل 39"/>
              <p:cNvSpPr>
                <a:spLocks noRot="1" noChangeAspect="1" noMove="1" noResize="1" noEditPoints="1" noAdjustHandles="1" noChangeArrowheads="1" noChangeShapeType="1" noTextEdit="1"/>
              </p:cNvSpPr>
              <p:nvPr/>
            </p:nvSpPr>
            <p:spPr>
              <a:xfrm>
                <a:off x="5646869" y="4115194"/>
                <a:ext cx="3425123" cy="593007"/>
              </a:xfrm>
              <a:prstGeom prst="rect">
                <a:avLst/>
              </a:prstGeom>
              <a:blipFill rotWithShape="1">
                <a:blip r:embed="rId7"/>
                <a:stretch>
                  <a:fillRect r="-353" b="-10891"/>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1" name="مستطيل 40"/>
              <p:cNvSpPr/>
              <p:nvPr/>
            </p:nvSpPr>
            <p:spPr>
              <a:xfrm>
                <a:off x="35496" y="4115194"/>
                <a:ext cx="3425123" cy="593007"/>
              </a:xfrm>
              <a:prstGeom prst="rect">
                <a:avLst/>
              </a:prstGeom>
              <a:solidFill>
                <a:srgbClr val="C6D9F0"/>
              </a:solidFill>
            </p:spPr>
            <p:style>
              <a:lnRef idx="2">
                <a:schemeClr val="accent1">
                  <a:shade val="50000"/>
                </a:schemeClr>
              </a:lnRef>
              <a:fillRef idx="1001">
                <a:schemeClr val="dk2"/>
              </a:fillRef>
              <a:effectRef idx="0">
                <a:schemeClr val="accent1"/>
              </a:effectRef>
              <a:fontRef idx="minor">
                <a:schemeClr val="lt1"/>
              </a:fontRef>
            </p:style>
            <p:txBody>
              <a:bodyPr rtlCol="1" anchor="ctr"/>
              <a:lstStyle/>
              <a:p>
                <a:pPr algn="l"/>
                <a:r>
                  <a:rPr lang="ar-SA" sz="2400" b="1" i="1" dirty="0" smtClean="0">
                    <a:solidFill>
                      <a:schemeClr val="tx2"/>
                    </a:solidFill>
                  </a:rPr>
                  <a:t>الارتباط                          </a:t>
                </a:r>
                <a14:m>
                  <m:oMath xmlns:m="http://schemas.openxmlformats.org/officeDocument/2006/math">
                    <m:r>
                      <a:rPr lang="en-US" sz="2400" b="1" i="1" dirty="0">
                        <a:solidFill>
                          <a:schemeClr val="tx2"/>
                        </a:solidFill>
                        <a:latin typeface="Cambria Math"/>
                        <a:ea typeface="Cambria Math"/>
                      </a:rPr>
                      <m:t>𝒓</m:t>
                    </m:r>
                  </m:oMath>
                </a14:m>
                <a:endParaRPr lang="ar-SA" sz="2400" b="1" i="1" dirty="0">
                  <a:solidFill>
                    <a:schemeClr val="tx2"/>
                  </a:solidFill>
                </a:endParaRPr>
              </a:p>
            </p:txBody>
          </p:sp>
        </mc:Choice>
        <mc:Fallback xmlns="">
          <p:sp>
            <p:nvSpPr>
              <p:cNvPr id="41" name="مستطيل 40"/>
              <p:cNvSpPr>
                <a:spLocks noRot="1" noChangeAspect="1" noMove="1" noResize="1" noEditPoints="1" noAdjustHandles="1" noChangeArrowheads="1" noChangeShapeType="1" noTextEdit="1"/>
              </p:cNvSpPr>
              <p:nvPr/>
            </p:nvSpPr>
            <p:spPr>
              <a:xfrm>
                <a:off x="35496" y="4115194"/>
                <a:ext cx="3425123" cy="593007"/>
              </a:xfrm>
              <a:prstGeom prst="rect">
                <a:avLst/>
              </a:prstGeom>
              <a:blipFill rotWithShape="1">
                <a:blip r:embed="rId8"/>
                <a:stretch>
                  <a:fillRect b="-10891"/>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2" name="مستطيل 41"/>
              <p:cNvSpPr/>
              <p:nvPr/>
            </p:nvSpPr>
            <p:spPr>
              <a:xfrm>
                <a:off x="5646869" y="4708201"/>
                <a:ext cx="3425123" cy="593007"/>
              </a:xfrm>
              <a:prstGeom prst="rect">
                <a:avLst/>
              </a:prstGeom>
              <a:solidFill>
                <a:srgbClr val="C6D9F0"/>
              </a:solidFill>
            </p:spPr>
            <p:style>
              <a:lnRef idx="2">
                <a:schemeClr val="accent1">
                  <a:shade val="50000"/>
                </a:schemeClr>
              </a:lnRef>
              <a:fillRef idx="1001">
                <a:schemeClr val="dk2"/>
              </a:fillRef>
              <a:effectRef idx="0">
                <a:schemeClr val="accent1"/>
              </a:effectRef>
              <a:fontRef idx="minor">
                <a:schemeClr val="lt1"/>
              </a:fontRef>
            </p:style>
            <p:txBody>
              <a:bodyPr rtlCol="1" anchor="ctr"/>
              <a:lstStyle/>
              <a:p>
                <a:pPr algn="l"/>
                <a:r>
                  <a:rPr lang="ar-SA" sz="2400" b="1" i="1" dirty="0" smtClean="0">
                    <a:solidFill>
                      <a:schemeClr val="tx2"/>
                    </a:solidFill>
                  </a:rPr>
                  <a:t>معامل الانحدار (بيتا)          </a:t>
                </a:r>
                <a:r>
                  <a:rPr lang="ar-SA" sz="2400" b="1" dirty="0" smtClean="0">
                    <a:solidFill>
                      <a:schemeClr val="tx2"/>
                    </a:solidFill>
                    <a:ea typeface="Cambria Math"/>
                  </a:rPr>
                  <a:t> </a:t>
                </a:r>
                <a14:m>
                  <m:oMath xmlns:m="http://schemas.openxmlformats.org/officeDocument/2006/math">
                    <m:r>
                      <a:rPr lang="ar-SA" sz="2400" b="1" i="1" smtClean="0">
                        <a:solidFill>
                          <a:schemeClr val="tx2"/>
                        </a:solidFill>
                        <a:latin typeface="Cambria Math"/>
                        <a:ea typeface="Cambria Math"/>
                      </a:rPr>
                      <m:t>𝜷</m:t>
                    </m:r>
                  </m:oMath>
                </a14:m>
                <a:endParaRPr lang="ar-SA" sz="2400" b="1" i="1" dirty="0">
                  <a:solidFill>
                    <a:schemeClr val="tx2"/>
                  </a:solidFill>
                </a:endParaRPr>
              </a:p>
            </p:txBody>
          </p:sp>
        </mc:Choice>
        <mc:Fallback xmlns="">
          <p:sp>
            <p:nvSpPr>
              <p:cNvPr id="42" name="مستطيل 41"/>
              <p:cNvSpPr>
                <a:spLocks noRot="1" noChangeAspect="1" noMove="1" noResize="1" noEditPoints="1" noAdjustHandles="1" noChangeArrowheads="1" noChangeShapeType="1" noTextEdit="1"/>
              </p:cNvSpPr>
              <p:nvPr/>
            </p:nvSpPr>
            <p:spPr>
              <a:xfrm>
                <a:off x="5646869" y="4708201"/>
                <a:ext cx="3425123" cy="593007"/>
              </a:xfrm>
              <a:prstGeom prst="rect">
                <a:avLst/>
              </a:prstGeom>
              <a:blipFill rotWithShape="1">
                <a:blip r:embed="rId9"/>
                <a:stretch>
                  <a:fillRect l="-883" b="-9804"/>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3" name="مستطيل 42"/>
              <p:cNvSpPr/>
              <p:nvPr/>
            </p:nvSpPr>
            <p:spPr>
              <a:xfrm>
                <a:off x="35496" y="4708201"/>
                <a:ext cx="3425123" cy="593007"/>
              </a:xfrm>
              <a:prstGeom prst="rect">
                <a:avLst/>
              </a:prstGeom>
              <a:solidFill>
                <a:srgbClr val="C6D9F0"/>
              </a:solidFill>
            </p:spPr>
            <p:style>
              <a:lnRef idx="2">
                <a:schemeClr val="accent1">
                  <a:shade val="50000"/>
                </a:schemeClr>
              </a:lnRef>
              <a:fillRef idx="1001">
                <a:schemeClr val="dk2"/>
              </a:fillRef>
              <a:effectRef idx="0">
                <a:schemeClr val="accent1"/>
              </a:effectRef>
              <a:fontRef idx="minor">
                <a:schemeClr val="lt1"/>
              </a:fontRef>
            </p:style>
            <p:txBody>
              <a:bodyPr rtlCol="1" anchor="ctr"/>
              <a:lstStyle/>
              <a:p>
                <a:pPr algn="l"/>
                <a:r>
                  <a:rPr lang="ar-SA" sz="2400" b="1" i="1" dirty="0" smtClean="0">
                    <a:solidFill>
                      <a:schemeClr val="tx2"/>
                    </a:solidFill>
                  </a:rPr>
                  <a:t>معامل الانحدار                 </a:t>
                </a:r>
                <a14:m>
                  <m:oMath xmlns:m="http://schemas.openxmlformats.org/officeDocument/2006/math">
                    <m:r>
                      <a:rPr lang="en-US" sz="2400" b="1" i="1" dirty="0" smtClean="0">
                        <a:solidFill>
                          <a:schemeClr val="tx2"/>
                        </a:solidFill>
                        <a:latin typeface="Cambria Math"/>
                        <a:ea typeface="Cambria Math"/>
                      </a:rPr>
                      <m:t>𝒃</m:t>
                    </m:r>
                  </m:oMath>
                </a14:m>
                <a:r>
                  <a:rPr lang="ar-SA" sz="2400" b="1" i="1" dirty="0" smtClean="0">
                    <a:solidFill>
                      <a:schemeClr val="tx2"/>
                    </a:solidFill>
                  </a:rPr>
                  <a:t> </a:t>
                </a:r>
                <a:endParaRPr lang="ar-SA" sz="2400" b="1" i="1" dirty="0">
                  <a:solidFill>
                    <a:schemeClr val="tx2"/>
                  </a:solidFill>
                </a:endParaRPr>
              </a:p>
            </p:txBody>
          </p:sp>
        </mc:Choice>
        <mc:Fallback xmlns="">
          <p:sp>
            <p:nvSpPr>
              <p:cNvPr id="43" name="مستطيل 42"/>
              <p:cNvSpPr>
                <a:spLocks noRot="1" noChangeAspect="1" noMove="1" noResize="1" noEditPoints="1" noAdjustHandles="1" noChangeArrowheads="1" noChangeShapeType="1" noTextEdit="1"/>
              </p:cNvSpPr>
              <p:nvPr/>
            </p:nvSpPr>
            <p:spPr>
              <a:xfrm>
                <a:off x="35496" y="4708201"/>
                <a:ext cx="3425123" cy="593007"/>
              </a:xfrm>
              <a:prstGeom prst="rect">
                <a:avLst/>
              </a:prstGeom>
              <a:blipFill rotWithShape="1">
                <a:blip r:embed="rId10"/>
                <a:stretch>
                  <a:fillRect l="-4947" b="-9804"/>
                </a:stretch>
              </a:blipFill>
            </p:spPr>
            <p:txBody>
              <a:bodyPr/>
              <a:lstStyle/>
              <a:p>
                <a:r>
                  <a:rPr lang="ar-SA">
                    <a:noFill/>
                  </a:rPr>
                  <a:t> </a:t>
                </a:r>
              </a:p>
            </p:txBody>
          </p:sp>
        </mc:Fallback>
      </mc:AlternateContent>
      <p:cxnSp>
        <p:nvCxnSpPr>
          <p:cNvPr id="56" name="رابط مستقيم 55"/>
          <p:cNvCxnSpPr/>
          <p:nvPr/>
        </p:nvCxnSpPr>
        <p:spPr>
          <a:xfrm flipH="1">
            <a:off x="1748058" y="1076033"/>
            <a:ext cx="56113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رابط مستقيم 57"/>
          <p:cNvCxnSpPr>
            <a:stCxn id="2" idx="2"/>
          </p:cNvCxnSpPr>
          <p:nvPr/>
        </p:nvCxnSpPr>
        <p:spPr>
          <a:xfrm flipH="1">
            <a:off x="4553744" y="853655"/>
            <a:ext cx="1" cy="222378"/>
          </a:xfrm>
          <a:prstGeom prst="line">
            <a:avLst/>
          </a:prstGeom>
        </p:spPr>
        <p:style>
          <a:lnRef idx="1">
            <a:schemeClr val="accent1"/>
          </a:lnRef>
          <a:fillRef idx="0">
            <a:schemeClr val="accent1"/>
          </a:fillRef>
          <a:effectRef idx="0">
            <a:schemeClr val="accent1"/>
          </a:effectRef>
          <a:fontRef idx="minor">
            <a:schemeClr val="tx1"/>
          </a:fontRef>
        </p:style>
      </p:cxnSp>
      <p:pic>
        <p:nvPicPr>
          <p:cNvPr id="8499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5371" y="2643670"/>
            <a:ext cx="1862733" cy="157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مستطيل 63"/>
          <p:cNvSpPr/>
          <p:nvPr/>
        </p:nvSpPr>
        <p:spPr>
          <a:xfrm>
            <a:off x="5646869" y="5428281"/>
            <a:ext cx="3425123" cy="1169071"/>
          </a:xfrm>
          <a:prstGeom prst="rect">
            <a:avLst/>
          </a:prstGeom>
          <a:solidFill>
            <a:schemeClr val="accent6">
              <a:lumMod val="20000"/>
              <a:lumOff val="80000"/>
            </a:schemeClr>
          </a:solidFill>
        </p:spPr>
        <p:style>
          <a:lnRef idx="2">
            <a:schemeClr val="accent1">
              <a:shade val="50000"/>
            </a:schemeClr>
          </a:lnRef>
          <a:fillRef idx="1001">
            <a:schemeClr val="dk2"/>
          </a:fillRef>
          <a:effectRef idx="0">
            <a:schemeClr val="accent1"/>
          </a:effectRef>
          <a:fontRef idx="minor">
            <a:schemeClr val="lt1"/>
          </a:fontRef>
        </p:style>
        <p:txBody>
          <a:bodyPr rtlCol="1" anchor="ctr"/>
          <a:lstStyle/>
          <a:p>
            <a:pPr algn="ctr"/>
            <a:r>
              <a:rPr lang="ar-SA" sz="2300" b="1" i="1" dirty="0" smtClean="0">
                <a:solidFill>
                  <a:schemeClr val="tx2"/>
                </a:solidFill>
              </a:rPr>
              <a:t>نحسب هذه التقديرات من خلال دراسة جميع أفراد المجتمع (الحصر الشامل)</a:t>
            </a:r>
            <a:endParaRPr lang="ar-SA" sz="2300" b="1" i="1" dirty="0">
              <a:solidFill>
                <a:schemeClr val="tx2"/>
              </a:solidFill>
            </a:endParaRPr>
          </a:p>
        </p:txBody>
      </p:sp>
      <p:sp>
        <p:nvSpPr>
          <p:cNvPr id="65" name="مستطيل 64"/>
          <p:cNvSpPr/>
          <p:nvPr/>
        </p:nvSpPr>
        <p:spPr>
          <a:xfrm>
            <a:off x="35496" y="5428281"/>
            <a:ext cx="3425123" cy="1169071"/>
          </a:xfrm>
          <a:prstGeom prst="rect">
            <a:avLst/>
          </a:prstGeom>
          <a:solidFill>
            <a:schemeClr val="accent6">
              <a:lumMod val="20000"/>
              <a:lumOff val="80000"/>
            </a:schemeClr>
          </a:solidFill>
        </p:spPr>
        <p:style>
          <a:lnRef idx="2">
            <a:schemeClr val="accent1">
              <a:shade val="50000"/>
            </a:schemeClr>
          </a:lnRef>
          <a:fillRef idx="1001">
            <a:schemeClr val="dk2"/>
          </a:fillRef>
          <a:effectRef idx="0">
            <a:schemeClr val="accent1"/>
          </a:effectRef>
          <a:fontRef idx="minor">
            <a:schemeClr val="lt1"/>
          </a:fontRef>
        </p:style>
        <p:txBody>
          <a:bodyPr rtlCol="1" anchor="ctr"/>
          <a:lstStyle/>
          <a:p>
            <a:pPr algn="ctr"/>
            <a:r>
              <a:rPr lang="ar-SA" sz="2300" b="1" i="1" dirty="0">
                <a:solidFill>
                  <a:schemeClr val="tx2"/>
                </a:solidFill>
              </a:rPr>
              <a:t>نحسب هذه التقديرات من خلال دراسة </a:t>
            </a:r>
            <a:r>
              <a:rPr lang="ar-SA" sz="2300" b="1" i="1" dirty="0" smtClean="0">
                <a:solidFill>
                  <a:schemeClr val="tx2"/>
                </a:solidFill>
              </a:rPr>
              <a:t>عينة ممثلة لأفراد </a:t>
            </a:r>
            <a:r>
              <a:rPr lang="ar-SA" sz="2300" b="1" i="1" dirty="0">
                <a:solidFill>
                  <a:schemeClr val="tx2"/>
                </a:solidFill>
              </a:rPr>
              <a:t>المجتمع </a:t>
            </a:r>
            <a:r>
              <a:rPr lang="ar-SA" sz="2300" b="1" i="1" dirty="0" smtClean="0">
                <a:solidFill>
                  <a:schemeClr val="tx2"/>
                </a:solidFill>
              </a:rPr>
              <a:t>(طريقة المعاينة)</a:t>
            </a:r>
            <a:endParaRPr lang="ar-SA" sz="2300" b="1" i="1" dirty="0">
              <a:solidFill>
                <a:schemeClr val="tx2"/>
              </a:solidFill>
            </a:endParaRPr>
          </a:p>
        </p:txBody>
      </p:sp>
    </p:spTree>
    <p:extLst>
      <p:ext uri="{BB962C8B-B14F-4D97-AF65-F5344CB8AC3E}">
        <p14:creationId xmlns:p14="http://schemas.microsoft.com/office/powerpoint/2010/main" val="3720641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1539601"/>
            <a:ext cx="7992888" cy="196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50000"/>
              </a:lnSpc>
              <a:spcBef>
                <a:spcPct val="0"/>
              </a:spcBef>
              <a:spcAft>
                <a:spcPct val="0"/>
              </a:spcAft>
              <a:buClrTx/>
              <a:buSzTx/>
              <a:buFontTx/>
              <a:buNone/>
              <a:tabLst/>
            </a:pPr>
            <a:r>
              <a:rPr lang="ar-SA" sz="2800" b="1" dirty="0" smtClean="0">
                <a:latin typeface="Calibri" pitchFamily="34" charset="0"/>
                <a:ea typeface="Calibri" pitchFamily="34" charset="0"/>
                <a:cs typeface="Arial" pitchFamily="34" charset="0"/>
              </a:rPr>
              <a:t>يعرّف ا</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لانحراف المعياري لعينة حجمها ( </a:t>
            </a:r>
            <a:r>
              <a:rPr kumimoji="0" lang="en-US" sz="2800" b="1" i="1" u="none" strike="noStrike" cap="none" normalizeH="0" baseline="0" dirty="0" smtClean="0">
                <a:ln>
                  <a:noFill/>
                </a:ln>
                <a:solidFill>
                  <a:schemeClr val="tx1"/>
                </a:solidFill>
                <a:effectLst/>
                <a:latin typeface="Calibri" pitchFamily="34" charset="0"/>
                <a:ea typeface="Calibri" pitchFamily="34" charset="0"/>
                <a:cs typeface="Arial" pitchFamily="34" charset="0"/>
              </a:rPr>
              <a:t>n</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مسحوبة من مجتمع ما بأنه الجذر التربيعي لتباين هذه البيانات وبالتالي فإن الانحراف المعياري للبيانات </a:t>
            </a:r>
            <a:r>
              <a:rPr kumimoji="0" lang="en-US" sz="2800" b="1" i="1" u="none" strike="noStrike" cap="none" normalizeH="0" baseline="0" dirty="0" smtClean="0">
                <a:ln>
                  <a:noFill/>
                </a:ln>
                <a:solidFill>
                  <a:schemeClr val="tx1"/>
                </a:solidFill>
                <a:effectLst/>
                <a:latin typeface="Calibri" pitchFamily="34" charset="0"/>
                <a:ea typeface="Calibri" pitchFamily="34" charset="0"/>
                <a:cs typeface="Arial" pitchFamily="34" charset="0"/>
              </a:rPr>
              <a:t>x</a:t>
            </a:r>
            <a:r>
              <a:rPr kumimoji="0" lang="en-US" sz="2800" b="1"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1</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a:t>
            </a:r>
            <a:r>
              <a:rPr kumimoji="0" lang="en-US" sz="2800" b="1" i="1" u="none" strike="noStrike" cap="none" normalizeH="0" baseline="0" dirty="0" smtClean="0">
                <a:ln>
                  <a:noFill/>
                </a:ln>
                <a:solidFill>
                  <a:schemeClr val="tx1"/>
                </a:solidFill>
                <a:effectLst/>
                <a:latin typeface="Calibri" pitchFamily="34" charset="0"/>
                <a:ea typeface="Calibri" pitchFamily="34" charset="0"/>
                <a:cs typeface="Arial" pitchFamily="34" charset="0"/>
              </a:rPr>
              <a:t>x</a:t>
            </a:r>
            <a:r>
              <a:rPr kumimoji="0" lang="en-US" sz="2800" b="1"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2</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 </a:t>
            </a:r>
            <a:r>
              <a:rPr kumimoji="0" lang="en-US" sz="2800" b="1"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x</a:t>
            </a:r>
            <a:r>
              <a:rPr kumimoji="0" lang="en-US" sz="2800" b="1" i="1" u="none" strike="noStrike" cap="none" normalizeH="0" baseline="-30000" dirty="0" err="1" smtClean="0">
                <a:ln>
                  <a:noFill/>
                </a:ln>
                <a:solidFill>
                  <a:schemeClr val="tx1"/>
                </a:solidFill>
                <a:effectLst/>
                <a:latin typeface="Calibri" pitchFamily="34" charset="0"/>
                <a:ea typeface="Calibri" pitchFamily="34" charset="0"/>
                <a:cs typeface="Arial" pitchFamily="34" charset="0"/>
              </a:rPr>
              <a:t>n</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والتي وسطها الحسابي </a:t>
            </a:r>
            <a:endParaRPr kumimoji="0" lang="ar-SA" sz="36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كائن 2"/>
          <p:cNvGraphicFramePr>
            <a:graphicFrameLocks noChangeAspect="1"/>
          </p:cNvGraphicFramePr>
          <p:nvPr>
            <p:extLst>
              <p:ext uri="{D42A27DB-BD31-4B8C-83A1-F6EECF244321}">
                <p14:modId xmlns:p14="http://schemas.microsoft.com/office/powerpoint/2010/main" val="3488103581"/>
              </p:ext>
            </p:extLst>
          </p:nvPr>
        </p:nvGraphicFramePr>
        <p:xfrm>
          <a:off x="1475656" y="2877442"/>
          <a:ext cx="396361" cy="695574"/>
        </p:xfrm>
        <a:graphic>
          <a:graphicData uri="http://schemas.openxmlformats.org/presentationml/2006/ole">
            <mc:AlternateContent xmlns:mc="http://schemas.openxmlformats.org/markup-compatibility/2006">
              <mc:Choice xmlns:v="urn:schemas-microsoft-com:vml" Requires="v">
                <p:oleObj spid="_x0000_s82953" name="معادلة" r:id="rId3" imgW="139579" imgH="164957" progId="Equation.3">
                  <p:embed/>
                </p:oleObj>
              </mc:Choice>
              <mc:Fallback>
                <p:oleObj name="معادلة" r:id="rId3"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877442"/>
                        <a:ext cx="396361" cy="695574"/>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 name="مستطيل 5"/>
              <p:cNvSpPr/>
              <p:nvPr/>
            </p:nvSpPr>
            <p:spPr>
              <a:xfrm>
                <a:off x="1187624" y="4153019"/>
                <a:ext cx="6104783" cy="136537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800" b="1" i="1" smtClean="0">
                              <a:latin typeface="Cambria Math"/>
                            </a:rPr>
                          </m:ctrlPr>
                        </m:sSubSupPr>
                        <m:e>
                          <m:r>
                            <a:rPr lang="en-US" sz="2800" b="1" i="1">
                              <a:latin typeface="Cambria Math"/>
                            </a:rPr>
                            <m:t>𝑺</m:t>
                          </m:r>
                        </m:e>
                        <m:sub>
                          <m:r>
                            <a:rPr lang="en-US" sz="2800" b="1" i="1">
                              <a:latin typeface="Cambria Math"/>
                            </a:rPr>
                            <m:t>𝒙</m:t>
                          </m:r>
                        </m:sub>
                        <m:sup/>
                      </m:sSubSup>
                      <m:r>
                        <a:rPr lang="en-US" sz="2800" b="1" i="1">
                          <a:latin typeface="Cambria Math"/>
                        </a:rPr>
                        <m:t>=</m:t>
                      </m:r>
                      <m:rad>
                        <m:radPr>
                          <m:degHide m:val="on"/>
                          <m:ctrlPr>
                            <a:rPr lang="en-US" sz="2800" b="1" i="1">
                              <a:latin typeface="Cambria Math"/>
                            </a:rPr>
                          </m:ctrlPr>
                        </m:radPr>
                        <m:deg/>
                        <m:e>
                          <m:f>
                            <m:fPr>
                              <m:ctrlPr>
                                <a:rPr lang="en-US" sz="2800" b="1" i="1">
                                  <a:latin typeface="Cambria Math"/>
                                </a:rPr>
                              </m:ctrlPr>
                            </m:fPr>
                            <m:num>
                              <m:sSup>
                                <m:sSupPr>
                                  <m:ctrlPr>
                                    <a:rPr lang="en-US" sz="2800" b="1" i="1">
                                      <a:latin typeface="Cambria Math"/>
                                    </a:rPr>
                                  </m:ctrlPr>
                                </m:sSupPr>
                                <m:e>
                                  <m:nary>
                                    <m:naryPr>
                                      <m:chr m:val="∑"/>
                                      <m:limLoc m:val="undOvr"/>
                                      <m:subHide m:val="on"/>
                                      <m:supHide m:val="on"/>
                                      <m:ctrlPr>
                                        <a:rPr lang="en-US" sz="2800" b="1" i="1">
                                          <a:latin typeface="Cambria Math"/>
                                        </a:rPr>
                                      </m:ctrlPr>
                                    </m:naryPr>
                                    <m:sub/>
                                    <m:sup/>
                                    <m:e>
                                      <m:d>
                                        <m:dPr>
                                          <m:ctrlPr>
                                            <a:rPr lang="en-US" sz="2800" b="1" i="1">
                                              <a:latin typeface="Cambria Math"/>
                                            </a:rPr>
                                          </m:ctrlPr>
                                        </m:dPr>
                                        <m:e>
                                          <m:r>
                                            <a:rPr lang="en-US" sz="2800" b="1" i="1">
                                              <a:latin typeface="Cambria Math"/>
                                            </a:rPr>
                                            <m:t>𝒙</m:t>
                                          </m:r>
                                          <m:r>
                                            <a:rPr lang="en-US" sz="2800" b="1" i="1">
                                              <a:latin typeface="Cambria Math"/>
                                            </a:rPr>
                                            <m:t>−</m:t>
                                          </m:r>
                                          <m:acc>
                                            <m:accPr>
                                              <m:chr m:val="̅"/>
                                              <m:ctrlPr>
                                                <a:rPr lang="en-US" sz="2800" b="1" i="1">
                                                  <a:latin typeface="Cambria Math"/>
                                                </a:rPr>
                                              </m:ctrlPr>
                                            </m:accPr>
                                            <m:e>
                                              <m:r>
                                                <a:rPr lang="en-US" sz="2800" b="1" i="1">
                                                  <a:latin typeface="Cambria Math"/>
                                                </a:rPr>
                                                <m:t>𝒙</m:t>
                                              </m:r>
                                            </m:e>
                                          </m:acc>
                                        </m:e>
                                      </m:d>
                                    </m:e>
                                  </m:nary>
                                </m:e>
                                <m:sup>
                                  <m:r>
                                    <a:rPr lang="en-US" sz="2800" b="1" i="1">
                                      <a:latin typeface="Cambria Math"/>
                                    </a:rPr>
                                    <m:t>𝟐</m:t>
                                  </m:r>
                                </m:sup>
                              </m:sSup>
                            </m:num>
                            <m:den>
                              <m:r>
                                <a:rPr lang="en-US" sz="2800" b="1" i="1">
                                  <a:latin typeface="Cambria Math"/>
                                </a:rPr>
                                <m:t>𝒏</m:t>
                              </m:r>
                            </m:den>
                          </m:f>
                        </m:e>
                      </m:rad>
                      <m:r>
                        <a:rPr lang="en-US" sz="2800" b="1" i="1" smtClean="0">
                          <a:latin typeface="Cambria Math"/>
                        </a:rPr>
                        <m:t>   </m:t>
                      </m:r>
                      <m:r>
                        <a:rPr lang="en-US" sz="2800" b="1" i="1">
                          <a:latin typeface="Cambria Math"/>
                        </a:rPr>
                        <m:t>=</m:t>
                      </m:r>
                      <m:rad>
                        <m:radPr>
                          <m:degHide m:val="on"/>
                          <m:ctrlPr>
                            <a:rPr lang="en-US" sz="2800" b="1" i="1">
                              <a:latin typeface="Cambria Math"/>
                            </a:rPr>
                          </m:ctrlPr>
                        </m:radPr>
                        <m:deg/>
                        <m:e>
                          <m:r>
                            <a:rPr lang="en-US" sz="2800" b="1" i="1">
                              <a:latin typeface="Cambria Math"/>
                            </a:rPr>
                            <m:t>𝟒</m:t>
                          </m:r>
                        </m:e>
                      </m:rad>
                      <m:r>
                        <a:rPr lang="en-US" sz="2800" b="1" i="1" smtClean="0">
                          <a:latin typeface="Cambria Math"/>
                        </a:rPr>
                        <m:t>  </m:t>
                      </m:r>
                      <m:r>
                        <a:rPr lang="en-US" sz="2800" b="1" i="1">
                          <a:latin typeface="Cambria Math"/>
                        </a:rPr>
                        <m:t>=</m:t>
                      </m:r>
                      <m:r>
                        <a:rPr lang="en-US" sz="2800" b="1" i="1">
                          <a:latin typeface="Cambria Math"/>
                        </a:rPr>
                        <m:t>𝟐</m:t>
                      </m:r>
                    </m:oMath>
                  </m:oMathPara>
                </a14:m>
                <a:endParaRPr lang="ar-SA" sz="2800" b="1" dirty="0"/>
              </a:p>
            </p:txBody>
          </p:sp>
        </mc:Choice>
        <mc:Fallback xmlns="">
          <p:sp>
            <p:nvSpPr>
              <p:cNvPr id="6" name="مستطيل 5"/>
              <p:cNvSpPr>
                <a:spLocks noRot="1" noChangeAspect="1" noMove="1" noResize="1" noEditPoints="1" noAdjustHandles="1" noChangeArrowheads="1" noChangeShapeType="1" noTextEdit="1"/>
              </p:cNvSpPr>
              <p:nvPr/>
            </p:nvSpPr>
            <p:spPr>
              <a:xfrm>
                <a:off x="1187624" y="4153019"/>
                <a:ext cx="6104783" cy="1365374"/>
              </a:xfrm>
              <a:prstGeom prst="rect">
                <a:avLst/>
              </a:prstGeom>
              <a:blipFill rotWithShape="1">
                <a:blip r:embed="rId5"/>
                <a:stretch>
                  <a:fillRect/>
                </a:stretch>
              </a:blipFill>
            </p:spPr>
            <p:txBody>
              <a:bodyPr/>
              <a:lstStyle/>
              <a:p>
                <a:r>
                  <a:rPr lang="ar-SA">
                    <a:noFill/>
                  </a:rPr>
                  <a:t> </a:t>
                </a:r>
              </a:p>
            </p:txBody>
          </p:sp>
        </mc:Fallback>
      </mc:AlternateContent>
      <p:sp>
        <p:nvSpPr>
          <p:cNvPr id="7" name="مستطيل 6"/>
          <p:cNvSpPr/>
          <p:nvPr/>
        </p:nvSpPr>
        <p:spPr>
          <a:xfrm>
            <a:off x="4553744" y="836712"/>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الانحراف المعياري</a:t>
            </a:r>
            <a:endParaRPr lang="en-US" sz="1600" b="1" dirty="0">
              <a:ea typeface="Calibri"/>
              <a:cs typeface="Arial"/>
            </a:endParaRPr>
          </a:p>
        </p:txBody>
      </p:sp>
    </p:spTree>
    <p:extLst>
      <p:ext uri="{BB962C8B-B14F-4D97-AF65-F5344CB8AC3E}">
        <p14:creationId xmlns:p14="http://schemas.microsoft.com/office/powerpoint/2010/main" val="33124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836113"/>
            <a:ext cx="8136904" cy="584775"/>
          </a:xfrm>
          <a:prstGeom prst="rect">
            <a:avLst/>
          </a:prstGeom>
        </p:spPr>
        <p:txBody>
          <a:bodyPr wrap="square">
            <a:spAutoFit/>
          </a:bodyPr>
          <a:lstStyle/>
          <a:p>
            <a:r>
              <a:rPr lang="ar-SA" sz="3200" b="1" dirty="0"/>
              <a:t>هل الانحراف المعياري دائما أقل من التباين</a:t>
            </a:r>
            <a:r>
              <a:rPr lang="ar-SA" sz="3200" b="1" dirty="0" smtClean="0"/>
              <a:t>؟</a:t>
            </a:r>
            <a:endParaRPr lang="en-US" sz="3200" dirty="0"/>
          </a:p>
        </p:txBody>
      </p:sp>
      <p:graphicFrame>
        <p:nvGraphicFramePr>
          <p:cNvPr id="3" name="جدول 2"/>
          <p:cNvGraphicFramePr>
            <a:graphicFrameLocks noGrp="1"/>
          </p:cNvGraphicFramePr>
          <p:nvPr>
            <p:extLst>
              <p:ext uri="{D42A27DB-BD31-4B8C-83A1-F6EECF244321}">
                <p14:modId xmlns:p14="http://schemas.microsoft.com/office/powerpoint/2010/main" val="1296775904"/>
              </p:ext>
            </p:extLst>
          </p:nvPr>
        </p:nvGraphicFramePr>
        <p:xfrm>
          <a:off x="2071801" y="2996952"/>
          <a:ext cx="5164495" cy="2523744"/>
        </p:xfrm>
        <a:graphic>
          <a:graphicData uri="http://schemas.openxmlformats.org/drawingml/2006/table">
            <a:tbl>
              <a:tblPr firstRow="1" firstCol="1" bandRow="1">
                <a:tableStyleId>{5C22544A-7EE6-4342-B048-85BDC9FD1C3A}</a:tableStyleId>
              </a:tblPr>
              <a:tblGrid>
                <a:gridCol w="2981960"/>
                <a:gridCol w="2182535"/>
              </a:tblGrid>
              <a:tr h="0">
                <a:tc>
                  <a:txBody>
                    <a:bodyPr/>
                    <a:lstStyle/>
                    <a:p>
                      <a:pPr algn="ctr" rtl="0">
                        <a:lnSpc>
                          <a:spcPct val="115000"/>
                        </a:lnSpc>
                        <a:spcAft>
                          <a:spcPts val="0"/>
                        </a:spcAft>
                      </a:pPr>
                      <a:r>
                        <a:rPr lang="ar-SA" sz="3600">
                          <a:effectLst/>
                        </a:rPr>
                        <a:t>الانحراف المعياري</a:t>
                      </a:r>
                      <a:endParaRPr lang="en-US" sz="3600">
                        <a:effectLst/>
                        <a:latin typeface="Calibri"/>
                        <a:ea typeface="Calibri"/>
                        <a:cs typeface="Arial"/>
                      </a:endParaRPr>
                    </a:p>
                  </a:txBody>
                  <a:tcPr marL="68580" marR="68580" marT="0" marB="0"/>
                </a:tc>
                <a:tc>
                  <a:txBody>
                    <a:bodyPr/>
                    <a:lstStyle/>
                    <a:p>
                      <a:pPr algn="ctr" rtl="0">
                        <a:lnSpc>
                          <a:spcPct val="115000"/>
                        </a:lnSpc>
                        <a:spcAft>
                          <a:spcPts val="0"/>
                        </a:spcAft>
                      </a:pPr>
                      <a:r>
                        <a:rPr lang="ar-SA" sz="3600">
                          <a:effectLst/>
                        </a:rPr>
                        <a:t>التباين</a:t>
                      </a:r>
                      <a:endParaRPr lang="en-US" sz="3600">
                        <a:effectLst/>
                        <a:latin typeface="Calibri"/>
                        <a:ea typeface="Calibri"/>
                        <a:cs typeface="Arial"/>
                      </a:endParaRPr>
                    </a:p>
                  </a:txBody>
                  <a:tcPr marL="68580" marR="68580" marT="0" marB="0"/>
                </a:tc>
              </a:tr>
              <a:tr h="0">
                <a:tc>
                  <a:txBody>
                    <a:bodyPr/>
                    <a:lstStyle/>
                    <a:p>
                      <a:pPr algn="ctr" rtl="0">
                        <a:lnSpc>
                          <a:spcPct val="115000"/>
                        </a:lnSpc>
                        <a:spcAft>
                          <a:spcPts val="0"/>
                        </a:spcAft>
                      </a:pPr>
                      <a:r>
                        <a:rPr lang="en-US" sz="3600">
                          <a:effectLst/>
                        </a:rPr>
                        <a:t>1</a:t>
                      </a:r>
                      <a:endParaRPr lang="en-US" sz="3600">
                        <a:effectLst/>
                        <a:latin typeface="Calibri"/>
                        <a:ea typeface="Calibri"/>
                        <a:cs typeface="Arial"/>
                      </a:endParaRPr>
                    </a:p>
                  </a:txBody>
                  <a:tcPr marL="68580" marR="68580" marT="0" marB="0"/>
                </a:tc>
                <a:tc>
                  <a:txBody>
                    <a:bodyPr/>
                    <a:lstStyle/>
                    <a:p>
                      <a:pPr algn="ctr" rtl="0">
                        <a:lnSpc>
                          <a:spcPct val="115000"/>
                        </a:lnSpc>
                        <a:spcAft>
                          <a:spcPts val="0"/>
                        </a:spcAft>
                      </a:pPr>
                      <a:r>
                        <a:rPr lang="en-US" sz="3600">
                          <a:effectLst/>
                        </a:rPr>
                        <a:t>1</a:t>
                      </a:r>
                      <a:endParaRPr lang="en-US" sz="3600">
                        <a:effectLst/>
                        <a:latin typeface="Calibri"/>
                        <a:ea typeface="Calibri"/>
                        <a:cs typeface="Arial"/>
                      </a:endParaRPr>
                    </a:p>
                  </a:txBody>
                  <a:tcPr marL="68580" marR="68580" marT="0" marB="0"/>
                </a:tc>
              </a:tr>
              <a:tr h="0">
                <a:tc>
                  <a:txBody>
                    <a:bodyPr/>
                    <a:lstStyle/>
                    <a:p>
                      <a:pPr algn="ctr" rtl="0">
                        <a:lnSpc>
                          <a:spcPct val="115000"/>
                        </a:lnSpc>
                        <a:spcAft>
                          <a:spcPts val="0"/>
                        </a:spcAft>
                      </a:pPr>
                      <a:r>
                        <a:rPr lang="en-US" sz="3600" dirty="0" smtClean="0">
                          <a:effectLst/>
                        </a:rPr>
                        <a:t>0.5</a:t>
                      </a:r>
                      <a:endParaRPr lang="en-US" sz="36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3600" dirty="0" smtClean="0">
                          <a:effectLst/>
                        </a:rPr>
                        <a:t>0.25</a:t>
                      </a:r>
                      <a:endParaRPr lang="en-US" sz="3600" dirty="0">
                        <a:effectLst/>
                        <a:latin typeface="Calibri"/>
                        <a:ea typeface="Calibri"/>
                        <a:cs typeface="Arial"/>
                      </a:endParaRPr>
                    </a:p>
                  </a:txBody>
                  <a:tcPr marL="68580" marR="68580" marT="0" marB="0"/>
                </a:tc>
              </a:tr>
              <a:tr h="0">
                <a:tc>
                  <a:txBody>
                    <a:bodyPr/>
                    <a:lstStyle/>
                    <a:p>
                      <a:pPr algn="ctr" rtl="0">
                        <a:lnSpc>
                          <a:spcPct val="115000"/>
                        </a:lnSpc>
                        <a:spcAft>
                          <a:spcPts val="0"/>
                        </a:spcAft>
                      </a:pPr>
                      <a:r>
                        <a:rPr lang="en-US" sz="3600">
                          <a:effectLst/>
                        </a:rPr>
                        <a:t>2</a:t>
                      </a:r>
                      <a:endParaRPr lang="en-US" sz="3600">
                        <a:effectLst/>
                        <a:latin typeface="Calibri"/>
                        <a:ea typeface="Calibri"/>
                        <a:cs typeface="Arial"/>
                      </a:endParaRPr>
                    </a:p>
                  </a:txBody>
                  <a:tcPr marL="68580" marR="68580" marT="0" marB="0"/>
                </a:tc>
                <a:tc>
                  <a:txBody>
                    <a:bodyPr/>
                    <a:lstStyle/>
                    <a:p>
                      <a:pPr algn="ctr" rtl="0">
                        <a:lnSpc>
                          <a:spcPct val="115000"/>
                        </a:lnSpc>
                        <a:spcAft>
                          <a:spcPts val="0"/>
                        </a:spcAft>
                      </a:pPr>
                      <a:r>
                        <a:rPr lang="en-US" sz="3600" dirty="0">
                          <a:effectLst/>
                        </a:rPr>
                        <a:t>4</a:t>
                      </a:r>
                      <a:endParaRPr lang="en-US" sz="3600" dirty="0">
                        <a:effectLst/>
                        <a:latin typeface="Calibri"/>
                        <a:ea typeface="Calibri"/>
                        <a:cs typeface="Arial"/>
                      </a:endParaRPr>
                    </a:p>
                  </a:txBody>
                  <a:tcPr marL="68580" marR="68580" marT="0" marB="0"/>
                </a:tc>
              </a:tr>
            </a:tbl>
          </a:graphicData>
        </a:graphic>
      </p:graphicFrame>
      <p:sp>
        <p:nvSpPr>
          <p:cNvPr id="4" name="مستطيل 3"/>
          <p:cNvSpPr/>
          <p:nvPr/>
        </p:nvSpPr>
        <p:spPr>
          <a:xfrm>
            <a:off x="4553744" y="836712"/>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الانحراف المعياري</a:t>
            </a:r>
            <a:endParaRPr lang="en-US" sz="1600" b="1" dirty="0">
              <a:ea typeface="Calibri"/>
              <a:cs typeface="Arial"/>
            </a:endParaRPr>
          </a:p>
        </p:txBody>
      </p:sp>
    </p:spTree>
    <p:extLst>
      <p:ext uri="{BB962C8B-B14F-4D97-AF65-F5344CB8AC3E}">
        <p14:creationId xmlns:p14="http://schemas.microsoft.com/office/powerpoint/2010/main" val="13394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ستطيل 1"/>
              <p:cNvSpPr/>
              <p:nvPr/>
            </p:nvSpPr>
            <p:spPr>
              <a:xfrm>
                <a:off x="323528" y="692696"/>
                <a:ext cx="8352928" cy="993542"/>
              </a:xfrm>
              <a:prstGeom prst="rect">
                <a:avLst/>
              </a:prstGeom>
            </p:spPr>
            <p:txBody>
              <a:bodyPr wrap="square">
                <a:spAutoFit/>
              </a:bodyPr>
              <a:lstStyle/>
              <a:p>
                <a:endParaRPr lang="en-US" sz="2800" b="1" dirty="0"/>
              </a:p>
              <a:p>
                <a:r>
                  <a:rPr lang="ar-SA" sz="2800" b="1" dirty="0" smtClean="0"/>
                  <a:t>هو </a:t>
                </a:r>
                <a:r>
                  <a:rPr lang="ar-SA" sz="2800" b="1" dirty="0"/>
                  <a:t>التباين بين متغيرين ، أي الاختلاف بين بيانات المتغيرين</a:t>
                </a:r>
                <a14:m>
                  <m:oMath xmlns:m="http://schemas.openxmlformats.org/officeDocument/2006/math">
                    <m:sSub>
                      <m:sSubPr>
                        <m:ctrlPr>
                          <a:rPr lang="en-US" sz="2800" b="1" i="1">
                            <a:latin typeface="Cambria Math"/>
                          </a:rPr>
                        </m:ctrlPr>
                      </m:sSubPr>
                      <m:e>
                        <m:r>
                          <a:rPr lang="en-US" sz="2800" b="1" i="1">
                            <a:latin typeface="Cambria Math"/>
                          </a:rPr>
                          <m:t>𝑺</m:t>
                        </m:r>
                      </m:e>
                      <m:sub>
                        <m:r>
                          <a:rPr lang="en-US" sz="2800" b="1" i="1">
                            <a:latin typeface="Cambria Math"/>
                          </a:rPr>
                          <m:t>𝒙𝒚</m:t>
                        </m:r>
                      </m:sub>
                    </m:sSub>
                  </m:oMath>
                </a14:m>
                <a:endParaRPr lang="en-US" sz="2800" b="1" dirty="0"/>
              </a:p>
            </p:txBody>
          </p:sp>
        </mc:Choice>
        <mc:Fallback xmlns="">
          <p:sp>
            <p:nvSpPr>
              <p:cNvPr id="2" name="مستطيل 1"/>
              <p:cNvSpPr>
                <a:spLocks noRot="1" noChangeAspect="1" noMove="1" noResize="1" noEditPoints="1" noAdjustHandles="1" noChangeArrowheads="1" noChangeShapeType="1" noTextEdit="1"/>
              </p:cNvSpPr>
              <p:nvPr/>
            </p:nvSpPr>
            <p:spPr>
              <a:xfrm>
                <a:off x="323528" y="692696"/>
                <a:ext cx="8352928" cy="993542"/>
              </a:xfrm>
              <a:prstGeom prst="rect">
                <a:avLst/>
              </a:prstGeom>
              <a:blipFill rotWithShape="1">
                <a:blip r:embed="rId2"/>
                <a:stretch>
                  <a:fillRect r="-1533" b="-11656"/>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0" name="مستطيل مستدير الزوايا 9"/>
              <p:cNvSpPr/>
              <p:nvPr/>
            </p:nvSpPr>
            <p:spPr>
              <a:xfrm>
                <a:off x="144016" y="1686238"/>
                <a:ext cx="8892480" cy="123870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dirty="0" smtClean="0">
                    <a:solidFill>
                      <a:schemeClr val="accent4">
                        <a:lumMod val="50000"/>
                      </a:schemeClr>
                    </a:solidFill>
                  </a:rPr>
                  <a:t>التباين داخل متغير </a:t>
                </a:r>
                <a14:m>
                  <m:oMath xmlns:m="http://schemas.openxmlformats.org/officeDocument/2006/math">
                    <m:r>
                      <a:rPr lang="en-US" sz="2400" b="1" i="1">
                        <a:solidFill>
                          <a:schemeClr val="accent4">
                            <a:lumMod val="50000"/>
                          </a:schemeClr>
                        </a:solidFill>
                        <a:latin typeface="Cambria Math"/>
                      </a:rPr>
                      <m:t>𝒙</m:t>
                    </m:r>
                  </m:oMath>
                </a14:m>
                <a:r>
                  <a:rPr lang="ar-SA" sz="2400" b="1" dirty="0">
                    <a:solidFill>
                      <a:schemeClr val="accent4">
                        <a:lumMod val="50000"/>
                      </a:schemeClr>
                    </a:solidFill>
                  </a:rPr>
                  <a:t>     </a:t>
                </a:r>
                <a14:m>
                  <m:oMath xmlns:m="http://schemas.openxmlformats.org/officeDocument/2006/math">
                    <m:sSubSup>
                      <m:sSubSupPr>
                        <m:ctrlPr>
                          <a:rPr lang="en-US" sz="2400" b="1" i="1">
                            <a:solidFill>
                              <a:schemeClr val="accent4">
                                <a:lumMod val="50000"/>
                              </a:schemeClr>
                            </a:solidFill>
                            <a:latin typeface="Cambria Math"/>
                          </a:rPr>
                        </m:ctrlPr>
                      </m:sSubSupPr>
                      <m:e>
                        <m:r>
                          <a:rPr lang="en-US" sz="2400" b="1" i="1">
                            <a:solidFill>
                              <a:schemeClr val="accent4">
                                <a:lumMod val="50000"/>
                              </a:schemeClr>
                            </a:solidFill>
                            <a:latin typeface="Cambria Math"/>
                          </a:rPr>
                          <m:t>𝑺</m:t>
                        </m:r>
                      </m:e>
                      <m:sub>
                        <m:r>
                          <a:rPr lang="en-US" sz="2400" b="1" i="1">
                            <a:solidFill>
                              <a:schemeClr val="accent4">
                                <a:lumMod val="50000"/>
                              </a:schemeClr>
                            </a:solidFill>
                            <a:latin typeface="Cambria Math"/>
                          </a:rPr>
                          <m:t>𝒙</m:t>
                        </m:r>
                      </m:sub>
                      <m:sup>
                        <m:r>
                          <a:rPr lang="en-US" sz="2400" b="1" i="1">
                            <a:solidFill>
                              <a:schemeClr val="accent4">
                                <a:lumMod val="50000"/>
                              </a:schemeClr>
                            </a:solidFill>
                            <a:latin typeface="Cambria Math"/>
                          </a:rPr>
                          <m:t>𝟐</m:t>
                        </m:r>
                      </m:sup>
                    </m:sSubSup>
                    <m:r>
                      <a:rPr lang="en-US" sz="2400" b="1" i="1">
                        <a:solidFill>
                          <a:schemeClr val="accent4">
                            <a:lumMod val="50000"/>
                          </a:schemeClr>
                        </a:solidFill>
                        <a:latin typeface="Cambria Math"/>
                      </a:rPr>
                      <m:t>=</m:t>
                    </m:r>
                    <m:f>
                      <m:fPr>
                        <m:ctrlPr>
                          <a:rPr lang="en-US" sz="2400" b="1" i="1">
                            <a:solidFill>
                              <a:schemeClr val="accent4">
                                <a:lumMod val="50000"/>
                              </a:schemeClr>
                            </a:solidFill>
                            <a:latin typeface="Cambria Math"/>
                          </a:rPr>
                        </m:ctrlPr>
                      </m:fPr>
                      <m:num>
                        <m:sSup>
                          <m:sSupPr>
                            <m:ctrlPr>
                              <a:rPr lang="en-US" sz="2400" b="1" i="1">
                                <a:solidFill>
                                  <a:schemeClr val="accent4">
                                    <a:lumMod val="50000"/>
                                  </a:schemeClr>
                                </a:solidFill>
                                <a:latin typeface="Cambria Math"/>
                              </a:rPr>
                            </m:ctrlPr>
                          </m:sSupPr>
                          <m:e>
                            <m:nary>
                              <m:naryPr>
                                <m:chr m:val="∑"/>
                                <m:limLoc m:val="undOvr"/>
                                <m:subHide m:val="on"/>
                                <m:supHide m:val="on"/>
                                <m:ctrlPr>
                                  <a:rPr lang="en-US" sz="2400" b="1" i="1">
                                    <a:solidFill>
                                      <a:schemeClr val="accent4">
                                        <a:lumMod val="50000"/>
                                      </a:schemeClr>
                                    </a:solidFill>
                                    <a:latin typeface="Cambria Math"/>
                                  </a:rPr>
                                </m:ctrlPr>
                              </m:naryPr>
                              <m:sub/>
                              <m:sup/>
                              <m:e>
                                <m:r>
                                  <a:rPr lang="en-US" sz="2400" b="1" i="1">
                                    <a:solidFill>
                                      <a:schemeClr val="accent4">
                                        <a:lumMod val="50000"/>
                                      </a:schemeClr>
                                    </a:solidFill>
                                    <a:latin typeface="Cambria Math"/>
                                  </a:rPr>
                                  <m:t>(</m:t>
                                </m:r>
                                <m:r>
                                  <a:rPr lang="en-US" sz="2400" b="1" i="1">
                                    <a:solidFill>
                                      <a:schemeClr val="accent4">
                                        <a:lumMod val="50000"/>
                                      </a:schemeClr>
                                    </a:solidFill>
                                    <a:latin typeface="Cambria Math"/>
                                  </a:rPr>
                                  <m:t>𝒙</m:t>
                                </m:r>
                                <m:r>
                                  <a:rPr lang="en-US" sz="2400" b="1" i="1">
                                    <a:solidFill>
                                      <a:schemeClr val="accent4">
                                        <a:lumMod val="50000"/>
                                      </a:schemeClr>
                                    </a:solidFill>
                                    <a:latin typeface="Cambria Math"/>
                                  </a:rPr>
                                  <m:t>−</m:t>
                                </m:r>
                                <m:acc>
                                  <m:accPr>
                                    <m:chr m:val="̅"/>
                                    <m:ctrlPr>
                                      <a:rPr lang="en-US" sz="2400" b="1" i="1">
                                        <a:solidFill>
                                          <a:schemeClr val="accent4">
                                            <a:lumMod val="50000"/>
                                          </a:schemeClr>
                                        </a:solidFill>
                                        <a:latin typeface="Cambria Math"/>
                                      </a:rPr>
                                    </m:ctrlPr>
                                  </m:accPr>
                                  <m:e>
                                    <m:r>
                                      <a:rPr lang="en-US" sz="2400" b="1" i="1">
                                        <a:solidFill>
                                          <a:schemeClr val="accent4">
                                            <a:lumMod val="50000"/>
                                          </a:schemeClr>
                                        </a:solidFill>
                                        <a:latin typeface="Cambria Math"/>
                                      </a:rPr>
                                      <m:t>𝒙</m:t>
                                    </m:r>
                                  </m:e>
                                </m:acc>
                                <m:r>
                                  <a:rPr lang="en-US" sz="2400" b="1" i="1">
                                    <a:solidFill>
                                      <a:schemeClr val="accent4">
                                        <a:lumMod val="50000"/>
                                      </a:schemeClr>
                                    </a:solidFill>
                                    <a:latin typeface="Cambria Math"/>
                                  </a:rPr>
                                  <m:t>)</m:t>
                                </m:r>
                              </m:e>
                            </m:nary>
                          </m:e>
                          <m:sup>
                            <m:r>
                              <a:rPr lang="en-US" sz="2400" b="1" i="1">
                                <a:solidFill>
                                  <a:schemeClr val="accent4">
                                    <a:lumMod val="50000"/>
                                  </a:schemeClr>
                                </a:solidFill>
                                <a:latin typeface="Cambria Math"/>
                              </a:rPr>
                              <m:t>𝟐</m:t>
                            </m:r>
                          </m:sup>
                        </m:sSup>
                      </m:num>
                      <m:den>
                        <m:r>
                          <a:rPr lang="en-US" sz="2400" b="1" i="1">
                            <a:solidFill>
                              <a:schemeClr val="accent4">
                                <a:lumMod val="50000"/>
                              </a:schemeClr>
                            </a:solidFill>
                            <a:latin typeface="Cambria Math"/>
                          </a:rPr>
                          <m:t>𝒏</m:t>
                        </m:r>
                      </m:den>
                    </m:f>
                  </m:oMath>
                </a14:m>
                <a:r>
                  <a:rPr lang="en-US" sz="2400" b="1" dirty="0">
                    <a:solidFill>
                      <a:schemeClr val="accent4">
                        <a:lumMod val="50000"/>
                      </a:schemeClr>
                    </a:solidFill>
                  </a:rPr>
                  <a:t>  </a:t>
                </a:r>
                <a:r>
                  <a:rPr lang="ar-SA" sz="2400" b="1" dirty="0">
                    <a:solidFill>
                      <a:schemeClr val="accent4">
                        <a:lumMod val="50000"/>
                      </a:schemeClr>
                    </a:solidFill>
                  </a:rPr>
                  <a:t>   الانحراف المعياري   </a:t>
                </a:r>
                <a14:m>
                  <m:oMath xmlns:m="http://schemas.openxmlformats.org/officeDocument/2006/math">
                    <m:sSubSup>
                      <m:sSubSupPr>
                        <m:ctrlPr>
                          <a:rPr lang="en-US" sz="2400" b="1" i="1">
                            <a:solidFill>
                              <a:schemeClr val="accent4">
                                <a:lumMod val="50000"/>
                              </a:schemeClr>
                            </a:solidFill>
                            <a:latin typeface="Cambria Math"/>
                          </a:rPr>
                        </m:ctrlPr>
                      </m:sSubSupPr>
                      <m:e>
                        <m:r>
                          <a:rPr lang="en-US" sz="2400" b="1" i="1">
                            <a:solidFill>
                              <a:schemeClr val="accent4">
                                <a:lumMod val="50000"/>
                              </a:schemeClr>
                            </a:solidFill>
                            <a:latin typeface="Cambria Math"/>
                          </a:rPr>
                          <m:t>𝑺</m:t>
                        </m:r>
                      </m:e>
                      <m:sub>
                        <m:r>
                          <a:rPr lang="en-US" sz="2400" b="1" i="1">
                            <a:solidFill>
                              <a:schemeClr val="accent4">
                                <a:lumMod val="50000"/>
                              </a:schemeClr>
                            </a:solidFill>
                            <a:latin typeface="Cambria Math"/>
                          </a:rPr>
                          <m:t>𝒙</m:t>
                        </m:r>
                      </m:sub>
                      <m:sup/>
                    </m:sSubSup>
                    <m:r>
                      <a:rPr lang="en-US" sz="2400" b="1" i="1">
                        <a:solidFill>
                          <a:schemeClr val="accent4">
                            <a:lumMod val="50000"/>
                          </a:schemeClr>
                        </a:solidFill>
                        <a:latin typeface="Cambria Math"/>
                      </a:rPr>
                      <m:t>=</m:t>
                    </m:r>
                    <m:rad>
                      <m:radPr>
                        <m:degHide m:val="on"/>
                        <m:ctrlPr>
                          <a:rPr lang="en-US" sz="2400" b="1" i="1">
                            <a:solidFill>
                              <a:schemeClr val="accent4">
                                <a:lumMod val="50000"/>
                              </a:schemeClr>
                            </a:solidFill>
                            <a:latin typeface="Cambria Math"/>
                          </a:rPr>
                        </m:ctrlPr>
                      </m:radPr>
                      <m:deg/>
                      <m:e>
                        <m:f>
                          <m:fPr>
                            <m:ctrlPr>
                              <a:rPr lang="en-US" sz="2400" b="1" i="1">
                                <a:solidFill>
                                  <a:schemeClr val="accent4">
                                    <a:lumMod val="50000"/>
                                  </a:schemeClr>
                                </a:solidFill>
                                <a:latin typeface="Cambria Math"/>
                              </a:rPr>
                            </m:ctrlPr>
                          </m:fPr>
                          <m:num>
                            <m:sSup>
                              <m:sSupPr>
                                <m:ctrlPr>
                                  <a:rPr lang="en-US" sz="2400" b="1" i="1">
                                    <a:solidFill>
                                      <a:schemeClr val="accent4">
                                        <a:lumMod val="50000"/>
                                      </a:schemeClr>
                                    </a:solidFill>
                                    <a:latin typeface="Cambria Math"/>
                                  </a:rPr>
                                </m:ctrlPr>
                              </m:sSupPr>
                              <m:e>
                                <m:nary>
                                  <m:naryPr>
                                    <m:chr m:val="∑"/>
                                    <m:limLoc m:val="undOvr"/>
                                    <m:subHide m:val="on"/>
                                    <m:supHide m:val="on"/>
                                    <m:ctrlPr>
                                      <a:rPr lang="en-US" sz="2400" b="1" i="1">
                                        <a:solidFill>
                                          <a:schemeClr val="accent4">
                                            <a:lumMod val="50000"/>
                                          </a:schemeClr>
                                        </a:solidFill>
                                        <a:latin typeface="Cambria Math"/>
                                      </a:rPr>
                                    </m:ctrlPr>
                                  </m:naryPr>
                                  <m:sub/>
                                  <m:sup/>
                                  <m:e>
                                    <m:d>
                                      <m:dPr>
                                        <m:ctrlPr>
                                          <a:rPr lang="en-US" sz="2400" b="1" i="1">
                                            <a:solidFill>
                                              <a:schemeClr val="accent4">
                                                <a:lumMod val="50000"/>
                                              </a:schemeClr>
                                            </a:solidFill>
                                            <a:latin typeface="Cambria Math"/>
                                          </a:rPr>
                                        </m:ctrlPr>
                                      </m:dPr>
                                      <m:e>
                                        <m:r>
                                          <a:rPr lang="en-US" sz="2400" b="1" i="1">
                                            <a:solidFill>
                                              <a:schemeClr val="accent4">
                                                <a:lumMod val="50000"/>
                                              </a:schemeClr>
                                            </a:solidFill>
                                            <a:latin typeface="Cambria Math"/>
                                          </a:rPr>
                                          <m:t>𝒙</m:t>
                                        </m:r>
                                        <m:r>
                                          <a:rPr lang="en-US" sz="2400" b="1" i="1">
                                            <a:solidFill>
                                              <a:schemeClr val="accent4">
                                                <a:lumMod val="50000"/>
                                              </a:schemeClr>
                                            </a:solidFill>
                                            <a:latin typeface="Cambria Math"/>
                                          </a:rPr>
                                          <m:t>−</m:t>
                                        </m:r>
                                        <m:acc>
                                          <m:accPr>
                                            <m:chr m:val="̅"/>
                                            <m:ctrlPr>
                                              <a:rPr lang="en-US" sz="2400" b="1" i="1">
                                                <a:solidFill>
                                                  <a:schemeClr val="accent4">
                                                    <a:lumMod val="50000"/>
                                                  </a:schemeClr>
                                                </a:solidFill>
                                                <a:latin typeface="Cambria Math"/>
                                              </a:rPr>
                                            </m:ctrlPr>
                                          </m:accPr>
                                          <m:e>
                                            <m:r>
                                              <a:rPr lang="en-US" sz="2400" b="1" i="1">
                                                <a:solidFill>
                                                  <a:schemeClr val="accent4">
                                                    <a:lumMod val="50000"/>
                                                  </a:schemeClr>
                                                </a:solidFill>
                                                <a:latin typeface="Cambria Math"/>
                                              </a:rPr>
                                              <m:t>𝒙</m:t>
                                            </m:r>
                                          </m:e>
                                        </m:acc>
                                      </m:e>
                                    </m:d>
                                  </m:e>
                                </m:nary>
                              </m:e>
                              <m:sup>
                                <m:r>
                                  <a:rPr lang="en-US" sz="2400" b="1" i="1">
                                    <a:solidFill>
                                      <a:schemeClr val="accent4">
                                        <a:lumMod val="50000"/>
                                      </a:schemeClr>
                                    </a:solidFill>
                                    <a:latin typeface="Cambria Math"/>
                                  </a:rPr>
                                  <m:t>𝟐</m:t>
                                </m:r>
                              </m:sup>
                            </m:sSup>
                          </m:num>
                          <m:den>
                            <m:r>
                              <a:rPr lang="en-US" sz="2400" b="1" i="1">
                                <a:solidFill>
                                  <a:schemeClr val="accent4">
                                    <a:lumMod val="50000"/>
                                  </a:schemeClr>
                                </a:solidFill>
                                <a:latin typeface="Cambria Math"/>
                              </a:rPr>
                              <m:t>𝒏</m:t>
                            </m:r>
                          </m:den>
                        </m:f>
                      </m:e>
                    </m:rad>
                  </m:oMath>
                </a14:m>
                <a:endParaRPr lang="en-US" sz="2400" b="1" dirty="0">
                  <a:solidFill>
                    <a:schemeClr val="accent4">
                      <a:lumMod val="50000"/>
                    </a:schemeClr>
                  </a:solidFill>
                </a:endParaRPr>
              </a:p>
            </p:txBody>
          </p:sp>
        </mc:Choice>
        <mc:Fallback xmlns="">
          <p:sp>
            <p:nvSpPr>
              <p:cNvPr id="10" name="مستطيل مستدير الزوايا 9"/>
              <p:cNvSpPr>
                <a:spLocks noRot="1" noChangeAspect="1" noMove="1" noResize="1" noEditPoints="1" noAdjustHandles="1" noChangeArrowheads="1" noChangeShapeType="1" noTextEdit="1"/>
              </p:cNvSpPr>
              <p:nvPr/>
            </p:nvSpPr>
            <p:spPr>
              <a:xfrm>
                <a:off x="144016" y="1686238"/>
                <a:ext cx="8892480" cy="1238706"/>
              </a:xfrm>
              <a:prstGeom prst="roundRect">
                <a:avLst/>
              </a:prstGeom>
              <a:blipFill rotWithShape="1">
                <a:blip r:embed="rId3"/>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1" name="مستطيل مستدير الزوايا 10"/>
              <p:cNvSpPr/>
              <p:nvPr/>
            </p:nvSpPr>
            <p:spPr>
              <a:xfrm>
                <a:off x="144016" y="3068960"/>
                <a:ext cx="8892480" cy="108012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dirty="0" smtClean="0">
                    <a:solidFill>
                      <a:schemeClr val="accent4">
                        <a:lumMod val="50000"/>
                      </a:schemeClr>
                    </a:solidFill>
                  </a:rPr>
                  <a:t>التباين </a:t>
                </a:r>
                <a:r>
                  <a:rPr lang="ar-SA" sz="2400" b="1" dirty="0">
                    <a:solidFill>
                      <a:schemeClr val="accent4">
                        <a:lumMod val="50000"/>
                      </a:schemeClr>
                    </a:solidFill>
                  </a:rPr>
                  <a:t>داخل متغير </a:t>
                </a:r>
                <a14:m>
                  <m:oMath xmlns:m="http://schemas.openxmlformats.org/officeDocument/2006/math">
                    <m:r>
                      <a:rPr lang="en-US" sz="2400" b="1" i="1">
                        <a:solidFill>
                          <a:schemeClr val="accent4">
                            <a:lumMod val="50000"/>
                          </a:schemeClr>
                        </a:solidFill>
                        <a:latin typeface="Cambria Math"/>
                      </a:rPr>
                      <m:t>𝒚</m:t>
                    </m:r>
                  </m:oMath>
                </a14:m>
                <a:r>
                  <a:rPr lang="ar-SA" sz="2400" b="1" dirty="0">
                    <a:solidFill>
                      <a:schemeClr val="accent4">
                        <a:lumMod val="50000"/>
                      </a:schemeClr>
                    </a:solidFill>
                  </a:rPr>
                  <a:t>     </a:t>
                </a:r>
                <a14:m>
                  <m:oMath xmlns:m="http://schemas.openxmlformats.org/officeDocument/2006/math">
                    <m:sSubSup>
                      <m:sSubSupPr>
                        <m:ctrlPr>
                          <a:rPr lang="en-US" sz="2400" b="1" i="1">
                            <a:solidFill>
                              <a:schemeClr val="accent4">
                                <a:lumMod val="50000"/>
                              </a:schemeClr>
                            </a:solidFill>
                            <a:latin typeface="Cambria Math"/>
                          </a:rPr>
                        </m:ctrlPr>
                      </m:sSubSupPr>
                      <m:e>
                        <m:r>
                          <a:rPr lang="en-US" sz="2400" b="1" i="1">
                            <a:solidFill>
                              <a:schemeClr val="accent4">
                                <a:lumMod val="50000"/>
                              </a:schemeClr>
                            </a:solidFill>
                            <a:latin typeface="Cambria Math"/>
                          </a:rPr>
                          <m:t>𝑺</m:t>
                        </m:r>
                      </m:e>
                      <m:sub>
                        <m:r>
                          <a:rPr lang="en-US" sz="2400" b="1" i="1">
                            <a:solidFill>
                              <a:schemeClr val="accent4">
                                <a:lumMod val="50000"/>
                              </a:schemeClr>
                            </a:solidFill>
                            <a:latin typeface="Cambria Math"/>
                          </a:rPr>
                          <m:t>𝒚</m:t>
                        </m:r>
                      </m:sub>
                      <m:sup>
                        <m:r>
                          <a:rPr lang="en-US" sz="2400" b="1" i="1">
                            <a:solidFill>
                              <a:schemeClr val="accent4">
                                <a:lumMod val="50000"/>
                              </a:schemeClr>
                            </a:solidFill>
                            <a:latin typeface="Cambria Math"/>
                          </a:rPr>
                          <m:t>𝟐</m:t>
                        </m:r>
                      </m:sup>
                    </m:sSubSup>
                    <m:r>
                      <a:rPr lang="en-US" sz="2400" b="1" i="1">
                        <a:solidFill>
                          <a:schemeClr val="accent4">
                            <a:lumMod val="50000"/>
                          </a:schemeClr>
                        </a:solidFill>
                        <a:latin typeface="Cambria Math"/>
                      </a:rPr>
                      <m:t>=</m:t>
                    </m:r>
                    <m:f>
                      <m:fPr>
                        <m:ctrlPr>
                          <a:rPr lang="en-US" sz="2400" b="1" i="1">
                            <a:solidFill>
                              <a:schemeClr val="accent4">
                                <a:lumMod val="50000"/>
                              </a:schemeClr>
                            </a:solidFill>
                            <a:latin typeface="Cambria Math"/>
                          </a:rPr>
                        </m:ctrlPr>
                      </m:fPr>
                      <m:num>
                        <m:sSup>
                          <m:sSupPr>
                            <m:ctrlPr>
                              <a:rPr lang="en-US" sz="2400" b="1" i="1">
                                <a:solidFill>
                                  <a:schemeClr val="accent4">
                                    <a:lumMod val="50000"/>
                                  </a:schemeClr>
                                </a:solidFill>
                                <a:latin typeface="Cambria Math"/>
                              </a:rPr>
                            </m:ctrlPr>
                          </m:sSupPr>
                          <m:e>
                            <m:nary>
                              <m:naryPr>
                                <m:chr m:val="∑"/>
                                <m:limLoc m:val="undOvr"/>
                                <m:subHide m:val="on"/>
                                <m:supHide m:val="on"/>
                                <m:ctrlPr>
                                  <a:rPr lang="en-US" sz="2400" b="1" i="1">
                                    <a:solidFill>
                                      <a:schemeClr val="accent4">
                                        <a:lumMod val="50000"/>
                                      </a:schemeClr>
                                    </a:solidFill>
                                    <a:latin typeface="Cambria Math"/>
                                  </a:rPr>
                                </m:ctrlPr>
                              </m:naryPr>
                              <m:sub/>
                              <m:sup/>
                              <m:e>
                                <m:r>
                                  <a:rPr lang="en-US" sz="2400" b="1" i="1">
                                    <a:solidFill>
                                      <a:schemeClr val="accent4">
                                        <a:lumMod val="50000"/>
                                      </a:schemeClr>
                                    </a:solidFill>
                                    <a:latin typeface="Cambria Math"/>
                                  </a:rPr>
                                  <m:t>(</m:t>
                                </m:r>
                                <m:r>
                                  <a:rPr lang="en-US" sz="2400" b="1" i="1">
                                    <a:solidFill>
                                      <a:schemeClr val="accent4">
                                        <a:lumMod val="50000"/>
                                      </a:schemeClr>
                                    </a:solidFill>
                                    <a:latin typeface="Cambria Math"/>
                                  </a:rPr>
                                  <m:t>𝒚</m:t>
                                </m:r>
                                <m:r>
                                  <a:rPr lang="en-US" sz="2400" b="1" i="1">
                                    <a:solidFill>
                                      <a:schemeClr val="accent4">
                                        <a:lumMod val="50000"/>
                                      </a:schemeClr>
                                    </a:solidFill>
                                    <a:latin typeface="Cambria Math"/>
                                  </a:rPr>
                                  <m:t>−</m:t>
                                </m:r>
                                <m:acc>
                                  <m:accPr>
                                    <m:chr m:val="̅"/>
                                    <m:ctrlPr>
                                      <a:rPr lang="en-US" sz="2400" b="1" i="1">
                                        <a:solidFill>
                                          <a:schemeClr val="accent4">
                                            <a:lumMod val="50000"/>
                                          </a:schemeClr>
                                        </a:solidFill>
                                        <a:latin typeface="Cambria Math"/>
                                      </a:rPr>
                                    </m:ctrlPr>
                                  </m:accPr>
                                  <m:e>
                                    <m:r>
                                      <a:rPr lang="en-US" sz="2400" b="1" i="1">
                                        <a:solidFill>
                                          <a:schemeClr val="accent4">
                                            <a:lumMod val="50000"/>
                                          </a:schemeClr>
                                        </a:solidFill>
                                        <a:latin typeface="Cambria Math"/>
                                      </a:rPr>
                                      <m:t>𝒚</m:t>
                                    </m:r>
                                  </m:e>
                                </m:acc>
                                <m:r>
                                  <a:rPr lang="en-US" sz="2400" b="1" i="1">
                                    <a:solidFill>
                                      <a:schemeClr val="accent4">
                                        <a:lumMod val="50000"/>
                                      </a:schemeClr>
                                    </a:solidFill>
                                    <a:latin typeface="Cambria Math"/>
                                  </a:rPr>
                                  <m:t>)</m:t>
                                </m:r>
                              </m:e>
                            </m:nary>
                          </m:e>
                          <m:sup>
                            <m:r>
                              <a:rPr lang="en-US" sz="2400" b="1" i="1">
                                <a:solidFill>
                                  <a:schemeClr val="accent4">
                                    <a:lumMod val="50000"/>
                                  </a:schemeClr>
                                </a:solidFill>
                                <a:latin typeface="Cambria Math"/>
                              </a:rPr>
                              <m:t>𝟐</m:t>
                            </m:r>
                          </m:sup>
                        </m:sSup>
                      </m:num>
                      <m:den>
                        <m:r>
                          <a:rPr lang="en-US" sz="2400" b="1" i="1">
                            <a:solidFill>
                              <a:schemeClr val="accent4">
                                <a:lumMod val="50000"/>
                              </a:schemeClr>
                            </a:solidFill>
                            <a:latin typeface="Cambria Math"/>
                          </a:rPr>
                          <m:t>𝒏</m:t>
                        </m:r>
                      </m:den>
                    </m:f>
                  </m:oMath>
                </a14:m>
                <a:r>
                  <a:rPr lang="en-US" sz="2400" b="1" dirty="0">
                    <a:solidFill>
                      <a:schemeClr val="accent4">
                        <a:lumMod val="50000"/>
                      </a:schemeClr>
                    </a:solidFill>
                  </a:rPr>
                  <a:t>  </a:t>
                </a:r>
                <a:r>
                  <a:rPr lang="ar-SA" sz="2400" b="1" dirty="0">
                    <a:solidFill>
                      <a:schemeClr val="accent4">
                        <a:lumMod val="50000"/>
                      </a:schemeClr>
                    </a:solidFill>
                  </a:rPr>
                  <a:t>   الانحراف المعياري   </a:t>
                </a:r>
                <a14:m>
                  <m:oMath xmlns:m="http://schemas.openxmlformats.org/officeDocument/2006/math">
                    <m:sSubSup>
                      <m:sSubSupPr>
                        <m:ctrlPr>
                          <a:rPr lang="en-US" sz="2400" b="1" i="1">
                            <a:solidFill>
                              <a:schemeClr val="accent4">
                                <a:lumMod val="50000"/>
                              </a:schemeClr>
                            </a:solidFill>
                            <a:latin typeface="Cambria Math"/>
                          </a:rPr>
                        </m:ctrlPr>
                      </m:sSubSupPr>
                      <m:e>
                        <m:r>
                          <a:rPr lang="en-US" sz="2400" b="1" i="1">
                            <a:solidFill>
                              <a:schemeClr val="accent4">
                                <a:lumMod val="50000"/>
                              </a:schemeClr>
                            </a:solidFill>
                            <a:latin typeface="Cambria Math"/>
                          </a:rPr>
                          <m:t>𝑺</m:t>
                        </m:r>
                      </m:e>
                      <m:sub>
                        <m:r>
                          <a:rPr lang="en-US" sz="2400" b="1" i="1">
                            <a:solidFill>
                              <a:schemeClr val="accent4">
                                <a:lumMod val="50000"/>
                              </a:schemeClr>
                            </a:solidFill>
                            <a:latin typeface="Cambria Math"/>
                          </a:rPr>
                          <m:t>𝒚</m:t>
                        </m:r>
                      </m:sub>
                      <m:sup/>
                    </m:sSubSup>
                    <m:r>
                      <a:rPr lang="en-US" sz="2400" b="1" i="1">
                        <a:solidFill>
                          <a:schemeClr val="accent4">
                            <a:lumMod val="50000"/>
                          </a:schemeClr>
                        </a:solidFill>
                        <a:latin typeface="Cambria Math"/>
                      </a:rPr>
                      <m:t>=</m:t>
                    </m:r>
                    <m:rad>
                      <m:radPr>
                        <m:degHide m:val="on"/>
                        <m:ctrlPr>
                          <a:rPr lang="en-US" sz="2400" b="1" i="1">
                            <a:solidFill>
                              <a:schemeClr val="accent4">
                                <a:lumMod val="50000"/>
                              </a:schemeClr>
                            </a:solidFill>
                            <a:latin typeface="Cambria Math"/>
                          </a:rPr>
                        </m:ctrlPr>
                      </m:radPr>
                      <m:deg/>
                      <m:e>
                        <m:f>
                          <m:fPr>
                            <m:ctrlPr>
                              <a:rPr lang="en-US" sz="2400" b="1" i="1">
                                <a:solidFill>
                                  <a:schemeClr val="accent4">
                                    <a:lumMod val="50000"/>
                                  </a:schemeClr>
                                </a:solidFill>
                                <a:latin typeface="Cambria Math"/>
                              </a:rPr>
                            </m:ctrlPr>
                          </m:fPr>
                          <m:num>
                            <m:sSup>
                              <m:sSupPr>
                                <m:ctrlPr>
                                  <a:rPr lang="en-US" sz="2400" b="1" i="1">
                                    <a:solidFill>
                                      <a:schemeClr val="accent4">
                                        <a:lumMod val="50000"/>
                                      </a:schemeClr>
                                    </a:solidFill>
                                    <a:latin typeface="Cambria Math"/>
                                  </a:rPr>
                                </m:ctrlPr>
                              </m:sSupPr>
                              <m:e>
                                <m:nary>
                                  <m:naryPr>
                                    <m:chr m:val="∑"/>
                                    <m:limLoc m:val="undOvr"/>
                                    <m:subHide m:val="on"/>
                                    <m:supHide m:val="on"/>
                                    <m:ctrlPr>
                                      <a:rPr lang="en-US" sz="2400" b="1" i="1">
                                        <a:solidFill>
                                          <a:schemeClr val="accent4">
                                            <a:lumMod val="50000"/>
                                          </a:schemeClr>
                                        </a:solidFill>
                                        <a:latin typeface="Cambria Math"/>
                                      </a:rPr>
                                    </m:ctrlPr>
                                  </m:naryPr>
                                  <m:sub/>
                                  <m:sup/>
                                  <m:e>
                                    <m:d>
                                      <m:dPr>
                                        <m:ctrlPr>
                                          <a:rPr lang="en-US" sz="2400" b="1" i="1">
                                            <a:solidFill>
                                              <a:schemeClr val="accent4">
                                                <a:lumMod val="50000"/>
                                              </a:schemeClr>
                                            </a:solidFill>
                                            <a:latin typeface="Cambria Math"/>
                                          </a:rPr>
                                        </m:ctrlPr>
                                      </m:dPr>
                                      <m:e>
                                        <m:r>
                                          <a:rPr lang="en-US" sz="2400" b="1" i="1">
                                            <a:solidFill>
                                              <a:schemeClr val="accent4">
                                                <a:lumMod val="50000"/>
                                              </a:schemeClr>
                                            </a:solidFill>
                                            <a:latin typeface="Cambria Math"/>
                                          </a:rPr>
                                          <m:t>𝒚</m:t>
                                        </m:r>
                                        <m:r>
                                          <a:rPr lang="en-US" sz="2400" b="1" i="1">
                                            <a:solidFill>
                                              <a:schemeClr val="accent4">
                                                <a:lumMod val="50000"/>
                                              </a:schemeClr>
                                            </a:solidFill>
                                            <a:latin typeface="Cambria Math"/>
                                          </a:rPr>
                                          <m:t>−</m:t>
                                        </m:r>
                                        <m:acc>
                                          <m:accPr>
                                            <m:chr m:val="̅"/>
                                            <m:ctrlPr>
                                              <a:rPr lang="en-US" sz="2400" b="1" i="1">
                                                <a:solidFill>
                                                  <a:schemeClr val="accent4">
                                                    <a:lumMod val="50000"/>
                                                  </a:schemeClr>
                                                </a:solidFill>
                                                <a:latin typeface="Cambria Math"/>
                                              </a:rPr>
                                            </m:ctrlPr>
                                          </m:accPr>
                                          <m:e>
                                            <m:r>
                                              <a:rPr lang="en-US" sz="2400" b="1" i="1">
                                                <a:solidFill>
                                                  <a:schemeClr val="accent4">
                                                    <a:lumMod val="50000"/>
                                                  </a:schemeClr>
                                                </a:solidFill>
                                                <a:latin typeface="Cambria Math"/>
                                              </a:rPr>
                                              <m:t>𝒚</m:t>
                                            </m:r>
                                          </m:e>
                                        </m:acc>
                                      </m:e>
                                    </m:d>
                                  </m:e>
                                </m:nary>
                              </m:e>
                              <m:sup>
                                <m:r>
                                  <a:rPr lang="en-US" sz="2400" b="1" i="1">
                                    <a:solidFill>
                                      <a:schemeClr val="accent4">
                                        <a:lumMod val="50000"/>
                                      </a:schemeClr>
                                    </a:solidFill>
                                    <a:latin typeface="Cambria Math"/>
                                  </a:rPr>
                                  <m:t>𝟐</m:t>
                                </m:r>
                              </m:sup>
                            </m:sSup>
                          </m:num>
                          <m:den>
                            <m:r>
                              <a:rPr lang="en-US" sz="2400" b="1" i="1">
                                <a:solidFill>
                                  <a:schemeClr val="accent4">
                                    <a:lumMod val="50000"/>
                                  </a:schemeClr>
                                </a:solidFill>
                                <a:latin typeface="Cambria Math"/>
                              </a:rPr>
                              <m:t>𝒏</m:t>
                            </m:r>
                          </m:den>
                        </m:f>
                      </m:e>
                    </m:rad>
                  </m:oMath>
                </a14:m>
                <a:endParaRPr lang="en-US" sz="2400" b="1" dirty="0">
                  <a:solidFill>
                    <a:schemeClr val="accent4">
                      <a:lumMod val="50000"/>
                    </a:schemeClr>
                  </a:solidFill>
                </a:endParaRPr>
              </a:p>
            </p:txBody>
          </p:sp>
        </mc:Choice>
        <mc:Fallback xmlns="">
          <p:sp>
            <p:nvSpPr>
              <p:cNvPr id="11" name="مستطيل مستدير الزوايا 10"/>
              <p:cNvSpPr>
                <a:spLocks noRot="1" noChangeAspect="1" noMove="1" noResize="1" noEditPoints="1" noAdjustHandles="1" noChangeArrowheads="1" noChangeShapeType="1" noTextEdit="1"/>
              </p:cNvSpPr>
              <p:nvPr/>
            </p:nvSpPr>
            <p:spPr>
              <a:xfrm>
                <a:off x="144016" y="3068960"/>
                <a:ext cx="8892480" cy="1080120"/>
              </a:xfrm>
              <a:prstGeom prst="roundRect">
                <a:avLst/>
              </a:prstGeom>
              <a:blipFill rotWithShape="1">
                <a:blip r:embed="rId4"/>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2" name="مستطيل مستدير الزوايا 11"/>
              <p:cNvSpPr/>
              <p:nvPr/>
            </p:nvSpPr>
            <p:spPr>
              <a:xfrm>
                <a:off x="179512" y="4509120"/>
                <a:ext cx="8892480" cy="2016224"/>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1" anchor="ctr"/>
              <a:lstStyle/>
              <a:p>
                <a:pPr algn="ctr"/>
                <a:r>
                  <a:rPr lang="ar-SA" sz="3600" b="1" dirty="0" smtClean="0">
                    <a:solidFill>
                      <a:schemeClr val="accent1">
                        <a:lumMod val="75000"/>
                      </a:schemeClr>
                    </a:solidFill>
                  </a:rPr>
                  <a:t>التغاير</a:t>
                </a:r>
                <a14:m>
                  <m:oMath xmlns:m="http://schemas.openxmlformats.org/officeDocument/2006/math">
                    <m:sSub>
                      <m:sSubPr>
                        <m:ctrlPr>
                          <a:rPr lang="en-US" sz="3600" b="1" i="1">
                            <a:solidFill>
                              <a:schemeClr val="accent1">
                                <a:lumMod val="75000"/>
                              </a:schemeClr>
                            </a:solidFill>
                            <a:latin typeface="Cambria Math"/>
                          </a:rPr>
                        </m:ctrlPr>
                      </m:sSubPr>
                      <m:e>
                        <m:r>
                          <a:rPr lang="en-US" sz="3600" b="1" i="1">
                            <a:solidFill>
                              <a:schemeClr val="accent1">
                                <a:lumMod val="75000"/>
                              </a:schemeClr>
                            </a:solidFill>
                            <a:latin typeface="Cambria Math"/>
                          </a:rPr>
                          <m:t>𝑺</m:t>
                        </m:r>
                      </m:e>
                      <m:sub>
                        <m:r>
                          <a:rPr lang="en-US" sz="3600" b="1" i="1">
                            <a:solidFill>
                              <a:schemeClr val="accent1">
                                <a:lumMod val="75000"/>
                              </a:schemeClr>
                            </a:solidFill>
                            <a:latin typeface="Cambria Math"/>
                          </a:rPr>
                          <m:t>𝒙𝒚</m:t>
                        </m:r>
                      </m:sub>
                    </m:sSub>
                  </m:oMath>
                </a14:m>
                <a:r>
                  <a:rPr lang="ar-SA" sz="3600" b="1" dirty="0">
                    <a:solidFill>
                      <a:schemeClr val="accent1">
                        <a:lumMod val="75000"/>
                      </a:schemeClr>
                    </a:solidFill>
                  </a:rPr>
                  <a:t>: هو التباين بين متغير</a:t>
                </a:r>
                <a14:m>
                  <m:oMath xmlns:m="http://schemas.openxmlformats.org/officeDocument/2006/math">
                    <m:r>
                      <a:rPr lang="ar-SA" sz="3600" b="1" i="1">
                        <a:solidFill>
                          <a:schemeClr val="accent1">
                            <a:lumMod val="75000"/>
                          </a:schemeClr>
                        </a:solidFill>
                        <a:latin typeface="Cambria Math"/>
                      </a:rPr>
                      <m:t> </m:t>
                    </m:r>
                    <m:r>
                      <a:rPr lang="en-US" sz="3600" b="1" i="1">
                        <a:solidFill>
                          <a:schemeClr val="accent1">
                            <a:lumMod val="75000"/>
                          </a:schemeClr>
                        </a:solidFill>
                        <a:latin typeface="Cambria Math"/>
                      </a:rPr>
                      <m:t>𝒙</m:t>
                    </m:r>
                  </m:oMath>
                </a14:m>
                <a:r>
                  <a:rPr lang="en-US" sz="3600" b="1" dirty="0">
                    <a:solidFill>
                      <a:schemeClr val="accent1">
                        <a:lumMod val="75000"/>
                      </a:schemeClr>
                    </a:solidFill>
                  </a:rPr>
                  <a:t> </a:t>
                </a:r>
                <a:r>
                  <a:rPr lang="ar-SA" sz="3600" b="1" dirty="0">
                    <a:solidFill>
                      <a:schemeClr val="accent1">
                        <a:lumMod val="75000"/>
                      </a:schemeClr>
                    </a:solidFill>
                  </a:rPr>
                  <a:t>ومتغير</a:t>
                </a:r>
                <a14:m>
                  <m:oMath xmlns:m="http://schemas.openxmlformats.org/officeDocument/2006/math">
                    <m:r>
                      <a:rPr lang="en-US" sz="3600" b="1" i="1">
                        <a:solidFill>
                          <a:schemeClr val="accent1">
                            <a:lumMod val="75000"/>
                          </a:schemeClr>
                        </a:solidFill>
                        <a:latin typeface="Cambria Math"/>
                      </a:rPr>
                      <m:t>𝒚</m:t>
                    </m:r>
                  </m:oMath>
                </a14:m>
                <a:r>
                  <a:rPr lang="ar-SA" sz="3600" b="1" dirty="0">
                    <a:solidFill>
                      <a:schemeClr val="accent1">
                        <a:lumMod val="75000"/>
                      </a:schemeClr>
                    </a:solidFill>
                  </a:rPr>
                  <a:t>   </a:t>
                </a:r>
                <a:endParaRPr lang="ar-SA" sz="3600" b="1" dirty="0" smtClean="0">
                  <a:solidFill>
                    <a:schemeClr val="accent1">
                      <a:lumMod val="75000"/>
                    </a:schemeClr>
                  </a:solidFill>
                </a:endParaRPr>
              </a:p>
              <a:p>
                <a:pPr algn="ctr"/>
                <a:r>
                  <a:rPr lang="ar-SA" sz="3600" b="1" dirty="0" smtClean="0">
                    <a:solidFill>
                      <a:schemeClr val="accent1">
                        <a:lumMod val="75000"/>
                      </a:schemeClr>
                    </a:solidFill>
                  </a:rPr>
                  <a:t>    </a:t>
                </a:r>
                <a:r>
                  <a:rPr lang="en-US" sz="3600" b="1" dirty="0" smtClean="0">
                    <a:solidFill>
                      <a:schemeClr val="accent1">
                        <a:lumMod val="75000"/>
                      </a:schemeClr>
                    </a:solidFill>
                  </a:rPr>
                  <a:t>   </a:t>
                </a:r>
                <a14:m>
                  <m:oMath xmlns:m="http://schemas.openxmlformats.org/officeDocument/2006/math">
                    <m:sSub>
                      <m:sSubPr>
                        <m:ctrlPr>
                          <a:rPr lang="en-US" sz="3600" b="1" i="1">
                            <a:solidFill>
                              <a:schemeClr val="accent1">
                                <a:lumMod val="75000"/>
                              </a:schemeClr>
                            </a:solidFill>
                            <a:latin typeface="Cambria Math"/>
                          </a:rPr>
                        </m:ctrlPr>
                      </m:sSubPr>
                      <m:e>
                        <m:r>
                          <a:rPr lang="en-US" sz="3600" b="1" i="1">
                            <a:solidFill>
                              <a:schemeClr val="accent1">
                                <a:lumMod val="75000"/>
                              </a:schemeClr>
                            </a:solidFill>
                            <a:latin typeface="Cambria Math"/>
                          </a:rPr>
                          <m:t>𝑺</m:t>
                        </m:r>
                      </m:e>
                      <m:sub>
                        <m:r>
                          <a:rPr lang="en-US" sz="3600" b="1" i="1">
                            <a:solidFill>
                              <a:schemeClr val="accent1">
                                <a:lumMod val="75000"/>
                              </a:schemeClr>
                            </a:solidFill>
                            <a:latin typeface="Cambria Math"/>
                          </a:rPr>
                          <m:t>𝒙𝒚</m:t>
                        </m:r>
                      </m:sub>
                    </m:sSub>
                    <m:r>
                      <a:rPr lang="en-US" sz="3600" b="1" i="1">
                        <a:solidFill>
                          <a:schemeClr val="accent1">
                            <a:lumMod val="75000"/>
                          </a:schemeClr>
                        </a:solidFill>
                        <a:latin typeface="Cambria Math"/>
                      </a:rPr>
                      <m:t>=</m:t>
                    </m:r>
                    <m:f>
                      <m:fPr>
                        <m:ctrlPr>
                          <a:rPr lang="en-US" sz="3600" b="1" i="1">
                            <a:solidFill>
                              <a:schemeClr val="accent1">
                                <a:lumMod val="75000"/>
                              </a:schemeClr>
                            </a:solidFill>
                            <a:latin typeface="Cambria Math"/>
                          </a:rPr>
                        </m:ctrlPr>
                      </m:fPr>
                      <m:num>
                        <m:nary>
                          <m:naryPr>
                            <m:chr m:val="∑"/>
                            <m:limLoc m:val="undOvr"/>
                            <m:subHide m:val="on"/>
                            <m:supHide m:val="on"/>
                            <m:ctrlPr>
                              <a:rPr lang="en-US" sz="3600" b="1" i="1">
                                <a:solidFill>
                                  <a:schemeClr val="accent1">
                                    <a:lumMod val="75000"/>
                                  </a:schemeClr>
                                </a:solidFill>
                                <a:latin typeface="Cambria Math"/>
                              </a:rPr>
                            </m:ctrlPr>
                          </m:naryPr>
                          <m:sub/>
                          <m:sup/>
                          <m:e>
                            <m:r>
                              <a:rPr lang="en-US" sz="3600" b="1" i="1">
                                <a:solidFill>
                                  <a:schemeClr val="accent1">
                                    <a:lumMod val="75000"/>
                                  </a:schemeClr>
                                </a:solidFill>
                                <a:latin typeface="Cambria Math"/>
                              </a:rPr>
                              <m:t>(</m:t>
                            </m:r>
                            <m:r>
                              <a:rPr lang="en-US" sz="3600" b="1" i="1">
                                <a:solidFill>
                                  <a:schemeClr val="accent1">
                                    <a:lumMod val="75000"/>
                                  </a:schemeClr>
                                </a:solidFill>
                                <a:latin typeface="Cambria Math"/>
                              </a:rPr>
                              <m:t>𝒙</m:t>
                            </m:r>
                            <m:r>
                              <a:rPr lang="en-US" sz="3600" b="1" i="1">
                                <a:solidFill>
                                  <a:schemeClr val="accent1">
                                    <a:lumMod val="75000"/>
                                  </a:schemeClr>
                                </a:solidFill>
                                <a:latin typeface="Cambria Math"/>
                              </a:rPr>
                              <m:t>−</m:t>
                            </m:r>
                            <m:acc>
                              <m:accPr>
                                <m:chr m:val="̅"/>
                                <m:ctrlPr>
                                  <a:rPr lang="en-US" sz="3600" b="1" i="1">
                                    <a:solidFill>
                                      <a:schemeClr val="accent1">
                                        <a:lumMod val="75000"/>
                                      </a:schemeClr>
                                    </a:solidFill>
                                    <a:latin typeface="Cambria Math"/>
                                  </a:rPr>
                                </m:ctrlPr>
                              </m:accPr>
                              <m:e>
                                <m:r>
                                  <a:rPr lang="en-US" sz="3600" b="1" i="1">
                                    <a:solidFill>
                                      <a:schemeClr val="accent1">
                                        <a:lumMod val="75000"/>
                                      </a:schemeClr>
                                    </a:solidFill>
                                    <a:latin typeface="Cambria Math"/>
                                  </a:rPr>
                                  <m:t>𝒙</m:t>
                                </m:r>
                              </m:e>
                            </m:acc>
                            <m:r>
                              <a:rPr lang="en-US" sz="3600" b="1" i="1">
                                <a:solidFill>
                                  <a:schemeClr val="accent1">
                                    <a:lumMod val="75000"/>
                                  </a:schemeClr>
                                </a:solidFill>
                                <a:latin typeface="Cambria Math"/>
                              </a:rPr>
                              <m:t>)(</m:t>
                            </m:r>
                            <m:r>
                              <a:rPr lang="en-US" sz="3600" b="1" i="1">
                                <a:solidFill>
                                  <a:schemeClr val="accent1">
                                    <a:lumMod val="75000"/>
                                  </a:schemeClr>
                                </a:solidFill>
                                <a:latin typeface="Cambria Math"/>
                              </a:rPr>
                              <m:t>𝒚</m:t>
                            </m:r>
                            <m:r>
                              <a:rPr lang="en-US" sz="3600" b="1" i="1">
                                <a:solidFill>
                                  <a:schemeClr val="accent1">
                                    <a:lumMod val="75000"/>
                                  </a:schemeClr>
                                </a:solidFill>
                                <a:latin typeface="Cambria Math"/>
                              </a:rPr>
                              <m:t>−</m:t>
                            </m:r>
                            <m:acc>
                              <m:accPr>
                                <m:chr m:val="̅"/>
                                <m:ctrlPr>
                                  <a:rPr lang="en-US" sz="3600" b="1" i="1">
                                    <a:solidFill>
                                      <a:schemeClr val="accent1">
                                        <a:lumMod val="75000"/>
                                      </a:schemeClr>
                                    </a:solidFill>
                                    <a:latin typeface="Cambria Math"/>
                                  </a:rPr>
                                </m:ctrlPr>
                              </m:accPr>
                              <m:e>
                                <m:r>
                                  <a:rPr lang="en-US" sz="3600" b="1" i="1">
                                    <a:solidFill>
                                      <a:schemeClr val="accent1">
                                        <a:lumMod val="75000"/>
                                      </a:schemeClr>
                                    </a:solidFill>
                                    <a:latin typeface="Cambria Math"/>
                                  </a:rPr>
                                  <m:t>𝒚</m:t>
                                </m:r>
                              </m:e>
                            </m:acc>
                            <m:r>
                              <a:rPr lang="en-US" sz="3600" b="1" i="1">
                                <a:solidFill>
                                  <a:schemeClr val="accent1">
                                    <a:lumMod val="75000"/>
                                  </a:schemeClr>
                                </a:solidFill>
                                <a:latin typeface="Cambria Math"/>
                              </a:rPr>
                              <m:t>)</m:t>
                            </m:r>
                          </m:e>
                        </m:nary>
                      </m:num>
                      <m:den>
                        <m:r>
                          <a:rPr lang="en-US" sz="3600" b="1" i="1">
                            <a:solidFill>
                              <a:schemeClr val="accent1">
                                <a:lumMod val="75000"/>
                              </a:schemeClr>
                            </a:solidFill>
                            <a:latin typeface="Cambria Math"/>
                          </a:rPr>
                          <m:t>𝒏</m:t>
                        </m:r>
                      </m:den>
                    </m:f>
                  </m:oMath>
                </a14:m>
                <a:endParaRPr lang="en-US" sz="3600" b="1" dirty="0">
                  <a:solidFill>
                    <a:schemeClr val="accent1">
                      <a:lumMod val="75000"/>
                    </a:schemeClr>
                  </a:solidFill>
                </a:endParaRPr>
              </a:p>
            </p:txBody>
          </p:sp>
        </mc:Choice>
        <mc:Fallback xmlns="">
          <p:sp>
            <p:nvSpPr>
              <p:cNvPr id="12" name="مستطيل مستدير الزوايا 11"/>
              <p:cNvSpPr>
                <a:spLocks noRot="1" noChangeAspect="1" noMove="1" noResize="1" noEditPoints="1" noAdjustHandles="1" noChangeArrowheads="1" noChangeShapeType="1" noTextEdit="1"/>
              </p:cNvSpPr>
              <p:nvPr/>
            </p:nvSpPr>
            <p:spPr>
              <a:xfrm>
                <a:off x="179512" y="4509120"/>
                <a:ext cx="8892480" cy="2016224"/>
              </a:xfrm>
              <a:prstGeom prst="roundRect">
                <a:avLst/>
              </a:prstGeom>
              <a:blipFill rotWithShape="1">
                <a:blip r:embed="rId5"/>
                <a:stretch>
                  <a:fillRect/>
                </a:stretch>
              </a:blipFill>
            </p:spPr>
            <p:txBody>
              <a:bodyPr/>
              <a:lstStyle/>
              <a:p>
                <a:r>
                  <a:rPr lang="ar-SA">
                    <a:noFill/>
                  </a:rPr>
                  <a:t> </a:t>
                </a:r>
              </a:p>
            </p:txBody>
          </p:sp>
        </mc:Fallback>
      </mc:AlternateContent>
      <p:sp>
        <p:nvSpPr>
          <p:cNvPr id="13" name="مستطيل 12"/>
          <p:cNvSpPr/>
          <p:nvPr/>
        </p:nvSpPr>
        <p:spPr>
          <a:xfrm>
            <a:off x="4553744" y="404664"/>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التغاير</a:t>
            </a:r>
            <a:endParaRPr lang="en-US" sz="1600" b="1" dirty="0">
              <a:ea typeface="Calibri"/>
              <a:cs typeface="Arial"/>
            </a:endParaRPr>
          </a:p>
        </p:txBody>
      </p:sp>
    </p:spTree>
    <p:extLst>
      <p:ext uri="{BB962C8B-B14F-4D97-AF65-F5344CB8AC3E}">
        <p14:creationId xmlns:p14="http://schemas.microsoft.com/office/powerpoint/2010/main" val="3164578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ستطيل 1"/>
              <p:cNvSpPr/>
              <p:nvPr/>
            </p:nvSpPr>
            <p:spPr>
              <a:xfrm>
                <a:off x="539552" y="1628800"/>
                <a:ext cx="8064896" cy="14244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SA" sz="2800" dirty="0" smtClean="0"/>
                  <a:t>التباين حالة خاصة من التغاير: </a:t>
                </a:r>
                <a:endParaRPr lang="en-US" sz="2800" dirty="0"/>
              </a:p>
              <a:p>
                <a:r>
                  <a:rPr lang="ar-SA" sz="2800" dirty="0"/>
                  <a:t>مدى التباين من صفر إلى مالا نهاية            </a:t>
                </a:r>
                <a14:m>
                  <m:oMath xmlns:m="http://schemas.openxmlformats.org/officeDocument/2006/math">
                    <m:r>
                      <a:rPr lang="en-US" sz="2800">
                        <a:latin typeface="Cambria Math"/>
                      </a:rPr>
                      <m:t>0</m:t>
                    </m:r>
                    <m:r>
                      <a:rPr lang="ar-SA" sz="2800">
                        <a:latin typeface="Cambria Math"/>
                      </a:rPr>
                      <m:t>≤</m:t>
                    </m:r>
                    <m:sSubSup>
                      <m:sSubSupPr>
                        <m:ctrlPr>
                          <a:rPr lang="en-US" sz="2800" i="1">
                            <a:latin typeface="Cambria Math"/>
                          </a:rPr>
                        </m:ctrlPr>
                      </m:sSubSupPr>
                      <m:e>
                        <m:r>
                          <a:rPr lang="en-US" sz="2800" i="1">
                            <a:latin typeface="Cambria Math"/>
                          </a:rPr>
                          <m:t>𝜎</m:t>
                        </m:r>
                      </m:e>
                      <m:sub>
                        <m:r>
                          <a:rPr lang="en-US" sz="2800" i="1">
                            <a:latin typeface="Cambria Math"/>
                          </a:rPr>
                          <m:t>𝑥</m:t>
                        </m:r>
                      </m:sub>
                      <m:sup>
                        <m:r>
                          <a:rPr lang="en-US" sz="2800" i="1">
                            <a:latin typeface="Cambria Math"/>
                          </a:rPr>
                          <m:t>2</m:t>
                        </m:r>
                      </m:sup>
                    </m:sSubSup>
                    <m:r>
                      <a:rPr lang="en-US" sz="2800" i="1">
                        <a:latin typeface="Cambria Math"/>
                      </a:rPr>
                      <m:t>≤∞</m:t>
                    </m:r>
                  </m:oMath>
                </a14:m>
                <a:endParaRPr lang="en-US" sz="2800" dirty="0"/>
              </a:p>
              <a:p>
                <a:r>
                  <a:rPr lang="ar-SA" sz="2800" dirty="0"/>
                  <a:t>مدى التغاير من ما لا نهاية إلى ما لا نهاية     </a:t>
                </a:r>
                <a14:m>
                  <m:oMath xmlns:m="http://schemas.openxmlformats.org/officeDocument/2006/math">
                    <m:r>
                      <a:rPr lang="ar-SA" sz="2800">
                        <a:latin typeface="Cambria Math"/>
                      </a:rPr>
                      <m:t>∞≤</m:t>
                    </m:r>
                    <m:sSubSup>
                      <m:sSubSupPr>
                        <m:ctrlPr>
                          <a:rPr lang="en-US" sz="2800" i="1">
                            <a:latin typeface="Cambria Math"/>
                          </a:rPr>
                        </m:ctrlPr>
                      </m:sSubSupPr>
                      <m:e>
                        <m:r>
                          <a:rPr lang="en-US" sz="2800" i="1">
                            <a:latin typeface="Cambria Math"/>
                          </a:rPr>
                          <m:t>𝜎</m:t>
                        </m:r>
                      </m:e>
                      <m:sub>
                        <m:r>
                          <a:rPr lang="en-US" sz="2800" i="1">
                            <a:latin typeface="Cambria Math"/>
                          </a:rPr>
                          <m:t>𝑥</m:t>
                        </m:r>
                        <m:r>
                          <a:rPr lang="en-US" sz="2800" b="0" i="1" smtClean="0">
                            <a:latin typeface="Cambria Math"/>
                          </a:rPr>
                          <m:t>𝑦</m:t>
                        </m:r>
                      </m:sub>
                      <m:sup/>
                    </m:sSubSup>
                    <m:r>
                      <a:rPr lang="en-US" sz="2800" i="1">
                        <a:latin typeface="Cambria Math"/>
                      </a:rPr>
                      <m:t>≤∞</m:t>
                    </m:r>
                  </m:oMath>
                </a14:m>
                <a:endParaRPr lang="en-US" sz="2800" dirty="0"/>
              </a:p>
            </p:txBody>
          </p:sp>
        </mc:Choice>
        <mc:Fallback xmlns="">
          <p:sp>
            <p:nvSpPr>
              <p:cNvPr id="2" name="مستطيل 1"/>
              <p:cNvSpPr>
                <a:spLocks noRot="1" noChangeAspect="1" noMove="1" noResize="1" noEditPoints="1" noAdjustHandles="1" noChangeArrowheads="1" noChangeShapeType="1" noTextEdit="1"/>
              </p:cNvSpPr>
              <p:nvPr/>
            </p:nvSpPr>
            <p:spPr>
              <a:xfrm>
                <a:off x="539552" y="1628800"/>
                <a:ext cx="8064896" cy="1424429"/>
              </a:xfrm>
              <a:prstGeom prst="rect">
                <a:avLst/>
              </a:prstGeom>
              <a:blipFill rotWithShape="1">
                <a:blip r:embed="rId2"/>
                <a:stretch>
                  <a:fillRect/>
                </a:stretch>
              </a:blipFill>
            </p:spPr>
            <p:txBody>
              <a:bodyPr/>
              <a:lstStyle/>
              <a:p>
                <a:r>
                  <a:rPr lang="ar-SA">
                    <a:noFill/>
                  </a:rPr>
                  <a:t> </a:t>
                </a:r>
              </a:p>
            </p:txBody>
          </p:sp>
        </mc:Fallback>
      </mc:AlternateContent>
      <p:sp>
        <p:nvSpPr>
          <p:cNvPr id="3" name="مستطيل 2"/>
          <p:cNvSpPr/>
          <p:nvPr/>
        </p:nvSpPr>
        <p:spPr>
          <a:xfrm>
            <a:off x="539552" y="4509120"/>
            <a:ext cx="8064896"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ar-SA" sz="3200" b="1" dirty="0">
                <a:solidFill>
                  <a:schemeClr val="accent1">
                    <a:lumMod val="75000"/>
                  </a:schemeClr>
                </a:solidFill>
              </a:rPr>
              <a:t>مجموع التباين داخل كل متغير  مع التباين بين المتغيرين يسمى  (التباين </a:t>
            </a:r>
            <a:r>
              <a:rPr lang="ar-SA" sz="3200" b="1" dirty="0" smtClean="0">
                <a:solidFill>
                  <a:schemeClr val="accent1">
                    <a:lumMod val="75000"/>
                  </a:schemeClr>
                </a:solidFill>
              </a:rPr>
              <a:t>الكلي)</a:t>
            </a:r>
            <a:endParaRPr lang="en-US" sz="3200" b="1" dirty="0">
              <a:solidFill>
                <a:schemeClr val="accent1">
                  <a:lumMod val="75000"/>
                </a:schemeClr>
              </a:solidFill>
            </a:endParaRPr>
          </a:p>
        </p:txBody>
      </p:sp>
      <p:sp>
        <p:nvSpPr>
          <p:cNvPr id="4" name="مستطيل 3"/>
          <p:cNvSpPr/>
          <p:nvPr/>
        </p:nvSpPr>
        <p:spPr>
          <a:xfrm>
            <a:off x="4553744" y="404664"/>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التغاير</a:t>
            </a:r>
            <a:endParaRPr lang="en-US" sz="1600" b="1" dirty="0">
              <a:ea typeface="Calibri"/>
              <a:cs typeface="Arial"/>
            </a:endParaRPr>
          </a:p>
        </p:txBody>
      </p:sp>
    </p:spTree>
    <p:extLst>
      <p:ext uri="{BB962C8B-B14F-4D97-AF65-F5344CB8AC3E}">
        <p14:creationId xmlns:p14="http://schemas.microsoft.com/office/powerpoint/2010/main" val="3798971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1412776"/>
            <a:ext cx="7632848"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ar-SA" sz="3200" b="1" dirty="0" smtClean="0"/>
              <a:t>المتغير</a:t>
            </a:r>
            <a:r>
              <a:rPr lang="en-US" sz="3200" b="1" dirty="0" smtClean="0"/>
              <a:t>x</a:t>
            </a:r>
            <a:r>
              <a:rPr lang="ar-SA" sz="3200" b="1" dirty="0" smtClean="0"/>
              <a:t>  :   </a:t>
            </a:r>
            <a:r>
              <a:rPr lang="en-US" sz="3200" b="1" dirty="0" smtClean="0"/>
              <a:t>5 </a:t>
            </a:r>
            <a:r>
              <a:rPr lang="en-US" sz="3200" b="1" dirty="0"/>
              <a:t>, 6 , 8 , 10 , 12 , 14 , </a:t>
            </a:r>
            <a:r>
              <a:rPr lang="en-US" sz="3200" b="1" dirty="0" smtClean="0"/>
              <a:t>15</a:t>
            </a:r>
            <a:endParaRPr lang="en-US" sz="3200" b="1" dirty="0"/>
          </a:p>
          <a:p>
            <a:r>
              <a:rPr lang="ar-SA" sz="3200" b="1" dirty="0"/>
              <a:t> </a:t>
            </a:r>
            <a:endParaRPr lang="en-US" sz="3200" b="1" dirty="0"/>
          </a:p>
          <a:p>
            <a:r>
              <a:rPr lang="ar-SA" sz="3200" b="1" dirty="0" smtClean="0"/>
              <a:t>المتغير</a:t>
            </a:r>
            <a:r>
              <a:rPr lang="en-US" sz="3200" b="1" dirty="0" smtClean="0"/>
              <a:t>y</a:t>
            </a:r>
            <a:r>
              <a:rPr lang="ar-SA" sz="3200" b="1" dirty="0" smtClean="0"/>
              <a:t>  </a:t>
            </a:r>
            <a:r>
              <a:rPr lang="ar-SA" sz="3200" b="1" dirty="0"/>
              <a:t>: </a:t>
            </a:r>
            <a:r>
              <a:rPr lang="en-US" sz="3200" b="1" dirty="0" smtClean="0"/>
              <a:t>1 </a:t>
            </a:r>
            <a:r>
              <a:rPr lang="en-US" sz="3200" b="1" dirty="0"/>
              <a:t>, 2 , 5 , 10 , 15 , 18 , </a:t>
            </a:r>
            <a:r>
              <a:rPr lang="en-US" sz="3200" b="1" dirty="0" smtClean="0"/>
              <a:t>19</a:t>
            </a:r>
            <a:endParaRPr lang="en-US" sz="3200" b="1" dirty="0"/>
          </a:p>
        </p:txBody>
      </p:sp>
      <p:sp>
        <p:nvSpPr>
          <p:cNvPr id="3" name="مستطيل 2"/>
          <p:cNvSpPr/>
          <p:nvPr/>
        </p:nvSpPr>
        <p:spPr>
          <a:xfrm>
            <a:off x="4553744" y="404664"/>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التغاير</a:t>
            </a:r>
            <a:endParaRPr lang="en-US" sz="1600" b="1" dirty="0">
              <a:ea typeface="Calibri"/>
              <a:cs typeface="Arial"/>
            </a:endParaRPr>
          </a:p>
        </p:txBody>
      </p:sp>
      <p:sp>
        <p:nvSpPr>
          <p:cNvPr id="5" name="مستطيل 4"/>
          <p:cNvSpPr/>
          <p:nvPr/>
        </p:nvSpPr>
        <p:spPr>
          <a:xfrm>
            <a:off x="755576" y="3212976"/>
            <a:ext cx="7632848"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200" b="1" dirty="0" smtClean="0"/>
              <a:t>المطلوب:</a:t>
            </a:r>
          </a:p>
          <a:p>
            <a:r>
              <a:rPr lang="ar-SA" sz="3200" b="1" dirty="0" smtClean="0"/>
              <a:t>- تباين المتغير </a:t>
            </a:r>
            <a:r>
              <a:rPr lang="en-US" sz="3200" b="1" dirty="0" smtClean="0"/>
              <a:t>X</a:t>
            </a:r>
            <a:r>
              <a:rPr lang="ar-SA" sz="3200" b="1" dirty="0" smtClean="0"/>
              <a:t> </a:t>
            </a:r>
          </a:p>
          <a:p>
            <a:r>
              <a:rPr lang="ar-SA" sz="3200" b="1" dirty="0" smtClean="0"/>
              <a:t>- تباين المتغير </a:t>
            </a:r>
            <a:r>
              <a:rPr lang="en-US" sz="3200" b="1" dirty="0" smtClean="0"/>
              <a:t>y</a:t>
            </a:r>
            <a:r>
              <a:rPr lang="ar-SA" sz="3200" b="1" dirty="0" smtClean="0"/>
              <a:t> </a:t>
            </a:r>
          </a:p>
          <a:p>
            <a:r>
              <a:rPr lang="ar-SA" sz="3200" b="1" dirty="0" smtClean="0"/>
              <a:t>- تغاير </a:t>
            </a:r>
            <a:r>
              <a:rPr lang="en-US" sz="3200" b="1" dirty="0" err="1" smtClean="0"/>
              <a:t>xy</a:t>
            </a:r>
            <a:endParaRPr lang="en-US" sz="3200" b="1" dirty="0" smtClean="0"/>
          </a:p>
        </p:txBody>
      </p:sp>
    </p:spTree>
    <p:extLst>
      <p:ext uri="{BB962C8B-B14F-4D97-AF65-F5344CB8AC3E}">
        <p14:creationId xmlns:p14="http://schemas.microsoft.com/office/powerpoint/2010/main" val="2441524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589205798"/>
              </p:ext>
            </p:extLst>
          </p:nvPr>
        </p:nvGraphicFramePr>
        <p:xfrm>
          <a:off x="2169477" y="3221350"/>
          <a:ext cx="5498867" cy="1359778"/>
        </p:xfrm>
        <a:graphic>
          <a:graphicData uri="http://schemas.openxmlformats.org/drawingml/2006/table">
            <a:tbl>
              <a:tblPr rtl="1" firstRow="1" firstCol="1" lastRow="1" lastCol="1" bandRow="1" bandCol="1">
                <a:tableStyleId>{2D5ABB26-0587-4C30-8999-92F81FD0307C}</a:tableStyleId>
              </a:tblPr>
              <a:tblGrid>
                <a:gridCol w="1835090"/>
                <a:gridCol w="3501217"/>
                <a:gridCol w="162560"/>
              </a:tblGrid>
              <a:tr h="679889">
                <a:tc rowSpan="2">
                  <a:txBody>
                    <a:bodyPr/>
                    <a:lstStyle/>
                    <a:p>
                      <a:pPr algn="l" rtl="1">
                        <a:lnSpc>
                          <a:spcPct val="115000"/>
                        </a:lnSpc>
                        <a:spcAft>
                          <a:spcPts val="0"/>
                        </a:spcAft>
                      </a:pPr>
                      <a:r>
                        <a:rPr lang="ar-SA" sz="2000" b="1" dirty="0">
                          <a:solidFill>
                            <a:schemeClr val="tx2">
                              <a:lumMod val="75000"/>
                            </a:schemeClr>
                          </a:solidFill>
                          <a:effectLst/>
                        </a:rPr>
                        <a:t>معامل الالتواء =</a:t>
                      </a:r>
                      <a:endParaRPr lang="en-US" sz="2800" b="1" dirty="0">
                        <a:solidFill>
                          <a:schemeClr val="tx2">
                            <a:lumMod val="75000"/>
                          </a:schemeClr>
                        </a:solidFill>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2000" b="1" dirty="0">
                          <a:solidFill>
                            <a:schemeClr val="tx2">
                              <a:lumMod val="75000"/>
                            </a:schemeClr>
                          </a:solidFill>
                          <a:effectLst/>
                        </a:rPr>
                        <a:t>المتوسط - المنوال</a:t>
                      </a:r>
                      <a:endParaRPr lang="en-US" sz="2800" b="1" dirty="0">
                        <a:solidFill>
                          <a:schemeClr val="tx2">
                            <a:lumMod val="75000"/>
                          </a:schemeClr>
                        </a:solidFill>
                        <a:effectLst/>
                        <a:latin typeface="Calibri"/>
                        <a:ea typeface="Calibri"/>
                        <a:cs typeface="Arial"/>
                      </a:endParaRPr>
                    </a:p>
                  </a:txBody>
                  <a:tcPr marL="68580" marR="68580" marT="0" marB="0" anchor="ctr">
                    <a:lnB w="12700" cap="flat" cmpd="sng" algn="ctr">
                      <a:solidFill>
                        <a:schemeClr val="tx1"/>
                      </a:solidFill>
                      <a:prstDash val="solid"/>
                      <a:round/>
                      <a:headEnd type="none" w="med" len="med"/>
                      <a:tailEnd type="none" w="med" len="med"/>
                    </a:lnB>
                  </a:tcPr>
                </a:tc>
                <a:tc rowSpan="2">
                  <a:txBody>
                    <a:bodyPr/>
                    <a:lstStyle/>
                    <a:p>
                      <a:pPr algn="ctr" rtl="1">
                        <a:lnSpc>
                          <a:spcPct val="115000"/>
                        </a:lnSpc>
                        <a:spcAft>
                          <a:spcPts val="0"/>
                        </a:spcAft>
                      </a:pPr>
                      <a:r>
                        <a:rPr lang="ar-SA" sz="2000" b="1">
                          <a:solidFill>
                            <a:schemeClr val="tx2">
                              <a:lumMod val="75000"/>
                            </a:schemeClr>
                          </a:solidFill>
                          <a:effectLst/>
                        </a:rPr>
                        <a:t> </a:t>
                      </a:r>
                      <a:endParaRPr lang="en-US" sz="2800" b="1">
                        <a:solidFill>
                          <a:schemeClr val="tx2">
                            <a:lumMod val="75000"/>
                          </a:schemeClr>
                        </a:solidFill>
                        <a:effectLst/>
                        <a:latin typeface="Calibri"/>
                        <a:ea typeface="Calibri"/>
                        <a:cs typeface="Arial"/>
                      </a:endParaRPr>
                    </a:p>
                  </a:txBody>
                  <a:tcPr marL="68580" marR="68580" marT="0" marB="0" anchor="ctr"/>
                </a:tc>
              </a:tr>
              <a:tr h="679889">
                <a:tc vMerge="1">
                  <a:txBody>
                    <a:bodyPr/>
                    <a:lstStyle/>
                    <a:p>
                      <a:pPr rtl="1"/>
                      <a:endParaRPr lang="ar-SA"/>
                    </a:p>
                  </a:txBody>
                  <a:tcPr/>
                </a:tc>
                <a:tc>
                  <a:txBody>
                    <a:bodyPr/>
                    <a:lstStyle/>
                    <a:p>
                      <a:pPr algn="ctr" rtl="1">
                        <a:lnSpc>
                          <a:spcPct val="115000"/>
                        </a:lnSpc>
                        <a:spcAft>
                          <a:spcPts val="0"/>
                        </a:spcAft>
                      </a:pPr>
                      <a:r>
                        <a:rPr lang="ar-SA" sz="2000" b="1" dirty="0">
                          <a:solidFill>
                            <a:schemeClr val="tx2">
                              <a:lumMod val="75000"/>
                            </a:schemeClr>
                          </a:solidFill>
                          <a:effectLst/>
                        </a:rPr>
                        <a:t>الانحراف المعياري</a:t>
                      </a:r>
                      <a:endParaRPr lang="en-US" sz="2800" b="1" dirty="0">
                        <a:solidFill>
                          <a:schemeClr val="tx2">
                            <a:lumMod val="75000"/>
                          </a:schemeClr>
                        </a:solidFill>
                        <a:effectLst/>
                        <a:latin typeface="Calibri"/>
                        <a:ea typeface="Calibri"/>
                        <a:cs typeface="Arial"/>
                      </a:endParaRPr>
                    </a:p>
                  </a:txBody>
                  <a:tcPr marL="68580" marR="68580" marT="0" marB="0" anchor="ctr">
                    <a:lnT w="12700" cap="flat" cmpd="sng" algn="ctr">
                      <a:solidFill>
                        <a:schemeClr val="tx1"/>
                      </a:solidFill>
                      <a:prstDash val="solid"/>
                      <a:round/>
                      <a:headEnd type="none" w="med" len="med"/>
                      <a:tailEnd type="none" w="med" len="med"/>
                    </a:lnT>
                  </a:tcPr>
                </a:tc>
                <a:tc vMerge="1">
                  <a:txBody>
                    <a:bodyPr/>
                    <a:lstStyle/>
                    <a:p>
                      <a:pPr rtl="1"/>
                      <a:endParaRPr lang="ar-SA"/>
                    </a:p>
                  </a:txBody>
                  <a:tcPr/>
                </a:tc>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val="257615498"/>
              </p:ext>
            </p:extLst>
          </p:nvPr>
        </p:nvGraphicFramePr>
        <p:xfrm>
          <a:off x="1979712" y="5045238"/>
          <a:ext cx="5526574" cy="854576"/>
        </p:xfrm>
        <a:graphic>
          <a:graphicData uri="http://schemas.openxmlformats.org/drawingml/2006/table">
            <a:tbl>
              <a:tblPr rtl="1" firstRow="1" firstCol="1" lastRow="1" lastCol="1" bandRow="1" bandCol="1">
                <a:tableStyleId>{2D5ABB26-0587-4C30-8999-92F81FD0307C}</a:tableStyleId>
              </a:tblPr>
              <a:tblGrid>
                <a:gridCol w="1914496"/>
                <a:gridCol w="3430975"/>
                <a:gridCol w="181103"/>
              </a:tblGrid>
              <a:tr h="504056">
                <a:tc rowSpan="2">
                  <a:txBody>
                    <a:bodyPr/>
                    <a:lstStyle/>
                    <a:p>
                      <a:pPr algn="l" rtl="1">
                        <a:lnSpc>
                          <a:spcPct val="115000"/>
                        </a:lnSpc>
                        <a:spcAft>
                          <a:spcPts val="0"/>
                        </a:spcAft>
                      </a:pPr>
                      <a:r>
                        <a:rPr lang="ar-SA" sz="2000" b="1" dirty="0">
                          <a:solidFill>
                            <a:schemeClr val="tx2">
                              <a:lumMod val="75000"/>
                            </a:schemeClr>
                          </a:solidFill>
                          <a:effectLst/>
                        </a:rPr>
                        <a:t>معامل الالتواء =</a:t>
                      </a:r>
                      <a:endParaRPr lang="en-US" sz="2800" b="1" dirty="0">
                        <a:solidFill>
                          <a:schemeClr val="tx2">
                            <a:lumMod val="75000"/>
                          </a:schemeClr>
                        </a:solidFill>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000" b="1" dirty="0" smtClean="0">
                          <a:solidFill>
                            <a:schemeClr val="tx2">
                              <a:lumMod val="75000"/>
                            </a:schemeClr>
                          </a:solidFill>
                          <a:effectLst/>
                        </a:rPr>
                        <a:t>(</a:t>
                      </a:r>
                      <a:r>
                        <a:rPr lang="ar-SA" sz="2000" b="1" dirty="0" smtClean="0">
                          <a:solidFill>
                            <a:schemeClr val="tx2">
                              <a:lumMod val="75000"/>
                            </a:schemeClr>
                          </a:solidFill>
                          <a:effectLst/>
                        </a:rPr>
                        <a:t>3(المتوسط </a:t>
                      </a:r>
                      <a:r>
                        <a:rPr lang="ar-SA" sz="2000" b="1" dirty="0">
                          <a:solidFill>
                            <a:schemeClr val="tx2">
                              <a:lumMod val="75000"/>
                            </a:schemeClr>
                          </a:solidFill>
                          <a:effectLst/>
                        </a:rPr>
                        <a:t>– </a:t>
                      </a:r>
                      <a:r>
                        <a:rPr lang="ar-SA" sz="2000" b="1" dirty="0" smtClean="0">
                          <a:solidFill>
                            <a:schemeClr val="tx2">
                              <a:lumMod val="75000"/>
                            </a:schemeClr>
                          </a:solidFill>
                          <a:effectLst/>
                        </a:rPr>
                        <a:t>الوسيط</a:t>
                      </a:r>
                      <a:endParaRPr lang="en-US" sz="2800" b="1" dirty="0">
                        <a:solidFill>
                          <a:schemeClr val="tx2">
                            <a:lumMod val="75000"/>
                          </a:schemeClr>
                        </a:solidFill>
                        <a:effectLst/>
                        <a:latin typeface="Calibri"/>
                        <a:ea typeface="Calibri"/>
                        <a:cs typeface="Arial"/>
                      </a:endParaRPr>
                    </a:p>
                  </a:txBody>
                  <a:tcPr marL="68580" marR="68580" marT="0" marB="0" anchor="ctr">
                    <a:lnB w="12700" cap="flat" cmpd="sng" algn="ctr">
                      <a:solidFill>
                        <a:schemeClr val="tx1"/>
                      </a:solidFill>
                      <a:prstDash val="solid"/>
                      <a:round/>
                      <a:headEnd type="none" w="med" len="med"/>
                      <a:tailEnd type="none" w="med" len="med"/>
                    </a:lnB>
                  </a:tcPr>
                </a:tc>
                <a:tc rowSpan="2">
                  <a:txBody>
                    <a:bodyPr/>
                    <a:lstStyle/>
                    <a:p>
                      <a:pPr algn="ctr" rtl="1">
                        <a:lnSpc>
                          <a:spcPct val="115000"/>
                        </a:lnSpc>
                        <a:spcAft>
                          <a:spcPts val="0"/>
                        </a:spcAft>
                      </a:pPr>
                      <a:endParaRPr lang="en-US" sz="2800" b="1" dirty="0">
                        <a:solidFill>
                          <a:schemeClr val="tx2">
                            <a:lumMod val="75000"/>
                          </a:schemeClr>
                        </a:solidFill>
                        <a:effectLst/>
                        <a:latin typeface="Calibri"/>
                        <a:ea typeface="Calibri"/>
                        <a:cs typeface="Arial"/>
                      </a:endParaRPr>
                    </a:p>
                  </a:txBody>
                  <a:tcPr marL="68580" marR="68580" marT="0" marB="0" anchor="ctr"/>
                </a:tc>
              </a:tr>
              <a:tr h="307419">
                <a:tc vMerge="1">
                  <a:txBody>
                    <a:bodyPr/>
                    <a:lstStyle/>
                    <a:p>
                      <a:pPr rtl="1"/>
                      <a:endParaRPr lang="ar-SA"/>
                    </a:p>
                  </a:txBody>
                  <a:tcPr/>
                </a:tc>
                <a:tc>
                  <a:txBody>
                    <a:bodyPr/>
                    <a:lstStyle/>
                    <a:p>
                      <a:pPr algn="ctr" rtl="1">
                        <a:lnSpc>
                          <a:spcPct val="115000"/>
                        </a:lnSpc>
                        <a:spcAft>
                          <a:spcPts val="0"/>
                        </a:spcAft>
                      </a:pPr>
                      <a:r>
                        <a:rPr lang="ar-SA" sz="2000" b="1" dirty="0">
                          <a:solidFill>
                            <a:schemeClr val="tx2">
                              <a:lumMod val="75000"/>
                            </a:schemeClr>
                          </a:solidFill>
                          <a:effectLst/>
                        </a:rPr>
                        <a:t>الانحراف المعياري</a:t>
                      </a:r>
                      <a:endParaRPr lang="en-US" sz="2800" b="1" dirty="0">
                        <a:solidFill>
                          <a:schemeClr val="tx2">
                            <a:lumMod val="75000"/>
                          </a:schemeClr>
                        </a:solidFill>
                        <a:effectLst/>
                        <a:latin typeface="Calibri"/>
                        <a:ea typeface="Calibri"/>
                        <a:cs typeface="Arial"/>
                      </a:endParaRPr>
                    </a:p>
                  </a:txBody>
                  <a:tcPr marL="68580" marR="68580" marT="0" marB="0" anchor="ctr">
                    <a:lnT w="12700" cap="flat" cmpd="sng" algn="ctr">
                      <a:solidFill>
                        <a:schemeClr val="tx1"/>
                      </a:solidFill>
                      <a:prstDash val="solid"/>
                      <a:round/>
                      <a:headEnd type="none" w="med" len="med"/>
                      <a:tailEnd type="none" w="med" len="med"/>
                    </a:lnT>
                  </a:tcPr>
                </a:tc>
                <a:tc vMerge="1">
                  <a:txBody>
                    <a:bodyPr/>
                    <a:lstStyle/>
                    <a:p>
                      <a:pPr rtl="1"/>
                      <a:endParaRPr lang="ar-SA"/>
                    </a:p>
                  </a:txBody>
                  <a:tcPr/>
                </a:tc>
              </a:tr>
            </a:tbl>
          </a:graphicData>
        </a:graphic>
      </p:graphicFrame>
      <p:sp>
        <p:nvSpPr>
          <p:cNvPr id="4" name="Rectangle 1"/>
          <p:cNvSpPr>
            <a:spLocks noChangeArrowheads="1"/>
          </p:cNvSpPr>
          <p:nvPr/>
        </p:nvSpPr>
        <p:spPr bwMode="auto">
          <a:xfrm>
            <a:off x="683568" y="1667272"/>
            <a:ext cx="7704856" cy="1323439"/>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8900000" scaled="1"/>
            <a:tileRect/>
          </a:gradFill>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يبين الالتواء مدى انحراف التوزيع عن التوزيع المتماثل. ويكون التوزيع ملتويا عندما لا تتساوي كثافة التكرارات على جانبي المتوسط. فإذا كان ذيل التوزيع في الطرف  الأيمن كان التوزيع ملتويا لليمين، وإذا كان ذيل التوزيع في الطرف الأيسر كان التوزيع ملتويا لليسار. وتستخدم عدة معادلات لقياس الالتواء </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ستطيل 6"/>
          <p:cNvSpPr/>
          <p:nvPr/>
        </p:nvSpPr>
        <p:spPr>
          <a:xfrm>
            <a:off x="4553744" y="836712"/>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الالتواء</a:t>
            </a:r>
            <a:endParaRPr lang="en-US" sz="1600" b="1" dirty="0">
              <a:ea typeface="Calibri"/>
              <a:cs typeface="Arial"/>
            </a:endParaRPr>
          </a:p>
        </p:txBody>
      </p:sp>
    </p:spTree>
    <p:extLst>
      <p:ext uri="{BB962C8B-B14F-4D97-AF65-F5344CB8AC3E}">
        <p14:creationId xmlns:p14="http://schemas.microsoft.com/office/powerpoint/2010/main" val="1590430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www.miracosta.edu/Home/rmorrissette/bellshapedcurve.gif"/>
          <p:cNvPicPr/>
          <p:nvPr/>
        </p:nvPicPr>
        <p:blipFill>
          <a:blip r:embed="rId2">
            <a:extLst>
              <a:ext uri="{28A0092B-C50C-407E-A947-70E740481C1C}">
                <a14:useLocalDpi xmlns:a14="http://schemas.microsoft.com/office/drawing/2010/main" val="0"/>
              </a:ext>
            </a:extLst>
          </a:blip>
          <a:srcRect/>
          <a:stretch>
            <a:fillRect/>
          </a:stretch>
        </p:blipFill>
        <p:spPr bwMode="auto">
          <a:xfrm>
            <a:off x="797560" y="2060848"/>
            <a:ext cx="7590864" cy="4242906"/>
          </a:xfrm>
          <a:prstGeom prst="rect">
            <a:avLst/>
          </a:prstGeom>
          <a:noFill/>
          <a:ln>
            <a:noFill/>
          </a:ln>
        </p:spPr>
      </p:pic>
      <p:sp>
        <p:nvSpPr>
          <p:cNvPr id="3" name="مستطيل 2"/>
          <p:cNvSpPr/>
          <p:nvPr/>
        </p:nvSpPr>
        <p:spPr>
          <a:xfrm>
            <a:off x="1331640" y="836712"/>
            <a:ext cx="7470576" cy="58785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العلاقة بين المتوسط والوسيط والمنوال والالتواء</a:t>
            </a:r>
            <a:endParaRPr lang="en-US" sz="1600" b="1" dirty="0">
              <a:ea typeface="Calibri"/>
              <a:cs typeface="Arial"/>
            </a:endParaRPr>
          </a:p>
        </p:txBody>
      </p:sp>
    </p:spTree>
    <p:extLst>
      <p:ext uri="{BB962C8B-B14F-4D97-AF65-F5344CB8AC3E}">
        <p14:creationId xmlns:p14="http://schemas.microsoft.com/office/powerpoint/2010/main" val="1590430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الوسط الحسابي.bmp"/>
          <p:cNvPicPr/>
          <p:nvPr/>
        </p:nvPicPr>
        <p:blipFill>
          <a:blip r:embed="rId2" cstate="print"/>
          <a:stretch>
            <a:fillRect/>
          </a:stretch>
        </p:blipFill>
        <p:spPr>
          <a:xfrm>
            <a:off x="107504" y="1844824"/>
            <a:ext cx="8856984" cy="3325590"/>
          </a:xfrm>
          <a:prstGeom prst="rect">
            <a:avLst/>
          </a:prstGeom>
        </p:spPr>
      </p:pic>
      <p:sp>
        <p:nvSpPr>
          <p:cNvPr id="4" name="مستطيل 3"/>
          <p:cNvSpPr/>
          <p:nvPr/>
        </p:nvSpPr>
        <p:spPr>
          <a:xfrm>
            <a:off x="1331640" y="836712"/>
            <a:ext cx="7470576" cy="58785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العلاقة بين المتوسط والوسيط والمنوال والالتواء</a:t>
            </a:r>
            <a:endParaRPr lang="en-US" sz="1600" b="1" dirty="0">
              <a:ea typeface="Calibri"/>
              <a:cs typeface="Arial"/>
            </a:endParaRPr>
          </a:p>
        </p:txBody>
      </p:sp>
    </p:spTree>
    <p:extLst>
      <p:ext uri="{BB962C8B-B14F-4D97-AF65-F5344CB8AC3E}">
        <p14:creationId xmlns:p14="http://schemas.microsoft.com/office/powerpoint/2010/main" val="1590430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395536" y="332656"/>
            <a:ext cx="8208912" cy="136815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4400" b="1" dirty="0" smtClean="0">
                <a:solidFill>
                  <a:srgbClr val="00B050"/>
                </a:solidFill>
              </a:rPr>
              <a:t>الجلسة الأولى :</a:t>
            </a:r>
            <a:r>
              <a:rPr lang="ar-SA" sz="4400" b="1" dirty="0">
                <a:solidFill>
                  <a:srgbClr val="00B050"/>
                </a:solidFill>
              </a:rPr>
              <a:t> </a:t>
            </a:r>
            <a:endParaRPr lang="ar-SA" sz="4400" b="1" dirty="0" smtClean="0">
              <a:solidFill>
                <a:srgbClr val="00B050"/>
              </a:solidFill>
            </a:endParaRPr>
          </a:p>
          <a:p>
            <a:pPr algn="ctr"/>
            <a:r>
              <a:rPr lang="ar-SA" sz="4400" b="1" dirty="0" smtClean="0">
                <a:solidFill>
                  <a:srgbClr val="00B050"/>
                </a:solidFill>
              </a:rPr>
              <a:t>(مقاييس النزعة المركزية)</a:t>
            </a:r>
          </a:p>
        </p:txBody>
      </p:sp>
      <p:sp>
        <p:nvSpPr>
          <p:cNvPr id="2" name="مستطيل 1"/>
          <p:cNvSpPr/>
          <p:nvPr/>
        </p:nvSpPr>
        <p:spPr>
          <a:xfrm>
            <a:off x="111611" y="2132856"/>
            <a:ext cx="8776762" cy="4176464"/>
          </a:xfrm>
          <a:prstGeom prst="rect">
            <a:avLst/>
          </a:prstGeom>
        </p:spPr>
        <p:txBody>
          <a:bodyPr wrap="square">
            <a:noAutofit/>
          </a:bodyPr>
          <a:lstStyle/>
          <a:p>
            <a:r>
              <a:rPr lang="ar-SA" sz="3200" b="1" dirty="0">
                <a:solidFill>
                  <a:srgbClr val="FF0000"/>
                </a:solidFill>
              </a:rPr>
              <a:t>من المتوقع من الطالب في نهاية هذه الجلسة أن يكون قادرا على:</a:t>
            </a:r>
          </a:p>
          <a:p>
            <a:pPr marL="742950" indent="-742950">
              <a:buFont typeface="+mj-lt"/>
              <a:buAutoNum type="arabicPeriod"/>
            </a:pPr>
            <a:r>
              <a:rPr lang="ar-SA" sz="3200" b="1" dirty="0" smtClean="0">
                <a:solidFill>
                  <a:srgbClr val="002060"/>
                </a:solidFill>
              </a:rPr>
              <a:t>شرح معنى النزعة المركزية.</a:t>
            </a:r>
          </a:p>
          <a:p>
            <a:pPr marL="742950" indent="-742950">
              <a:buFont typeface="+mj-lt"/>
              <a:buAutoNum type="arabicPeriod"/>
            </a:pPr>
            <a:r>
              <a:rPr lang="ar-SA" sz="3200" b="1" dirty="0" smtClean="0">
                <a:solidFill>
                  <a:srgbClr val="002060"/>
                </a:solidFill>
              </a:rPr>
              <a:t>تعريف </a:t>
            </a:r>
            <a:r>
              <a:rPr lang="ar-SA" sz="3200" b="1" dirty="0">
                <a:solidFill>
                  <a:srgbClr val="002060"/>
                </a:solidFill>
              </a:rPr>
              <a:t>المتوسط الحسابي(الوسط الحسابي</a:t>
            </a:r>
            <a:r>
              <a:rPr lang="ar-SA" sz="3200" b="1" dirty="0" smtClean="0">
                <a:solidFill>
                  <a:srgbClr val="002060"/>
                </a:solidFill>
              </a:rPr>
              <a:t>).</a:t>
            </a:r>
          </a:p>
          <a:p>
            <a:pPr marL="742950" indent="-742950">
              <a:buFont typeface="+mj-lt"/>
              <a:buAutoNum type="arabicPeriod"/>
            </a:pPr>
            <a:r>
              <a:rPr lang="ar-SA" sz="3200" b="1" dirty="0" smtClean="0">
                <a:solidFill>
                  <a:srgbClr val="002060"/>
                </a:solidFill>
              </a:rPr>
              <a:t>حساب المتوسط الحسابي من البيانات</a:t>
            </a:r>
          </a:p>
          <a:p>
            <a:pPr marL="742950" indent="-742950">
              <a:buFont typeface="+mj-lt"/>
              <a:buAutoNum type="arabicPeriod"/>
            </a:pPr>
            <a:r>
              <a:rPr lang="ar-SA" sz="3200" b="1" dirty="0" smtClean="0">
                <a:solidFill>
                  <a:srgbClr val="002060"/>
                </a:solidFill>
              </a:rPr>
              <a:t>تعريف الوسيط</a:t>
            </a:r>
          </a:p>
          <a:p>
            <a:pPr marL="742950" indent="-742950">
              <a:buFont typeface="+mj-lt"/>
              <a:buAutoNum type="arabicPeriod"/>
            </a:pPr>
            <a:r>
              <a:rPr lang="ar-SA" sz="3200" b="1" dirty="0" smtClean="0">
                <a:solidFill>
                  <a:srgbClr val="002060"/>
                </a:solidFill>
              </a:rPr>
              <a:t>حساب الوسيط من البيانات</a:t>
            </a:r>
          </a:p>
          <a:p>
            <a:pPr marL="742950" indent="-742950">
              <a:buFont typeface="+mj-lt"/>
              <a:buAutoNum type="arabicPeriod"/>
            </a:pPr>
            <a:r>
              <a:rPr lang="ar-SA" sz="3200" b="1" dirty="0" smtClean="0">
                <a:solidFill>
                  <a:srgbClr val="002060"/>
                </a:solidFill>
              </a:rPr>
              <a:t>تعريف المنوال.</a:t>
            </a:r>
          </a:p>
          <a:p>
            <a:pPr marL="742950" indent="-742950">
              <a:buFont typeface="+mj-lt"/>
              <a:buAutoNum type="arabicPeriod"/>
            </a:pPr>
            <a:r>
              <a:rPr lang="ar-SA" sz="3200" b="1" dirty="0" smtClean="0">
                <a:solidFill>
                  <a:srgbClr val="002060"/>
                </a:solidFill>
              </a:rPr>
              <a:t>حساب المنوال من البيانات</a:t>
            </a:r>
          </a:p>
          <a:p>
            <a:pPr marL="742950" indent="-742950">
              <a:buFont typeface="+mj-lt"/>
              <a:buAutoNum type="arabicPeriod"/>
            </a:pPr>
            <a:endParaRPr lang="ar-SA" sz="3200" b="1" dirty="0">
              <a:solidFill>
                <a:srgbClr val="002060"/>
              </a:solidFill>
            </a:endParaRPr>
          </a:p>
        </p:txBody>
      </p:sp>
    </p:spTree>
    <p:extLst>
      <p:ext uri="{BB962C8B-B14F-4D97-AF65-F5344CB8AC3E}">
        <p14:creationId xmlns:p14="http://schemas.microsoft.com/office/powerpoint/2010/main" val="4132774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395536" y="332656"/>
            <a:ext cx="8208912" cy="136815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4400" b="1" dirty="0" smtClean="0">
                <a:solidFill>
                  <a:srgbClr val="00B050"/>
                </a:solidFill>
              </a:rPr>
              <a:t>الجلسة الأولى :</a:t>
            </a:r>
            <a:r>
              <a:rPr lang="ar-SA" sz="4400" b="1" dirty="0">
                <a:solidFill>
                  <a:srgbClr val="00B050"/>
                </a:solidFill>
              </a:rPr>
              <a:t> </a:t>
            </a:r>
            <a:endParaRPr lang="ar-SA" sz="4400" b="1" dirty="0" smtClean="0">
              <a:solidFill>
                <a:srgbClr val="00B050"/>
              </a:solidFill>
            </a:endParaRPr>
          </a:p>
          <a:p>
            <a:pPr algn="ctr"/>
            <a:r>
              <a:rPr lang="ar-SA" sz="4400" b="1" dirty="0" smtClean="0">
                <a:solidFill>
                  <a:srgbClr val="00B050"/>
                </a:solidFill>
              </a:rPr>
              <a:t>(مقاييس النزعة المركزية)</a:t>
            </a:r>
          </a:p>
        </p:txBody>
      </p:sp>
      <p:sp>
        <p:nvSpPr>
          <p:cNvPr id="2" name="مستطيل 1"/>
          <p:cNvSpPr/>
          <p:nvPr/>
        </p:nvSpPr>
        <p:spPr>
          <a:xfrm>
            <a:off x="467544" y="2132856"/>
            <a:ext cx="8136904" cy="4176464"/>
          </a:xfrm>
          <a:prstGeom prst="rect">
            <a:avLst/>
          </a:prstGeom>
        </p:spPr>
        <p:txBody>
          <a:bodyPr wrap="square">
            <a:noAutofit/>
          </a:bodyPr>
          <a:lstStyle/>
          <a:p>
            <a:r>
              <a:rPr lang="ar-SA" sz="3200" b="1" dirty="0" smtClean="0">
                <a:solidFill>
                  <a:srgbClr val="FF0000"/>
                </a:solidFill>
              </a:rPr>
              <a:t>عناصر الجلسة الأولى:                          (75 دقيقة)</a:t>
            </a:r>
            <a:endParaRPr lang="ar-SA" sz="3200" b="1" dirty="0">
              <a:solidFill>
                <a:srgbClr val="FF0000"/>
              </a:solidFill>
            </a:endParaRPr>
          </a:p>
          <a:p>
            <a:pPr marL="742950" indent="-742950">
              <a:buFont typeface="+mj-lt"/>
              <a:buAutoNum type="arabicPeriod"/>
            </a:pPr>
            <a:r>
              <a:rPr lang="ar-SA" sz="3200" b="1" dirty="0" smtClean="0">
                <a:solidFill>
                  <a:srgbClr val="002060"/>
                </a:solidFill>
              </a:rPr>
              <a:t>مفهوم النزعة المركزية.</a:t>
            </a:r>
          </a:p>
          <a:p>
            <a:pPr marL="742950" indent="-742950">
              <a:buFont typeface="+mj-lt"/>
              <a:buAutoNum type="arabicPeriod"/>
            </a:pPr>
            <a:r>
              <a:rPr lang="ar-SA" sz="3200" b="1" dirty="0" smtClean="0">
                <a:solidFill>
                  <a:srgbClr val="002060"/>
                </a:solidFill>
              </a:rPr>
              <a:t>المتوسط الحسابي (الوسط الحسابي).</a:t>
            </a:r>
          </a:p>
          <a:p>
            <a:pPr marL="742950" indent="-742950">
              <a:buFont typeface="+mj-lt"/>
              <a:buAutoNum type="arabicPeriod"/>
            </a:pPr>
            <a:r>
              <a:rPr lang="ar-SA" sz="3200" b="1" dirty="0" smtClean="0">
                <a:solidFill>
                  <a:srgbClr val="002060"/>
                </a:solidFill>
              </a:rPr>
              <a:t>الوسيط.</a:t>
            </a:r>
          </a:p>
          <a:p>
            <a:pPr marL="742950" indent="-742950">
              <a:buFont typeface="+mj-lt"/>
              <a:buAutoNum type="arabicPeriod"/>
            </a:pPr>
            <a:r>
              <a:rPr lang="ar-SA" sz="3200" b="1" dirty="0" smtClean="0">
                <a:solidFill>
                  <a:srgbClr val="002060"/>
                </a:solidFill>
              </a:rPr>
              <a:t>المنوال.</a:t>
            </a:r>
          </a:p>
          <a:p>
            <a:pPr marL="742950" indent="-742950">
              <a:buFont typeface="+mj-lt"/>
              <a:buAutoNum type="arabicPeriod"/>
            </a:pPr>
            <a:endParaRPr lang="ar-SA" sz="3200" b="1" dirty="0">
              <a:solidFill>
                <a:srgbClr val="002060"/>
              </a:solidFill>
            </a:endParaRPr>
          </a:p>
        </p:txBody>
      </p:sp>
    </p:spTree>
    <p:extLst>
      <p:ext uri="{BB962C8B-B14F-4D97-AF65-F5344CB8AC3E}">
        <p14:creationId xmlns:p14="http://schemas.microsoft.com/office/powerpoint/2010/main" val="3961057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0"/>
          <p:cNvSpPr>
            <a:spLocks noChangeArrowheads="1"/>
          </p:cNvSpPr>
          <p:nvPr/>
        </p:nvSpPr>
        <p:spPr bwMode="auto">
          <a:xfrm>
            <a:off x="395021" y="847165"/>
            <a:ext cx="7824578" cy="1077218"/>
          </a:xfrm>
          <a:prstGeom prst="rect">
            <a:avLst/>
          </a:prstGeom>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tab pos="685800" algn="l"/>
                <a:tab pos="1028700" algn="l"/>
                <a:tab pos="2857500" algn="l"/>
              </a:tabLst>
            </a:pPr>
            <a:r>
              <a:rPr kumimoji="0" lang="ar-SA" sz="32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معنى النزعة المركزية : </a:t>
            </a:r>
          </a:p>
          <a:p>
            <a:pPr marL="0" marR="0" lvl="0" indent="0" defTabSz="914400" rtl="1" eaLnBrk="0" fontAlgn="base" latinLnBrk="0" hangingPunct="0">
              <a:lnSpc>
                <a:spcPct val="100000"/>
              </a:lnSpc>
              <a:spcBef>
                <a:spcPct val="0"/>
              </a:spcBef>
              <a:spcAft>
                <a:spcPct val="0"/>
              </a:spcAft>
              <a:buClrTx/>
              <a:buSzTx/>
              <a:buFontTx/>
              <a:buNone/>
              <a:tabLst>
                <a:tab pos="685800" algn="l"/>
                <a:tab pos="1028700" algn="l"/>
                <a:tab pos="2857500" algn="l"/>
              </a:tabLst>
            </a:pPr>
            <a:r>
              <a:rPr kumimoji="0" lang="ar-SA" sz="32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هي ميل البيانات للتجمع حول المركز كما في الشكل التالي:</a:t>
            </a:r>
            <a:endParaRPr kumimoji="0" lang="en-US" sz="1100" b="1" i="0" u="none" strike="noStrike" cap="none" normalizeH="0" baseline="0" dirty="0" smtClean="0">
              <a:ln>
                <a:noFill/>
              </a:ln>
              <a:solidFill>
                <a:srgbClr val="0070C0"/>
              </a:solidFill>
              <a:effectLst/>
              <a:latin typeface="Arial" pitchFamily="34" charset="0"/>
              <a:cs typeface="Arial" pitchFamily="34" charset="0"/>
            </a:endParaRPr>
          </a:p>
        </p:txBody>
      </p:sp>
      <p:grpSp>
        <p:nvGrpSpPr>
          <p:cNvPr id="95" name="لوحة قماشية 881"/>
          <p:cNvGrpSpPr/>
          <p:nvPr/>
        </p:nvGrpSpPr>
        <p:grpSpPr>
          <a:xfrm>
            <a:off x="1128827" y="3691756"/>
            <a:ext cx="7272807" cy="2305997"/>
            <a:chOff x="0" y="0"/>
            <a:chExt cx="3200400" cy="815340"/>
          </a:xfrm>
        </p:grpSpPr>
        <p:sp>
          <p:nvSpPr>
            <p:cNvPr id="96" name="مستطيل 95"/>
            <p:cNvSpPr/>
            <p:nvPr/>
          </p:nvSpPr>
          <p:spPr>
            <a:xfrm>
              <a:off x="0" y="0"/>
              <a:ext cx="3200400" cy="815340"/>
            </a:xfrm>
            <a:prstGeom prst="rect">
              <a:avLst/>
            </a:prstGeom>
            <a:noFill/>
            <a:ln>
              <a:noFill/>
            </a:ln>
          </p:spPr>
        </p:sp>
        <p:sp>
          <p:nvSpPr>
            <p:cNvPr id="97" name="Freeform 116"/>
            <p:cNvSpPr>
              <a:spLocks/>
            </p:cNvSpPr>
            <p:nvPr/>
          </p:nvSpPr>
          <p:spPr bwMode="auto">
            <a:xfrm>
              <a:off x="356022" y="170001"/>
              <a:ext cx="2160341" cy="599277"/>
            </a:xfrm>
            <a:custGeom>
              <a:avLst/>
              <a:gdLst>
                <a:gd name="T0" fmla="*/ 0 w 3227"/>
                <a:gd name="T1" fmla="*/ 1384 h 1384"/>
                <a:gd name="T2" fmla="*/ 347 w 3227"/>
                <a:gd name="T3" fmla="*/ 1187 h 1384"/>
                <a:gd name="T4" fmla="*/ 887 w 3227"/>
                <a:gd name="T5" fmla="*/ 646 h 1384"/>
                <a:gd name="T6" fmla="*/ 1427 w 3227"/>
                <a:gd name="T7" fmla="*/ 106 h 1384"/>
                <a:gd name="T8" fmla="*/ 1691 w 3227"/>
                <a:gd name="T9" fmla="*/ 10 h 1384"/>
                <a:gd name="T10" fmla="*/ 1908 w 3227"/>
                <a:gd name="T11" fmla="*/ 144 h 1384"/>
                <a:gd name="T12" fmla="*/ 2193 w 3227"/>
                <a:gd name="T13" fmla="*/ 462 h 1384"/>
                <a:gd name="T14" fmla="*/ 2662 w 3227"/>
                <a:gd name="T15" fmla="*/ 947 h 1384"/>
                <a:gd name="T16" fmla="*/ 3227 w 3227"/>
                <a:gd name="T17" fmla="*/ 1367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1384">
                  <a:moveTo>
                    <a:pt x="0" y="1384"/>
                  </a:moveTo>
                  <a:cubicBezTo>
                    <a:pt x="58" y="1354"/>
                    <a:pt x="199" y="1310"/>
                    <a:pt x="347" y="1187"/>
                  </a:cubicBezTo>
                  <a:cubicBezTo>
                    <a:pt x="495" y="1064"/>
                    <a:pt x="707" y="827"/>
                    <a:pt x="887" y="646"/>
                  </a:cubicBezTo>
                  <a:cubicBezTo>
                    <a:pt x="1067" y="466"/>
                    <a:pt x="1293" y="212"/>
                    <a:pt x="1427" y="106"/>
                  </a:cubicBezTo>
                  <a:cubicBezTo>
                    <a:pt x="1561" y="0"/>
                    <a:pt x="1611" y="4"/>
                    <a:pt x="1691" y="10"/>
                  </a:cubicBezTo>
                  <a:cubicBezTo>
                    <a:pt x="1771" y="16"/>
                    <a:pt x="1824" y="69"/>
                    <a:pt x="1908" y="144"/>
                  </a:cubicBezTo>
                  <a:cubicBezTo>
                    <a:pt x="1992" y="219"/>
                    <a:pt x="2067" y="328"/>
                    <a:pt x="2193" y="462"/>
                  </a:cubicBezTo>
                  <a:cubicBezTo>
                    <a:pt x="2319" y="596"/>
                    <a:pt x="2490" y="796"/>
                    <a:pt x="2662" y="947"/>
                  </a:cubicBezTo>
                  <a:cubicBezTo>
                    <a:pt x="2842" y="1097"/>
                    <a:pt x="3109" y="1280"/>
                    <a:pt x="3227" y="136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ar-SA"/>
            </a:p>
          </p:txBody>
        </p:sp>
        <p:cxnSp>
          <p:nvCxnSpPr>
            <p:cNvPr id="98" name="Line 117"/>
            <p:cNvCxnSpPr/>
            <p:nvPr/>
          </p:nvCxnSpPr>
          <p:spPr bwMode="auto">
            <a:xfrm>
              <a:off x="3798" y="811541"/>
              <a:ext cx="31928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9" name="Line 118"/>
            <p:cNvCxnSpPr/>
            <p:nvPr/>
          </p:nvCxnSpPr>
          <p:spPr bwMode="auto">
            <a:xfrm flipV="1">
              <a:off x="1466336" y="3799"/>
              <a:ext cx="475" cy="8077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100" name="Group 119"/>
            <p:cNvGrpSpPr>
              <a:grpSpLocks/>
            </p:cNvGrpSpPr>
            <p:nvPr/>
          </p:nvGrpSpPr>
          <p:grpSpPr bwMode="auto">
            <a:xfrm>
              <a:off x="1295920" y="255476"/>
              <a:ext cx="85445" cy="85475"/>
              <a:chOff x="4859" y="10499"/>
              <a:chExt cx="180" cy="180"/>
            </a:xfrm>
          </p:grpSpPr>
          <p:cxnSp>
            <p:nvCxnSpPr>
              <p:cNvPr id="182" name="Line 120"/>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3" name="Line 121"/>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01" name="Group 122"/>
            <p:cNvGrpSpPr>
              <a:grpSpLocks/>
            </p:cNvGrpSpPr>
            <p:nvPr/>
          </p:nvGrpSpPr>
          <p:grpSpPr bwMode="auto">
            <a:xfrm>
              <a:off x="1295920" y="369444"/>
              <a:ext cx="85445" cy="85475"/>
              <a:chOff x="4859" y="10499"/>
              <a:chExt cx="180" cy="180"/>
            </a:xfrm>
          </p:grpSpPr>
          <p:cxnSp>
            <p:nvCxnSpPr>
              <p:cNvPr id="180" name="Line 123"/>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1" name="Line 124"/>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02" name="Group 125"/>
            <p:cNvGrpSpPr>
              <a:grpSpLocks/>
            </p:cNvGrpSpPr>
            <p:nvPr/>
          </p:nvGrpSpPr>
          <p:grpSpPr bwMode="auto">
            <a:xfrm>
              <a:off x="1295920" y="483411"/>
              <a:ext cx="85445" cy="85475"/>
              <a:chOff x="4859" y="10499"/>
              <a:chExt cx="180" cy="180"/>
            </a:xfrm>
          </p:grpSpPr>
          <p:cxnSp>
            <p:nvCxnSpPr>
              <p:cNvPr id="178" name="Line 126"/>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9" name="Line 127"/>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03" name="Group 128"/>
            <p:cNvGrpSpPr>
              <a:grpSpLocks/>
            </p:cNvGrpSpPr>
            <p:nvPr/>
          </p:nvGrpSpPr>
          <p:grpSpPr bwMode="auto">
            <a:xfrm>
              <a:off x="1295920" y="597378"/>
              <a:ext cx="85445" cy="85475"/>
              <a:chOff x="4859" y="10499"/>
              <a:chExt cx="180" cy="180"/>
            </a:xfrm>
          </p:grpSpPr>
          <p:cxnSp>
            <p:nvCxnSpPr>
              <p:cNvPr id="176" name="Line 129"/>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7" name="Line 130"/>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04" name="Group 131"/>
            <p:cNvGrpSpPr>
              <a:grpSpLocks/>
            </p:cNvGrpSpPr>
            <p:nvPr/>
          </p:nvGrpSpPr>
          <p:grpSpPr bwMode="auto">
            <a:xfrm>
              <a:off x="1295920" y="707071"/>
              <a:ext cx="85445" cy="85475"/>
              <a:chOff x="4859" y="10499"/>
              <a:chExt cx="180" cy="180"/>
            </a:xfrm>
          </p:grpSpPr>
          <p:cxnSp>
            <p:nvCxnSpPr>
              <p:cNvPr id="174" name="Line 132"/>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5" name="Line 133"/>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05" name="Group 134"/>
            <p:cNvGrpSpPr>
              <a:grpSpLocks/>
            </p:cNvGrpSpPr>
            <p:nvPr/>
          </p:nvGrpSpPr>
          <p:grpSpPr bwMode="auto">
            <a:xfrm>
              <a:off x="1125029" y="597378"/>
              <a:ext cx="85445" cy="85475"/>
              <a:chOff x="4859" y="10499"/>
              <a:chExt cx="180" cy="180"/>
            </a:xfrm>
          </p:grpSpPr>
          <p:cxnSp>
            <p:nvCxnSpPr>
              <p:cNvPr id="172" name="Line 135"/>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3" name="Line 136"/>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06" name="Group 137"/>
            <p:cNvGrpSpPr>
              <a:grpSpLocks/>
            </p:cNvGrpSpPr>
            <p:nvPr/>
          </p:nvGrpSpPr>
          <p:grpSpPr bwMode="auto">
            <a:xfrm>
              <a:off x="612358" y="682853"/>
              <a:ext cx="85445" cy="85475"/>
              <a:chOff x="4859" y="10499"/>
              <a:chExt cx="180" cy="180"/>
            </a:xfrm>
          </p:grpSpPr>
          <p:cxnSp>
            <p:nvCxnSpPr>
              <p:cNvPr id="170" name="Line 138"/>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1" name="Line 139"/>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07" name="Group 140"/>
            <p:cNvGrpSpPr>
              <a:grpSpLocks/>
            </p:cNvGrpSpPr>
            <p:nvPr/>
          </p:nvGrpSpPr>
          <p:grpSpPr bwMode="auto">
            <a:xfrm>
              <a:off x="783248" y="682853"/>
              <a:ext cx="85445" cy="85475"/>
              <a:chOff x="4859" y="10499"/>
              <a:chExt cx="180" cy="180"/>
            </a:xfrm>
          </p:grpSpPr>
          <p:cxnSp>
            <p:nvCxnSpPr>
              <p:cNvPr id="168" name="Line 141"/>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9" name="Line 142"/>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08" name="Group 143"/>
            <p:cNvGrpSpPr>
              <a:grpSpLocks/>
            </p:cNvGrpSpPr>
            <p:nvPr/>
          </p:nvGrpSpPr>
          <p:grpSpPr bwMode="auto">
            <a:xfrm>
              <a:off x="783248" y="597378"/>
              <a:ext cx="85445" cy="85475"/>
              <a:chOff x="4859" y="10499"/>
              <a:chExt cx="180" cy="180"/>
            </a:xfrm>
          </p:grpSpPr>
          <p:cxnSp>
            <p:nvCxnSpPr>
              <p:cNvPr id="166" name="Line 144"/>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7" name="Line 145"/>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09" name="Group 146"/>
            <p:cNvGrpSpPr>
              <a:grpSpLocks/>
            </p:cNvGrpSpPr>
            <p:nvPr/>
          </p:nvGrpSpPr>
          <p:grpSpPr bwMode="auto">
            <a:xfrm>
              <a:off x="1125029" y="707071"/>
              <a:ext cx="85445" cy="85475"/>
              <a:chOff x="4859" y="10499"/>
              <a:chExt cx="180" cy="180"/>
            </a:xfrm>
          </p:grpSpPr>
          <p:cxnSp>
            <p:nvCxnSpPr>
              <p:cNvPr id="164" name="Line 147"/>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5" name="Line 148"/>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10" name="Group 149"/>
            <p:cNvGrpSpPr>
              <a:grpSpLocks/>
            </p:cNvGrpSpPr>
            <p:nvPr/>
          </p:nvGrpSpPr>
          <p:grpSpPr bwMode="auto">
            <a:xfrm>
              <a:off x="1125029" y="511902"/>
              <a:ext cx="85445" cy="85475"/>
              <a:chOff x="4859" y="10499"/>
              <a:chExt cx="180" cy="180"/>
            </a:xfrm>
          </p:grpSpPr>
          <p:cxnSp>
            <p:nvCxnSpPr>
              <p:cNvPr id="162" name="Line 150"/>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3" name="Line 151"/>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11" name="Group 152"/>
            <p:cNvGrpSpPr>
              <a:grpSpLocks/>
            </p:cNvGrpSpPr>
            <p:nvPr/>
          </p:nvGrpSpPr>
          <p:grpSpPr bwMode="auto">
            <a:xfrm>
              <a:off x="1125029" y="426427"/>
              <a:ext cx="85445" cy="85475"/>
              <a:chOff x="4859" y="10499"/>
              <a:chExt cx="180" cy="180"/>
            </a:xfrm>
          </p:grpSpPr>
          <p:cxnSp>
            <p:nvCxnSpPr>
              <p:cNvPr id="160" name="Line 153"/>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1" name="Line 154"/>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12" name="Group 155"/>
            <p:cNvGrpSpPr>
              <a:grpSpLocks/>
            </p:cNvGrpSpPr>
            <p:nvPr/>
          </p:nvGrpSpPr>
          <p:grpSpPr bwMode="auto">
            <a:xfrm>
              <a:off x="954139" y="540394"/>
              <a:ext cx="85445" cy="85475"/>
              <a:chOff x="4859" y="10499"/>
              <a:chExt cx="180" cy="180"/>
            </a:xfrm>
          </p:grpSpPr>
          <p:cxnSp>
            <p:nvCxnSpPr>
              <p:cNvPr id="158" name="Line 156"/>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9" name="Line 157"/>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13" name="Group 158"/>
            <p:cNvGrpSpPr>
              <a:grpSpLocks/>
            </p:cNvGrpSpPr>
            <p:nvPr/>
          </p:nvGrpSpPr>
          <p:grpSpPr bwMode="auto">
            <a:xfrm>
              <a:off x="954139" y="682853"/>
              <a:ext cx="85445" cy="85475"/>
              <a:chOff x="4859" y="10499"/>
              <a:chExt cx="180" cy="180"/>
            </a:xfrm>
          </p:grpSpPr>
          <p:cxnSp>
            <p:nvCxnSpPr>
              <p:cNvPr id="156" name="Line 159"/>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7" name="Line 160"/>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14" name="Group 161"/>
            <p:cNvGrpSpPr>
              <a:grpSpLocks/>
            </p:cNvGrpSpPr>
            <p:nvPr/>
          </p:nvGrpSpPr>
          <p:grpSpPr bwMode="auto">
            <a:xfrm>
              <a:off x="1552256" y="255476"/>
              <a:ext cx="85445" cy="85475"/>
              <a:chOff x="4859" y="10499"/>
              <a:chExt cx="180" cy="180"/>
            </a:xfrm>
          </p:grpSpPr>
          <p:cxnSp>
            <p:nvCxnSpPr>
              <p:cNvPr id="154" name="Line 162"/>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5" name="Line 163"/>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15" name="Group 164"/>
            <p:cNvGrpSpPr>
              <a:grpSpLocks/>
            </p:cNvGrpSpPr>
            <p:nvPr/>
          </p:nvGrpSpPr>
          <p:grpSpPr bwMode="auto">
            <a:xfrm>
              <a:off x="1552256" y="426427"/>
              <a:ext cx="85445" cy="85475"/>
              <a:chOff x="4859" y="10499"/>
              <a:chExt cx="180" cy="180"/>
            </a:xfrm>
          </p:grpSpPr>
          <p:cxnSp>
            <p:nvCxnSpPr>
              <p:cNvPr id="152" name="Line 165"/>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3" name="Line 166"/>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16" name="Group 167"/>
            <p:cNvGrpSpPr>
              <a:grpSpLocks/>
            </p:cNvGrpSpPr>
            <p:nvPr/>
          </p:nvGrpSpPr>
          <p:grpSpPr bwMode="auto">
            <a:xfrm>
              <a:off x="1552256" y="511902"/>
              <a:ext cx="85445" cy="85475"/>
              <a:chOff x="4859" y="10499"/>
              <a:chExt cx="180" cy="180"/>
            </a:xfrm>
          </p:grpSpPr>
          <p:cxnSp>
            <p:nvCxnSpPr>
              <p:cNvPr id="150" name="Line 168"/>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1" name="Line 169"/>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17" name="Group 170"/>
            <p:cNvGrpSpPr>
              <a:grpSpLocks/>
            </p:cNvGrpSpPr>
            <p:nvPr/>
          </p:nvGrpSpPr>
          <p:grpSpPr bwMode="auto">
            <a:xfrm>
              <a:off x="1552256" y="597378"/>
              <a:ext cx="85445" cy="85475"/>
              <a:chOff x="4859" y="10499"/>
              <a:chExt cx="180" cy="180"/>
            </a:xfrm>
          </p:grpSpPr>
          <p:cxnSp>
            <p:nvCxnSpPr>
              <p:cNvPr id="148" name="Line 171"/>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9" name="Line 172"/>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18" name="Group 173"/>
            <p:cNvGrpSpPr>
              <a:grpSpLocks/>
            </p:cNvGrpSpPr>
            <p:nvPr/>
          </p:nvGrpSpPr>
          <p:grpSpPr bwMode="auto">
            <a:xfrm>
              <a:off x="1552256" y="711345"/>
              <a:ext cx="85445" cy="85475"/>
              <a:chOff x="4859" y="10499"/>
              <a:chExt cx="180" cy="180"/>
            </a:xfrm>
          </p:grpSpPr>
          <p:cxnSp>
            <p:nvCxnSpPr>
              <p:cNvPr id="146" name="Line 174"/>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7" name="Line 175"/>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19" name="Group 176"/>
            <p:cNvGrpSpPr>
              <a:grpSpLocks/>
            </p:cNvGrpSpPr>
            <p:nvPr/>
          </p:nvGrpSpPr>
          <p:grpSpPr bwMode="auto">
            <a:xfrm>
              <a:off x="2235818" y="682853"/>
              <a:ext cx="85445" cy="85475"/>
              <a:chOff x="4859" y="10499"/>
              <a:chExt cx="180" cy="180"/>
            </a:xfrm>
          </p:grpSpPr>
          <p:cxnSp>
            <p:nvCxnSpPr>
              <p:cNvPr id="144" name="Line 177"/>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5" name="Line 178"/>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20" name="Group 179"/>
            <p:cNvGrpSpPr>
              <a:grpSpLocks/>
            </p:cNvGrpSpPr>
            <p:nvPr/>
          </p:nvGrpSpPr>
          <p:grpSpPr bwMode="auto">
            <a:xfrm>
              <a:off x="2064927" y="682853"/>
              <a:ext cx="85445" cy="85475"/>
              <a:chOff x="4859" y="10499"/>
              <a:chExt cx="180" cy="180"/>
            </a:xfrm>
          </p:grpSpPr>
          <p:cxnSp>
            <p:nvCxnSpPr>
              <p:cNvPr id="142" name="Line 180"/>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3" name="Line 181"/>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21" name="Group 182"/>
            <p:cNvGrpSpPr>
              <a:grpSpLocks/>
            </p:cNvGrpSpPr>
            <p:nvPr/>
          </p:nvGrpSpPr>
          <p:grpSpPr bwMode="auto">
            <a:xfrm>
              <a:off x="1979482" y="597378"/>
              <a:ext cx="85445" cy="85475"/>
              <a:chOff x="4859" y="10499"/>
              <a:chExt cx="180" cy="180"/>
            </a:xfrm>
          </p:grpSpPr>
          <p:cxnSp>
            <p:nvCxnSpPr>
              <p:cNvPr id="140" name="Line 183"/>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1" name="Line 184"/>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22" name="Group 185"/>
            <p:cNvGrpSpPr>
              <a:grpSpLocks/>
            </p:cNvGrpSpPr>
            <p:nvPr/>
          </p:nvGrpSpPr>
          <p:grpSpPr bwMode="auto">
            <a:xfrm>
              <a:off x="1979482" y="711345"/>
              <a:ext cx="85445" cy="85475"/>
              <a:chOff x="4859" y="10499"/>
              <a:chExt cx="180" cy="180"/>
            </a:xfrm>
          </p:grpSpPr>
          <p:cxnSp>
            <p:nvCxnSpPr>
              <p:cNvPr id="138" name="Line 186"/>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9" name="Line 187"/>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23" name="Group 188"/>
            <p:cNvGrpSpPr>
              <a:grpSpLocks/>
            </p:cNvGrpSpPr>
            <p:nvPr/>
          </p:nvGrpSpPr>
          <p:grpSpPr bwMode="auto">
            <a:xfrm>
              <a:off x="1808592" y="682853"/>
              <a:ext cx="85445" cy="85475"/>
              <a:chOff x="4859" y="10499"/>
              <a:chExt cx="180" cy="180"/>
            </a:xfrm>
          </p:grpSpPr>
          <p:cxnSp>
            <p:nvCxnSpPr>
              <p:cNvPr id="136" name="Line 189"/>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7" name="Line 190"/>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24" name="Group 191"/>
            <p:cNvGrpSpPr>
              <a:grpSpLocks/>
            </p:cNvGrpSpPr>
            <p:nvPr/>
          </p:nvGrpSpPr>
          <p:grpSpPr bwMode="auto">
            <a:xfrm>
              <a:off x="1723146" y="682853"/>
              <a:ext cx="85445" cy="85475"/>
              <a:chOff x="4859" y="10499"/>
              <a:chExt cx="180" cy="180"/>
            </a:xfrm>
          </p:grpSpPr>
          <p:cxnSp>
            <p:nvCxnSpPr>
              <p:cNvPr id="134" name="Line 192"/>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5" name="Line 193"/>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25" name="Group 194"/>
            <p:cNvGrpSpPr>
              <a:grpSpLocks/>
            </p:cNvGrpSpPr>
            <p:nvPr/>
          </p:nvGrpSpPr>
          <p:grpSpPr bwMode="auto">
            <a:xfrm>
              <a:off x="1837073" y="511902"/>
              <a:ext cx="85445" cy="85475"/>
              <a:chOff x="4859" y="10499"/>
              <a:chExt cx="180" cy="180"/>
            </a:xfrm>
          </p:grpSpPr>
          <p:cxnSp>
            <p:nvCxnSpPr>
              <p:cNvPr id="132" name="Line 195"/>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3" name="Line 196"/>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26" name="Group 197"/>
            <p:cNvGrpSpPr>
              <a:grpSpLocks/>
            </p:cNvGrpSpPr>
            <p:nvPr/>
          </p:nvGrpSpPr>
          <p:grpSpPr bwMode="auto">
            <a:xfrm>
              <a:off x="1723146" y="511902"/>
              <a:ext cx="85445" cy="85475"/>
              <a:chOff x="4859" y="10499"/>
              <a:chExt cx="180" cy="180"/>
            </a:xfrm>
          </p:grpSpPr>
          <p:cxnSp>
            <p:nvCxnSpPr>
              <p:cNvPr id="130" name="Line 198"/>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1" name="Line 199"/>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27" name="Group 200"/>
            <p:cNvGrpSpPr>
              <a:grpSpLocks/>
            </p:cNvGrpSpPr>
            <p:nvPr/>
          </p:nvGrpSpPr>
          <p:grpSpPr bwMode="auto">
            <a:xfrm>
              <a:off x="1723146" y="340952"/>
              <a:ext cx="85445" cy="85475"/>
              <a:chOff x="4859" y="10499"/>
              <a:chExt cx="180" cy="180"/>
            </a:xfrm>
          </p:grpSpPr>
          <p:cxnSp>
            <p:nvCxnSpPr>
              <p:cNvPr id="128" name="Line 201"/>
              <p:cNvCxnSpPr/>
              <p:nvPr/>
            </p:nvCxnSpPr>
            <p:spPr bwMode="auto">
              <a:xfrm flipH="1">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9" name="Line 202"/>
              <p:cNvCxnSpPr/>
              <p:nvPr/>
            </p:nvCxnSpPr>
            <p:spPr bwMode="auto">
              <a:xfrm>
                <a:off x="4859" y="10499"/>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sp>
        <p:nvSpPr>
          <p:cNvPr id="185" name="مستطيل 184"/>
          <p:cNvSpPr/>
          <p:nvPr/>
        </p:nvSpPr>
        <p:spPr>
          <a:xfrm>
            <a:off x="1427622" y="2663974"/>
            <a:ext cx="575937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Low" fontAlgn="base">
              <a:spcBef>
                <a:spcPct val="0"/>
              </a:spcBef>
              <a:spcAft>
                <a:spcPct val="0"/>
              </a:spcAft>
              <a:tabLst>
                <a:tab pos="685800" algn="l"/>
                <a:tab pos="1028700" algn="l"/>
                <a:tab pos="2857500" algn="l"/>
              </a:tabLst>
            </a:pPr>
            <a:r>
              <a:rPr lang="ar-SA" sz="3600" b="1" dirty="0">
                <a:solidFill>
                  <a:prstClr val="black"/>
                </a:solidFill>
                <a:latin typeface="Calibri" pitchFamily="34" charset="0"/>
                <a:ea typeface="Calibri" pitchFamily="34" charset="0"/>
                <a:cs typeface="Arial" pitchFamily="34" charset="0"/>
              </a:rPr>
              <a:t>النزعة المركزية في حد ذاتها ظاهرة</a:t>
            </a:r>
            <a:endParaRPr lang="en-US"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59332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53453529"/>
                  </p:ext>
                </p:extLst>
              </p:nvPr>
            </p:nvGraphicFramePr>
            <p:xfrm>
              <a:off x="3419872" y="1700809"/>
              <a:ext cx="5707099" cy="2980400"/>
            </p:xfrm>
            <a:graphic>
              <a:graphicData uri="http://schemas.openxmlformats.org/drawingml/2006/table">
                <a:tbl>
                  <a:tblPr rtl="1" firstRow="1" firstCol="1" bandRow="1">
                    <a:tableStyleId>{72833802-FEF1-4C79-8D5D-14CF1EAF98D9}</a:tableStyleId>
                  </a:tblPr>
                  <a:tblGrid>
                    <a:gridCol w="699770"/>
                    <a:gridCol w="2319020"/>
                    <a:gridCol w="1223645"/>
                    <a:gridCol w="1464664"/>
                  </a:tblGrid>
                  <a:tr h="455597">
                    <a:tc>
                      <a:txBody>
                        <a:bodyPr/>
                        <a:lstStyle/>
                        <a:p>
                          <a:pPr algn="ctr" rtl="1">
                            <a:lnSpc>
                              <a:spcPct val="115000"/>
                            </a:lnSpc>
                            <a:spcAft>
                              <a:spcPts val="0"/>
                            </a:spcAft>
                          </a:pPr>
                          <a:r>
                            <a:rPr lang="ar-SA" sz="2400" dirty="0">
                              <a:effectLst/>
                            </a:rPr>
                            <a:t>الرمز</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2400" dirty="0">
                              <a:effectLst/>
                            </a:rPr>
                            <a:t>معناه</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2400" dirty="0">
                              <a:effectLst/>
                            </a:rPr>
                            <a:t>كيفية نطقه</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2400" dirty="0">
                              <a:effectLst/>
                            </a:rPr>
                            <a:t>طريقة حسابه</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1246943">
                    <a:tc>
                      <a:txBody>
                        <a:bodyPr/>
                        <a:lstStyle/>
                        <a:p>
                          <a:pPr algn="ctr" rtl="1">
                            <a:lnSpc>
                              <a:spcPct val="115000"/>
                            </a:lnSpc>
                            <a:spcAft>
                              <a:spcPts val="0"/>
                            </a:spcAft>
                          </a:pPr>
                          <a:r>
                            <a:rPr lang="ar-SA" sz="4000">
                              <a:effectLst/>
                            </a:rPr>
                            <a:t>µ</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2000" dirty="0">
                              <a:effectLst/>
                            </a:rPr>
                            <a:t>المتوسط الحسابي للمجتمع</a:t>
                          </a:r>
                          <a:endParaRPr lang="en-US" sz="2000" dirty="0">
                            <a:effectLst/>
                          </a:endParaRPr>
                        </a:p>
                        <a:p>
                          <a:pPr algn="ctr" rtl="1">
                            <a:lnSpc>
                              <a:spcPct val="115000"/>
                            </a:lnSpc>
                            <a:spcAft>
                              <a:spcPts val="0"/>
                            </a:spcAft>
                          </a:pPr>
                          <a:r>
                            <a:rPr lang="ar-SA" sz="2400" dirty="0">
                              <a:effectLst/>
                            </a:rPr>
                            <a:t>(معلمة)</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2400">
                              <a:effectLst/>
                            </a:rPr>
                            <a:t>ميو</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rtl="1">
                            <a:lnSpc>
                              <a:spcPct val="115000"/>
                            </a:lnSpc>
                            <a:spcAft>
                              <a:spcPts val="0"/>
                            </a:spcAft>
                          </a:pPr>
                          <a14:m>
                            <m:oMathPara xmlns:m="http://schemas.openxmlformats.org/officeDocument/2006/math">
                              <m:oMathParaPr>
                                <m:jc m:val="centerGroup"/>
                              </m:oMathParaPr>
                              <m:oMath xmlns:m="http://schemas.openxmlformats.org/officeDocument/2006/math">
                                <m:r>
                                  <a:rPr lang="ar-SA" sz="2400">
                                    <a:effectLst/>
                                    <a:latin typeface="Cambria Math"/>
                                  </a:rPr>
                                  <m:t>𝛍</m:t>
                                </m:r>
                                <m:r>
                                  <a:rPr lang="en-US" sz="2400">
                                    <a:effectLst/>
                                    <a:latin typeface="Cambria Math"/>
                                  </a:rPr>
                                  <m:t>=</m:t>
                                </m:r>
                                <m:f>
                                  <m:fPr>
                                    <m:ctrlPr>
                                      <a:rPr lang="en-US" sz="2400" i="1">
                                        <a:effectLst/>
                                        <a:latin typeface="Cambria Math"/>
                                      </a:rPr>
                                    </m:ctrlPr>
                                  </m:fPr>
                                  <m:num>
                                    <m:nary>
                                      <m:naryPr>
                                        <m:chr m:val="∑"/>
                                        <m:limLoc m:val="undOvr"/>
                                        <m:subHide m:val="on"/>
                                        <m:supHide m:val="on"/>
                                        <m:ctrlPr>
                                          <a:rPr lang="en-US" sz="2400" i="1">
                                            <a:effectLst/>
                                            <a:latin typeface="Cambria Math"/>
                                          </a:rPr>
                                        </m:ctrlPr>
                                      </m:naryPr>
                                      <m:sub/>
                                      <m:sup/>
                                      <m:e>
                                        <m:r>
                                          <a:rPr lang="en-US" sz="2400">
                                            <a:effectLst/>
                                            <a:latin typeface="Cambria Math"/>
                                          </a:rPr>
                                          <m:t>𝐱</m:t>
                                        </m:r>
                                      </m:e>
                                    </m:nary>
                                  </m:num>
                                  <m:den>
                                    <m:r>
                                      <a:rPr lang="en-US" sz="2400">
                                        <a:effectLst/>
                                        <a:latin typeface="Cambria Math"/>
                                      </a:rPr>
                                      <m:t>𝐍</m:t>
                                    </m:r>
                                  </m:den>
                                </m:f>
                              </m:oMath>
                            </m:oMathPara>
                          </a14:m>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1277860">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a:rPr>
                                    </m:ctrlPr>
                                  </m:accPr>
                                  <m:e>
                                    <m:r>
                                      <a:rPr lang="en-US" sz="4000">
                                        <a:effectLst/>
                                        <a:latin typeface="Cambria Math"/>
                                      </a:rPr>
                                      <m:t>𝐱</m:t>
                                    </m:r>
                                  </m:e>
                                </m:acc>
                              </m:oMath>
                            </m:oMathPara>
                          </a14:m>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2000" dirty="0">
                              <a:effectLst/>
                            </a:rPr>
                            <a:t>المتوسط الحسابي للعينة</a:t>
                          </a:r>
                          <a:endParaRPr lang="en-US" sz="2000" dirty="0">
                            <a:effectLst/>
                          </a:endParaRPr>
                        </a:p>
                        <a:p>
                          <a:pPr algn="ctr" rtl="1">
                            <a:lnSpc>
                              <a:spcPct val="115000"/>
                            </a:lnSpc>
                            <a:spcAft>
                              <a:spcPts val="0"/>
                            </a:spcAft>
                          </a:pPr>
                          <a:r>
                            <a:rPr lang="ar-SA" sz="2400" dirty="0">
                              <a:effectLst/>
                            </a:rPr>
                            <a:t>(تقدير) أو (إحصاءة)</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2400" dirty="0">
                              <a:effectLst/>
                            </a:rPr>
                            <a:t>إكس بار</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l" rtl="1">
                            <a:lnSpc>
                              <a:spcPct val="115000"/>
                            </a:lnSpc>
                            <a:spcAft>
                              <a:spcPts val="0"/>
                            </a:spcAft>
                          </a:pPr>
                          <a14:m>
                            <m:oMathPara xmlns:m="http://schemas.openxmlformats.org/officeDocument/2006/math">
                              <m:oMathParaPr>
                                <m:jc m:val="centerGroup"/>
                              </m:oMathParaPr>
                              <m:oMath xmlns:m="http://schemas.openxmlformats.org/officeDocument/2006/math">
                                <m:acc>
                                  <m:accPr>
                                    <m:chr m:val="̅"/>
                                    <m:ctrlPr>
                                      <a:rPr lang="en-US" sz="2400" i="1">
                                        <a:effectLst/>
                                        <a:latin typeface="Cambria Math"/>
                                      </a:rPr>
                                    </m:ctrlPr>
                                  </m:accPr>
                                  <m:e>
                                    <m:r>
                                      <a:rPr lang="en-US" sz="2400">
                                        <a:effectLst/>
                                        <a:latin typeface="Cambria Math"/>
                                      </a:rPr>
                                      <m:t>𝐱</m:t>
                                    </m:r>
                                  </m:e>
                                </m:acc>
                                <m:r>
                                  <a:rPr lang="en-US" sz="2400">
                                    <a:effectLst/>
                                    <a:latin typeface="Cambria Math"/>
                                  </a:rPr>
                                  <m:t>=</m:t>
                                </m:r>
                                <m:f>
                                  <m:fPr>
                                    <m:ctrlPr>
                                      <a:rPr lang="en-US" sz="2400" i="1">
                                        <a:effectLst/>
                                        <a:latin typeface="Cambria Math"/>
                                      </a:rPr>
                                    </m:ctrlPr>
                                  </m:fPr>
                                  <m:num>
                                    <m:nary>
                                      <m:naryPr>
                                        <m:chr m:val="∑"/>
                                        <m:limLoc m:val="undOvr"/>
                                        <m:subHide m:val="on"/>
                                        <m:supHide m:val="on"/>
                                        <m:ctrlPr>
                                          <a:rPr lang="en-US" sz="2400" i="1">
                                            <a:effectLst/>
                                            <a:latin typeface="Cambria Math"/>
                                          </a:rPr>
                                        </m:ctrlPr>
                                      </m:naryPr>
                                      <m:sub/>
                                      <m:sup/>
                                      <m:e>
                                        <m:r>
                                          <a:rPr lang="en-US" sz="2400">
                                            <a:effectLst/>
                                            <a:latin typeface="Cambria Math"/>
                                          </a:rPr>
                                          <m:t>𝐱</m:t>
                                        </m:r>
                                      </m:e>
                                    </m:nary>
                                  </m:num>
                                  <m:den>
                                    <m:r>
                                      <a:rPr lang="en-US" sz="2400">
                                        <a:effectLst/>
                                        <a:latin typeface="Cambria Math"/>
                                      </a:rPr>
                                      <m:t>𝐧</m:t>
                                    </m:r>
                                  </m:den>
                                </m:f>
                              </m:oMath>
                            </m:oMathPara>
                          </a14:m>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438412223"/>
                  </p:ext>
                </p:extLst>
              </p:nvPr>
            </p:nvGraphicFramePr>
            <p:xfrm>
              <a:off x="3419872" y="1700809"/>
              <a:ext cx="5707099" cy="2980400"/>
            </p:xfrm>
            <a:graphic>
              <a:graphicData uri="http://schemas.openxmlformats.org/drawingml/2006/table">
                <a:tbl>
                  <a:tblPr rtl="1" firstRow="1" firstCol="1" bandRow="1">
                    <a:tableStyleId>{72833802-FEF1-4C79-8D5D-14CF1EAF98D9}</a:tableStyleId>
                  </a:tblPr>
                  <a:tblGrid>
                    <a:gridCol w="699770"/>
                    <a:gridCol w="2319020"/>
                    <a:gridCol w="1223645"/>
                    <a:gridCol w="1464664"/>
                  </a:tblGrid>
                  <a:tr h="455597">
                    <a:tc>
                      <a:txBody>
                        <a:bodyPr/>
                        <a:lstStyle/>
                        <a:p>
                          <a:pPr algn="ctr" rtl="1">
                            <a:lnSpc>
                              <a:spcPct val="115000"/>
                            </a:lnSpc>
                            <a:spcAft>
                              <a:spcPts val="0"/>
                            </a:spcAft>
                          </a:pPr>
                          <a:r>
                            <a:rPr lang="ar-SA" sz="2400" dirty="0">
                              <a:effectLst/>
                            </a:rPr>
                            <a:t>الرمز</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2400" dirty="0">
                              <a:effectLst/>
                            </a:rPr>
                            <a:t>معناه</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2400" dirty="0">
                              <a:effectLst/>
                            </a:rPr>
                            <a:t>كيفية نطقه</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2400" dirty="0">
                              <a:effectLst/>
                            </a:rPr>
                            <a:t>طريقة حسابه</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1246943">
                    <a:tc>
                      <a:txBody>
                        <a:bodyPr/>
                        <a:lstStyle/>
                        <a:p>
                          <a:pPr algn="ctr" rtl="1">
                            <a:lnSpc>
                              <a:spcPct val="115000"/>
                            </a:lnSpc>
                            <a:spcAft>
                              <a:spcPts val="0"/>
                            </a:spcAft>
                          </a:pPr>
                          <a:r>
                            <a:rPr lang="ar-SA" sz="4000">
                              <a:effectLst/>
                            </a:rPr>
                            <a:t>µ</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2000" dirty="0">
                              <a:effectLst/>
                            </a:rPr>
                            <a:t>المتوسط الحسابي للمجتمع</a:t>
                          </a:r>
                          <a:endParaRPr lang="en-US" sz="2000" dirty="0">
                            <a:effectLst/>
                          </a:endParaRPr>
                        </a:p>
                        <a:p>
                          <a:pPr algn="ctr" rtl="1">
                            <a:lnSpc>
                              <a:spcPct val="115000"/>
                            </a:lnSpc>
                            <a:spcAft>
                              <a:spcPts val="0"/>
                            </a:spcAft>
                          </a:pPr>
                          <a:r>
                            <a:rPr lang="ar-SA" sz="2400" dirty="0">
                              <a:effectLst/>
                            </a:rPr>
                            <a:t>(معلمة)</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2400">
                              <a:effectLst/>
                            </a:rPr>
                            <a:t>ميو</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endParaRPr lang="en-US"/>
                        </a:p>
                      </a:txBody>
                      <a:tcPr marL="51435" marR="51435" marT="0" marB="0" anchor="ctr">
                        <a:blipFill rotWithShape="0">
                          <a:blip r:embed="rId2"/>
                          <a:stretch>
                            <a:fillRect l="-290833" t="-39706" r="-417" b="-103922"/>
                          </a:stretch>
                        </a:blipFill>
                      </a:tcPr>
                    </a:tc>
                  </a:tr>
                  <a:tr h="1277860">
                    <a:tc>
                      <a:txBody>
                        <a:bodyPr/>
                        <a:lstStyle/>
                        <a:p>
                          <a:endParaRPr lang="en-US"/>
                        </a:p>
                      </a:txBody>
                      <a:tcPr marL="51435" marR="51435" marT="0" marB="0" anchor="ctr">
                        <a:blipFill rotWithShape="0">
                          <a:blip r:embed="rId2"/>
                          <a:stretch>
                            <a:fillRect l="-870" t="-135714" r="-715652" b="-952"/>
                          </a:stretch>
                        </a:blipFill>
                      </a:tcPr>
                    </a:tc>
                    <a:tc>
                      <a:txBody>
                        <a:bodyPr/>
                        <a:lstStyle/>
                        <a:p>
                          <a:pPr algn="ctr" rtl="1">
                            <a:lnSpc>
                              <a:spcPct val="115000"/>
                            </a:lnSpc>
                            <a:spcAft>
                              <a:spcPts val="0"/>
                            </a:spcAft>
                          </a:pPr>
                          <a:r>
                            <a:rPr lang="ar-SA" sz="2000" dirty="0">
                              <a:effectLst/>
                            </a:rPr>
                            <a:t>المتوسط الحسابي للعينة</a:t>
                          </a:r>
                          <a:endParaRPr lang="en-US" sz="2000" dirty="0">
                            <a:effectLst/>
                          </a:endParaRPr>
                        </a:p>
                        <a:p>
                          <a:pPr algn="ctr" rtl="1">
                            <a:lnSpc>
                              <a:spcPct val="115000"/>
                            </a:lnSpc>
                            <a:spcAft>
                              <a:spcPts val="0"/>
                            </a:spcAft>
                          </a:pPr>
                          <a:r>
                            <a:rPr lang="ar-SA" sz="2400" dirty="0">
                              <a:effectLst/>
                            </a:rPr>
                            <a:t>(تقدير) أو (إحصاءة)</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15000"/>
                            </a:lnSpc>
                            <a:spcAft>
                              <a:spcPts val="0"/>
                            </a:spcAft>
                          </a:pPr>
                          <a:r>
                            <a:rPr lang="ar-SA" sz="2400" dirty="0">
                              <a:effectLst/>
                            </a:rPr>
                            <a:t>إكس بار</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endParaRPr lang="en-US"/>
                        </a:p>
                      </a:txBody>
                      <a:tcPr marL="51435" marR="51435" marT="0" marB="0" anchor="ctr">
                        <a:blipFill rotWithShape="0">
                          <a:blip r:embed="rId2"/>
                          <a:stretch>
                            <a:fillRect l="-290833" t="-135714" r="-417" b="-952"/>
                          </a:stretch>
                        </a:blipFill>
                      </a:tcPr>
                    </a:tc>
                  </a:tr>
                </a:tbl>
              </a:graphicData>
            </a:graphic>
          </p:graphicFrame>
        </mc:Fallback>
      </mc:AlternateContent>
      <p:sp>
        <p:nvSpPr>
          <p:cNvPr id="6" name="Rectangle 5"/>
          <p:cNvSpPr/>
          <p:nvPr/>
        </p:nvSpPr>
        <p:spPr>
          <a:xfrm>
            <a:off x="2650823" y="1196752"/>
            <a:ext cx="6401111" cy="415498"/>
          </a:xfrm>
          <a:prstGeom prst="rect">
            <a:avLst/>
          </a:prstGeom>
        </p:spPr>
        <p:txBody>
          <a:bodyPr wrap="none">
            <a:spAutoFit/>
          </a:bodyPr>
          <a:lstStyle/>
          <a:p>
            <a:pPr lvl="0" rtl="1" eaLnBrk="0" fontAlgn="base" hangingPunct="0">
              <a:spcBef>
                <a:spcPct val="0"/>
              </a:spcBef>
              <a:spcAft>
                <a:spcPct val="0"/>
              </a:spcAft>
            </a:pPr>
            <a:r>
              <a:rPr lang="ar-SA" altLang="en-US" sz="2100" b="1" dirty="0">
                <a:latin typeface="Calibri" panose="020F0502020204030204" pitchFamily="34" charset="0"/>
                <a:ea typeface="Calibri" panose="020F0502020204030204" pitchFamily="34" charset="0"/>
              </a:rPr>
              <a:t>أهم مقاييس النزعة المركزية وأكثرها انتشارا، ويرمز له بالرموز الآتية:</a:t>
            </a:r>
            <a:endParaRPr lang="en-US" altLang="en-US" dirty="0"/>
          </a:p>
        </p:txBody>
      </p:sp>
      <p:pic>
        <p:nvPicPr>
          <p:cNvPr id="5" name="صورة 41"/>
          <p:cNvPicPr/>
          <p:nvPr/>
        </p:nvPicPr>
        <p:blipFill>
          <a:blip r:embed="rId3">
            <a:extLst>
              <a:ext uri="{28A0092B-C50C-407E-A947-70E740481C1C}">
                <a14:useLocalDpi xmlns:a14="http://schemas.microsoft.com/office/drawing/2010/main" val="0"/>
              </a:ext>
            </a:extLst>
          </a:blip>
          <a:srcRect l="24583" t="22129" r="28704" b="8403"/>
          <a:stretch>
            <a:fillRect/>
          </a:stretch>
        </p:blipFill>
        <p:spPr bwMode="auto">
          <a:xfrm>
            <a:off x="-36512" y="1612250"/>
            <a:ext cx="3240360" cy="3068960"/>
          </a:xfrm>
          <a:prstGeom prst="rect">
            <a:avLst/>
          </a:prstGeom>
          <a:noFill/>
          <a:ln w="9525">
            <a:noFill/>
            <a:miter lim="800000"/>
            <a:headEnd/>
            <a:tailEnd/>
          </a:ln>
        </p:spPr>
      </p:pic>
      <p:sp>
        <p:nvSpPr>
          <p:cNvPr id="7" name="مستطيل 22"/>
          <p:cNvSpPr/>
          <p:nvPr/>
        </p:nvSpPr>
        <p:spPr>
          <a:xfrm>
            <a:off x="4553744" y="476672"/>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المتوسط الحسابي</a:t>
            </a:r>
            <a:endParaRPr lang="en-US" sz="1600" b="1" dirty="0">
              <a:ea typeface="Calibri"/>
              <a:cs typeface="Arial"/>
            </a:endParaRPr>
          </a:p>
        </p:txBody>
      </p:sp>
      <p:pic>
        <p:nvPicPr>
          <p:cNvPr id="8" name="Picture 21"/>
          <p:cNvPicPr>
            <a:picLocks noChangeAspect="1" noChangeArrowheads="1"/>
          </p:cNvPicPr>
          <p:nvPr/>
        </p:nvPicPr>
        <p:blipFill rotWithShape="1">
          <a:blip r:embed="rId4">
            <a:extLst>
              <a:ext uri="{28A0092B-C50C-407E-A947-70E740481C1C}">
                <a14:useLocalDpi xmlns:a14="http://schemas.microsoft.com/office/drawing/2010/main" val="0"/>
              </a:ext>
            </a:extLst>
          </a:blip>
          <a:srcRect l="11388" t="51657" r="29723" b="20000"/>
          <a:stretch/>
        </p:blipFill>
        <p:spPr bwMode="auto">
          <a:xfrm>
            <a:off x="1475656" y="4681210"/>
            <a:ext cx="5904656" cy="217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908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0" y="836712"/>
            <a:ext cx="9143999" cy="3456384"/>
          </a:xfrm>
        </p:spPr>
        <p:txBody>
          <a:bodyPr>
            <a:normAutofit/>
          </a:bodyPr>
          <a:lstStyle/>
          <a:p>
            <a:pPr marL="0" indent="0">
              <a:buNone/>
            </a:pPr>
            <a:endParaRPr lang="en-US" dirty="0" smtClean="0"/>
          </a:p>
          <a:p>
            <a:pPr marL="0" indent="0">
              <a:buNone/>
            </a:pPr>
            <a:r>
              <a:rPr lang="ar-SA" b="1" dirty="0" smtClean="0"/>
              <a:t>المتوسط </a:t>
            </a:r>
            <a:r>
              <a:rPr lang="ar-SA" b="1" dirty="0"/>
              <a:t>الحسابي من البيانات </a:t>
            </a:r>
            <a:r>
              <a:rPr lang="ar-SA" b="1" dirty="0" smtClean="0"/>
              <a:t>الخام</a:t>
            </a:r>
            <a:endParaRPr lang="en-US" b="1" dirty="0" smtClean="0"/>
          </a:p>
          <a:p>
            <a:pPr marL="0" indent="0">
              <a:buNone/>
            </a:pPr>
            <a:endParaRPr lang="en-US" dirty="0"/>
          </a:p>
          <a:p>
            <a:pPr marL="0" indent="0">
              <a:buNone/>
            </a:pPr>
            <a:r>
              <a:rPr lang="ar-SA" b="1" dirty="0"/>
              <a:t>مثال : احسب متوسط البيانات التالية: </a:t>
            </a:r>
            <a:endParaRPr lang="en-US" b="1" dirty="0" smtClean="0"/>
          </a:p>
          <a:p>
            <a:pPr marL="0" indent="0">
              <a:buNone/>
            </a:pPr>
            <a:endParaRPr lang="en-US" sz="1800" dirty="0" smtClean="0"/>
          </a:p>
          <a:p>
            <a:pPr marL="0" indent="0" algn="ctr">
              <a:buNone/>
            </a:pPr>
            <a:r>
              <a:rPr lang="en-US" sz="3000" b="1" dirty="0">
                <a:solidFill>
                  <a:schemeClr val="accent1">
                    <a:lumMod val="75000"/>
                  </a:schemeClr>
                </a:solidFill>
              </a:rPr>
              <a:t>3 , 5 , 1 , 4 , </a:t>
            </a:r>
            <a:r>
              <a:rPr lang="en-US" sz="3000" b="1" dirty="0" smtClean="0">
                <a:solidFill>
                  <a:schemeClr val="accent1">
                    <a:lumMod val="75000"/>
                  </a:schemeClr>
                </a:solidFill>
              </a:rPr>
              <a:t>2 , </a:t>
            </a:r>
            <a:r>
              <a:rPr lang="en-US" sz="3000" b="1" dirty="0">
                <a:solidFill>
                  <a:schemeClr val="accent1">
                    <a:lumMod val="75000"/>
                  </a:schemeClr>
                </a:solidFill>
              </a:rPr>
              <a:t>3 , 5 , 1 , 4 , 2 </a:t>
            </a:r>
            <a:r>
              <a:rPr lang="en-US" sz="3000" b="1" dirty="0" smtClean="0">
                <a:solidFill>
                  <a:schemeClr val="accent1">
                    <a:lumMod val="75000"/>
                  </a:schemeClr>
                </a:solidFill>
              </a:rPr>
              <a:t>, 3 </a:t>
            </a:r>
            <a:r>
              <a:rPr lang="en-US" sz="3000" b="1" dirty="0">
                <a:solidFill>
                  <a:schemeClr val="accent1">
                    <a:lumMod val="75000"/>
                  </a:schemeClr>
                </a:solidFill>
              </a:rPr>
              <a:t>, 5 , 1 , 4 , 2, 3 , 5 , 1 , 4 , 2 </a:t>
            </a:r>
            <a:endParaRPr lang="en-US" dirty="0" smtClean="0"/>
          </a:p>
          <a:p>
            <a:pPr marL="0" indent="0" algn="l">
              <a:buNone/>
            </a:pPr>
            <a:endParaRPr lang="en-US" dirty="0" smtClean="0"/>
          </a:p>
          <a:p>
            <a:pPr marL="0" indent="0">
              <a:buNone/>
            </a:pPr>
            <a:endParaRPr lang="en-US" dirty="0" smtClean="0"/>
          </a:p>
        </p:txBody>
      </p:sp>
      <p:pic>
        <p:nvPicPr>
          <p:cNvPr id="4" name="صورة 41"/>
          <p:cNvPicPr/>
          <p:nvPr/>
        </p:nvPicPr>
        <p:blipFill>
          <a:blip r:embed="rId2">
            <a:extLst>
              <a:ext uri="{28A0092B-C50C-407E-A947-70E740481C1C}">
                <a14:useLocalDpi xmlns:a14="http://schemas.microsoft.com/office/drawing/2010/main" val="0"/>
              </a:ext>
            </a:extLst>
          </a:blip>
          <a:srcRect l="24583" t="22129" r="28704" b="8403"/>
          <a:stretch>
            <a:fillRect/>
          </a:stretch>
        </p:blipFill>
        <p:spPr bwMode="auto">
          <a:xfrm>
            <a:off x="107504" y="44624"/>
            <a:ext cx="3802365" cy="3389861"/>
          </a:xfrm>
          <a:prstGeom prst="rect">
            <a:avLst/>
          </a:prstGeom>
          <a:noFill/>
          <a:ln w="9525">
            <a:noFill/>
            <a:miter lim="800000"/>
            <a:headEnd/>
            <a:tailEnd/>
          </a:ln>
        </p:spPr>
      </p:pic>
      <p:sp>
        <p:nvSpPr>
          <p:cNvPr id="5" name="مستطيل 22"/>
          <p:cNvSpPr/>
          <p:nvPr/>
        </p:nvSpPr>
        <p:spPr>
          <a:xfrm>
            <a:off x="4553744" y="476672"/>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المتوسط الحسابي</a:t>
            </a:r>
            <a:endParaRPr lang="en-US" sz="1600" b="1" dirty="0">
              <a:ea typeface="Calibri"/>
              <a:cs typeface="Arial"/>
            </a:endParaRPr>
          </a:p>
        </p:txBody>
      </p:sp>
      <mc:AlternateContent xmlns:mc="http://schemas.openxmlformats.org/markup-compatibility/2006" xmlns:a14="http://schemas.microsoft.com/office/drawing/2010/main">
        <mc:Choice Requires="a14">
          <p:sp>
            <p:nvSpPr>
              <p:cNvPr id="2" name="مستطيل 1"/>
              <p:cNvSpPr/>
              <p:nvPr/>
            </p:nvSpPr>
            <p:spPr>
              <a:xfrm>
                <a:off x="72008" y="4509120"/>
                <a:ext cx="8964488"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acc>
                        <m:accPr>
                          <m:chr m:val="̅"/>
                          <m:ctrlPr>
                            <a:rPr lang="en-US" sz="2200" b="1" i="1" smtClean="0">
                              <a:solidFill>
                                <a:schemeClr val="accent1">
                                  <a:lumMod val="50000"/>
                                </a:schemeClr>
                              </a:solidFill>
                              <a:latin typeface="Cambria Math"/>
                            </a:rPr>
                          </m:ctrlPr>
                        </m:accPr>
                        <m:e>
                          <m:r>
                            <a:rPr lang="en-US" sz="2200" b="1" i="1">
                              <a:solidFill>
                                <a:schemeClr val="accent1">
                                  <a:lumMod val="50000"/>
                                </a:schemeClr>
                              </a:solidFill>
                              <a:latin typeface="Cambria Math" panose="02040503050406030204" pitchFamily="18" charset="0"/>
                            </a:rPr>
                            <m:t>𝒙</m:t>
                          </m:r>
                        </m:e>
                      </m:acc>
                      <m:r>
                        <a:rPr lang="en-US" sz="2200" b="1" i="1">
                          <a:solidFill>
                            <a:schemeClr val="accent1">
                              <a:lumMod val="50000"/>
                            </a:schemeClr>
                          </a:solidFill>
                          <a:latin typeface="Cambria Math" panose="02040503050406030204" pitchFamily="18" charset="0"/>
                        </a:rPr>
                        <m:t>=</m:t>
                      </m:r>
                      <m:f>
                        <m:fPr>
                          <m:ctrlPr>
                            <a:rPr lang="en-US" sz="2200" b="1" i="1">
                              <a:solidFill>
                                <a:schemeClr val="accent1">
                                  <a:lumMod val="50000"/>
                                </a:schemeClr>
                              </a:solidFill>
                              <a:latin typeface="Cambria Math"/>
                            </a:rPr>
                          </m:ctrlPr>
                        </m:fPr>
                        <m:num>
                          <m:r>
                            <m:rPr>
                              <m:nor/>
                            </m:rPr>
                            <a:rPr lang="en-US" sz="2200" b="1" dirty="0">
                              <a:solidFill>
                                <a:schemeClr val="accent1">
                                  <a:lumMod val="50000"/>
                                </a:schemeClr>
                              </a:solidFill>
                            </a:rPr>
                            <m:t>3 </m:t>
                          </m:r>
                          <m:r>
                            <m:rPr>
                              <m:nor/>
                            </m:rPr>
                            <a:rPr lang="en-US" sz="2200" b="1" dirty="0">
                              <a:solidFill>
                                <a:schemeClr val="accent1">
                                  <a:lumMod val="50000"/>
                                </a:schemeClr>
                              </a:solidFill>
                            </a:rPr>
                            <m:t>+ </m:t>
                          </m:r>
                          <m:r>
                            <m:rPr>
                              <m:nor/>
                            </m:rPr>
                            <a:rPr lang="en-US" sz="2200" b="1" dirty="0">
                              <a:solidFill>
                                <a:schemeClr val="accent1">
                                  <a:lumMod val="50000"/>
                                </a:schemeClr>
                              </a:solidFill>
                            </a:rPr>
                            <m:t>5 </m:t>
                          </m:r>
                          <m:r>
                            <m:rPr>
                              <m:nor/>
                            </m:rPr>
                            <a:rPr lang="en-US" sz="2200" b="1" dirty="0">
                              <a:solidFill>
                                <a:schemeClr val="accent1">
                                  <a:lumMod val="50000"/>
                                </a:schemeClr>
                              </a:solidFill>
                            </a:rPr>
                            <m:t>+ </m:t>
                          </m:r>
                          <m:r>
                            <m:rPr>
                              <m:nor/>
                            </m:rPr>
                            <a:rPr lang="en-US" sz="2200" b="1" dirty="0">
                              <a:solidFill>
                                <a:schemeClr val="accent1">
                                  <a:lumMod val="50000"/>
                                </a:schemeClr>
                              </a:solidFill>
                            </a:rPr>
                            <m:t>1 </m:t>
                          </m:r>
                          <m:r>
                            <m:rPr>
                              <m:nor/>
                            </m:rPr>
                            <a:rPr lang="en-US" sz="2200" b="1" dirty="0">
                              <a:solidFill>
                                <a:schemeClr val="accent1">
                                  <a:lumMod val="50000"/>
                                </a:schemeClr>
                              </a:solidFill>
                            </a:rPr>
                            <m:t>+ </m:t>
                          </m:r>
                          <m:r>
                            <m:rPr>
                              <m:nor/>
                            </m:rPr>
                            <a:rPr lang="en-US" sz="2200" b="1" dirty="0">
                              <a:solidFill>
                                <a:schemeClr val="accent1">
                                  <a:lumMod val="50000"/>
                                </a:schemeClr>
                              </a:solidFill>
                            </a:rPr>
                            <m:t>4 </m:t>
                          </m:r>
                          <m:r>
                            <m:rPr>
                              <m:nor/>
                            </m:rPr>
                            <a:rPr lang="en-US" sz="2200" b="1" dirty="0">
                              <a:solidFill>
                                <a:schemeClr val="accent1">
                                  <a:lumMod val="50000"/>
                                </a:schemeClr>
                              </a:solidFill>
                            </a:rPr>
                            <m:t>+ </m:t>
                          </m:r>
                          <m:r>
                            <m:rPr>
                              <m:nor/>
                            </m:rPr>
                            <a:rPr lang="en-US" sz="2200" b="1" dirty="0">
                              <a:solidFill>
                                <a:schemeClr val="accent1">
                                  <a:lumMod val="50000"/>
                                </a:schemeClr>
                              </a:solidFill>
                            </a:rPr>
                            <m:t>2 </m:t>
                          </m:r>
                          <m:r>
                            <m:rPr>
                              <m:nor/>
                            </m:rPr>
                            <a:rPr lang="en-US" sz="2200" b="1" dirty="0">
                              <a:solidFill>
                                <a:schemeClr val="accent1">
                                  <a:lumMod val="50000"/>
                                </a:schemeClr>
                              </a:solidFill>
                            </a:rPr>
                            <m:t>+ </m:t>
                          </m:r>
                          <m:r>
                            <m:rPr>
                              <m:nor/>
                            </m:rPr>
                            <a:rPr lang="en-US" sz="2200" b="1" dirty="0">
                              <a:solidFill>
                                <a:schemeClr val="accent1">
                                  <a:lumMod val="50000"/>
                                </a:schemeClr>
                              </a:solidFill>
                            </a:rPr>
                            <m:t>3 </m:t>
                          </m:r>
                          <m:r>
                            <m:rPr>
                              <m:nor/>
                            </m:rPr>
                            <a:rPr lang="en-US" sz="2200" b="1" dirty="0">
                              <a:solidFill>
                                <a:schemeClr val="accent1">
                                  <a:lumMod val="50000"/>
                                </a:schemeClr>
                              </a:solidFill>
                            </a:rPr>
                            <m:t>+ </m:t>
                          </m:r>
                          <m:r>
                            <m:rPr>
                              <m:nor/>
                            </m:rPr>
                            <a:rPr lang="en-US" sz="2200" b="1" dirty="0">
                              <a:solidFill>
                                <a:schemeClr val="accent1">
                                  <a:lumMod val="50000"/>
                                </a:schemeClr>
                              </a:solidFill>
                            </a:rPr>
                            <m:t>5 </m:t>
                          </m:r>
                          <m:r>
                            <m:rPr>
                              <m:nor/>
                            </m:rPr>
                            <a:rPr lang="en-US" sz="2200" b="1" dirty="0">
                              <a:solidFill>
                                <a:schemeClr val="accent1">
                                  <a:lumMod val="50000"/>
                                </a:schemeClr>
                              </a:solidFill>
                            </a:rPr>
                            <m:t>+ </m:t>
                          </m:r>
                          <m:r>
                            <m:rPr>
                              <m:nor/>
                            </m:rPr>
                            <a:rPr lang="en-US" sz="2200" b="1" dirty="0">
                              <a:solidFill>
                                <a:schemeClr val="accent1">
                                  <a:lumMod val="50000"/>
                                </a:schemeClr>
                              </a:solidFill>
                            </a:rPr>
                            <m:t>1 </m:t>
                          </m:r>
                          <m:r>
                            <m:rPr>
                              <m:nor/>
                            </m:rPr>
                            <a:rPr lang="en-US" sz="2200" b="1" dirty="0">
                              <a:solidFill>
                                <a:schemeClr val="accent1">
                                  <a:lumMod val="50000"/>
                                </a:schemeClr>
                              </a:solidFill>
                            </a:rPr>
                            <m:t>+ </m:t>
                          </m:r>
                          <m:r>
                            <m:rPr>
                              <m:nor/>
                            </m:rPr>
                            <a:rPr lang="en-US" sz="2200" b="1" dirty="0">
                              <a:solidFill>
                                <a:schemeClr val="accent1">
                                  <a:lumMod val="50000"/>
                                </a:schemeClr>
                              </a:solidFill>
                            </a:rPr>
                            <m:t>4 </m:t>
                          </m:r>
                          <m:r>
                            <m:rPr>
                              <m:nor/>
                            </m:rPr>
                            <a:rPr lang="en-US" sz="2200" b="1" dirty="0">
                              <a:solidFill>
                                <a:schemeClr val="accent1">
                                  <a:lumMod val="50000"/>
                                </a:schemeClr>
                              </a:solidFill>
                            </a:rPr>
                            <m:t>+ </m:t>
                          </m:r>
                          <m:r>
                            <m:rPr>
                              <m:nor/>
                            </m:rPr>
                            <a:rPr lang="en-US" sz="2200" b="1" dirty="0">
                              <a:solidFill>
                                <a:schemeClr val="accent1">
                                  <a:lumMod val="50000"/>
                                </a:schemeClr>
                              </a:solidFill>
                            </a:rPr>
                            <m:t>2 </m:t>
                          </m:r>
                          <m:r>
                            <m:rPr>
                              <m:nor/>
                            </m:rPr>
                            <a:rPr lang="en-US" sz="2200" b="1" dirty="0">
                              <a:solidFill>
                                <a:schemeClr val="accent1">
                                  <a:lumMod val="50000"/>
                                </a:schemeClr>
                              </a:solidFill>
                            </a:rPr>
                            <m:t>+ </m:t>
                          </m:r>
                          <m:r>
                            <m:rPr>
                              <m:nor/>
                            </m:rPr>
                            <a:rPr lang="en-US" sz="2200" b="1" dirty="0">
                              <a:solidFill>
                                <a:schemeClr val="accent1">
                                  <a:lumMod val="50000"/>
                                </a:schemeClr>
                              </a:solidFill>
                            </a:rPr>
                            <m:t>3 </m:t>
                          </m:r>
                          <m:r>
                            <m:rPr>
                              <m:nor/>
                            </m:rPr>
                            <a:rPr lang="en-US" sz="2200" b="1" dirty="0">
                              <a:solidFill>
                                <a:schemeClr val="accent1">
                                  <a:lumMod val="50000"/>
                                </a:schemeClr>
                              </a:solidFill>
                            </a:rPr>
                            <m:t>+ </m:t>
                          </m:r>
                          <m:r>
                            <m:rPr>
                              <m:nor/>
                            </m:rPr>
                            <a:rPr lang="en-US" sz="2200" b="1" dirty="0">
                              <a:solidFill>
                                <a:schemeClr val="accent1">
                                  <a:lumMod val="50000"/>
                                </a:schemeClr>
                              </a:solidFill>
                            </a:rPr>
                            <m:t>5 </m:t>
                          </m:r>
                          <m:r>
                            <m:rPr>
                              <m:nor/>
                            </m:rPr>
                            <a:rPr lang="en-US" sz="2200" b="1" dirty="0">
                              <a:solidFill>
                                <a:schemeClr val="accent1">
                                  <a:lumMod val="50000"/>
                                </a:schemeClr>
                              </a:solidFill>
                            </a:rPr>
                            <m:t>+ </m:t>
                          </m:r>
                          <m:r>
                            <m:rPr>
                              <m:nor/>
                            </m:rPr>
                            <a:rPr lang="en-US" sz="2200" b="1" dirty="0">
                              <a:solidFill>
                                <a:schemeClr val="accent1">
                                  <a:lumMod val="50000"/>
                                </a:schemeClr>
                              </a:solidFill>
                            </a:rPr>
                            <m:t>1 </m:t>
                          </m:r>
                          <m:r>
                            <m:rPr>
                              <m:nor/>
                            </m:rPr>
                            <a:rPr lang="en-US" sz="2200" b="1" dirty="0">
                              <a:solidFill>
                                <a:schemeClr val="accent1">
                                  <a:lumMod val="50000"/>
                                </a:schemeClr>
                              </a:solidFill>
                            </a:rPr>
                            <m:t>+ </m:t>
                          </m:r>
                          <m:r>
                            <m:rPr>
                              <m:nor/>
                            </m:rPr>
                            <a:rPr lang="en-US" sz="2200" b="1" dirty="0">
                              <a:solidFill>
                                <a:schemeClr val="accent1">
                                  <a:lumMod val="50000"/>
                                </a:schemeClr>
                              </a:solidFill>
                            </a:rPr>
                            <m:t>4 </m:t>
                          </m:r>
                          <m:r>
                            <m:rPr>
                              <m:nor/>
                            </m:rPr>
                            <a:rPr lang="en-US" sz="2200" b="1" dirty="0">
                              <a:solidFill>
                                <a:schemeClr val="accent1">
                                  <a:lumMod val="50000"/>
                                </a:schemeClr>
                              </a:solidFill>
                            </a:rPr>
                            <m:t>+ </m:t>
                          </m:r>
                          <m:r>
                            <m:rPr>
                              <m:nor/>
                            </m:rPr>
                            <a:rPr lang="en-US" sz="2200" b="1" dirty="0">
                              <a:solidFill>
                                <a:schemeClr val="accent1">
                                  <a:lumMod val="50000"/>
                                </a:schemeClr>
                              </a:solidFill>
                            </a:rPr>
                            <m:t>2 </m:t>
                          </m:r>
                          <m:r>
                            <m:rPr>
                              <m:nor/>
                            </m:rPr>
                            <a:rPr lang="en-US" sz="2200" b="1" dirty="0">
                              <a:solidFill>
                                <a:schemeClr val="accent1">
                                  <a:lumMod val="50000"/>
                                </a:schemeClr>
                              </a:solidFill>
                            </a:rPr>
                            <m:t>+ </m:t>
                          </m:r>
                          <m:r>
                            <m:rPr>
                              <m:nor/>
                            </m:rPr>
                            <a:rPr lang="en-US" sz="2200" b="1" dirty="0">
                              <a:solidFill>
                                <a:schemeClr val="accent1">
                                  <a:lumMod val="50000"/>
                                </a:schemeClr>
                              </a:solidFill>
                            </a:rPr>
                            <m:t>3 </m:t>
                          </m:r>
                          <m:r>
                            <m:rPr>
                              <m:nor/>
                            </m:rPr>
                            <a:rPr lang="en-US" sz="2200" b="1" dirty="0">
                              <a:solidFill>
                                <a:schemeClr val="accent1">
                                  <a:lumMod val="50000"/>
                                </a:schemeClr>
                              </a:solidFill>
                            </a:rPr>
                            <m:t>+ </m:t>
                          </m:r>
                          <m:r>
                            <m:rPr>
                              <m:nor/>
                            </m:rPr>
                            <a:rPr lang="en-US" sz="2200" b="1" dirty="0">
                              <a:solidFill>
                                <a:schemeClr val="accent1">
                                  <a:lumMod val="50000"/>
                                </a:schemeClr>
                              </a:solidFill>
                            </a:rPr>
                            <m:t>5 </m:t>
                          </m:r>
                          <m:r>
                            <m:rPr>
                              <m:nor/>
                            </m:rPr>
                            <a:rPr lang="en-US" sz="2200" b="1" dirty="0">
                              <a:solidFill>
                                <a:schemeClr val="accent1">
                                  <a:lumMod val="50000"/>
                                </a:schemeClr>
                              </a:solidFill>
                            </a:rPr>
                            <m:t>+ </m:t>
                          </m:r>
                          <m:r>
                            <m:rPr>
                              <m:nor/>
                            </m:rPr>
                            <a:rPr lang="en-US" sz="2200" b="1" dirty="0">
                              <a:solidFill>
                                <a:schemeClr val="accent1">
                                  <a:lumMod val="50000"/>
                                </a:schemeClr>
                              </a:solidFill>
                            </a:rPr>
                            <m:t>1 </m:t>
                          </m:r>
                          <m:r>
                            <m:rPr>
                              <m:nor/>
                            </m:rPr>
                            <a:rPr lang="en-US" sz="2200" b="1" dirty="0">
                              <a:solidFill>
                                <a:schemeClr val="accent1">
                                  <a:lumMod val="50000"/>
                                </a:schemeClr>
                              </a:solidFill>
                            </a:rPr>
                            <m:t>+ </m:t>
                          </m:r>
                          <m:r>
                            <m:rPr>
                              <m:nor/>
                            </m:rPr>
                            <a:rPr lang="en-US" sz="2200" b="1" dirty="0">
                              <a:solidFill>
                                <a:schemeClr val="accent1">
                                  <a:lumMod val="50000"/>
                                </a:schemeClr>
                              </a:solidFill>
                            </a:rPr>
                            <m:t>4 </m:t>
                          </m:r>
                          <m:r>
                            <m:rPr>
                              <m:nor/>
                            </m:rPr>
                            <a:rPr lang="en-US" sz="2200" b="1" dirty="0">
                              <a:solidFill>
                                <a:schemeClr val="accent1">
                                  <a:lumMod val="50000"/>
                                </a:schemeClr>
                              </a:solidFill>
                            </a:rPr>
                            <m:t>+ </m:t>
                          </m:r>
                          <m:r>
                            <m:rPr>
                              <m:nor/>
                            </m:rPr>
                            <a:rPr lang="en-US" sz="2200" b="1" dirty="0">
                              <a:solidFill>
                                <a:schemeClr val="accent1">
                                  <a:lumMod val="50000"/>
                                </a:schemeClr>
                              </a:solidFill>
                            </a:rPr>
                            <m:t>2  </m:t>
                          </m:r>
                        </m:num>
                        <m:den>
                          <m:r>
                            <a:rPr lang="en-US" sz="2200" b="1" i="1">
                              <a:solidFill>
                                <a:schemeClr val="accent1">
                                  <a:lumMod val="50000"/>
                                </a:schemeClr>
                              </a:solidFill>
                              <a:latin typeface="Cambria Math" panose="02040503050406030204" pitchFamily="18" charset="0"/>
                            </a:rPr>
                            <m:t>𝟐𝟎</m:t>
                          </m:r>
                        </m:den>
                      </m:f>
                    </m:oMath>
                  </m:oMathPara>
                </a14:m>
                <a:endParaRPr lang="en-US" sz="2200" b="1" dirty="0">
                  <a:solidFill>
                    <a:schemeClr val="accent1">
                      <a:lumMod val="50000"/>
                    </a:schemeClr>
                  </a:solidFill>
                </a:endParaRPr>
              </a:p>
            </p:txBody>
          </p:sp>
        </mc:Choice>
        <mc:Fallback xmlns="">
          <p:sp>
            <p:nvSpPr>
              <p:cNvPr id="2" name="مستطيل 1"/>
              <p:cNvSpPr>
                <a:spLocks noRot="1" noChangeAspect="1" noMove="1" noResize="1" noEditPoints="1" noAdjustHandles="1" noChangeArrowheads="1" noChangeShapeType="1" noTextEdit="1"/>
              </p:cNvSpPr>
              <p:nvPr/>
            </p:nvSpPr>
            <p:spPr>
              <a:xfrm>
                <a:off x="72008" y="4509120"/>
                <a:ext cx="8964488" cy="1008112"/>
              </a:xfrm>
              <a:prstGeom prst="rect">
                <a:avLst/>
              </a:prstGeom>
              <a:blipFill rotWithShape="1">
                <a:blip r:embed="rId3"/>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6" name="مستطيل 5"/>
              <p:cNvSpPr/>
              <p:nvPr/>
            </p:nvSpPr>
            <p:spPr>
              <a:xfrm>
                <a:off x="72008" y="5661248"/>
                <a:ext cx="8964488"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left"/>
                    </m:oMathParaPr>
                    <m:oMath xmlns:m="http://schemas.openxmlformats.org/officeDocument/2006/math">
                      <m:acc>
                        <m:accPr>
                          <m:chr m:val="̅"/>
                          <m:ctrlPr>
                            <a:rPr lang="en-US" sz="2200" b="1" i="1" smtClean="0">
                              <a:solidFill>
                                <a:schemeClr val="accent1">
                                  <a:lumMod val="50000"/>
                                </a:schemeClr>
                              </a:solidFill>
                              <a:latin typeface="Cambria Math"/>
                            </a:rPr>
                          </m:ctrlPr>
                        </m:accPr>
                        <m:e>
                          <m:r>
                            <a:rPr lang="en-US" sz="2200" b="1" i="1">
                              <a:solidFill>
                                <a:schemeClr val="accent1">
                                  <a:lumMod val="50000"/>
                                </a:schemeClr>
                              </a:solidFill>
                              <a:latin typeface="Cambria Math" panose="02040503050406030204" pitchFamily="18" charset="0"/>
                            </a:rPr>
                            <m:t>𝒙</m:t>
                          </m:r>
                        </m:e>
                      </m:acc>
                      <m:r>
                        <a:rPr lang="en-US" sz="2200" b="1" i="1">
                          <a:solidFill>
                            <a:schemeClr val="accent1">
                              <a:lumMod val="50000"/>
                            </a:schemeClr>
                          </a:solidFill>
                          <a:latin typeface="Cambria Math" panose="02040503050406030204" pitchFamily="18" charset="0"/>
                        </a:rPr>
                        <m:t>= </m:t>
                      </m:r>
                      <m:f>
                        <m:fPr>
                          <m:ctrlPr>
                            <a:rPr lang="en-US" sz="2200" b="1" i="1">
                              <a:solidFill>
                                <a:schemeClr val="accent1">
                                  <a:lumMod val="50000"/>
                                </a:schemeClr>
                              </a:solidFill>
                              <a:latin typeface="Cambria Math"/>
                            </a:rPr>
                          </m:ctrlPr>
                        </m:fPr>
                        <m:num>
                          <m:r>
                            <a:rPr lang="en-US" sz="2200" b="1" i="1">
                              <a:solidFill>
                                <a:schemeClr val="accent1">
                                  <a:lumMod val="50000"/>
                                </a:schemeClr>
                              </a:solidFill>
                              <a:latin typeface="Cambria Math" panose="02040503050406030204" pitchFamily="18" charset="0"/>
                            </a:rPr>
                            <m:t>𝟔𝟎</m:t>
                          </m:r>
                        </m:num>
                        <m:den>
                          <m:r>
                            <a:rPr lang="en-US" sz="2200" b="1" i="1">
                              <a:solidFill>
                                <a:schemeClr val="accent1">
                                  <a:lumMod val="50000"/>
                                </a:schemeClr>
                              </a:solidFill>
                              <a:latin typeface="Cambria Math" panose="02040503050406030204" pitchFamily="18" charset="0"/>
                            </a:rPr>
                            <m:t>𝟐𝟎</m:t>
                          </m:r>
                        </m:den>
                      </m:f>
                      <m:r>
                        <a:rPr lang="en-US" sz="2200" b="1" i="1">
                          <a:solidFill>
                            <a:schemeClr val="accent1">
                              <a:lumMod val="50000"/>
                            </a:schemeClr>
                          </a:solidFill>
                          <a:latin typeface="Cambria Math" panose="02040503050406030204" pitchFamily="18" charset="0"/>
                        </a:rPr>
                        <m:t>=</m:t>
                      </m:r>
                      <m:r>
                        <a:rPr lang="en-US" sz="2200" b="1" i="1">
                          <a:solidFill>
                            <a:schemeClr val="accent1">
                              <a:lumMod val="50000"/>
                            </a:schemeClr>
                          </a:solidFill>
                          <a:latin typeface="Cambria Math" panose="02040503050406030204" pitchFamily="18" charset="0"/>
                        </a:rPr>
                        <m:t>𝟑</m:t>
                      </m:r>
                    </m:oMath>
                  </m:oMathPara>
                </a14:m>
                <a:endParaRPr lang="en-US" sz="2200" b="1" dirty="0">
                  <a:solidFill>
                    <a:schemeClr val="accent1">
                      <a:lumMod val="50000"/>
                    </a:schemeClr>
                  </a:solidFill>
                </a:endParaRPr>
              </a:p>
            </p:txBody>
          </p:sp>
        </mc:Choice>
        <mc:Fallback xmlns="">
          <p:sp>
            <p:nvSpPr>
              <p:cNvPr id="6" name="مستطيل 5"/>
              <p:cNvSpPr>
                <a:spLocks noRot="1" noChangeAspect="1" noMove="1" noResize="1" noEditPoints="1" noAdjustHandles="1" noChangeArrowheads="1" noChangeShapeType="1" noTextEdit="1"/>
              </p:cNvSpPr>
              <p:nvPr/>
            </p:nvSpPr>
            <p:spPr>
              <a:xfrm>
                <a:off x="72008" y="5661248"/>
                <a:ext cx="8964488" cy="1008112"/>
              </a:xfrm>
              <a:prstGeom prst="rect">
                <a:avLst/>
              </a:prstGeom>
              <a:blipFill rotWithShape="1">
                <a:blip r:embed="rId4"/>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328867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مستطيل 20"/>
          <p:cNvSpPr/>
          <p:nvPr/>
        </p:nvSpPr>
        <p:spPr>
          <a:xfrm>
            <a:off x="4553744" y="836712"/>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الوسيط</a:t>
            </a:r>
            <a:endParaRPr lang="en-US" sz="1600" b="1" dirty="0">
              <a:ea typeface="Calibri"/>
              <a:cs typeface="Arial"/>
            </a:endParaRPr>
          </a:p>
        </p:txBody>
      </p:sp>
      <p:sp>
        <p:nvSpPr>
          <p:cNvPr id="22" name="مستطيل 21"/>
          <p:cNvSpPr/>
          <p:nvPr/>
        </p:nvSpPr>
        <p:spPr>
          <a:xfrm>
            <a:off x="1259632" y="4869160"/>
            <a:ext cx="7884368" cy="523220"/>
          </a:xfrm>
          <a:prstGeom prst="rect">
            <a:avLst/>
          </a:prstGeom>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ar-SA" sz="2800" b="1" dirty="0">
                <a:solidFill>
                  <a:schemeClr val="dk1"/>
                </a:solidFill>
              </a:rPr>
              <a:t>الوسيط للأعداد الفردية هي: القيمة التي تقابل رتبته و قيمة</a:t>
            </a:r>
            <a:endParaRPr lang="en-US" sz="2800" b="1" dirty="0">
              <a:solidFill>
                <a:schemeClr val="dk1"/>
              </a:solidFill>
            </a:endParaRPr>
          </a:p>
        </p:txBody>
      </p:sp>
      <p:sp>
        <p:nvSpPr>
          <p:cNvPr id="3" name="Rectangle 2"/>
          <p:cNvSpPr/>
          <p:nvPr/>
        </p:nvSpPr>
        <p:spPr>
          <a:xfrm>
            <a:off x="2519714" y="2492896"/>
            <a:ext cx="6660798" cy="584775"/>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none">
            <a:spAutoFit/>
          </a:bodyPr>
          <a:lstStyle/>
          <a:p>
            <a:r>
              <a:rPr lang="ar-SA" sz="3200" b="1" dirty="0" smtClean="0"/>
              <a:t>رتب </a:t>
            </a:r>
            <a:r>
              <a:rPr lang="ar-SA" sz="3200" b="1" dirty="0"/>
              <a:t>البيانات ترتيبا </a:t>
            </a:r>
            <a:r>
              <a:rPr lang="ar-SA" sz="3200" b="1" dirty="0" smtClean="0"/>
              <a:t>تصاعديا وحدد رتبة الوسيط</a:t>
            </a:r>
            <a:endParaRPr lang="ar-SA" sz="3200" b="1" dirty="0"/>
          </a:p>
        </p:txBody>
      </p:sp>
      <mc:AlternateContent xmlns:mc="http://schemas.openxmlformats.org/markup-compatibility/2006" xmlns:a14="http://schemas.microsoft.com/office/drawing/2010/main">
        <mc:Choice Requires="a14">
          <p:sp>
            <p:nvSpPr>
              <p:cNvPr id="4" name="Rectangle 3"/>
              <p:cNvSpPr/>
              <p:nvPr/>
            </p:nvSpPr>
            <p:spPr>
              <a:xfrm>
                <a:off x="2245600" y="3344060"/>
                <a:ext cx="6898400" cy="1309076"/>
              </a:xfrm>
              <a:prstGeom prst="rect">
                <a:avLst/>
              </a:prstGeom>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ar-SA" sz="2800" b="1" dirty="0" smtClean="0"/>
                  <a:t>أ- </a:t>
                </a:r>
                <a:r>
                  <a:rPr lang="ar-SA" sz="2800" b="1" dirty="0"/>
                  <a:t>إذا كان </a:t>
                </a:r>
                <a:r>
                  <a:rPr lang="ar-SA" sz="2800" b="1" dirty="0" smtClean="0"/>
                  <a:t>(</a:t>
                </a:r>
                <a:r>
                  <a:rPr lang="en-US" sz="2800" b="1" dirty="0"/>
                  <a:t>n</a:t>
                </a:r>
                <a:r>
                  <a:rPr lang="ar-SA" sz="2800" b="1" dirty="0"/>
                  <a:t>) فرديا ، فإن رتبة الوسيط هي :</a:t>
                </a:r>
                <a14:m>
                  <m:oMath xmlns:m="http://schemas.openxmlformats.org/officeDocument/2006/math">
                    <m:f>
                      <m:fPr>
                        <m:ctrlPr>
                          <a:rPr lang="en-US" sz="2800" i="1">
                            <a:latin typeface="Cambria Math"/>
                          </a:rPr>
                        </m:ctrlPr>
                      </m:fPr>
                      <m:num>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1</m:t>
                        </m:r>
                      </m:num>
                      <m:den>
                        <m:r>
                          <a:rPr lang="en-US" sz="2800">
                            <a:latin typeface="Cambria Math" panose="02040503050406030204" pitchFamily="18" charset="0"/>
                          </a:rPr>
                          <m:t>2</m:t>
                        </m:r>
                      </m:den>
                    </m:f>
                  </m:oMath>
                </a14:m>
                <a:r>
                  <a:rPr lang="en-US" sz="2800" b="1" dirty="0">
                    <a:latin typeface="Calibri" panose="020F0502020204030204" pitchFamily="34" charset="0"/>
                    <a:ea typeface="Calibri" panose="020F0502020204030204" pitchFamily="34" charset="0"/>
                    <a:cs typeface="Arial" panose="020B0604020202020204" pitchFamily="34" charset="0"/>
                  </a:rPr>
                  <a:t> </a:t>
                </a:r>
                <a:r>
                  <a:rPr lang="ar-SA" sz="2800" b="1" dirty="0">
                    <a:latin typeface="Calibri" panose="020F0502020204030204" pitchFamily="34" charset="0"/>
                    <a:ea typeface="Calibri" panose="020F0502020204030204" pitchFamily="34" charset="0"/>
                  </a:rPr>
                  <a:t> .</a:t>
                </a:r>
                <a:r>
                  <a:rPr lang="ar-SA" sz="2800" b="1" dirty="0"/>
                  <a:t> </a:t>
                </a:r>
              </a:p>
              <a:p>
                <a:r>
                  <a:rPr lang="ar-SA" sz="2800" b="1" dirty="0" smtClean="0"/>
                  <a:t>ب- </a:t>
                </a:r>
                <a:r>
                  <a:rPr lang="ar-SA" sz="2800" b="1" dirty="0"/>
                  <a:t>إذا كان </a:t>
                </a:r>
                <a:r>
                  <a:rPr lang="ar-SA" sz="2800" b="1" dirty="0" smtClean="0"/>
                  <a:t>(</a:t>
                </a:r>
                <a:r>
                  <a:rPr lang="en-US" sz="2800" b="1" dirty="0"/>
                  <a:t>n</a:t>
                </a:r>
                <a:r>
                  <a:rPr lang="ar-SA" sz="2800" b="1" dirty="0"/>
                  <a:t>) </a:t>
                </a:r>
                <a:r>
                  <a:rPr lang="ar-SA" sz="2800" b="1" dirty="0" smtClean="0"/>
                  <a:t>زوجيا، </a:t>
                </a:r>
                <a:r>
                  <a:rPr lang="ar-SA" sz="2800" b="1" dirty="0"/>
                  <a:t>فإن رتبة الوسيط هي :</a:t>
                </a:r>
                <a14:m>
                  <m:oMath xmlns:m="http://schemas.openxmlformats.org/officeDocument/2006/math">
                    <m:f>
                      <m:fPr>
                        <m:ctrlPr>
                          <a:rPr lang="en-US" sz="2800" i="1">
                            <a:latin typeface="Cambria Math"/>
                          </a:rPr>
                        </m:ctrlPr>
                      </m:fPr>
                      <m:num>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1</m:t>
                        </m:r>
                      </m:num>
                      <m:den>
                        <m:r>
                          <a:rPr lang="en-US" sz="2800">
                            <a:latin typeface="Cambria Math" panose="02040503050406030204" pitchFamily="18" charset="0"/>
                          </a:rPr>
                          <m:t>2</m:t>
                        </m:r>
                      </m:den>
                    </m:f>
                    <m:r>
                      <a:rPr lang="ar-SA" sz="2800" i="1">
                        <a:latin typeface="Cambria Math" panose="02040503050406030204" pitchFamily="18" charset="0"/>
                      </a:rPr>
                      <m:t>  </m:t>
                    </m:r>
                    <m:r>
                      <a:rPr lang="ar-SA" sz="2800" i="1">
                        <a:latin typeface="Cambria Math" panose="02040503050406030204" pitchFamily="18" charset="0"/>
                      </a:rPr>
                      <m:t>و</m:t>
                    </m:r>
                    <m:r>
                      <a:rPr lang="ar-SA" sz="2800" i="1">
                        <a:latin typeface="Cambria Math" panose="02040503050406030204" pitchFamily="18" charset="0"/>
                      </a:rPr>
                      <m:t>  </m:t>
                    </m:r>
                    <m:f>
                      <m:fPr>
                        <m:ctrlPr>
                          <a:rPr lang="en-US" sz="2800" i="1">
                            <a:latin typeface="Cambria Math"/>
                          </a:rPr>
                        </m:ctrlPr>
                      </m:fPr>
                      <m:num>
                        <m:r>
                          <a:rPr lang="en-US" sz="2800" i="1">
                            <a:latin typeface="Cambria Math" panose="02040503050406030204" pitchFamily="18" charset="0"/>
                          </a:rPr>
                          <m:t>𝑛</m:t>
                        </m:r>
                      </m:num>
                      <m:den>
                        <m:r>
                          <a:rPr lang="en-US" sz="2800">
                            <a:latin typeface="Cambria Math" panose="02040503050406030204" pitchFamily="18" charset="0"/>
                          </a:rPr>
                          <m:t>2</m:t>
                        </m:r>
                      </m:den>
                    </m:f>
                  </m:oMath>
                </a14:m>
                <a:r>
                  <a:rPr lang="ar-SA" sz="2800" b="1" dirty="0">
                    <a:latin typeface="Calibri" panose="020F0502020204030204" pitchFamily="34" charset="0"/>
                    <a:ea typeface="Calibri" panose="020F050202020403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2245600" y="3344060"/>
                <a:ext cx="6898400" cy="1309076"/>
              </a:xfrm>
              <a:prstGeom prst="rect">
                <a:avLst/>
              </a:prstGeom>
              <a:blipFill rotWithShape="0">
                <a:blip r:embed="rId2"/>
                <a:stretch>
                  <a:fillRect l="-1320" r="-1673" b="-5046"/>
                </a:stretch>
              </a:blipFill>
              <a:ln/>
            </p:spPr>
            <p:txBody>
              <a:bodyPr/>
              <a:lstStyle/>
              <a:p>
                <a:r>
                  <a:rPr lang="en-US">
                    <a:noFill/>
                  </a:rPr>
                  <a:t> </a:t>
                </a:r>
              </a:p>
            </p:txBody>
          </p:sp>
        </mc:Fallback>
      </mc:AlternateContent>
      <p:sp>
        <p:nvSpPr>
          <p:cNvPr id="5" name="Rectangle 4"/>
          <p:cNvSpPr/>
          <p:nvPr/>
        </p:nvSpPr>
        <p:spPr>
          <a:xfrm>
            <a:off x="179512" y="35333"/>
            <a:ext cx="914400" cy="29737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50%</a:t>
            </a:r>
            <a:endParaRPr lang="en-US" sz="2800" dirty="0"/>
          </a:p>
        </p:txBody>
      </p:sp>
      <p:sp>
        <p:nvSpPr>
          <p:cNvPr id="10" name="Rectangle 9"/>
          <p:cNvSpPr/>
          <p:nvPr/>
        </p:nvSpPr>
        <p:spPr>
          <a:xfrm>
            <a:off x="179512" y="3047544"/>
            <a:ext cx="914400" cy="29737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50%</a:t>
            </a:r>
            <a:endParaRPr lang="en-US" sz="2800" dirty="0"/>
          </a:p>
        </p:txBody>
      </p:sp>
      <p:cxnSp>
        <p:nvCxnSpPr>
          <p:cNvPr id="7" name="Straight Arrow Connector 6"/>
          <p:cNvCxnSpPr/>
          <p:nvPr/>
        </p:nvCxnSpPr>
        <p:spPr>
          <a:xfrm flipH="1">
            <a:off x="1093912" y="1392698"/>
            <a:ext cx="3622104" cy="1616379"/>
          </a:xfrm>
          <a:prstGeom prst="straightConnector1">
            <a:avLst/>
          </a:prstGeom>
          <a:ln w="38100">
            <a:solidFill>
              <a:srgbClr val="FF0000"/>
            </a:solidFill>
            <a:tailEnd type="triangle"/>
          </a:ln>
        </p:spPr>
        <p:style>
          <a:lnRef idx="3">
            <a:schemeClr val="accent3"/>
          </a:lnRef>
          <a:fillRef idx="0">
            <a:schemeClr val="accent3"/>
          </a:fillRef>
          <a:effectRef idx="2">
            <a:schemeClr val="accent3"/>
          </a:effectRef>
          <a:fontRef idx="minor">
            <a:schemeClr val="tx1"/>
          </a:fontRef>
        </p:style>
      </p:cxnSp>
      <p:sp>
        <p:nvSpPr>
          <p:cNvPr id="2" name="مستطيل 1"/>
          <p:cNvSpPr/>
          <p:nvPr/>
        </p:nvSpPr>
        <p:spPr>
          <a:xfrm>
            <a:off x="3707904" y="5698122"/>
            <a:ext cx="4572000" cy="954107"/>
          </a:xfrm>
          <a:prstGeom prst="rect">
            <a:avLst/>
          </a:prstGeom>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ar-SA" sz="2800" b="1" dirty="0">
                <a:solidFill>
                  <a:schemeClr val="dk1"/>
                </a:solidFill>
              </a:rPr>
              <a:t>الوسيط لأعداد الزوجية هي: متوسط القيمتين اللتين تقابل رتبتي الوسيط.</a:t>
            </a:r>
            <a:endParaRPr lang="en-US" sz="2800" b="1" dirty="0">
              <a:solidFill>
                <a:schemeClr val="dk1"/>
              </a:solidFill>
            </a:endParaRPr>
          </a:p>
        </p:txBody>
      </p:sp>
    </p:spTree>
    <p:extLst>
      <p:ext uri="{BB962C8B-B14F-4D97-AF65-F5344CB8AC3E}">
        <p14:creationId xmlns:p14="http://schemas.microsoft.com/office/powerpoint/2010/main" val="3038302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5972" t="12445" r="6528" b="26444"/>
          <a:stretch/>
        </p:blipFill>
        <p:spPr bwMode="auto">
          <a:xfrm>
            <a:off x="251520" y="1772816"/>
            <a:ext cx="878497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4553744" y="836712"/>
            <a:ext cx="4248472" cy="5559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pPr>
            <a:r>
              <a:rPr lang="ar-SA" sz="2800" b="1" dirty="0" smtClean="0"/>
              <a:t>الوسيط</a:t>
            </a:r>
            <a:endParaRPr lang="en-US" sz="1600" b="1" dirty="0">
              <a:ea typeface="Calibri"/>
              <a:cs typeface="Arial"/>
            </a:endParaRPr>
          </a:p>
        </p:txBody>
      </p:sp>
    </p:spTree>
    <p:extLst>
      <p:ext uri="{BB962C8B-B14F-4D97-AF65-F5344CB8AC3E}">
        <p14:creationId xmlns:p14="http://schemas.microsoft.com/office/powerpoint/2010/main" val="153208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1326</Words>
  <Application>Microsoft Office PowerPoint</Application>
  <PresentationFormat>عرض على الشاشة (3:4)‏</PresentationFormat>
  <Paragraphs>236</Paragraphs>
  <Slides>27</Slides>
  <Notes>0</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27</vt:i4>
      </vt:variant>
    </vt:vector>
  </HeadingPairs>
  <TitlesOfParts>
    <vt:vector size="29" baseType="lpstr">
      <vt:lpstr>نسق Office</vt:lpstr>
      <vt:lpstr>معادلة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ACS</dc:creator>
  <cp:lastModifiedBy>vip</cp:lastModifiedBy>
  <cp:revision>132</cp:revision>
  <dcterms:created xsi:type="dcterms:W3CDTF">2014-02-15T20:37:13Z</dcterms:created>
  <dcterms:modified xsi:type="dcterms:W3CDTF">2017-03-11T19:52:52Z</dcterms:modified>
</cp:coreProperties>
</file>